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66"/>
  </p:sldMasterIdLst>
  <p:notesMasterIdLst>
    <p:notesMasterId r:id="rId83"/>
  </p:notesMasterIdLst>
  <p:handoutMasterIdLst>
    <p:handoutMasterId r:id="rId84"/>
  </p:handoutMasterIdLst>
  <p:sldIdLst>
    <p:sldId id="281" r:id="rId67"/>
    <p:sldId id="283" r:id="rId68"/>
    <p:sldId id="284" r:id="rId69"/>
    <p:sldId id="282" r:id="rId70"/>
    <p:sldId id="295" r:id="rId71"/>
    <p:sldId id="296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3" r:id="rId80"/>
    <p:sldId id="292" r:id="rId81"/>
    <p:sldId id="294" r:id="rId82"/>
  </p:sldIdLst>
  <p:sldSz cx="12192000" cy="6858000"/>
  <p:notesSz cx="6858000" cy="9144000"/>
  <p:embeddedFontLst>
    <p:embeddedFont>
      <p:font typeface="Ericsson Hilda" panose="00000500000000000000" pitchFamily="2" charset="0"/>
      <p:regular r:id="rId85"/>
      <p:bold r:id="rId86"/>
    </p:embeddedFont>
    <p:embeddedFont>
      <p:font typeface="Ericsson Hilda Light" panose="00000400000000000000" pitchFamily="2" charset="0"/>
      <p:regular r:id="rId87"/>
    </p:embeddedFont>
    <p:embeddedFont>
      <p:font typeface="Ericsson Technical Icons" panose="00000500000000000000" pitchFamily="2" charset="0"/>
      <p:regular r:id="rId88"/>
      <p:bold r:id="rId89"/>
      <p:italic r:id="rId90"/>
      <p:boldItalic r:id="rId91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Ericsson Hilda" panose="00000500000000000000" pitchFamily="2" charset="0"/>
      <a:buChar char="●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0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76" Type="http://schemas.openxmlformats.org/officeDocument/2006/relationships/slide" Target="slides/slide10.xml"/><Relationship Id="rId84" Type="http://schemas.openxmlformats.org/officeDocument/2006/relationships/handoutMaster" Target="handoutMasters/handoutMaster1.xml"/><Relationship Id="rId89" Type="http://schemas.openxmlformats.org/officeDocument/2006/relationships/font" Target="fonts/font5.fntdata"/><Relationship Id="rId7" Type="http://schemas.openxmlformats.org/officeDocument/2006/relationships/customXml" Target="../customXml/item7.xml"/><Relationship Id="rId71" Type="http://schemas.openxmlformats.org/officeDocument/2006/relationships/slide" Target="slides/slide5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74" Type="http://schemas.openxmlformats.org/officeDocument/2006/relationships/slide" Target="slides/slide8.xml"/><Relationship Id="rId79" Type="http://schemas.openxmlformats.org/officeDocument/2006/relationships/slide" Target="slides/slide13.xml"/><Relationship Id="rId87" Type="http://schemas.openxmlformats.org/officeDocument/2006/relationships/font" Target="fonts/font3.fntdata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6.xml"/><Relationship Id="rId90" Type="http://schemas.openxmlformats.org/officeDocument/2006/relationships/font" Target="fonts/font6.fntdata"/><Relationship Id="rId95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6.xml"/><Relationship Id="rId80" Type="http://schemas.openxmlformats.org/officeDocument/2006/relationships/slide" Target="slides/slide14.xml"/><Relationship Id="rId85" Type="http://schemas.openxmlformats.org/officeDocument/2006/relationships/font" Target="fonts/font1.fntdata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slide" Target="slides/slide9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7.xml"/><Relationship Id="rId78" Type="http://schemas.openxmlformats.org/officeDocument/2006/relationships/slide" Target="slides/slide12.xml"/><Relationship Id="rId81" Type="http://schemas.openxmlformats.org/officeDocument/2006/relationships/slide" Target="slides/slide15.xml"/><Relationship Id="rId86" Type="http://schemas.openxmlformats.org/officeDocument/2006/relationships/font" Target="fonts/font2.fntdata"/><Relationship Id="rId9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F96B8D7-C89C-49F9-A950-D25631CEA93F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14551BF-73E5-4136-8AF8-3B1954ED8E6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6A8C560-4CA2-483B-ACC3-15E1E2C26B0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B5A65AF4-9CD4-4ADA-AED1-BE7BEE5D7928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E4313CC-26D6-4BAD-B3A7-81B77502F25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BB17926-6AE8-44EC-A83D-C528289B09A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C34D2473-DB4A-473D-BC7B-B111745F2EB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BECC7C0E-550D-4EE4-9ECE-84823508A11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D777B7B-E03A-4DD6-BA6E-A41138DDF6E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89DBA37E-3C4B-4A6E-9E4F-25E1E333CF25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FCAB4B0-DF31-4855-8000-031246A5CFB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27327-50E0-4AA3-A3F9-F297582FC7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6F22ED3-D256-4EAA-8977-3FE016FF1689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8A54B848-D09D-4D26-95E6-8FB0E7C598FF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5366FDE-8AB9-4617-A467-A79E57F4198C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10E14A3-0355-4500-B391-83529DF0A20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C9CC0005-6803-4143-ABCC-719DB381CD2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0E3798C-4F24-420C-9223-51EA7279965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A1EE28D-F2DC-4974-AC63-7D8D9135EE87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9D3274C-613E-440A-8560-02E78915BCB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915ADB4-21FD-4630-8D9F-068D149982A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DDAEE2D5-656D-4A6C-B577-82E55F1A980B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E2B389A-575C-4DB7-898F-4237615B98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2085F8D-44FF-4435-9992-D9D61052CC56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22C6BBF9-364F-4057-924E-23A87D29F0E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187564C1-BA27-4408-BD5F-D4E21E569C40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9AFBD31-9D1F-45F8-A183-25F0FDFC78FC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1773927-DA82-4F0C-9571-23957707FD3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4CAC4AB0-D5F9-4FE2-A419-E42DA00EF005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331958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8186267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7649" y="184416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37B8FC15-866A-4929-B470-D40A2368B8D1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41E4C55D-E3FC-40F2-AAA9-A76001C16CCD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F1804982-E18A-43B1-A642-6C736FE0B99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94FB2C8-F3F6-4210-9B42-BD4D926ADDF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644B3271-B507-4745-94DE-50036F84E3D9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8FADF5-0F2E-41A5-9C74-2E60F7AC893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CBCBCF32-16A7-4B35-9C79-BD44A3097206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A5B15E24-A16C-4B2B-BFDD-7CA60D0638E2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rgbClr val="1A1816"/>
                </a:solidFill>
                <a:latin typeface="+mn-lt"/>
              </a:rPr>
              <a:t>  |  EPRTSHE Prashant Shende  |  2019-12-08  |  Ericsson Confidential  |  Page </a:t>
            </a:r>
            <a:fld id="{5A9C5548-FC71-486C-860D-ACF76206B06E}" type="slidenum">
              <a:rPr lang="en-US" sz="800" b="0" i="0" u="none" smtClean="0">
                <a:solidFill>
                  <a:srgbClr val="1A1816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rgbClr val="1A1816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978185AD-B589-4243-A0EF-F99B375A7DD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D8CA4FD8-A47A-4EE1-969A-B8F0EC4E0EE8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1CCD458-5771-4154-AD2E-7044CEE428C2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AC741A6E-D886-435A-8316-2C6C563CA214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347499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bg1"/>
                </a:solidFill>
                <a:latin typeface="+mn-lt"/>
              </a:rPr>
              <a:t>  |  EPRTSHE Prashant Shende  |  2019-12-08  |  Ericsson Confidential  |  Page </a:t>
            </a:r>
            <a:fld id="{0B9A55E5-A6DD-47C4-9814-7F76B7D5A643}" type="slidenum">
              <a:rPr lang="en-US" sz="800" b="0" i="0" u="none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bg1"/>
                </a:solidFill>
                <a:latin typeface="+mn-lt"/>
              </a:rPr>
              <a:t> of 15</a:t>
            </a: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id&quot;:&quot;d89929bb-4e06-4762-98cc-52c29ac5c103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706" r:id="rId23"/>
    <p:sldLayoutId id="2147483694" r:id="rId24"/>
    <p:sldLayoutId id="2147483682" r:id="rId25"/>
    <p:sldLayoutId id="2147483683" r:id="rId26"/>
    <p:sldLayoutId id="2147483684" r:id="rId27"/>
    <p:sldLayoutId id="2147483685" r:id="rId28"/>
    <p:sldLayoutId id="2147483675" r:id="rId29"/>
    <p:sldLayoutId id="2147483676" r:id="rId30"/>
    <p:sldLayoutId id="2147483686" r:id="rId31"/>
    <p:sldLayoutId id="2147483687" r:id="rId32"/>
    <p:sldLayoutId id="2147483688" r:id="rId33"/>
    <p:sldLayoutId id="2147483689" r:id="rId34"/>
    <p:sldLayoutId id="2147483696" r:id="rId35"/>
    <p:sldLayoutId id="2147483677" r:id="rId36"/>
    <p:sldLayoutId id="2147483678" r:id="rId37"/>
    <p:sldLayoutId id="2147483679" r:id="rId38"/>
    <p:sldLayoutId id="2147483680" r:id="rId39"/>
    <p:sldLayoutId id="2147483690" r:id="rId40"/>
    <p:sldLayoutId id="2147483681" r:id="rId41"/>
    <p:sldLayoutId id="2147483692" r:id="rId42"/>
    <p:sldLayoutId id="2147483704" r:id="rId43"/>
    <p:sldLayoutId id="2147483705" r:id="rId4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4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5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58.xml"/><Relationship Id="rId4" Type="http://schemas.openxmlformats.org/officeDocument/2006/relationships/hyperlink" Target="https://github.com/Subzzy/subhayuRepository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Business Case#1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6958" y="724792"/>
            <a:ext cx="11233150" cy="5429428"/>
          </a:xfrm>
        </p:spPr>
        <p:txBody>
          <a:bodyPr/>
          <a:lstStyle/>
          <a:p>
            <a:pPr marL="363600" lvl="2" indent="0">
              <a:buNone/>
            </a:pPr>
            <a:r>
              <a:rPr lang="en-IN" b="1" dirty="0"/>
              <a:t>Environment</a:t>
            </a:r>
          </a:p>
          <a:p>
            <a:pPr lvl="3"/>
            <a:r>
              <a:rPr lang="en-IN" dirty="0"/>
              <a:t>IDE: Use any IDE such as Eclipse</a:t>
            </a:r>
          </a:p>
          <a:p>
            <a:pPr lvl="3"/>
            <a:r>
              <a:rPr lang="en-IN" dirty="0"/>
              <a:t>Java Framework: Spring Boot</a:t>
            </a:r>
          </a:p>
          <a:p>
            <a:pPr lvl="3"/>
            <a:r>
              <a:rPr lang="en-IN" dirty="0"/>
              <a:t>Build Tool: Maven</a:t>
            </a:r>
          </a:p>
          <a:p>
            <a:pPr lvl="3"/>
            <a:r>
              <a:rPr lang="en-IN" dirty="0"/>
              <a:t>Code Repository: GitHub – create your account and share path</a:t>
            </a:r>
          </a:p>
          <a:p>
            <a:pPr lvl="3"/>
            <a:r>
              <a:rPr lang="en-IN" dirty="0"/>
              <a:t>Server Implementation: Apache Tomcat</a:t>
            </a:r>
          </a:p>
          <a:p>
            <a:pPr lvl="3"/>
            <a:r>
              <a:rPr lang="en-IN" dirty="0"/>
              <a:t>DB: Oracle</a:t>
            </a:r>
          </a:p>
          <a:p>
            <a:pPr lvl="3"/>
            <a:r>
              <a:rPr lang="en-IN" dirty="0"/>
              <a:t>Web Service Implementation</a:t>
            </a:r>
          </a:p>
          <a:p>
            <a:pPr lvl="5"/>
            <a:r>
              <a:rPr lang="en-IN" dirty="0"/>
              <a:t>REST API</a:t>
            </a:r>
          </a:p>
          <a:p>
            <a:pPr lvl="5"/>
            <a:r>
              <a:rPr lang="en-IN" dirty="0"/>
              <a:t>JAX-RS</a:t>
            </a:r>
          </a:p>
          <a:p>
            <a:pPr marL="363600" lvl="2" indent="0">
              <a:buNone/>
            </a:pPr>
            <a:r>
              <a:rPr lang="en-IN" b="1" dirty="0"/>
              <a:t>Problem Statement</a:t>
            </a:r>
          </a:p>
          <a:p>
            <a:pPr marL="363600" lvl="2" indent="0">
              <a:buNone/>
            </a:pPr>
            <a:r>
              <a:rPr lang="en-IN" dirty="0"/>
              <a:t>Develop </a:t>
            </a:r>
            <a:r>
              <a:rPr lang="en-IN" dirty="0" err="1"/>
              <a:t>getCustomerInfo</a:t>
            </a:r>
            <a:r>
              <a:rPr lang="en-IN" dirty="0"/>
              <a:t> REST API that gets </a:t>
            </a:r>
            <a:r>
              <a:rPr lang="en-IN" dirty="0" err="1"/>
              <a:t>CustomerID</a:t>
            </a:r>
            <a:r>
              <a:rPr lang="en-IN" dirty="0"/>
              <a:t> (4 digits) as the INPUT and returns Customer Name (string) and Customer City (String) as the OUTPUT to the consuming Web Service</a:t>
            </a:r>
          </a:p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309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#1 All the 3 services are up and are visible in the spring Eureka server.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DF194B-A305-42DA-986B-F4FAFE934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0" y="1724319"/>
            <a:ext cx="9873465" cy="445565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1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#2 Customer information against a valid “Customer Id” using Service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B000C-E761-4120-B60F-10CA9F00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4" y="1539279"/>
            <a:ext cx="9344025" cy="45815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42DE1E-7ACD-410A-AE2C-DE3A974EA170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EF09840-C4F4-4107-B4C9-8C75F3DCCB6E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47D80F1-0B23-40A4-883F-3F1CDE6B2354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FA93D268-CF4D-4646-A619-C96EF0B3FB0F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0833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#3 All the Customer information using </a:t>
            </a:r>
            <a:r>
              <a:rPr lang="en-US" sz="1800" i="1" dirty="0"/>
              <a:t>Service 1</a:t>
            </a:r>
            <a:r>
              <a:rPr lang="en-US" sz="1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05353-11F2-456A-975C-E0D939A2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52" y="1645258"/>
            <a:ext cx="7801019" cy="4031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5E871-1DB8-4828-A511-4E7CEB73B002}"/>
              </a:ext>
            </a:extLst>
          </p:cNvPr>
          <p:cNvSpPr txBox="1"/>
          <p:nvPr/>
        </p:nvSpPr>
        <p:spPr>
          <a:xfrm>
            <a:off x="765424" y="5692280"/>
            <a:ext cx="13483976" cy="6096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combined response from </a:t>
            </a:r>
            <a:r>
              <a:rPr lang="en-US" sz="1600" i="1" dirty="0">
                <a:solidFill>
                  <a:srgbClr val="00B0F0"/>
                </a:solidFill>
              </a:rPr>
              <a:t>“Service 1”</a:t>
            </a:r>
            <a:r>
              <a:rPr lang="en-US" sz="1600" dirty="0">
                <a:solidFill>
                  <a:srgbClr val="0070C0"/>
                </a:solidFill>
              </a:rPr>
              <a:t> that internally calls  </a:t>
            </a:r>
            <a:r>
              <a:rPr lang="en-US" sz="1600" i="1" dirty="0">
                <a:solidFill>
                  <a:srgbClr val="00B0F0"/>
                </a:solidFill>
              </a:rPr>
              <a:t>“Service 2” </a:t>
            </a:r>
            <a:r>
              <a:rPr lang="en-US" sz="1600" dirty="0">
                <a:solidFill>
                  <a:srgbClr val="0070C0"/>
                </a:solidFill>
              </a:rPr>
              <a:t>and </a:t>
            </a:r>
            <a:r>
              <a:rPr lang="en-US" sz="1600" i="1" dirty="0">
                <a:solidFill>
                  <a:srgbClr val="00B0F0"/>
                </a:solidFill>
              </a:rPr>
              <a:t>“Service 3”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 to fetch data from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 respectively.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7DD538-490B-45D1-86E1-4911DCB79551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904C887-586C-4CAA-AF52-C9F0343A998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46C264B-9185-44BC-9793-9904A75EB73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058EA9-4672-4440-824F-4E26D75C42D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7289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Add a new Customer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5A9-DF99-4109-B9F1-07261FC3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4" y="1650945"/>
            <a:ext cx="10661151" cy="289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9D950-A3E2-45A8-B490-BE505EF3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094200"/>
            <a:ext cx="10938552" cy="80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98448-56F9-4EE6-8FA7-D5DBA00034E9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EED4BA-52E5-4759-AD57-5AD842B8D424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2FE8D84-20AE-4305-B6A2-D35BB8900C07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A6E3DB0-4103-45C7-B729-1A168236F1BF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8E7346B-2B0F-4B5E-80D1-13F0236D5876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688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#4 Update a new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8BB45-2908-4208-8B2D-A811E7C5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2" y="1623318"/>
            <a:ext cx="10804269" cy="307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D5CA8-D206-4054-AC13-E7D88A9AF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24" y="5038272"/>
            <a:ext cx="11164585" cy="94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590EB-F5A6-47E0-9294-04ABF589DF89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FED508-4575-434C-B71F-3670F2375B5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98F7AA6-E467-449B-AD74-8B43A54D71E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16AE1091-6C68-4A63-9747-6FA5541EC64A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BB82C4E9-C6ED-4FB9-A591-E62C7BF0527D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180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2085-481A-4BB3-A1FC-23DD137D49A6}"/>
              </a:ext>
            </a:extLst>
          </p:cNvPr>
          <p:cNvSpPr txBox="1"/>
          <p:nvPr/>
        </p:nvSpPr>
        <p:spPr>
          <a:xfrm>
            <a:off x="587338" y="1165720"/>
            <a:ext cx="7580615" cy="373559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#6 Removing a Customer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5A913-4D96-4DA0-8C90-18D5C543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9" y="1974908"/>
            <a:ext cx="9736476" cy="215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5EB9-43D5-454E-A849-363F612FB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14" y="4568903"/>
            <a:ext cx="10880332" cy="847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2E422-2467-4E34-99C5-7B50C9AEC2DC}"/>
              </a:ext>
            </a:extLst>
          </p:cNvPr>
          <p:cNvSpPr txBox="1"/>
          <p:nvPr/>
        </p:nvSpPr>
        <p:spPr>
          <a:xfrm>
            <a:off x="765424" y="5943600"/>
            <a:ext cx="10402585" cy="31336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rgbClr val="0070C0"/>
                </a:solidFill>
              </a:rPr>
              <a:t>The above example shows only for “</a:t>
            </a:r>
            <a:r>
              <a:rPr lang="en-US" sz="1600" dirty="0" err="1">
                <a:solidFill>
                  <a:srgbClr val="0070C0"/>
                </a:solidFill>
              </a:rPr>
              <a:t>CustomerInfo</a:t>
            </a:r>
            <a:r>
              <a:rPr lang="en-US" sz="1600" dirty="0">
                <a:solidFill>
                  <a:srgbClr val="0070C0"/>
                </a:solidFill>
              </a:rPr>
              <a:t>” table. Similar operation can also be performed in “</a:t>
            </a:r>
            <a:r>
              <a:rPr lang="en-US" sz="1600" dirty="0" err="1">
                <a:solidFill>
                  <a:srgbClr val="0070C0"/>
                </a:solidFill>
              </a:rPr>
              <a:t>CustomerPlan</a:t>
            </a:r>
            <a:r>
              <a:rPr lang="en-US" sz="1600" dirty="0">
                <a:solidFill>
                  <a:srgbClr val="0070C0"/>
                </a:solidFill>
              </a:rPr>
              <a:t>” table.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4C51B0-9979-4A9D-A5D9-5358CDFFC501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26AA2EB-B747-44D8-BE4F-F9E3242591A5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6266AE11-D180-403D-9198-851732C267C6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3791B02-582E-4F75-9B3C-ACD8AE354688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3694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_ChapterSlide_Normal">
            <a:extLst>
              <a:ext uri="{FF2B5EF4-FFF2-40B4-BE49-F238E27FC236}">
                <a16:creationId xmlns:a16="http://schemas.microsoft.com/office/drawing/2014/main" id="{AD29E0B4-6782-4B84-A053-ADE2A277B89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2" y="657381"/>
            <a:ext cx="7705619" cy="50550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F8E681-1354-42D0-92EF-9ABD0DAD2924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3653776-F6A5-43B6-B801-84048D4C50C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C4547A2-D6C9-4C1E-9411-6444BE213EE1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57E6AE3-8C73-4024-A585-3A4A3699BA1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81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DB45A8-7FAB-4218-BC5C-455E1C52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69384"/>
              </p:ext>
            </p:extLst>
          </p:nvPr>
        </p:nvGraphicFramePr>
        <p:xfrm>
          <a:off x="626724" y="1150870"/>
          <a:ext cx="10078948" cy="914400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842481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Primary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Customer information is returned when queried with “Customer Id”.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D65D4D-0A18-4D0B-8600-9FEFCBDF2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75986"/>
              </p:ext>
            </p:extLst>
          </p:nvPr>
        </p:nvGraphicFramePr>
        <p:xfrm>
          <a:off x="626724" y="2538046"/>
          <a:ext cx="10078948" cy="1376408"/>
        </p:xfrm>
        <a:graphic>
          <a:graphicData uri="http://schemas.openxmlformats.org/drawingml/2006/table">
            <a:tbl>
              <a:tblPr/>
              <a:tblGrid>
                <a:gridCol w="10078948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1376408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1" dirty="0"/>
                        <a:t>Additional Functionality:</a:t>
                      </a:r>
                    </a:p>
                    <a:p>
                      <a:pPr marL="363600" lvl="2" indent="0">
                        <a:buNone/>
                      </a:pPr>
                      <a:endParaRPr lang="en-IN" b="1" dirty="0"/>
                    </a:p>
                    <a:p>
                      <a:pPr marL="363600" lvl="2" indent="0">
                        <a:buNone/>
                      </a:pPr>
                      <a:r>
                        <a:rPr lang="en-IN" dirty="0"/>
                        <a:t>CRUD operations to manage/maintain Customer information such as personal details and Mobile Plan details.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446E4DC-C017-49E3-A54B-D47210168F99}"/>
              </a:ext>
            </a:extLst>
          </p:cNvPr>
          <p:cNvSpPr/>
          <p:nvPr/>
        </p:nvSpPr>
        <p:spPr>
          <a:xfrm>
            <a:off x="191784" y="4106996"/>
            <a:ext cx="8325492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r>
              <a:rPr lang="en-IN" dirty="0"/>
              <a:t>The two functionalities are intended to be used by different parties.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66CBD-887A-473D-855A-63603A49FB7C}"/>
              </a:ext>
            </a:extLst>
          </p:cNvPr>
          <p:cNvSpPr txBox="1"/>
          <p:nvPr/>
        </p:nvSpPr>
        <p:spPr>
          <a:xfrm>
            <a:off x="626724" y="5108891"/>
            <a:ext cx="8065215" cy="4572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Code Repository: </a:t>
            </a:r>
            <a:r>
              <a:rPr lang="en-US" dirty="0">
                <a:hlinkClick r:id="rId4"/>
              </a:rPr>
              <a:t>https://github.com/Subzzy/subhayuRepository.git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F31009-E44E-4E78-A1DA-79D30069722F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1CCA016-F3F3-465C-A19A-FD9D7A09A60C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758B7752-9917-42D7-A594-637A6731D57A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0F5D9719-3DAF-4142-91E7-ADC6D825AF57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Approach &amp; Technology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05B3C-6C9F-44FA-B88B-673456C0D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26644"/>
              </p:ext>
            </p:extLst>
          </p:nvPr>
        </p:nvGraphicFramePr>
        <p:xfrm>
          <a:off x="612809" y="868290"/>
          <a:ext cx="9349338" cy="1393647"/>
        </p:xfrm>
        <a:graphic>
          <a:graphicData uri="http://schemas.openxmlformats.org/drawingml/2006/table">
            <a:tbl>
              <a:tblPr/>
              <a:tblGrid>
                <a:gridCol w="9349338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Solution Approach: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Different REST services are developed to manage and view the customer information.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independent and Standalone.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Each service is deployed as microservices in different tomcat containers.</a:t>
                      </a:r>
                    </a:p>
                    <a:p>
                      <a:pPr marL="1200150" lvl="2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All services use a shared database.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EEE225-1E1E-4764-9E60-9F9EBF27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02420"/>
              </p:ext>
            </p:extLst>
          </p:nvPr>
        </p:nvGraphicFramePr>
        <p:xfrm>
          <a:off x="612809" y="2616518"/>
          <a:ext cx="5741469" cy="1615440"/>
        </p:xfrm>
        <a:graphic>
          <a:graphicData uri="http://schemas.openxmlformats.org/drawingml/2006/table">
            <a:tbl>
              <a:tblPr/>
              <a:tblGrid>
                <a:gridCol w="5741469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Technology Used:</a:t>
                      </a:r>
                      <a:endParaRPr lang="en-IN" sz="2000" i="1" dirty="0">
                        <a:solidFill>
                          <a:srgbClr val="7030A0"/>
                        </a:solidFill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REST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[Oracle 12c]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boot [Web, Oracle Driver, Spring data JPA]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sz="1600" dirty="0"/>
                        <a:t>Spring Cloud [Eureka Discovery Client &amp; Server]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Tomcat [Application Server]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845E48-F9A8-4A24-B8B2-27EA9653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40743"/>
              </p:ext>
            </p:extLst>
          </p:nvPr>
        </p:nvGraphicFramePr>
        <p:xfrm>
          <a:off x="612809" y="4577021"/>
          <a:ext cx="4761296" cy="1615440"/>
        </p:xfrm>
        <a:graphic>
          <a:graphicData uri="http://schemas.openxmlformats.org/drawingml/2006/table">
            <a:tbl>
              <a:tblPr/>
              <a:tblGrid>
                <a:gridCol w="4761296">
                  <a:extLst>
                    <a:ext uri="{9D8B030D-6E8A-4147-A177-3AD203B41FA5}">
                      <a16:colId xmlns:a16="http://schemas.microsoft.com/office/drawing/2014/main" val="3121620664"/>
                    </a:ext>
                  </a:extLst>
                </a:gridCol>
              </a:tblGrid>
              <a:tr h="139364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2000" b="1" i="1" dirty="0">
                          <a:solidFill>
                            <a:srgbClr val="7030A0"/>
                          </a:solidFill>
                        </a:rPr>
                        <a:t>Tool used: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Spring Tool Suite [IDE for Spring boot]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SQL Developer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Postman [REST Client]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 err="1"/>
                        <a:t>Github</a:t>
                      </a:r>
                      <a:r>
                        <a:rPr lang="en-IN" sz="1600" dirty="0"/>
                        <a:t> [Code repository]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ü"/>
                      </a:pPr>
                      <a:r>
                        <a:rPr lang="en-IN" sz="1600" dirty="0"/>
                        <a:t>SonarQube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1669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C510308-D213-4528-8EAC-30B5FD88B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97" y="2390621"/>
            <a:ext cx="5260367" cy="44003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92CAAB6-E75B-4B73-81E7-3E8F932E526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7A42E39-6366-4642-8CCA-5AD1A1B257BD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A7E7181-5DC6-427B-B71F-6862173812A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1D58E8E-7333-4DE1-BBA1-F5B65C9DFE5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7999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541EA-EFE4-47DA-BE1D-D086A887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6" y="879343"/>
            <a:ext cx="7161196" cy="54059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B9879B-C054-4978-85C4-9F1DCBA39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28584"/>
              </p:ext>
            </p:extLst>
          </p:nvPr>
        </p:nvGraphicFramePr>
        <p:xfrm>
          <a:off x="284492" y="717199"/>
          <a:ext cx="4196614" cy="5730240"/>
        </p:xfrm>
        <a:graphic>
          <a:graphicData uri="http://schemas.openxmlformats.org/drawingml/2006/table">
            <a:tbl>
              <a:tblPr/>
              <a:tblGrid>
                <a:gridCol w="4196614">
                  <a:extLst>
                    <a:ext uri="{9D8B030D-6E8A-4147-A177-3AD203B41FA5}">
                      <a16:colId xmlns:a16="http://schemas.microsoft.com/office/drawing/2014/main" val="1998860672"/>
                    </a:ext>
                  </a:extLst>
                </a:gridCol>
              </a:tblGrid>
              <a:tr h="5467149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1: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Used to view the customer information. There are two options via which a user can fetch the data.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1: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Invokes Service 2 and Service 3 and then combines the results and return the response back.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i="1" u="sng" dirty="0"/>
                        <a:t>Option 2:</a:t>
                      </a:r>
                      <a:r>
                        <a:rPr lang="en-IN" sz="1400" i="1" dirty="0"/>
                        <a:t> </a:t>
                      </a:r>
                      <a:r>
                        <a:rPr lang="en-IN" sz="1400" dirty="0"/>
                        <a:t>In case Service 2 and/or Service 3 goes down then Service 1 can directly connect to the database to fetch the results.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Note: Option 1 is the default way for displaying the result. Option 2 is just another monolithic way to get the result.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2: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2 is used manage/maintain the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CustomerInfo</a:t>
                      </a:r>
                      <a:r>
                        <a:rPr lang="en-IN" sz="1400" dirty="0"/>
                        <a:t>”.</a:t>
                      </a:r>
                    </a:p>
                    <a:p>
                      <a:pPr marL="363600" lvl="2" indent="0">
                        <a:buNone/>
                      </a:pPr>
                      <a:endParaRPr lang="en-IN" sz="1800" b="1" dirty="0"/>
                    </a:p>
                    <a:p>
                      <a:pPr marL="363600" lvl="2" indent="0">
                        <a:buNone/>
                      </a:pPr>
                      <a:r>
                        <a:rPr lang="en-IN" sz="1800" b="1" i="1" dirty="0">
                          <a:solidFill>
                            <a:srgbClr val="7030A0"/>
                          </a:solidFill>
                        </a:rPr>
                        <a:t>Service 3:</a:t>
                      </a:r>
                    </a:p>
                    <a:p>
                      <a:pPr marL="363600" lvl="2" indent="0">
                        <a:buNone/>
                      </a:pPr>
                      <a:r>
                        <a:rPr lang="en-IN" sz="1400" dirty="0"/>
                        <a:t>Service 3 is used manage/maintain the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 database. It is a standalone service and can perform CRUD operation to only “</a:t>
                      </a:r>
                      <a:r>
                        <a:rPr lang="en-IN" sz="1400" dirty="0" err="1"/>
                        <a:t>CustomerPlan</a:t>
                      </a:r>
                      <a:r>
                        <a:rPr lang="en-IN" sz="1400" dirty="0"/>
                        <a:t>”.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9904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6826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Deployment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7AD44E9-E58F-41D3-B25F-6681A612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85" y="918970"/>
            <a:ext cx="7369177" cy="536547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0B38D9-D5BB-4587-BA86-163A719A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50321"/>
              </p:ext>
            </p:extLst>
          </p:nvPr>
        </p:nvGraphicFramePr>
        <p:xfrm>
          <a:off x="739739" y="1973335"/>
          <a:ext cx="3332251" cy="3657600"/>
        </p:xfrm>
        <a:graphic>
          <a:graphicData uri="http://schemas.openxmlformats.org/drawingml/2006/table">
            <a:tbl>
              <a:tblPr/>
              <a:tblGrid>
                <a:gridCol w="3332251">
                  <a:extLst>
                    <a:ext uri="{9D8B030D-6E8A-4147-A177-3AD203B41FA5}">
                      <a16:colId xmlns:a16="http://schemas.microsoft.com/office/drawing/2014/main" val="1620626935"/>
                    </a:ext>
                  </a:extLst>
                </a:gridCol>
              </a:tblGrid>
              <a:tr h="3462227">
                <a:tc>
                  <a:txBody>
                    <a:bodyPr/>
                    <a:lstStyle/>
                    <a:p>
                      <a:pPr marL="363600" lvl="2" indent="0">
                        <a:buNone/>
                      </a:pPr>
                      <a:r>
                        <a:rPr lang="en-IN" b="0" dirty="0"/>
                        <a:t>All the services are standalone and deployed in different containers.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r>
                        <a:rPr lang="en-IN" b="0" dirty="0"/>
                        <a:t>In real environment dockers can be used to host the services.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r>
                        <a:rPr lang="en-IN" b="0" dirty="0"/>
                        <a:t>This diagram shows how I have locally deployed the application.</a:t>
                      </a:r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  <a:p>
                      <a:pPr marL="363600" lvl="2" indent="0">
                        <a:buNone/>
                      </a:pPr>
                      <a:endParaRPr lang="en-IN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82663"/>
                  </a:ext>
                </a:extLst>
              </a:tr>
            </a:tbl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440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Advantages of the Layered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6104B-6346-410A-8346-4DD949891946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1A72BDB-BD8D-4D1D-AB87-DEF75608B84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5E81017-21EA-4049-922E-C8D6ECB0E078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290C66F-EFCC-4B9C-8D83-EE08EB792FD3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346D2C3-0DE6-4E7A-8445-DEC8547A2431}"/>
              </a:ext>
            </a:extLst>
          </p:cNvPr>
          <p:cNvSpPr/>
          <p:nvPr/>
        </p:nvSpPr>
        <p:spPr bwMode="auto">
          <a:xfrm>
            <a:off x="2789325" y="1541427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Small focused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381C93E-911F-4BF6-9C86-CBC3B79AA943}"/>
              </a:ext>
            </a:extLst>
          </p:cNvPr>
          <p:cNvSpPr/>
          <p:nvPr/>
        </p:nvSpPr>
        <p:spPr bwMode="auto">
          <a:xfrm>
            <a:off x="3873058" y="2607265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Loosely Coupled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F4B0EAD-30CF-42DD-B4F6-0ED981AA8FB7}"/>
              </a:ext>
            </a:extLst>
          </p:cNvPr>
          <p:cNvSpPr/>
          <p:nvPr/>
        </p:nvSpPr>
        <p:spPr bwMode="auto">
          <a:xfrm>
            <a:off x="4956791" y="3668152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Language Neutral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D7F3523-FE52-4D1C-BFBD-0EE5541F38B0}"/>
              </a:ext>
            </a:extLst>
          </p:cNvPr>
          <p:cNvSpPr/>
          <p:nvPr/>
        </p:nvSpPr>
        <p:spPr bwMode="auto">
          <a:xfrm>
            <a:off x="6150590" y="4733990"/>
            <a:ext cx="3001499" cy="482600"/>
          </a:xfrm>
          <a:prstGeom prst="snip2Diag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</a:schemeClr>
              </a:gs>
              <a:gs pos="65000">
                <a:srgbClr val="8BC5FF"/>
              </a:gs>
              <a:gs pos="85000">
                <a:srgbClr val="99CCFF"/>
              </a:gs>
              <a:gs pos="100000">
                <a:srgbClr val="8BC5FF"/>
              </a:gs>
            </a:gsLst>
            <a:lin ang="1080000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Bounded Context       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9871E5-81A9-4E59-A168-988090F1ECD7}"/>
              </a:ext>
            </a:extLst>
          </p:cNvPr>
          <p:cNvCxnSpPr>
            <a:stCxn id="10" idx="2"/>
            <a:endCxn id="11" idx="2"/>
          </p:cNvCxnSpPr>
          <p:nvPr/>
        </p:nvCxnSpPr>
        <p:spPr bwMode="auto">
          <a:xfrm rot="10800000" flipH="1" flipV="1">
            <a:off x="2789324" y="1782727"/>
            <a:ext cx="1083733" cy="1065838"/>
          </a:xfrm>
          <a:prstGeom prst="bentConnector3">
            <a:avLst>
              <a:gd name="adj1" fmla="val -210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D44740-0ADA-4EB5-881A-FF8627B9771F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 bwMode="auto">
          <a:xfrm>
            <a:off x="6874557" y="2848565"/>
            <a:ext cx="1083733" cy="1060887"/>
          </a:xfrm>
          <a:prstGeom prst="bentConnector3">
            <a:avLst>
              <a:gd name="adj1" fmla="val 1210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F7E8E3-7E7C-4404-A279-0B3499290EDF}"/>
              </a:ext>
            </a:extLst>
          </p:cNvPr>
          <p:cNvCxnSpPr>
            <a:stCxn id="12" idx="2"/>
            <a:endCxn id="13" idx="2"/>
          </p:cNvCxnSpPr>
          <p:nvPr/>
        </p:nvCxnSpPr>
        <p:spPr bwMode="auto">
          <a:xfrm rot="10800000" flipH="1" flipV="1">
            <a:off x="4956790" y="3909452"/>
            <a:ext cx="1193799" cy="1065838"/>
          </a:xfrm>
          <a:prstGeom prst="bentConnector3">
            <a:avLst>
              <a:gd name="adj1" fmla="val -191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FBCC6-AFCC-4E1D-8FC0-7780EA87D2CB}"/>
              </a:ext>
            </a:extLst>
          </p:cNvPr>
          <p:cNvSpPr/>
          <p:nvPr/>
        </p:nvSpPr>
        <p:spPr>
          <a:xfrm>
            <a:off x="6021559" y="1507559"/>
            <a:ext cx="3913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 service should not perform more than one business task, hence small in size and easy to maintain than any other monolithic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2D36A-CDC7-44CE-A7BA-C3D75C3913F6}"/>
              </a:ext>
            </a:extLst>
          </p:cNvPr>
          <p:cNvSpPr/>
          <p:nvPr/>
        </p:nvSpPr>
        <p:spPr>
          <a:xfrm>
            <a:off x="1805172" y="3145701"/>
            <a:ext cx="3685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Autonomous business unit of the entire application making it more loosely coupled, which helps to reduce the maintenance cost.</a:t>
            </a:r>
            <a:endParaRPr lang="en-US" sz="12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103CF-0FBE-4174-BF41-00EB3098E8FB}"/>
              </a:ext>
            </a:extLst>
          </p:cNvPr>
          <p:cNvSpPr/>
          <p:nvPr/>
        </p:nvSpPr>
        <p:spPr>
          <a:xfrm>
            <a:off x="7966757" y="3917919"/>
            <a:ext cx="271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Supports different technologies, helping developers to use the correct technology at the correct place.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629CE-3DC2-4481-B238-69EEFF8CA516}"/>
              </a:ext>
            </a:extLst>
          </p:cNvPr>
          <p:cNvSpPr/>
          <p:nvPr/>
        </p:nvSpPr>
        <p:spPr>
          <a:xfrm>
            <a:off x="3322864" y="5032129"/>
            <a:ext cx="2713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One microservice doesn’t need to understand the implementation of the other.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3348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1]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7A729A8-6191-47E5-944A-D113AE49EA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737" y="714284"/>
            <a:ext cx="5201909" cy="5782769"/>
          </a:xfrm>
        </p:spPr>
        <p:txBody>
          <a:bodyPr/>
          <a:lstStyle/>
          <a:p>
            <a:pPr marL="363600" lvl="2" indent="0">
              <a:buNone/>
            </a:pPr>
            <a:endParaRPr lang="en-IN" dirty="0"/>
          </a:p>
          <a:p>
            <a:pPr marL="363600" lvl="2" indent="0">
              <a:buNone/>
            </a:pPr>
            <a:endParaRPr lang="en-IN" dirty="0"/>
          </a:p>
          <a:p>
            <a:pPr marL="820800" lvl="2" indent="-457200">
              <a:buFont typeface="+mj-lt"/>
              <a:buAutoNum type="arabicPeriod"/>
            </a:pPr>
            <a:endParaRPr lang="en-IN" dirty="0"/>
          </a:p>
          <a:p>
            <a:pPr lvl="2"/>
            <a:endParaRPr lang="en-IN" dirty="0"/>
          </a:p>
          <a:p>
            <a:pPr lvl="5"/>
            <a:endParaRPr lang="en-IN" dirty="0"/>
          </a:p>
          <a:p>
            <a:pPr marL="1057950" lvl="3" indent="-514350">
              <a:buFont typeface="+mj-lt"/>
              <a:buAutoNum type="romanLcPeriod"/>
            </a:pPr>
            <a:endParaRPr lang="en-US" dirty="0"/>
          </a:p>
          <a:p>
            <a:pPr marL="877950" lvl="2" indent="-514350">
              <a:buFont typeface="+mj-lt"/>
              <a:buAutoNum type="alphaLcPeriod"/>
            </a:pP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4FCEA-EE73-4EF4-9A3B-DD1A3FF8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663" y="749186"/>
            <a:ext cx="7238413" cy="57089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3A0AFB-0F0F-485C-9310-2598D382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7724"/>
              </p:ext>
            </p:extLst>
          </p:nvPr>
        </p:nvGraphicFramePr>
        <p:xfrm>
          <a:off x="171056" y="1252886"/>
          <a:ext cx="3722850" cy="4846320"/>
        </p:xfrm>
        <a:graphic>
          <a:graphicData uri="http://schemas.openxmlformats.org/drawingml/2006/table">
            <a:tbl>
              <a:tblPr/>
              <a:tblGrid>
                <a:gridCol w="3722850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This is a Layered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600" dirty="0"/>
                        <a:t>Following are some of the advantages of this solution: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top layer service i.e. ‘Service 1’ provides the interface to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Service 1 hides the internal complexity such from the user.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The second layer services i.e. ‘Service 2’ and ‘Service 3’ are standalone and both interact with the databases.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 In case of any changes in the DB layer only corresponding service from the send layer will get impacted. Top layer service does not need to worry about it.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Having the application distributed across different small services it becomes scalable, high-available and suitable for continuous deployment through Dev-Ops.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F7AA135-430B-4D38-B1D5-FA4117258CCD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296201A-B38A-4080-BBEB-16849839E6C1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64D65F5-FA5F-4FEA-8CF6-8F80840F9B32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9CB3069-1B27-475E-B8FB-77CD70CA59B9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6942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Sequence Diagrams – Service 1 [Option 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10B9F-B296-4B8B-8ECD-2F4DB18E3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69" y="788043"/>
            <a:ext cx="4562374" cy="5437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1068511" y="2188396"/>
            <a:ext cx="1458931" cy="2116476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ECE9C0-AF85-447E-93A4-616EABC6C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00594"/>
              </p:ext>
            </p:extLst>
          </p:nvPr>
        </p:nvGraphicFramePr>
        <p:xfrm>
          <a:off x="534257" y="2148840"/>
          <a:ext cx="3811712" cy="2342508"/>
        </p:xfrm>
        <a:graphic>
          <a:graphicData uri="http://schemas.openxmlformats.org/drawingml/2006/table">
            <a:tbl>
              <a:tblPr/>
              <a:tblGrid>
                <a:gridCol w="3811712">
                  <a:extLst>
                    <a:ext uri="{9D8B030D-6E8A-4147-A177-3AD203B41FA5}">
                      <a16:colId xmlns:a16="http://schemas.microsoft.com/office/drawing/2014/main" val="113811285"/>
                    </a:ext>
                  </a:extLst>
                </a:gridCol>
              </a:tblGrid>
              <a:tr h="2342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This is a Monolithic Architecture.</a:t>
                      </a:r>
                    </a:p>
                    <a:p>
                      <a:pPr marL="0" indent="0" algn="l">
                        <a:buNone/>
                      </a:pPr>
                      <a:endParaRPr lang="en-US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option is not meant for the regular used.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With proper authentication and authorization in place for a standard application this should only be used during the case of disaster recovery.</a:t>
                      </a:r>
                    </a:p>
                    <a:p>
                      <a:pPr marL="0" indent="0" algn="l">
                        <a:buNone/>
                      </a:pPr>
                      <a:endParaRPr lang="en-US" sz="1400" dirty="0"/>
                    </a:p>
                    <a:p>
                      <a:pPr marL="0" indent="0" algn="l">
                        <a:buNone/>
                      </a:pPr>
                      <a:r>
                        <a:rPr lang="en-US" sz="1400" dirty="0"/>
                        <a:t>This solution has all the drawbacks of a monolithic application.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33841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8176D47-A6BF-47E5-BEC7-D35886946F77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F85D178-711E-421C-B7CF-B393AFD6A01A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50ECEB0-9A2B-41E7-BCD9-0835DCE86C95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0347CFA-6465-4F6D-8FE0-B78DF6128790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625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92" y="92302"/>
            <a:ext cx="10521950" cy="513873"/>
          </a:xfrm>
        </p:spPr>
        <p:txBody>
          <a:bodyPr/>
          <a:lstStyle/>
          <a:p>
            <a:r>
              <a:rPr lang="en-US" dirty="0"/>
              <a:t>Application Verification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982EA-5D76-4019-A074-CDCFA147A31C}"/>
              </a:ext>
            </a:extLst>
          </p:cNvPr>
          <p:cNvSpPr txBox="1"/>
          <p:nvPr/>
        </p:nvSpPr>
        <p:spPr>
          <a:xfrm>
            <a:off x="791109" y="1160982"/>
            <a:ext cx="7726168" cy="729463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Code quality of each services are checked via </a:t>
            </a:r>
            <a:r>
              <a:rPr lang="en-US" sz="1800" dirty="0" err="1"/>
              <a:t>Sonarqube</a:t>
            </a:r>
            <a:r>
              <a:rPr lang="en-US" sz="1800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/>
              <a:t>E2E functionality was tested by using Postman and Web browser,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09F3B3-1F59-42A0-9CE2-3C07D852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8929"/>
              </p:ext>
            </p:extLst>
          </p:nvPr>
        </p:nvGraphicFramePr>
        <p:xfrm>
          <a:off x="965771" y="2667308"/>
          <a:ext cx="8959065" cy="2880737"/>
        </p:xfrm>
        <a:graphic>
          <a:graphicData uri="http://schemas.openxmlformats.org/drawingml/2006/table">
            <a:tbl>
              <a:tblPr/>
              <a:tblGrid>
                <a:gridCol w="8959065">
                  <a:extLst>
                    <a:ext uri="{9D8B030D-6E8A-4147-A177-3AD203B41FA5}">
                      <a16:colId xmlns:a16="http://schemas.microsoft.com/office/drawing/2014/main" val="2200122161"/>
                    </a:ext>
                  </a:extLst>
                </a:gridCol>
              </a:tblGrid>
              <a:tr h="2880737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i="1" dirty="0">
                          <a:solidFill>
                            <a:srgbClr val="7030A0"/>
                          </a:solidFill>
                        </a:rPr>
                        <a:t>Positive Scenarios: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Ensure all the services are properly deployed and are visible in the Eureka Discovery Server.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Return the Customer information against a valid “Customer Id” using Service 1.</a:t>
                      </a:r>
                    </a:p>
                    <a:p>
                      <a:pPr marL="457200" indent="-457200">
                        <a:buFont typeface="Ericsson Hilda" panose="00000500000000000000" pitchFamily="2" charset="0"/>
                        <a:buAutoNum type="arabicPeriod"/>
                      </a:pPr>
                      <a:r>
                        <a:rPr lang="en-US" sz="1400" dirty="0"/>
                        <a:t>Return all the Customer information using Service 1.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Add a new customer information and plan in to the Database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Update an existing customer information using Service 2 and Service 3.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1400" dirty="0"/>
                        <a:t>Delete an existing customer information using Service 2 and Service 3.</a:t>
                      </a:r>
                    </a:p>
                    <a:p>
                      <a:pPr marL="0" indent="0" algn="l">
                        <a:buNone/>
                      </a:pPr>
                      <a:endParaRPr lang="en-US" sz="2000" dirty="0"/>
                    </a:p>
                    <a:p>
                      <a:pPr marL="0" indent="0">
                        <a:buNone/>
                      </a:pPr>
                      <a:r>
                        <a:rPr lang="en-US" sz="1600" i="1" dirty="0">
                          <a:solidFill>
                            <a:srgbClr val="7030A0"/>
                          </a:solidFill>
                        </a:rPr>
                        <a:t>Negative Scenarios: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against a invalid “Customer Id” from Service 1.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Return error from Service 1 when any of the Service 2 or Service 3 is down.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1400" dirty="0"/>
                        <a:t>Try to delete a  customer information from “</a:t>
                      </a:r>
                      <a:r>
                        <a:rPr lang="en-US" sz="1400" dirty="0" err="1"/>
                        <a:t>CustomerInfo</a:t>
                      </a:r>
                      <a:r>
                        <a:rPr lang="en-US" sz="1400" dirty="0"/>
                        <a:t>” table with deleting it from “</a:t>
                      </a:r>
                      <a:r>
                        <a:rPr lang="en-US" sz="1400" dirty="0" err="1"/>
                        <a:t>CustomerPlan</a:t>
                      </a:r>
                      <a:r>
                        <a:rPr lang="en-US" sz="1400" dirty="0"/>
                        <a:t>” table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4292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0781F-1D05-4F23-A6BE-5022BF5A4727}"/>
              </a:ext>
            </a:extLst>
          </p:cNvPr>
          <p:cNvSpPr/>
          <p:nvPr/>
        </p:nvSpPr>
        <p:spPr>
          <a:xfrm>
            <a:off x="791109" y="223235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List of Test Cases: &lt;</a:t>
            </a:r>
            <a:r>
              <a:rPr lang="en-US" sz="1800" i="1" dirty="0">
                <a:solidFill>
                  <a:srgbClr val="00B0F0"/>
                </a:solidFill>
              </a:rPr>
              <a:t>On High-Level</a:t>
            </a:r>
            <a:r>
              <a:rPr lang="en-US" sz="1800" dirty="0"/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020A0-D91A-465F-AA5B-602A601E08A2}"/>
              </a:ext>
            </a:extLst>
          </p:cNvPr>
          <p:cNvGrpSpPr/>
          <p:nvPr/>
        </p:nvGrpSpPr>
        <p:grpSpPr>
          <a:xfrm>
            <a:off x="-308225" y="6802722"/>
            <a:ext cx="12801599" cy="110556"/>
            <a:chOff x="-170626" y="0"/>
            <a:chExt cx="13534857" cy="16691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E07290C-5684-408B-9CB5-9AFAD84013EB}"/>
                </a:ext>
              </a:extLst>
            </p:cNvPr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016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0E76D7B0-4B2C-49AE-890B-9F8C30451C5E}"/>
                </a:ext>
              </a:extLst>
            </p:cNvPr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46B6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DE492E5-C05E-40E9-8748-1A1BAFE25014}"/>
                </a:ext>
              </a:extLst>
            </p:cNvPr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FEA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006891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0" indent="0" algn="l">
          <a:buNone/>
          <a:defRPr dirty="0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TemplafyTemplateConfiguration><![CDATA[{"elementsMetadata":[{"type":"shape","id":"d89929bb-4e06-4762-98cc-52c29ac5c103","elementConfiguration":{"binding":"Form.LogoInsertion.Pplogoname","inheritDimensions":"inheritNone","height":"1.34 cm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Standard landscape","templateDescription":"","enableDocumentContentUpdater":true,"version":"1.9"}]]></TemplafyTemplate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037983905678162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7.xml><?xml version="1.0" encoding="utf-8"?>
<TemplafySlideTemplateConfiguration><![CDATA[{"documentContentValidatorConfiguration":{"enableDocumentContentValidator":false,"documentContentValidatorVersion":0},"elementsMetadata":[],"slideId":"637037983905221557","enableDocumentContentUpdater":true,"version":"1.9"}]]></TemplafySlideTemplateConfiguration>
</file>

<file path=customXml/item2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0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1.xml><?xml version="1.0" encoding="utf-8"?>
<TemplafyFormConfiguration><![CDATA[{"formFields":[{"required":true,"placeholder":"","lines":0,"type":"textBox","name":"DocumentTitle","label":"Document Title","helpTexts":{"prefix":"","postfix":""},"spacing":{},"fullyQualifiedName":"DocumentTitle"},{"dataSource":"Confidentiality","displayColumn":"confidentiality","hideIfNoUserInteractionRequired":false,"distinct":true,"required":true,"autoSelectFirstOption":false,"type":"dropDown","name":"ConfidentialityClass","label":"Confidentiality Class","helpTexts":{"prefix":"","postfix":""},"spacing":{},"fullyQualifiedName":"ConfidentialityClass"},{"dataSource":"External Confidentiality label","displayColumn":"externalConfidentiality","hideIfNoUserInteractionRequired":false,"distinct":true,"required":false,"autoSelectFirstOption":false,"defaultValue":"1","type":"dropDown","name":"ExternalConfidentialityLabel","label":"External Confidentiality label","helpTexts":{"prefix":"","postfix":"If no external confidentiality class then please choose the blank value"},"spacing":{},"fullyQualifiedName":"ExternalConfidentialityLabel"},{"dataSource":"PowerPoint Document Type","column":"documentType","required":false,"placeholder":"","autoSelectFirstOption":false,"type":"comboBox","name":"DocTypePresentation","label":"Document Type Presentation","helpTexts":{"prefix":"","postfix":"If the document type differs from the default value, click on the X to delete and type/choose another type."},"spacing":{},"fullyQualifiedName":"DocTypePresentation"},{"required":false,"placeholder":"","lines":0,"type":"textBox","name":"DocumentNumber","label":"Document Number","helpTexts":{"prefix":"","postfix":""},"spacing":{},"fullyQualifiedName":"DocumentNumber"},{"dataSource":"Language code","displayColumn":"showName","hideIfNoUserInteractionRequired":false,"distinct":true,"required":false,"autoSelectFirstOption":false,"defaultValue":"1","type":"dropDown","name":"LanguageCode","label":"Language Code","helpTexts":{"prefix":"","postfix":"The language code will be appended to the Document No."},"spacing":{},"fullyQualifiedName":"LanguageCode"},{"dataSource":"Revision","column":"revision","required":false,"placeholder":"","autoSelectFirstOption":false,"type":"comboBox","name":"Revision","label":"Revision","helpTexts":{"prefix":"","postfix":""},"spacing":{},"fullyQualifiedName":"Revision"},{"required":false,"type":"datePicker","name":"Date","label":"Date","helpTexts":{"prefix":"","postfix":""},"spacing":{},"fullyQualifiedName":"Date"},{"type":"heading","name":"FooterVisibilityOptions","label":"Footer Visibility Options","helpTexts":{"prefix":"","postfix":""},"spacing":{},"fullyQualifiedName":"FooterVisibilityOptions"},{"dataSource":"PPT FooterVisibility","displayColumn":"templateType","hideIfNoUserInteractionRequired":false,"distinct":true,"required":true,"autoSelectFirstOption":false,"defaultValue":"1","type":"dropDown","name":"TemplateType","label":"Is this a document or presentation?","helpTexts":{"prefix":"","postfix":""},"spacing":{},"fullyQualifiedName":"TemplateType"},{"dataSource":"PPT FooterVisibility","displayColumn":"docTitle_label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DocTitle","label":"Show document title in footer?","helpTexts":{"prefix":"","postfix":""},"spacing":{},"fullyQualifiedName":"DocTitle"},{"dataSource":"PPT FooterVisibility","displayColumn":"totalPageNo_text","hideIfNoUserInteractionRequired":false,"distinct":true,"required":false,"autoSelectFirstOption":true,"filter":{"column":"templateType","otherFieldName":"TemplateType","fullyQualifiedOtherFieldName":"TemplateType","otherFieldColumn":"TemplateType","formReference":"none","operator":"equals"},"type":"dropDown","name":"TotalPageNo","label":"Page numbering","helpTexts":{"prefix":"","postfix":""},"spacing":{},"fullyQualifiedName":"TotalPageNo"},{"required":false,"placeholder":"","lines":0,"defaultValue":"{{UserProfile.Prepared}}","type":"textBox","name":"Prepared","label":"Prepared By (Subject Responsible)","helpTexts":{"prefix":"","postfix":""},"spacing":{},"fullyQualifiedName":"Prepared"},{"required":false,"placeholder":"","lines":0,"type":"textBox","name":"ApprovedBy","label":"Approved By (Document Responsible)","helpTexts":{"prefix":"","postfix":""},"spacing":{},"fullyQualifiedName":"ApprovedBy"},{"required":false,"placeholder":"","lines":0,"type":"textBox","name":"Checked","label":"Checked","helpTexts":{"prefix":"","postfix":""},"spacing":{},"fullyQualifiedName":"Checked"},{"required":false,"placeholder":"","lines":0,"type":"textBox","name":"Reference","label":"Reference","helpTexts":{"prefix":"","postfix":""},"spacing":{},"fullyQualifiedName":"Reference"},{"required":false,"placeholder":"","lines":0,"type":"textBox","name":"Keywords","label":"Keywords","helpTexts":{"prefix":"","postfix":""},"spacing":{},"fullyQualifiedName":"Keywords"}],"formDataEntries":[{"name":"DocumentTitle","value":"cphpHFlWHVi/hOLtniQh1aBPYIR/AaE9QbbfhC0y1F8="},{"name":"ConfidentialityClass","value":"PxVEvJY8nE7m/hY9622Sng=="},{"name":"ExternalConfidentialityLabel","value":"5wlu7ZdPxHQj1W0w+yTNSg=="},{"name":"LanguageCode","value":"5wlu7ZdPxHQj1W0w+yTNSg=="},{"name":"Date","value":"X/KcS/SLiGScaUuFag44ug=="},{"name":"TemplateType","value":"5wlu7ZdPxHQj1W0w+yTNSg=="},{"name":"DocTitle","value":"5wlu7ZdPxHQj1W0w+yTNSg=="},{"name":"TotalPageNo","value":"5wlu7ZdPxHQj1W0w+yTNSg=="},{"name":"Prepared","value":"HrIrmeCpDkLBtg+ddS/H+U58vvGTYxAWCvR2E3vOs4o="}]}]]></TemplafyFormConfiguration>
</file>

<file path=customXml/item32.xml><?xml version="1.0" encoding="utf-8"?>
<TemplafySlideFormConfiguration><![CDATA[{"formFields":[],"formDataEntries":[]}]]></TemplafySlideFormConfiguration>
</file>

<file path=customXml/item3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8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3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TemplafySlideFormConfiguration><![CDATA[{"formFields":[],"formDataEntries":[]}]]></TemplafySlideFormConfiguration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FormConfiguration><![CDATA[{"formFields":[],"formDataEntries":[]}]]></TemplafySlideFormConfiguration>
</file>

<file path=customXml/item44.xml><?xml version="1.0" encoding="utf-8"?>
<TemplafySlideFormConfiguration><![CDATA[{"formFields":[],"formDataEntries":[]}]]></TemplafySlideFormConfiguration>
</file>

<file path=customXml/item4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FormConfiguration><![CDATA[{"formFields":[],"formDataEntries":[]}]]></TemplafySlideFormConfiguration>
</file>

<file path=customXml/item48.xml><?xml version="1.0" encoding="utf-8"?>
<TemplafySlideFormConfiguration><![CDATA[{"formFields":[],"formDataEntries":[]}]]></TemplafySlideForm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FormConfiguration><![CDATA[{"formFields":[],"formDataEntries":[]}]]></TemplafySlideFormConfiguration>
</file>

<file path=customXml/item52.xml><?xml version="1.0" encoding="utf-8"?>
<TemplafySlideFormConfiguration><![CDATA[{"formFields":[],"formDataEntries":[]}]]></TemplafySlideFormConfiguration>
</file>

<file path=customXml/item53.xml><?xml version="1.0" encoding="utf-8"?>
<TemplafySlideFormConfiguration><![CDATA[{"formFields":[],"formDataEntries":[]}]]></TemplafySlideFormConfiguration>
</file>

<file path=customXml/item54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55.xml><?xml version="1.0" encoding="utf-8"?>
<TemplafySlideFormConfiguration><![CDATA[{"formFields":[],"formDataEntries":[]}]]></TemplafySlideFormConfiguration>
</file>

<file path=customXml/item5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3" ma:contentTypeDescription="Create a new document." ma:contentTypeScope="" ma:versionID="efb89547655977800231d60c8e2388d5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5147822fdb6803771ba7305cbc438486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7.xml><?xml version="1.0" encoding="utf-8"?>
<TemplafySlideFormConfiguration><![CDATA[{"formFields":[],"formDataEntries":[]}]]></TemplafySlideFormConfiguration>
</file>

<file path=customXml/item58.xml><?xml version="1.0" encoding="utf-8"?>
<TemplafySlideFormConfiguration><![CDATA[{"formFields":[],"formDataEntries":[]}]]></TemplafySlideFormConfiguration>
</file>

<file path=customXml/item59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0.xml><?xml version="1.0" encoding="utf-8"?>
<TemplafySlideFormConfiguration><![CDATA[{"formFields":[],"formDataEntries":[]}]]></TemplafySlideFormConfiguration>
</file>

<file path=customXml/item61.xml><?xml version="1.0" encoding="utf-8"?>
<TemplafySlideTemplateConfiguration><![CDATA[{"documentContentValidatorConfiguration":{"enableDocumentContentValidator":false,"documentContentValidatorVersion":0},"elementsMetadata":[],"slideId":"637050925554934895","enableDocumentContentUpdater":true,"version":"1.9"}]]></TemplafySlideTemplateConfiguration>
</file>

<file path=customXml/item62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3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64.xml><?xml version="1.0" encoding="utf-8"?>
<TemplafySlideFormConfiguration><![CDATA[{"formFields":[],"formDataEntries":[]}]]></TemplafySlideFormConfiguration>
</file>

<file path=customXml/item65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037983905221558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1D860451-5A3B-4D87-A1E2-07CBFB6B39B8}">
  <ds:schemaRefs/>
</ds:datastoreItem>
</file>

<file path=customXml/itemProps10.xml><?xml version="1.0" encoding="utf-8"?>
<ds:datastoreItem xmlns:ds="http://schemas.openxmlformats.org/officeDocument/2006/customXml" ds:itemID="{0759E41F-49E7-4FA7-9127-920280DC8CF1}">
  <ds:schemaRefs/>
</ds:datastoreItem>
</file>

<file path=customXml/itemProps11.xml><?xml version="1.0" encoding="utf-8"?>
<ds:datastoreItem xmlns:ds="http://schemas.openxmlformats.org/officeDocument/2006/customXml" ds:itemID="{56F2EE69-0CCA-4F48-BE22-EC4A886C57A7}">
  <ds:schemaRefs>
    <ds:schemaRef ds:uri="http://schemas.microsoft.com/office/2006/metadata/properties"/>
    <ds:schemaRef ds:uri="http://schemas.microsoft.com/office/2006/documentManagement/types"/>
    <ds:schemaRef ds:uri="92e1255f-bb7b-4dc9-b051-584cc104eb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a6550eff-0fc9-443f-8e77-72cbcf778382"/>
    <ds:schemaRef ds:uri="http://www.w3.org/XML/1998/namespace"/>
    <ds:schemaRef ds:uri="http://purl.org/dc/terms/"/>
  </ds:schemaRefs>
</ds:datastoreItem>
</file>

<file path=customXml/itemProps12.xml><?xml version="1.0" encoding="utf-8"?>
<ds:datastoreItem xmlns:ds="http://schemas.openxmlformats.org/officeDocument/2006/customXml" ds:itemID="{07958A4E-FAB1-42E4-B6B5-29B01F63F87B}">
  <ds:schemaRefs/>
</ds:datastoreItem>
</file>

<file path=customXml/itemProps13.xml><?xml version="1.0" encoding="utf-8"?>
<ds:datastoreItem xmlns:ds="http://schemas.openxmlformats.org/officeDocument/2006/customXml" ds:itemID="{1CE36EA9-2186-4EB1-871A-8AE59C2A13BB}">
  <ds:schemaRefs/>
</ds:datastoreItem>
</file>

<file path=customXml/itemProps14.xml><?xml version="1.0" encoding="utf-8"?>
<ds:datastoreItem xmlns:ds="http://schemas.openxmlformats.org/officeDocument/2006/customXml" ds:itemID="{FC58A8E3-81C4-4F66-AA67-C126F768BD8C}">
  <ds:schemaRefs/>
</ds:datastoreItem>
</file>

<file path=customXml/itemProps15.xml><?xml version="1.0" encoding="utf-8"?>
<ds:datastoreItem xmlns:ds="http://schemas.openxmlformats.org/officeDocument/2006/customXml" ds:itemID="{9FAD4269-FAB5-4B6F-A9E7-75C4B74ADDBA}">
  <ds:schemaRefs/>
</ds:datastoreItem>
</file>

<file path=customXml/itemProps16.xml><?xml version="1.0" encoding="utf-8"?>
<ds:datastoreItem xmlns:ds="http://schemas.openxmlformats.org/officeDocument/2006/customXml" ds:itemID="{32BA7684-6BE4-4F73-B22E-30934AB379B8}">
  <ds:schemaRefs/>
</ds:datastoreItem>
</file>

<file path=customXml/itemProps17.xml><?xml version="1.0" encoding="utf-8"?>
<ds:datastoreItem xmlns:ds="http://schemas.openxmlformats.org/officeDocument/2006/customXml" ds:itemID="{BE1F93B5-AF26-4F0A-BAC1-8CF07BD532AD}">
  <ds:schemaRefs/>
</ds:datastoreItem>
</file>

<file path=customXml/itemProps18.xml><?xml version="1.0" encoding="utf-8"?>
<ds:datastoreItem xmlns:ds="http://schemas.openxmlformats.org/officeDocument/2006/customXml" ds:itemID="{27173B33-945E-463C-A014-EF54741A112C}">
  <ds:schemaRefs/>
</ds:datastoreItem>
</file>

<file path=customXml/itemProps19.xml><?xml version="1.0" encoding="utf-8"?>
<ds:datastoreItem xmlns:ds="http://schemas.openxmlformats.org/officeDocument/2006/customXml" ds:itemID="{5CEBE36B-30B4-45CF-9E32-D80F596098BD}">
  <ds:schemaRefs/>
</ds:datastoreItem>
</file>

<file path=customXml/itemProps2.xml><?xml version="1.0" encoding="utf-8"?>
<ds:datastoreItem xmlns:ds="http://schemas.openxmlformats.org/officeDocument/2006/customXml" ds:itemID="{D7D292BA-742B-46E0-AC89-77D6ED21560E}">
  <ds:schemaRefs/>
</ds:datastoreItem>
</file>

<file path=customXml/itemProps20.xml><?xml version="1.0" encoding="utf-8"?>
<ds:datastoreItem xmlns:ds="http://schemas.openxmlformats.org/officeDocument/2006/customXml" ds:itemID="{8647BAD8-9C0D-44D3-8F26-B35AB680ED0B}">
  <ds:schemaRefs/>
</ds:datastoreItem>
</file>

<file path=customXml/itemProps21.xml><?xml version="1.0" encoding="utf-8"?>
<ds:datastoreItem xmlns:ds="http://schemas.openxmlformats.org/officeDocument/2006/customXml" ds:itemID="{4CC300FD-F619-4F09-9E10-51D42657DF62}">
  <ds:schemaRefs/>
</ds:datastoreItem>
</file>

<file path=customXml/itemProps22.xml><?xml version="1.0" encoding="utf-8"?>
<ds:datastoreItem xmlns:ds="http://schemas.openxmlformats.org/officeDocument/2006/customXml" ds:itemID="{459BA17D-3344-435C-B24D-9F8049F051B3}">
  <ds:schemaRefs/>
</ds:datastoreItem>
</file>

<file path=customXml/itemProps23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24.xml><?xml version="1.0" encoding="utf-8"?>
<ds:datastoreItem xmlns:ds="http://schemas.openxmlformats.org/officeDocument/2006/customXml" ds:itemID="{A2580BC4-03C6-4FD1-8C64-FE19DE615286}">
  <ds:schemaRefs/>
</ds:datastoreItem>
</file>

<file path=customXml/itemProps25.xml><?xml version="1.0" encoding="utf-8"?>
<ds:datastoreItem xmlns:ds="http://schemas.openxmlformats.org/officeDocument/2006/customXml" ds:itemID="{317D1776-4417-4622-AD96-D83CFCEEBA1C}">
  <ds:schemaRefs/>
</ds:datastoreItem>
</file>

<file path=customXml/itemProps26.xml><?xml version="1.0" encoding="utf-8"?>
<ds:datastoreItem xmlns:ds="http://schemas.openxmlformats.org/officeDocument/2006/customXml" ds:itemID="{EA44109E-9F2C-4118-91FC-98571BB2C36F}">
  <ds:schemaRefs/>
</ds:datastoreItem>
</file>

<file path=customXml/itemProps27.xml><?xml version="1.0" encoding="utf-8"?>
<ds:datastoreItem xmlns:ds="http://schemas.openxmlformats.org/officeDocument/2006/customXml" ds:itemID="{72516535-7702-46AF-9B1F-8623A67A824E}">
  <ds:schemaRefs/>
</ds:datastoreItem>
</file>

<file path=customXml/itemProps28.xml><?xml version="1.0" encoding="utf-8"?>
<ds:datastoreItem xmlns:ds="http://schemas.openxmlformats.org/officeDocument/2006/customXml" ds:itemID="{7C8A74D3-8A90-43C4-90E3-C02BFA84440C}">
  <ds:schemaRefs/>
</ds:datastoreItem>
</file>

<file path=customXml/itemProps29.xml><?xml version="1.0" encoding="utf-8"?>
<ds:datastoreItem xmlns:ds="http://schemas.openxmlformats.org/officeDocument/2006/customXml" ds:itemID="{847502A6-7CBE-43AF-BDF6-4D4423521D8C}">
  <ds:schemaRefs/>
</ds:datastoreItem>
</file>

<file path=customXml/itemProps3.xml><?xml version="1.0" encoding="utf-8"?>
<ds:datastoreItem xmlns:ds="http://schemas.openxmlformats.org/officeDocument/2006/customXml" ds:itemID="{D120E521-1155-4C12-963B-E5F1B15E10E4}">
  <ds:schemaRefs/>
</ds:datastoreItem>
</file>

<file path=customXml/itemProps30.xml><?xml version="1.0" encoding="utf-8"?>
<ds:datastoreItem xmlns:ds="http://schemas.openxmlformats.org/officeDocument/2006/customXml" ds:itemID="{433BD653-666E-4636-8BB6-9C46120EA7BE}">
  <ds:schemaRefs/>
</ds:datastoreItem>
</file>

<file path=customXml/itemProps31.xml><?xml version="1.0" encoding="utf-8"?>
<ds:datastoreItem xmlns:ds="http://schemas.openxmlformats.org/officeDocument/2006/customXml" ds:itemID="{D92C3DF5-A179-4E2D-BD20-07044B39171F}">
  <ds:schemaRefs/>
</ds:datastoreItem>
</file>

<file path=customXml/itemProps32.xml><?xml version="1.0" encoding="utf-8"?>
<ds:datastoreItem xmlns:ds="http://schemas.openxmlformats.org/officeDocument/2006/customXml" ds:itemID="{60674E46-5871-43B7-A6EA-907A403B767B}">
  <ds:schemaRefs/>
</ds:datastoreItem>
</file>

<file path=customXml/itemProps33.xml><?xml version="1.0" encoding="utf-8"?>
<ds:datastoreItem xmlns:ds="http://schemas.openxmlformats.org/officeDocument/2006/customXml" ds:itemID="{C717A6FA-BCFD-46DC-BC27-953BA39B46E6}">
  <ds:schemaRefs/>
</ds:datastoreItem>
</file>

<file path=customXml/itemProps34.xml><?xml version="1.0" encoding="utf-8"?>
<ds:datastoreItem xmlns:ds="http://schemas.openxmlformats.org/officeDocument/2006/customXml" ds:itemID="{58CC0B31-82B9-497A-9A2E-F3F72D0BBDAD}">
  <ds:schemaRefs/>
</ds:datastoreItem>
</file>

<file path=customXml/itemProps35.xml><?xml version="1.0" encoding="utf-8"?>
<ds:datastoreItem xmlns:ds="http://schemas.openxmlformats.org/officeDocument/2006/customXml" ds:itemID="{FE716B1B-5E72-41FE-8634-288F88BBA8F9}">
  <ds:schemaRefs/>
</ds:datastoreItem>
</file>

<file path=customXml/itemProps36.xml><?xml version="1.0" encoding="utf-8"?>
<ds:datastoreItem xmlns:ds="http://schemas.openxmlformats.org/officeDocument/2006/customXml" ds:itemID="{C2BC8509-EBAB-4B73-B13C-4F5DE708DC0D}">
  <ds:schemaRefs/>
</ds:datastoreItem>
</file>

<file path=customXml/itemProps37.xml><?xml version="1.0" encoding="utf-8"?>
<ds:datastoreItem xmlns:ds="http://schemas.openxmlformats.org/officeDocument/2006/customXml" ds:itemID="{D4A722AD-2B5B-45A5-A3D7-6D0905F583E2}">
  <ds:schemaRefs/>
</ds:datastoreItem>
</file>

<file path=customXml/itemProps38.xml><?xml version="1.0" encoding="utf-8"?>
<ds:datastoreItem xmlns:ds="http://schemas.openxmlformats.org/officeDocument/2006/customXml" ds:itemID="{E62F5BD9-F540-46EF-9A11-25855FFC66A9}">
  <ds:schemaRefs/>
</ds:datastoreItem>
</file>

<file path=customXml/itemProps39.xml><?xml version="1.0" encoding="utf-8"?>
<ds:datastoreItem xmlns:ds="http://schemas.openxmlformats.org/officeDocument/2006/customXml" ds:itemID="{E92247C9-F131-4F1E-8A9B-C0C26FA129F1}">
  <ds:schemaRefs/>
</ds:datastoreItem>
</file>

<file path=customXml/itemProps4.xml><?xml version="1.0" encoding="utf-8"?>
<ds:datastoreItem xmlns:ds="http://schemas.openxmlformats.org/officeDocument/2006/customXml" ds:itemID="{683FEB75-8CFA-449C-A6B1-B1E4A86A58A1}">
  <ds:schemaRefs/>
</ds:datastoreItem>
</file>

<file path=customXml/itemProps40.xml><?xml version="1.0" encoding="utf-8"?>
<ds:datastoreItem xmlns:ds="http://schemas.openxmlformats.org/officeDocument/2006/customXml" ds:itemID="{28651875-9BFB-492B-B1AF-53CD38F1E0E4}">
  <ds:schemaRefs/>
</ds:datastoreItem>
</file>

<file path=customXml/itemProps41.xml><?xml version="1.0" encoding="utf-8"?>
<ds:datastoreItem xmlns:ds="http://schemas.openxmlformats.org/officeDocument/2006/customXml" ds:itemID="{8F053257-F875-4C08-9F38-3C244F92FD0C}">
  <ds:schemaRefs/>
</ds:datastoreItem>
</file>

<file path=customXml/itemProps42.xml><?xml version="1.0" encoding="utf-8"?>
<ds:datastoreItem xmlns:ds="http://schemas.openxmlformats.org/officeDocument/2006/customXml" ds:itemID="{089FEF82-FF49-4304-ACE1-9CC99C3F3AD4}">
  <ds:schemaRefs/>
</ds:datastoreItem>
</file>

<file path=customXml/itemProps43.xml><?xml version="1.0" encoding="utf-8"?>
<ds:datastoreItem xmlns:ds="http://schemas.openxmlformats.org/officeDocument/2006/customXml" ds:itemID="{C578AE0C-5EE7-4C63-B292-B6FADFB5A6DA}">
  <ds:schemaRefs/>
</ds:datastoreItem>
</file>

<file path=customXml/itemProps44.xml><?xml version="1.0" encoding="utf-8"?>
<ds:datastoreItem xmlns:ds="http://schemas.openxmlformats.org/officeDocument/2006/customXml" ds:itemID="{1619B309-BC79-42FB-9829-D9EF5F5E6ABA}">
  <ds:schemaRefs/>
</ds:datastoreItem>
</file>

<file path=customXml/itemProps45.xml><?xml version="1.0" encoding="utf-8"?>
<ds:datastoreItem xmlns:ds="http://schemas.openxmlformats.org/officeDocument/2006/customXml" ds:itemID="{2968DDEF-D35E-45EF-BBA3-02C81FF31161}">
  <ds:schemaRefs/>
</ds:datastoreItem>
</file>

<file path=customXml/itemProps46.xml><?xml version="1.0" encoding="utf-8"?>
<ds:datastoreItem xmlns:ds="http://schemas.openxmlformats.org/officeDocument/2006/customXml" ds:itemID="{0754541E-29C6-4605-9F63-040C2F5D214E}">
  <ds:schemaRefs/>
</ds:datastoreItem>
</file>

<file path=customXml/itemProps47.xml><?xml version="1.0" encoding="utf-8"?>
<ds:datastoreItem xmlns:ds="http://schemas.openxmlformats.org/officeDocument/2006/customXml" ds:itemID="{1933872C-9F0C-4995-8802-9EC074270AD1}">
  <ds:schemaRefs/>
</ds:datastoreItem>
</file>

<file path=customXml/itemProps48.xml><?xml version="1.0" encoding="utf-8"?>
<ds:datastoreItem xmlns:ds="http://schemas.openxmlformats.org/officeDocument/2006/customXml" ds:itemID="{B9AEDDE3-EA02-4A8F-B8F8-0606A0AA45FC}">
  <ds:schemaRefs/>
</ds:datastoreItem>
</file>

<file path=customXml/itemProps49.xml><?xml version="1.0" encoding="utf-8"?>
<ds:datastoreItem xmlns:ds="http://schemas.openxmlformats.org/officeDocument/2006/customXml" ds:itemID="{4914A395-82D1-48FA-8CB8-12F347A6DC3D}">
  <ds:schemaRefs/>
</ds:datastoreItem>
</file>

<file path=customXml/itemProps5.xml><?xml version="1.0" encoding="utf-8"?>
<ds:datastoreItem xmlns:ds="http://schemas.openxmlformats.org/officeDocument/2006/customXml" ds:itemID="{C09F197C-6A49-47D0-B877-F88807989676}">
  <ds:schemaRefs/>
</ds:datastoreItem>
</file>

<file path=customXml/itemProps50.xml><?xml version="1.0" encoding="utf-8"?>
<ds:datastoreItem xmlns:ds="http://schemas.openxmlformats.org/officeDocument/2006/customXml" ds:itemID="{B3602864-BCA8-40F1-BE5D-134FF8125FA7}">
  <ds:schemaRefs/>
</ds:datastoreItem>
</file>

<file path=customXml/itemProps51.xml><?xml version="1.0" encoding="utf-8"?>
<ds:datastoreItem xmlns:ds="http://schemas.openxmlformats.org/officeDocument/2006/customXml" ds:itemID="{F620854E-C0A1-47EC-A9D3-995A9385A2D0}">
  <ds:schemaRefs/>
</ds:datastoreItem>
</file>

<file path=customXml/itemProps52.xml><?xml version="1.0" encoding="utf-8"?>
<ds:datastoreItem xmlns:ds="http://schemas.openxmlformats.org/officeDocument/2006/customXml" ds:itemID="{80224E79-0208-4699-9BF2-0FB110F82E0B}">
  <ds:schemaRefs/>
</ds:datastoreItem>
</file>

<file path=customXml/itemProps53.xml><?xml version="1.0" encoding="utf-8"?>
<ds:datastoreItem xmlns:ds="http://schemas.openxmlformats.org/officeDocument/2006/customXml" ds:itemID="{A88B34E3-A4EA-4EAC-A2E0-0D3E1E3B52A1}">
  <ds:schemaRefs/>
</ds:datastoreItem>
</file>

<file path=customXml/itemProps54.xml><?xml version="1.0" encoding="utf-8"?>
<ds:datastoreItem xmlns:ds="http://schemas.openxmlformats.org/officeDocument/2006/customXml" ds:itemID="{0C9D575C-12A6-4EAE-A1D0-E46E951025A8}">
  <ds:schemaRefs/>
</ds:datastoreItem>
</file>

<file path=customXml/itemProps55.xml><?xml version="1.0" encoding="utf-8"?>
<ds:datastoreItem xmlns:ds="http://schemas.openxmlformats.org/officeDocument/2006/customXml" ds:itemID="{9C95E546-419F-44CA-98F6-6DE73C5C2AE6}">
  <ds:schemaRefs/>
</ds:datastoreItem>
</file>

<file path=customXml/itemProps56.xml><?xml version="1.0" encoding="utf-8"?>
<ds:datastoreItem xmlns:ds="http://schemas.openxmlformats.org/officeDocument/2006/customXml" ds:itemID="{058EED06-94C4-4781-888F-0A8BB816B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7.xml><?xml version="1.0" encoding="utf-8"?>
<ds:datastoreItem xmlns:ds="http://schemas.openxmlformats.org/officeDocument/2006/customXml" ds:itemID="{822D38AD-8010-4CD3-BD6B-117CB8DF70A4}">
  <ds:schemaRefs/>
</ds:datastoreItem>
</file>

<file path=customXml/itemProps58.xml><?xml version="1.0" encoding="utf-8"?>
<ds:datastoreItem xmlns:ds="http://schemas.openxmlformats.org/officeDocument/2006/customXml" ds:itemID="{37F42BB5-ADFA-4FC6-BFD5-9E1577435898}">
  <ds:schemaRefs/>
</ds:datastoreItem>
</file>

<file path=customXml/itemProps59.xml><?xml version="1.0" encoding="utf-8"?>
<ds:datastoreItem xmlns:ds="http://schemas.openxmlformats.org/officeDocument/2006/customXml" ds:itemID="{27A29DE5-0540-481C-B6DF-CCFA5149D061}">
  <ds:schemaRefs/>
</ds:datastoreItem>
</file>

<file path=customXml/itemProps6.xml><?xml version="1.0" encoding="utf-8"?>
<ds:datastoreItem xmlns:ds="http://schemas.openxmlformats.org/officeDocument/2006/customXml" ds:itemID="{5007F12F-13D7-4ABB-8EFA-54222101B03A}">
  <ds:schemaRefs/>
</ds:datastoreItem>
</file>

<file path=customXml/itemProps60.xml><?xml version="1.0" encoding="utf-8"?>
<ds:datastoreItem xmlns:ds="http://schemas.openxmlformats.org/officeDocument/2006/customXml" ds:itemID="{797151FE-01B6-456A-8AC0-6D64E129D8AD}">
  <ds:schemaRefs/>
</ds:datastoreItem>
</file>

<file path=customXml/itemProps61.xml><?xml version="1.0" encoding="utf-8"?>
<ds:datastoreItem xmlns:ds="http://schemas.openxmlformats.org/officeDocument/2006/customXml" ds:itemID="{03AF3FDC-ACD1-46F3-A43E-782322DF9816}">
  <ds:schemaRefs/>
</ds:datastoreItem>
</file>

<file path=customXml/itemProps62.xml><?xml version="1.0" encoding="utf-8"?>
<ds:datastoreItem xmlns:ds="http://schemas.openxmlformats.org/officeDocument/2006/customXml" ds:itemID="{1EBE98CF-9ADD-4A89-9517-F0CBB3D48CF2}">
  <ds:schemaRefs/>
</ds:datastoreItem>
</file>

<file path=customXml/itemProps63.xml><?xml version="1.0" encoding="utf-8"?>
<ds:datastoreItem xmlns:ds="http://schemas.openxmlformats.org/officeDocument/2006/customXml" ds:itemID="{FD8AAF2B-04A9-4E66-893F-CA0598CEC652}">
  <ds:schemaRefs/>
</ds:datastoreItem>
</file>

<file path=customXml/itemProps64.xml><?xml version="1.0" encoding="utf-8"?>
<ds:datastoreItem xmlns:ds="http://schemas.openxmlformats.org/officeDocument/2006/customXml" ds:itemID="{05541FDE-55D7-44F9-9BE6-FAE61896A3AA}">
  <ds:schemaRefs/>
</ds:datastoreItem>
</file>

<file path=customXml/itemProps65.xml><?xml version="1.0" encoding="utf-8"?>
<ds:datastoreItem xmlns:ds="http://schemas.openxmlformats.org/officeDocument/2006/customXml" ds:itemID="{AF743DED-2D82-40A0-9261-0E32F94BBF4B}">
  <ds:schemaRefs/>
</ds:datastoreItem>
</file>

<file path=customXml/itemProps7.xml><?xml version="1.0" encoding="utf-8"?>
<ds:datastoreItem xmlns:ds="http://schemas.openxmlformats.org/officeDocument/2006/customXml" ds:itemID="{C9E57065-69F0-43E2-AADF-4C88E470BB8D}">
  <ds:schemaRefs/>
</ds:datastoreItem>
</file>

<file path=customXml/itemProps8.xml><?xml version="1.0" encoding="utf-8"?>
<ds:datastoreItem xmlns:ds="http://schemas.openxmlformats.org/officeDocument/2006/customXml" ds:itemID="{7020B10D-9B30-421E-AB50-6B5B3E8895E5}">
  <ds:schemaRefs/>
</ds:datastoreItem>
</file>

<file path=customXml/itemProps9.xml><?xml version="1.0" encoding="utf-8"?>
<ds:datastoreItem xmlns:ds="http://schemas.openxmlformats.org/officeDocument/2006/customXml" ds:itemID="{5DD38227-4247-4A5E-B719-07A63591B2F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6116</TotalTime>
  <Words>1078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Ericsson Hilda</vt:lpstr>
      <vt:lpstr>Ericsson Technical Icons</vt:lpstr>
      <vt:lpstr>Ericsson Hilda Light</vt:lpstr>
      <vt:lpstr>PresentationTemplate2017</vt:lpstr>
      <vt:lpstr>Business Case#1</vt:lpstr>
      <vt:lpstr>Functionality</vt:lpstr>
      <vt:lpstr>Solution Approach &amp; Technology</vt:lpstr>
      <vt:lpstr>Solution Overview</vt:lpstr>
      <vt:lpstr>Deployment Architecture</vt:lpstr>
      <vt:lpstr>Advantages of the Layered Architecture</vt:lpstr>
      <vt:lpstr>Sequence Diagrams – Service 1 [Option 1]</vt:lpstr>
      <vt:lpstr>Sequence Diagrams – Service 1 [Option 2]</vt:lpstr>
      <vt:lpstr>Application Verification Steps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  <vt:lpstr>Application Verification Results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Hiring Process EOC-ECM</dc:title>
  <dc:creator>EPRTSHE Prashant Shende</dc:creator>
  <cp:keywords/>
  <dc:description>Rev</dc:description>
  <cp:lastModifiedBy>Subhayu Mukherjee M</cp:lastModifiedBy>
  <cp:revision>408</cp:revision>
  <dcterms:created xsi:type="dcterms:W3CDTF">2019-04-23T15:12:54Z</dcterms:created>
  <dcterms:modified xsi:type="dcterms:W3CDTF">2019-12-22T09:19:30Z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2019-10-24T08:16:00.7579733Z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637105089709613941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Confidential</vt:lpwstr>
  </property>
  <property fmtid="{D5CDD505-2E9C-101B-9397-08002B2CF9AE}" pid="15" name="ExtConf">
    <vt:lpwstr/>
  </property>
  <property fmtid="{D5CDD505-2E9C-101B-9397-08002B2CF9AE}" pid="16" name="Prepared">
    <vt:lpwstr>EPRTSHE Prashant Shende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2019-12-08</vt:lpwstr>
  </property>
  <property fmtid="{D5CDD505-2E9C-101B-9397-08002B2CF9AE}" pid="21" name="Reference">
    <vt:lpwstr/>
  </property>
  <property fmtid="{D5CDD505-2E9C-101B-9397-08002B2CF9AE}" pid="22" name="Title">
    <vt:lpwstr>New Hiring Process EOC-ECM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