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ebas Neue"/>
      <p:regular r:id="rId26"/>
    </p:embeddedFont>
    <p:embeddedFont>
      <p:font typeface="Assistant"/>
      <p:regular r:id="rId27"/>
      <p:bold r:id="rId28"/>
    </p:embeddedFont>
    <p:embeddedFont>
      <p:font typeface="Oswald"/>
      <p:regular r:id="rId29"/>
      <p:bold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802AEB-C865-4894-ADB5-F7F72EAB9CF3}">
  <a:tblStyle styleId="{0F802AEB-C865-4894-ADB5-F7F72EAB9C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slide" Target="slides/slide20.xml"/><Relationship Id="rId28" Type="http://schemas.openxmlformats.org/officeDocument/2006/relationships/font" Target="fonts/Assistant-bold.fntdata"/><Relationship Id="rId27" Type="http://schemas.openxmlformats.org/officeDocument/2006/relationships/font" Target="fonts/Assistan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55bed974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55bed974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55bed974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55bed974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55bed97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55bed9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55bed97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55bed97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55bed97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55bed97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55bed97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55bed97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55bed974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55bed974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55bed974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55bed974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55bed974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55bed974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55bed97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255bed97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3a27512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3a27512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55bed97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55bed97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55bed974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55bed974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55bed974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55bed974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55bed974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55bed974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55bed97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55bed97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55bed974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55bed974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55bed974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55bed974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55bed974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55bed974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0" name="Google Shape;10;p2"/>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
        <p:nvSpPr>
          <p:cNvPr id="11" name="Google Shape;11;p2"/>
          <p:cNvSpPr txBox="1"/>
          <p:nvPr>
            <p:ph type="ctrTitle"/>
          </p:nvPr>
        </p:nvSpPr>
        <p:spPr>
          <a:xfrm>
            <a:off x="713100" y="782288"/>
            <a:ext cx="5394300" cy="2843100"/>
          </a:xfrm>
          <a:prstGeom prst="rect">
            <a:avLst/>
          </a:prstGeom>
        </p:spPr>
        <p:txBody>
          <a:bodyPr anchorCtr="0" anchor="ctr" bIns="91425" lIns="91425" spcFirstLastPara="1" rIns="91425" wrap="square" tIns="91425">
            <a:noAutofit/>
          </a:bodyPr>
          <a:lstStyle>
            <a:lvl1pPr lvl="0" algn="l">
              <a:spcBef>
                <a:spcPts val="0"/>
              </a:spcBef>
              <a:spcAft>
                <a:spcPts val="0"/>
              </a:spcAft>
              <a:buClr>
                <a:srgbClr val="191919"/>
              </a:buClr>
              <a:buSzPts val="5200"/>
              <a:buNone/>
              <a:defRPr sz="6100">
                <a:latin typeface="Oswald"/>
                <a:ea typeface="Oswald"/>
                <a:cs typeface="Oswald"/>
                <a:sym typeface="Oswa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100" y="3807150"/>
            <a:ext cx="4528200" cy="475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1284000" y="1273050"/>
            <a:ext cx="6576000" cy="210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9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p:nvPr>
            <p:ph idx="1" type="subTitle"/>
          </p:nvPr>
        </p:nvSpPr>
        <p:spPr>
          <a:xfrm>
            <a:off x="1284000" y="3373350"/>
            <a:ext cx="65760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cxnSp>
        <p:nvCxnSpPr>
          <p:cNvPr id="72" name="Google Shape;72;p11"/>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1"/>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grpSp>
        <p:nvGrpSpPr>
          <p:cNvPr id="74" name="Google Shape;74;p11"/>
          <p:cNvGrpSpPr/>
          <p:nvPr/>
        </p:nvGrpSpPr>
        <p:grpSpPr>
          <a:xfrm>
            <a:off x="424663" y="3149823"/>
            <a:ext cx="485667" cy="1191097"/>
            <a:chOff x="965825" y="1302324"/>
            <a:chExt cx="1406100" cy="2431803"/>
          </a:xfrm>
        </p:grpSpPr>
        <p:sp>
          <p:nvSpPr>
            <p:cNvPr id="75" name="Google Shape;75;p11"/>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1"/>
          <p:cNvGrpSpPr/>
          <p:nvPr/>
        </p:nvGrpSpPr>
        <p:grpSpPr>
          <a:xfrm>
            <a:off x="8233663" y="801123"/>
            <a:ext cx="485667" cy="1191097"/>
            <a:chOff x="965825" y="1302324"/>
            <a:chExt cx="1406100" cy="2431803"/>
          </a:xfrm>
        </p:grpSpPr>
        <p:sp>
          <p:nvSpPr>
            <p:cNvPr id="78" name="Google Shape;78;p11"/>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cxnSp>
        <p:nvCxnSpPr>
          <p:cNvPr id="82" name="Google Shape;82;p13"/>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3"/>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84" name="Google Shape;84;p13"/>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85" name="Google Shape;85;p13"/>
          <p:cNvCxnSpPr/>
          <p:nvPr/>
        </p:nvCxnSpPr>
        <p:spPr>
          <a:xfrm>
            <a:off x="1216300" y="1257525"/>
            <a:ext cx="0" cy="3257100"/>
          </a:xfrm>
          <a:prstGeom prst="straightConnector1">
            <a:avLst/>
          </a:prstGeom>
          <a:noFill/>
          <a:ln cap="flat" cmpd="sng" w="9525">
            <a:solidFill>
              <a:schemeClr val="dk1"/>
            </a:solidFill>
            <a:prstDash val="solid"/>
            <a:round/>
            <a:headEnd len="med" w="med" type="none"/>
            <a:tailEnd len="med" w="med" type="none"/>
          </a:ln>
        </p:spPr>
      </p:cxnSp>
      <p:cxnSp>
        <p:nvCxnSpPr>
          <p:cNvPr id="86" name="Google Shape;86;p13"/>
          <p:cNvCxnSpPr/>
          <p:nvPr/>
        </p:nvCxnSpPr>
        <p:spPr>
          <a:xfrm>
            <a:off x="7939800" y="1262638"/>
            <a:ext cx="0" cy="3257100"/>
          </a:xfrm>
          <a:prstGeom prst="straightConnector1">
            <a:avLst/>
          </a:prstGeom>
          <a:noFill/>
          <a:ln cap="flat" cmpd="sng" w="9525">
            <a:solidFill>
              <a:schemeClr val="dk1"/>
            </a:solidFill>
            <a:prstDash val="solid"/>
            <a:round/>
            <a:headEnd len="med" w="med" type="none"/>
            <a:tailEnd len="med" w="med" type="none"/>
          </a:ln>
        </p:spPr>
      </p:cxnSp>
      <p:sp>
        <p:nvSpPr>
          <p:cNvPr id="87" name="Google Shape;87;p13"/>
          <p:cNvSpPr/>
          <p:nvPr/>
        </p:nvSpPr>
        <p:spPr>
          <a:xfrm flipH="1">
            <a:off x="275550" y="3305316"/>
            <a:ext cx="783900" cy="10377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10800000">
            <a:off x="8082450" y="1443720"/>
            <a:ext cx="786000" cy="10404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type="title"/>
          </p:nvPr>
        </p:nvSpPr>
        <p:spPr>
          <a:xfrm>
            <a:off x="2387275" y="1443575"/>
            <a:ext cx="3153900" cy="527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3"/>
          <p:cNvSpPr txBox="1"/>
          <p:nvPr>
            <p:ph hasCustomPrompt="1" idx="2" type="title"/>
          </p:nvPr>
        </p:nvSpPr>
        <p:spPr>
          <a:xfrm>
            <a:off x="1291688" y="1443575"/>
            <a:ext cx="783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1" name="Google Shape;91;p13"/>
          <p:cNvSpPr txBox="1"/>
          <p:nvPr>
            <p:ph idx="1" type="subTitle"/>
          </p:nvPr>
        </p:nvSpPr>
        <p:spPr>
          <a:xfrm>
            <a:off x="5852800" y="1435625"/>
            <a:ext cx="19995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 name="Google Shape;92;p13"/>
          <p:cNvSpPr txBox="1"/>
          <p:nvPr>
            <p:ph idx="3" type="title"/>
          </p:nvPr>
        </p:nvSpPr>
        <p:spPr>
          <a:xfrm>
            <a:off x="2387288" y="2234200"/>
            <a:ext cx="3153900" cy="527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 name="Google Shape;93;p13"/>
          <p:cNvSpPr txBox="1"/>
          <p:nvPr>
            <p:ph hasCustomPrompt="1" idx="4" type="title"/>
          </p:nvPr>
        </p:nvSpPr>
        <p:spPr>
          <a:xfrm>
            <a:off x="1291698" y="2234200"/>
            <a:ext cx="783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4" name="Google Shape;94;p13"/>
          <p:cNvSpPr txBox="1"/>
          <p:nvPr>
            <p:ph idx="5" type="subTitle"/>
          </p:nvPr>
        </p:nvSpPr>
        <p:spPr>
          <a:xfrm>
            <a:off x="5852813" y="2226250"/>
            <a:ext cx="19995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5" name="Google Shape;95;p13"/>
          <p:cNvSpPr txBox="1"/>
          <p:nvPr>
            <p:ph idx="6" type="title"/>
          </p:nvPr>
        </p:nvSpPr>
        <p:spPr>
          <a:xfrm>
            <a:off x="2387288" y="3024825"/>
            <a:ext cx="3153900" cy="527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 name="Google Shape;96;p13"/>
          <p:cNvSpPr txBox="1"/>
          <p:nvPr>
            <p:ph hasCustomPrompt="1" idx="7" type="title"/>
          </p:nvPr>
        </p:nvSpPr>
        <p:spPr>
          <a:xfrm>
            <a:off x="1291698" y="3024825"/>
            <a:ext cx="783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7" name="Google Shape;97;p13"/>
          <p:cNvSpPr txBox="1"/>
          <p:nvPr>
            <p:ph idx="8" type="subTitle"/>
          </p:nvPr>
        </p:nvSpPr>
        <p:spPr>
          <a:xfrm>
            <a:off x="5852813" y="3016875"/>
            <a:ext cx="19995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8" name="Google Shape;98;p13"/>
          <p:cNvSpPr txBox="1"/>
          <p:nvPr>
            <p:ph idx="9" type="title"/>
          </p:nvPr>
        </p:nvSpPr>
        <p:spPr>
          <a:xfrm>
            <a:off x="2387288" y="3815450"/>
            <a:ext cx="3153900" cy="527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13"/>
          <p:cNvSpPr txBox="1"/>
          <p:nvPr>
            <p:ph hasCustomPrompt="1" idx="13" type="title"/>
          </p:nvPr>
        </p:nvSpPr>
        <p:spPr>
          <a:xfrm>
            <a:off x="1291698" y="3815450"/>
            <a:ext cx="783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0" name="Google Shape;100;p13"/>
          <p:cNvSpPr txBox="1"/>
          <p:nvPr>
            <p:ph idx="14" type="subTitle"/>
          </p:nvPr>
        </p:nvSpPr>
        <p:spPr>
          <a:xfrm>
            <a:off x="5852813" y="3807500"/>
            <a:ext cx="19995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1" name="Google Shape;101;p13"/>
          <p:cNvSpPr txBox="1"/>
          <p:nvPr>
            <p:ph idx="15" type="title"/>
          </p:nvPr>
        </p:nvSpPr>
        <p:spPr>
          <a:xfrm>
            <a:off x="720000" y="538675"/>
            <a:ext cx="7704000" cy="639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2" name="Shape 102"/>
        <p:cNvGrpSpPr/>
        <p:nvPr/>
      </p:nvGrpSpPr>
      <p:grpSpPr>
        <a:xfrm>
          <a:off x="0" y="0"/>
          <a:ext cx="0" cy="0"/>
          <a:chOff x="0" y="0"/>
          <a:chExt cx="0" cy="0"/>
        </a:xfrm>
      </p:grpSpPr>
      <p:sp>
        <p:nvSpPr>
          <p:cNvPr id="103" name="Google Shape;103;p14"/>
          <p:cNvSpPr txBox="1"/>
          <p:nvPr>
            <p:ph type="title"/>
          </p:nvPr>
        </p:nvSpPr>
        <p:spPr>
          <a:xfrm>
            <a:off x="3558000" y="1411850"/>
            <a:ext cx="4872900" cy="972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4" name="Google Shape;104;p14"/>
          <p:cNvSpPr txBox="1"/>
          <p:nvPr>
            <p:ph idx="1" type="subTitle"/>
          </p:nvPr>
        </p:nvSpPr>
        <p:spPr>
          <a:xfrm>
            <a:off x="3558000" y="2384950"/>
            <a:ext cx="4872900" cy="134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05" name="Google Shape;105;p14"/>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06" name="Google Shape;106;p14"/>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7" name="Shape 107"/>
        <p:cNvGrpSpPr/>
        <p:nvPr/>
      </p:nvGrpSpPr>
      <p:grpSpPr>
        <a:xfrm>
          <a:off x="0" y="0"/>
          <a:ext cx="0" cy="0"/>
          <a:chOff x="0" y="0"/>
          <a:chExt cx="0" cy="0"/>
        </a:xfrm>
      </p:grpSpPr>
      <p:cxnSp>
        <p:nvCxnSpPr>
          <p:cNvPr id="108" name="Google Shape;108;p15"/>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09" name="Google Shape;109;p15"/>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15"/>
          <p:cNvSpPr txBox="1"/>
          <p:nvPr>
            <p:ph type="title"/>
          </p:nvPr>
        </p:nvSpPr>
        <p:spPr>
          <a:xfrm>
            <a:off x="2785200" y="2989729"/>
            <a:ext cx="5645700" cy="6426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5"/>
          <p:cNvSpPr txBox="1"/>
          <p:nvPr>
            <p:ph idx="1" type="subTitle"/>
          </p:nvPr>
        </p:nvSpPr>
        <p:spPr>
          <a:xfrm>
            <a:off x="2785200" y="1511325"/>
            <a:ext cx="56457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12" name="Shape 112"/>
        <p:cNvGrpSpPr/>
        <p:nvPr/>
      </p:nvGrpSpPr>
      <p:grpSpPr>
        <a:xfrm>
          <a:off x="0" y="0"/>
          <a:ext cx="0" cy="0"/>
          <a:chOff x="0" y="0"/>
          <a:chExt cx="0" cy="0"/>
        </a:xfrm>
      </p:grpSpPr>
      <p:sp>
        <p:nvSpPr>
          <p:cNvPr id="113" name="Google Shape;113;p16"/>
          <p:cNvSpPr txBox="1"/>
          <p:nvPr>
            <p:ph type="title"/>
          </p:nvPr>
        </p:nvSpPr>
        <p:spPr>
          <a:xfrm>
            <a:off x="720000" y="1410763"/>
            <a:ext cx="4501800" cy="113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6"/>
          <p:cNvSpPr txBox="1"/>
          <p:nvPr>
            <p:ph idx="1" type="subTitle"/>
          </p:nvPr>
        </p:nvSpPr>
        <p:spPr>
          <a:xfrm>
            <a:off x="720000" y="2547738"/>
            <a:ext cx="4501800" cy="118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15" name="Google Shape;115;p16"/>
          <p:cNvCxnSpPr/>
          <p:nvPr/>
        </p:nvCxnSpPr>
        <p:spPr>
          <a:xfrm rot="10800000">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16"/>
          <p:cNvCxnSpPr/>
          <p:nvPr/>
        </p:nvCxnSpPr>
        <p:spPr>
          <a:xfrm rot="10800000">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17" name="Shape 117"/>
        <p:cNvGrpSpPr/>
        <p:nvPr/>
      </p:nvGrpSpPr>
      <p:grpSpPr>
        <a:xfrm>
          <a:off x="0" y="0"/>
          <a:ext cx="0" cy="0"/>
          <a:chOff x="0" y="0"/>
          <a:chExt cx="0" cy="0"/>
        </a:xfrm>
      </p:grpSpPr>
      <p:sp>
        <p:nvSpPr>
          <p:cNvPr id="118" name="Google Shape;118;p17"/>
          <p:cNvSpPr txBox="1"/>
          <p:nvPr>
            <p:ph type="title"/>
          </p:nvPr>
        </p:nvSpPr>
        <p:spPr>
          <a:xfrm>
            <a:off x="713088" y="1633350"/>
            <a:ext cx="29967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17"/>
          <p:cNvSpPr txBox="1"/>
          <p:nvPr>
            <p:ph idx="1" type="subTitle"/>
          </p:nvPr>
        </p:nvSpPr>
        <p:spPr>
          <a:xfrm>
            <a:off x="713088" y="2206050"/>
            <a:ext cx="2996700" cy="13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0" name="Google Shape;120;p17"/>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p17"/>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22" name="Shape 122"/>
        <p:cNvGrpSpPr/>
        <p:nvPr/>
      </p:nvGrpSpPr>
      <p:grpSpPr>
        <a:xfrm>
          <a:off x="0" y="0"/>
          <a:ext cx="0" cy="0"/>
          <a:chOff x="0" y="0"/>
          <a:chExt cx="0" cy="0"/>
        </a:xfrm>
      </p:grpSpPr>
      <p:cxnSp>
        <p:nvCxnSpPr>
          <p:cNvPr id="123" name="Google Shape;123;p18"/>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24" name="Google Shape;124;p18"/>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25" name="Google Shape;125;p18"/>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26" name="Google Shape;126;p18"/>
          <p:cNvCxnSpPr/>
          <p:nvPr/>
        </p:nvCxnSpPr>
        <p:spPr>
          <a:xfrm>
            <a:off x="1216300" y="1257525"/>
            <a:ext cx="0" cy="325710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939800" y="1262638"/>
            <a:ext cx="0" cy="3257100"/>
          </a:xfrm>
          <a:prstGeom prst="straightConnector1">
            <a:avLst/>
          </a:prstGeom>
          <a:noFill/>
          <a:ln cap="flat" cmpd="sng" w="9525">
            <a:solidFill>
              <a:schemeClr val="dk1"/>
            </a:solidFill>
            <a:prstDash val="solid"/>
            <a:round/>
            <a:headEnd len="med" w="med" type="none"/>
            <a:tailEnd len="med" w="med" type="none"/>
          </a:ln>
        </p:spPr>
      </p:cxnSp>
      <p:grpSp>
        <p:nvGrpSpPr>
          <p:cNvPr id="128" name="Google Shape;128;p18"/>
          <p:cNvGrpSpPr/>
          <p:nvPr/>
        </p:nvGrpSpPr>
        <p:grpSpPr>
          <a:xfrm>
            <a:off x="323292" y="1440421"/>
            <a:ext cx="688708" cy="1191097"/>
            <a:chOff x="965825" y="1302324"/>
            <a:chExt cx="1406100" cy="2431803"/>
          </a:xfrm>
        </p:grpSpPr>
        <p:sp>
          <p:nvSpPr>
            <p:cNvPr id="129" name="Google Shape;129;p18"/>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8"/>
          <p:cNvGrpSpPr/>
          <p:nvPr/>
        </p:nvGrpSpPr>
        <p:grpSpPr>
          <a:xfrm>
            <a:off x="8131092" y="3151921"/>
            <a:ext cx="688708" cy="1191097"/>
            <a:chOff x="965825" y="1302324"/>
            <a:chExt cx="1406100" cy="2431803"/>
          </a:xfrm>
        </p:grpSpPr>
        <p:sp>
          <p:nvSpPr>
            <p:cNvPr id="132" name="Google Shape;132;p18"/>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8"/>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5" name="Google Shape;135;p18"/>
          <p:cNvSpPr txBox="1"/>
          <p:nvPr>
            <p:ph idx="2" type="title"/>
          </p:nvPr>
        </p:nvSpPr>
        <p:spPr>
          <a:xfrm>
            <a:off x="1627749" y="143961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8"/>
          <p:cNvSpPr txBox="1"/>
          <p:nvPr>
            <p:ph idx="1" type="subTitle"/>
          </p:nvPr>
        </p:nvSpPr>
        <p:spPr>
          <a:xfrm>
            <a:off x="1627749" y="196281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18"/>
          <p:cNvSpPr txBox="1"/>
          <p:nvPr>
            <p:ph idx="3" type="title"/>
          </p:nvPr>
        </p:nvSpPr>
        <p:spPr>
          <a:xfrm>
            <a:off x="1627749" y="329601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8"/>
          <p:cNvSpPr txBox="1"/>
          <p:nvPr>
            <p:ph idx="4" type="subTitle"/>
          </p:nvPr>
        </p:nvSpPr>
        <p:spPr>
          <a:xfrm>
            <a:off x="1627749" y="381921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139" name="Shape 139"/>
        <p:cNvGrpSpPr/>
        <p:nvPr/>
      </p:nvGrpSpPr>
      <p:grpSpPr>
        <a:xfrm>
          <a:off x="0" y="0"/>
          <a:ext cx="0" cy="0"/>
          <a:chOff x="0" y="0"/>
          <a:chExt cx="0" cy="0"/>
        </a:xfrm>
      </p:grpSpPr>
      <p:cxnSp>
        <p:nvCxnSpPr>
          <p:cNvPr id="140" name="Google Shape;140;p19"/>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41" name="Google Shape;141;p19"/>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9"/>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143" name="Google Shape;143;p19"/>
          <p:cNvSpPr txBox="1"/>
          <p:nvPr>
            <p:ph idx="1" type="body"/>
          </p:nvPr>
        </p:nvSpPr>
        <p:spPr>
          <a:xfrm>
            <a:off x="1427138" y="1950594"/>
            <a:ext cx="3678300" cy="2353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44" name="Google Shape;144;p19"/>
          <p:cNvSpPr txBox="1"/>
          <p:nvPr>
            <p:ph idx="2" type="body"/>
          </p:nvPr>
        </p:nvSpPr>
        <p:spPr>
          <a:xfrm>
            <a:off x="5466563" y="1950575"/>
            <a:ext cx="2250300" cy="13989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Oswald"/>
              <a:buChar char="●"/>
              <a:defRPr sz="2500">
                <a:solidFill>
                  <a:schemeClr val="dk1"/>
                </a:solidFill>
                <a:latin typeface="Oswald"/>
                <a:ea typeface="Oswald"/>
                <a:cs typeface="Oswald"/>
                <a:sym typeface="Oswald"/>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45" name="Google Shape;145;p19"/>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6" name="Google Shape;146;p19"/>
          <p:cNvGrpSpPr/>
          <p:nvPr/>
        </p:nvGrpSpPr>
        <p:grpSpPr>
          <a:xfrm>
            <a:off x="348298" y="1439606"/>
            <a:ext cx="638699" cy="1191009"/>
            <a:chOff x="6611825" y="1157250"/>
            <a:chExt cx="1517100" cy="2829000"/>
          </a:xfrm>
        </p:grpSpPr>
        <p:sp>
          <p:nvSpPr>
            <p:cNvPr id="147" name="Google Shape;147;p19"/>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9"/>
          <p:cNvGrpSpPr/>
          <p:nvPr/>
        </p:nvGrpSpPr>
        <p:grpSpPr>
          <a:xfrm flipH="1" rot="10800000">
            <a:off x="8157148" y="3149906"/>
            <a:ext cx="638699" cy="1191009"/>
            <a:chOff x="6611825" y="1157250"/>
            <a:chExt cx="1517100" cy="2829000"/>
          </a:xfrm>
        </p:grpSpPr>
        <p:sp>
          <p:nvSpPr>
            <p:cNvPr id="150" name="Google Shape;150;p19"/>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2" name="Shape 152"/>
        <p:cNvGrpSpPr/>
        <p:nvPr/>
      </p:nvGrpSpPr>
      <p:grpSpPr>
        <a:xfrm>
          <a:off x="0" y="0"/>
          <a:ext cx="0" cy="0"/>
          <a:chOff x="0" y="0"/>
          <a:chExt cx="0" cy="0"/>
        </a:xfrm>
      </p:grpSpPr>
      <p:cxnSp>
        <p:nvCxnSpPr>
          <p:cNvPr id="153" name="Google Shape;153;p20"/>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20"/>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20"/>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
        <p:nvSpPr>
          <p:cNvPr id="156" name="Google Shape;156;p20"/>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20"/>
          <p:cNvSpPr txBox="1"/>
          <p:nvPr>
            <p:ph idx="2" type="title"/>
          </p:nvPr>
        </p:nvSpPr>
        <p:spPr>
          <a:xfrm>
            <a:off x="720000" y="3072050"/>
            <a:ext cx="2086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20"/>
          <p:cNvSpPr txBox="1"/>
          <p:nvPr>
            <p:ph idx="1" type="subTitle"/>
          </p:nvPr>
        </p:nvSpPr>
        <p:spPr>
          <a:xfrm>
            <a:off x="720000" y="3595250"/>
            <a:ext cx="2086800" cy="9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0"/>
          <p:cNvSpPr txBox="1"/>
          <p:nvPr>
            <p:ph idx="3" type="title"/>
          </p:nvPr>
        </p:nvSpPr>
        <p:spPr>
          <a:xfrm>
            <a:off x="3528595" y="3072050"/>
            <a:ext cx="2086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 name="Google Shape;160;p20"/>
          <p:cNvSpPr txBox="1"/>
          <p:nvPr>
            <p:ph idx="4" type="subTitle"/>
          </p:nvPr>
        </p:nvSpPr>
        <p:spPr>
          <a:xfrm>
            <a:off x="3528600" y="3595250"/>
            <a:ext cx="2086800" cy="9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20"/>
          <p:cNvSpPr txBox="1"/>
          <p:nvPr>
            <p:ph idx="5" type="title"/>
          </p:nvPr>
        </p:nvSpPr>
        <p:spPr>
          <a:xfrm>
            <a:off x="6337197" y="3072050"/>
            <a:ext cx="2086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 name="Google Shape;162;p20"/>
          <p:cNvSpPr txBox="1"/>
          <p:nvPr>
            <p:ph idx="6" type="subTitle"/>
          </p:nvPr>
        </p:nvSpPr>
        <p:spPr>
          <a:xfrm>
            <a:off x="6337200" y="3595250"/>
            <a:ext cx="2086800" cy="9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3100" y="1892625"/>
            <a:ext cx="3550800" cy="15975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5" name="Google Shape;15;p3"/>
          <p:cNvSpPr txBox="1"/>
          <p:nvPr>
            <p:ph hasCustomPrompt="1" idx="2" type="title"/>
          </p:nvPr>
        </p:nvSpPr>
        <p:spPr>
          <a:xfrm>
            <a:off x="713100" y="1050825"/>
            <a:ext cx="1251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713100" y="3576525"/>
            <a:ext cx="3550800" cy="5154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cxnSp>
        <p:nvCxnSpPr>
          <p:cNvPr id="17" name="Google Shape;17;p3"/>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3" name="Shape 163"/>
        <p:cNvGrpSpPr/>
        <p:nvPr/>
      </p:nvGrpSpPr>
      <p:grpSpPr>
        <a:xfrm>
          <a:off x="0" y="0"/>
          <a:ext cx="0" cy="0"/>
          <a:chOff x="0" y="0"/>
          <a:chExt cx="0" cy="0"/>
        </a:xfrm>
      </p:grpSpPr>
      <p:cxnSp>
        <p:nvCxnSpPr>
          <p:cNvPr id="164" name="Google Shape;164;p21"/>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21"/>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1"/>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21"/>
          <p:cNvCxnSpPr/>
          <p:nvPr/>
        </p:nvCxnSpPr>
        <p:spPr>
          <a:xfrm>
            <a:off x="1216300" y="1257525"/>
            <a:ext cx="0" cy="325710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21"/>
          <p:cNvCxnSpPr/>
          <p:nvPr/>
        </p:nvCxnSpPr>
        <p:spPr>
          <a:xfrm>
            <a:off x="7939800" y="1262638"/>
            <a:ext cx="0" cy="3257100"/>
          </a:xfrm>
          <a:prstGeom prst="straightConnector1">
            <a:avLst/>
          </a:prstGeom>
          <a:noFill/>
          <a:ln cap="flat" cmpd="sng" w="9525">
            <a:solidFill>
              <a:schemeClr val="dk1"/>
            </a:solidFill>
            <a:prstDash val="solid"/>
            <a:round/>
            <a:headEnd len="med" w="med" type="none"/>
            <a:tailEnd len="med" w="med" type="none"/>
          </a:ln>
        </p:spPr>
      </p:cxnSp>
      <p:grpSp>
        <p:nvGrpSpPr>
          <p:cNvPr id="169" name="Google Shape;169;p21"/>
          <p:cNvGrpSpPr/>
          <p:nvPr/>
        </p:nvGrpSpPr>
        <p:grpSpPr>
          <a:xfrm flipH="1" rot="10800000">
            <a:off x="275557" y="1435633"/>
            <a:ext cx="783901" cy="1355730"/>
            <a:chOff x="965825" y="1302324"/>
            <a:chExt cx="1406100" cy="2431803"/>
          </a:xfrm>
        </p:grpSpPr>
        <p:sp>
          <p:nvSpPr>
            <p:cNvPr id="170" name="Google Shape;170;p21"/>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1"/>
          <p:cNvGrpSpPr/>
          <p:nvPr/>
        </p:nvGrpSpPr>
        <p:grpSpPr>
          <a:xfrm flipH="1" rot="10800000">
            <a:off x="8083507" y="2987283"/>
            <a:ext cx="783901" cy="1355730"/>
            <a:chOff x="965825" y="1302324"/>
            <a:chExt cx="1406100" cy="2431803"/>
          </a:xfrm>
        </p:grpSpPr>
        <p:sp>
          <p:nvSpPr>
            <p:cNvPr id="173" name="Google Shape;173;p21"/>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1"/>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21"/>
          <p:cNvSpPr txBox="1"/>
          <p:nvPr>
            <p:ph idx="2" type="title"/>
          </p:nvPr>
        </p:nvSpPr>
        <p:spPr>
          <a:xfrm>
            <a:off x="1461613" y="1435625"/>
            <a:ext cx="2278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1"/>
          <p:cNvSpPr txBox="1"/>
          <p:nvPr>
            <p:ph idx="1" type="subTitle"/>
          </p:nvPr>
        </p:nvSpPr>
        <p:spPr>
          <a:xfrm>
            <a:off x="1461612" y="1958824"/>
            <a:ext cx="2278800" cy="49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21"/>
          <p:cNvSpPr txBox="1"/>
          <p:nvPr>
            <p:ph idx="3" type="title"/>
          </p:nvPr>
        </p:nvSpPr>
        <p:spPr>
          <a:xfrm>
            <a:off x="1461613" y="3491596"/>
            <a:ext cx="2278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1"/>
          <p:cNvSpPr txBox="1"/>
          <p:nvPr>
            <p:ph idx="4" type="subTitle"/>
          </p:nvPr>
        </p:nvSpPr>
        <p:spPr>
          <a:xfrm>
            <a:off x="1461614" y="4014800"/>
            <a:ext cx="22788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21"/>
          <p:cNvSpPr txBox="1"/>
          <p:nvPr>
            <p:ph idx="5" type="title"/>
          </p:nvPr>
        </p:nvSpPr>
        <p:spPr>
          <a:xfrm>
            <a:off x="1461612" y="2463611"/>
            <a:ext cx="2278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1"/>
          <p:cNvSpPr txBox="1"/>
          <p:nvPr>
            <p:ph idx="6" type="subTitle"/>
          </p:nvPr>
        </p:nvSpPr>
        <p:spPr>
          <a:xfrm>
            <a:off x="1461613" y="2986814"/>
            <a:ext cx="22788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cxnSp>
        <p:nvCxnSpPr>
          <p:cNvPr id="183" name="Google Shape;183;p22"/>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22"/>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2"/>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2"/>
          <p:cNvSpPr txBox="1"/>
          <p:nvPr>
            <p:ph type="title"/>
          </p:nvPr>
        </p:nvSpPr>
        <p:spPr>
          <a:xfrm>
            <a:off x="720000" y="538675"/>
            <a:ext cx="7704000" cy="64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2"/>
          <p:cNvSpPr txBox="1"/>
          <p:nvPr>
            <p:ph idx="2" type="title"/>
          </p:nvPr>
        </p:nvSpPr>
        <p:spPr>
          <a:xfrm>
            <a:off x="1079250" y="156736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2"/>
          <p:cNvSpPr txBox="1"/>
          <p:nvPr>
            <p:ph idx="1" type="subTitle"/>
          </p:nvPr>
        </p:nvSpPr>
        <p:spPr>
          <a:xfrm>
            <a:off x="1079250" y="209056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2"/>
          <p:cNvSpPr txBox="1"/>
          <p:nvPr>
            <p:ph idx="3" type="title"/>
          </p:nvPr>
        </p:nvSpPr>
        <p:spPr>
          <a:xfrm>
            <a:off x="6086554" y="156736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2"/>
          <p:cNvSpPr txBox="1"/>
          <p:nvPr>
            <p:ph idx="4" type="subTitle"/>
          </p:nvPr>
        </p:nvSpPr>
        <p:spPr>
          <a:xfrm>
            <a:off x="6086550" y="209056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2"/>
          <p:cNvSpPr txBox="1"/>
          <p:nvPr>
            <p:ph idx="5" type="title"/>
          </p:nvPr>
        </p:nvSpPr>
        <p:spPr>
          <a:xfrm flipH="1">
            <a:off x="6086554" y="300076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2"/>
          <p:cNvSpPr txBox="1"/>
          <p:nvPr>
            <p:ph idx="6" type="subTitle"/>
          </p:nvPr>
        </p:nvSpPr>
        <p:spPr>
          <a:xfrm flipH="1">
            <a:off x="6086554" y="352396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2"/>
          <p:cNvSpPr txBox="1"/>
          <p:nvPr>
            <p:ph idx="7" type="title"/>
          </p:nvPr>
        </p:nvSpPr>
        <p:spPr>
          <a:xfrm flipH="1">
            <a:off x="1079250" y="3000763"/>
            <a:ext cx="19782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2"/>
          <p:cNvSpPr txBox="1"/>
          <p:nvPr>
            <p:ph idx="8" type="subTitle"/>
          </p:nvPr>
        </p:nvSpPr>
        <p:spPr>
          <a:xfrm flipH="1">
            <a:off x="1079253" y="3523963"/>
            <a:ext cx="19782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5" name="Shape 195"/>
        <p:cNvGrpSpPr/>
        <p:nvPr/>
      </p:nvGrpSpPr>
      <p:grpSpPr>
        <a:xfrm>
          <a:off x="0" y="0"/>
          <a:ext cx="0" cy="0"/>
          <a:chOff x="0" y="0"/>
          <a:chExt cx="0" cy="0"/>
        </a:xfrm>
      </p:grpSpPr>
      <p:cxnSp>
        <p:nvCxnSpPr>
          <p:cNvPr id="196" name="Google Shape;196;p23"/>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23"/>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198" name="Google Shape;198;p23"/>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199" name="Google Shape;199;p23"/>
          <p:cNvSpPr txBox="1"/>
          <p:nvPr>
            <p:ph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 name="Google Shape;200;p23"/>
          <p:cNvSpPr txBox="1"/>
          <p:nvPr>
            <p:ph idx="2" type="title"/>
          </p:nvPr>
        </p:nvSpPr>
        <p:spPr>
          <a:xfrm>
            <a:off x="1266250" y="16873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3"/>
          <p:cNvSpPr txBox="1"/>
          <p:nvPr>
            <p:ph idx="1" type="subTitle"/>
          </p:nvPr>
        </p:nvSpPr>
        <p:spPr>
          <a:xfrm>
            <a:off x="1266250" y="22105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23"/>
          <p:cNvSpPr txBox="1"/>
          <p:nvPr>
            <p:ph idx="3" type="title"/>
          </p:nvPr>
        </p:nvSpPr>
        <p:spPr>
          <a:xfrm>
            <a:off x="3578947" y="16873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3"/>
          <p:cNvSpPr txBox="1"/>
          <p:nvPr>
            <p:ph idx="4" type="subTitle"/>
          </p:nvPr>
        </p:nvSpPr>
        <p:spPr>
          <a:xfrm>
            <a:off x="3579000" y="22105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3"/>
          <p:cNvSpPr txBox="1"/>
          <p:nvPr>
            <p:ph idx="5" type="title"/>
          </p:nvPr>
        </p:nvSpPr>
        <p:spPr>
          <a:xfrm>
            <a:off x="1266250" y="31207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3"/>
          <p:cNvSpPr txBox="1"/>
          <p:nvPr>
            <p:ph idx="6" type="subTitle"/>
          </p:nvPr>
        </p:nvSpPr>
        <p:spPr>
          <a:xfrm>
            <a:off x="1266250" y="36439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23"/>
          <p:cNvSpPr txBox="1"/>
          <p:nvPr>
            <p:ph idx="7" type="title"/>
          </p:nvPr>
        </p:nvSpPr>
        <p:spPr>
          <a:xfrm>
            <a:off x="3578947" y="31207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23"/>
          <p:cNvSpPr txBox="1"/>
          <p:nvPr>
            <p:ph idx="8" type="subTitle"/>
          </p:nvPr>
        </p:nvSpPr>
        <p:spPr>
          <a:xfrm>
            <a:off x="3578947" y="36439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3"/>
          <p:cNvSpPr txBox="1"/>
          <p:nvPr>
            <p:ph idx="9" type="title"/>
          </p:nvPr>
        </p:nvSpPr>
        <p:spPr>
          <a:xfrm>
            <a:off x="5891750" y="16873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 name="Google Shape;209;p23"/>
          <p:cNvSpPr txBox="1"/>
          <p:nvPr>
            <p:ph idx="13" type="subTitle"/>
          </p:nvPr>
        </p:nvSpPr>
        <p:spPr>
          <a:xfrm>
            <a:off x="5891750" y="22105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23"/>
          <p:cNvSpPr txBox="1"/>
          <p:nvPr>
            <p:ph idx="14" type="title"/>
          </p:nvPr>
        </p:nvSpPr>
        <p:spPr>
          <a:xfrm>
            <a:off x="5891750" y="3120750"/>
            <a:ext cx="1986000" cy="5232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23"/>
          <p:cNvSpPr txBox="1"/>
          <p:nvPr>
            <p:ph idx="15" type="subTitle"/>
          </p:nvPr>
        </p:nvSpPr>
        <p:spPr>
          <a:xfrm>
            <a:off x="5891750" y="3643950"/>
            <a:ext cx="19860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12" name="Google Shape;212;p23"/>
          <p:cNvGrpSpPr/>
          <p:nvPr/>
        </p:nvGrpSpPr>
        <p:grpSpPr>
          <a:xfrm flipH="1" rot="10800000">
            <a:off x="424726" y="1439623"/>
            <a:ext cx="485667" cy="1191097"/>
            <a:chOff x="965825" y="1302324"/>
            <a:chExt cx="1406100" cy="2431803"/>
          </a:xfrm>
        </p:grpSpPr>
        <p:sp>
          <p:nvSpPr>
            <p:cNvPr id="213" name="Google Shape;213;p23"/>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3"/>
          <p:cNvGrpSpPr/>
          <p:nvPr/>
        </p:nvGrpSpPr>
        <p:grpSpPr>
          <a:xfrm flipH="1" rot="10800000">
            <a:off x="8233663" y="3149823"/>
            <a:ext cx="485667" cy="1191097"/>
            <a:chOff x="965825" y="1302324"/>
            <a:chExt cx="1406100" cy="2431803"/>
          </a:xfrm>
        </p:grpSpPr>
        <p:sp>
          <p:nvSpPr>
            <p:cNvPr id="216" name="Google Shape;216;p23"/>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8" name="Shape 218"/>
        <p:cNvGrpSpPr/>
        <p:nvPr/>
      </p:nvGrpSpPr>
      <p:grpSpPr>
        <a:xfrm>
          <a:off x="0" y="0"/>
          <a:ext cx="0" cy="0"/>
          <a:chOff x="0" y="0"/>
          <a:chExt cx="0" cy="0"/>
        </a:xfrm>
      </p:grpSpPr>
      <p:cxnSp>
        <p:nvCxnSpPr>
          <p:cNvPr id="219" name="Google Shape;219;p24"/>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4"/>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4"/>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22" name="Google Shape;222;p24"/>
          <p:cNvSpPr txBox="1"/>
          <p:nvPr>
            <p:ph hasCustomPrompt="1" type="title"/>
          </p:nvPr>
        </p:nvSpPr>
        <p:spPr>
          <a:xfrm>
            <a:off x="713100" y="1791538"/>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24"/>
          <p:cNvSpPr txBox="1"/>
          <p:nvPr>
            <p:ph idx="1" type="subTitle"/>
          </p:nvPr>
        </p:nvSpPr>
        <p:spPr>
          <a:xfrm>
            <a:off x="713100" y="3299797"/>
            <a:ext cx="22581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4" name="Google Shape;224;p24"/>
          <p:cNvSpPr txBox="1"/>
          <p:nvPr>
            <p:ph hasCustomPrompt="1" idx="2" type="title"/>
          </p:nvPr>
        </p:nvSpPr>
        <p:spPr>
          <a:xfrm>
            <a:off x="3442950" y="1791527"/>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24"/>
          <p:cNvSpPr txBox="1"/>
          <p:nvPr>
            <p:ph idx="3" type="subTitle"/>
          </p:nvPr>
        </p:nvSpPr>
        <p:spPr>
          <a:xfrm>
            <a:off x="3442950" y="3299766"/>
            <a:ext cx="22581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6" name="Google Shape;226;p24"/>
          <p:cNvSpPr txBox="1"/>
          <p:nvPr>
            <p:ph hasCustomPrompt="1" idx="4" type="title"/>
          </p:nvPr>
        </p:nvSpPr>
        <p:spPr>
          <a:xfrm>
            <a:off x="6172800" y="1791533"/>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7" name="Google Shape;227;p24"/>
          <p:cNvSpPr txBox="1"/>
          <p:nvPr>
            <p:ph idx="5" type="subTitle"/>
          </p:nvPr>
        </p:nvSpPr>
        <p:spPr>
          <a:xfrm>
            <a:off x="6172800" y="3299763"/>
            <a:ext cx="22581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28" name="Google Shape;228;p24"/>
          <p:cNvSpPr txBox="1"/>
          <p:nvPr>
            <p:ph idx="6"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4"/>
          <p:cNvSpPr txBox="1"/>
          <p:nvPr>
            <p:ph idx="7" type="title"/>
          </p:nvPr>
        </p:nvSpPr>
        <p:spPr>
          <a:xfrm flipH="1">
            <a:off x="713100" y="2776563"/>
            <a:ext cx="22581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24"/>
          <p:cNvSpPr txBox="1"/>
          <p:nvPr>
            <p:ph idx="8" type="title"/>
          </p:nvPr>
        </p:nvSpPr>
        <p:spPr>
          <a:xfrm flipH="1">
            <a:off x="3442950" y="2776563"/>
            <a:ext cx="22581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4"/>
          <p:cNvSpPr txBox="1"/>
          <p:nvPr>
            <p:ph idx="9" type="title"/>
          </p:nvPr>
        </p:nvSpPr>
        <p:spPr>
          <a:xfrm flipH="1">
            <a:off x="6172800" y="2776563"/>
            <a:ext cx="22581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32" name="Shape 232"/>
        <p:cNvGrpSpPr/>
        <p:nvPr/>
      </p:nvGrpSpPr>
      <p:grpSpPr>
        <a:xfrm>
          <a:off x="0" y="0"/>
          <a:ext cx="0" cy="0"/>
          <a:chOff x="0" y="0"/>
          <a:chExt cx="0" cy="0"/>
        </a:xfrm>
      </p:grpSpPr>
      <p:cxnSp>
        <p:nvCxnSpPr>
          <p:cNvPr id="233" name="Google Shape;233;p25"/>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25"/>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25"/>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25"/>
          <p:cNvSpPr txBox="1"/>
          <p:nvPr>
            <p:ph hasCustomPrompt="1" type="title"/>
          </p:nvPr>
        </p:nvSpPr>
        <p:spPr>
          <a:xfrm>
            <a:off x="713100" y="1434610"/>
            <a:ext cx="1764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7" name="Google Shape;237;p25"/>
          <p:cNvSpPr txBox="1"/>
          <p:nvPr>
            <p:ph idx="1" type="subTitle"/>
          </p:nvPr>
        </p:nvSpPr>
        <p:spPr>
          <a:xfrm>
            <a:off x="713100" y="3656724"/>
            <a:ext cx="17649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8" name="Google Shape;238;p25"/>
          <p:cNvSpPr txBox="1"/>
          <p:nvPr>
            <p:ph hasCustomPrompt="1" idx="2" type="title"/>
          </p:nvPr>
        </p:nvSpPr>
        <p:spPr>
          <a:xfrm>
            <a:off x="2697360" y="1434600"/>
            <a:ext cx="1764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9" name="Google Shape;239;p25"/>
          <p:cNvSpPr txBox="1"/>
          <p:nvPr>
            <p:ph idx="3" type="subTitle"/>
          </p:nvPr>
        </p:nvSpPr>
        <p:spPr>
          <a:xfrm>
            <a:off x="2697360" y="3656693"/>
            <a:ext cx="17649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0" name="Google Shape;240;p25"/>
          <p:cNvSpPr txBox="1"/>
          <p:nvPr>
            <p:ph hasCustomPrompt="1" idx="4" type="title"/>
          </p:nvPr>
        </p:nvSpPr>
        <p:spPr>
          <a:xfrm>
            <a:off x="4681621" y="1434606"/>
            <a:ext cx="1764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1" name="Google Shape;241;p25"/>
          <p:cNvSpPr txBox="1"/>
          <p:nvPr>
            <p:ph idx="5" type="subTitle"/>
          </p:nvPr>
        </p:nvSpPr>
        <p:spPr>
          <a:xfrm>
            <a:off x="4681621" y="3656691"/>
            <a:ext cx="17649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2" name="Google Shape;242;p25"/>
          <p:cNvSpPr txBox="1"/>
          <p:nvPr>
            <p:ph idx="6"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25"/>
          <p:cNvSpPr txBox="1"/>
          <p:nvPr>
            <p:ph idx="7" type="title"/>
          </p:nvPr>
        </p:nvSpPr>
        <p:spPr>
          <a:xfrm flipH="1">
            <a:off x="713227" y="3133488"/>
            <a:ext cx="17649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25"/>
          <p:cNvSpPr txBox="1"/>
          <p:nvPr>
            <p:ph idx="8" type="title"/>
          </p:nvPr>
        </p:nvSpPr>
        <p:spPr>
          <a:xfrm flipH="1">
            <a:off x="2697488" y="3133488"/>
            <a:ext cx="17649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5"/>
          <p:cNvSpPr txBox="1"/>
          <p:nvPr>
            <p:ph idx="9" type="title"/>
          </p:nvPr>
        </p:nvSpPr>
        <p:spPr>
          <a:xfrm flipH="1">
            <a:off x="4681748" y="3133488"/>
            <a:ext cx="17649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5"/>
          <p:cNvSpPr txBox="1"/>
          <p:nvPr>
            <p:ph hasCustomPrompt="1" idx="13" type="title"/>
          </p:nvPr>
        </p:nvSpPr>
        <p:spPr>
          <a:xfrm>
            <a:off x="6665873" y="1434606"/>
            <a:ext cx="1764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7" name="Google Shape;247;p25"/>
          <p:cNvSpPr txBox="1"/>
          <p:nvPr>
            <p:ph idx="14" type="subTitle"/>
          </p:nvPr>
        </p:nvSpPr>
        <p:spPr>
          <a:xfrm>
            <a:off x="6665873" y="3656691"/>
            <a:ext cx="1764900" cy="6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 name="Google Shape;248;p25"/>
          <p:cNvSpPr txBox="1"/>
          <p:nvPr>
            <p:ph idx="15" type="title"/>
          </p:nvPr>
        </p:nvSpPr>
        <p:spPr>
          <a:xfrm flipH="1">
            <a:off x="6666000" y="3133488"/>
            <a:ext cx="17649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b="0"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9" name="Shape 249"/>
        <p:cNvGrpSpPr/>
        <p:nvPr/>
      </p:nvGrpSpPr>
      <p:grpSpPr>
        <a:xfrm>
          <a:off x="0" y="0"/>
          <a:ext cx="0" cy="0"/>
          <a:chOff x="0" y="0"/>
          <a:chExt cx="0" cy="0"/>
        </a:xfrm>
      </p:grpSpPr>
      <p:grpSp>
        <p:nvGrpSpPr>
          <p:cNvPr id="250" name="Google Shape;250;p26"/>
          <p:cNvGrpSpPr/>
          <p:nvPr/>
        </p:nvGrpSpPr>
        <p:grpSpPr>
          <a:xfrm>
            <a:off x="424726" y="3149823"/>
            <a:ext cx="485667" cy="1191097"/>
            <a:chOff x="965825" y="1302324"/>
            <a:chExt cx="1406100" cy="2431803"/>
          </a:xfrm>
        </p:grpSpPr>
        <p:sp>
          <p:nvSpPr>
            <p:cNvPr id="251" name="Google Shape;251;p26"/>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3" name="Google Shape;253;p26"/>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54" name="Google Shape;254;p26"/>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26"/>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56" name="Google Shape;256;p26"/>
          <p:cNvSpPr txBox="1"/>
          <p:nvPr>
            <p:ph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7" name="Google Shape;257;p26"/>
          <p:cNvGrpSpPr/>
          <p:nvPr/>
        </p:nvGrpSpPr>
        <p:grpSpPr>
          <a:xfrm>
            <a:off x="8233663" y="1439623"/>
            <a:ext cx="485667" cy="1191097"/>
            <a:chOff x="965825" y="1302324"/>
            <a:chExt cx="1406100" cy="2431803"/>
          </a:xfrm>
        </p:grpSpPr>
        <p:sp>
          <p:nvSpPr>
            <p:cNvPr id="258" name="Google Shape;258;p26"/>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60" name="Shape 260"/>
        <p:cNvGrpSpPr/>
        <p:nvPr/>
      </p:nvGrpSpPr>
      <p:grpSpPr>
        <a:xfrm>
          <a:off x="0" y="0"/>
          <a:ext cx="0" cy="0"/>
          <a:chOff x="0" y="0"/>
          <a:chExt cx="0" cy="0"/>
        </a:xfrm>
      </p:grpSpPr>
      <p:cxnSp>
        <p:nvCxnSpPr>
          <p:cNvPr id="261" name="Google Shape;261;p27"/>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62" name="Google Shape;262;p27"/>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27"/>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64" name="Google Shape;264;p27"/>
          <p:cNvSpPr txBox="1"/>
          <p:nvPr>
            <p:ph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265" name="Shape 265"/>
        <p:cNvGrpSpPr/>
        <p:nvPr/>
      </p:nvGrpSpPr>
      <p:grpSpPr>
        <a:xfrm>
          <a:off x="0" y="0"/>
          <a:ext cx="0" cy="0"/>
          <a:chOff x="0" y="0"/>
          <a:chExt cx="0" cy="0"/>
        </a:xfrm>
      </p:grpSpPr>
      <p:cxnSp>
        <p:nvCxnSpPr>
          <p:cNvPr id="266" name="Google Shape;266;p28"/>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67" name="Google Shape;267;p28"/>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68" name="Google Shape;268;p28"/>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69" name="Google Shape;269;p28"/>
          <p:cNvCxnSpPr/>
          <p:nvPr/>
        </p:nvCxnSpPr>
        <p:spPr>
          <a:xfrm>
            <a:off x="1216300" y="1257525"/>
            <a:ext cx="0" cy="3257100"/>
          </a:xfrm>
          <a:prstGeom prst="straightConnector1">
            <a:avLst/>
          </a:prstGeom>
          <a:noFill/>
          <a:ln cap="flat" cmpd="sng" w="9525">
            <a:solidFill>
              <a:schemeClr val="dk1"/>
            </a:solidFill>
            <a:prstDash val="solid"/>
            <a:round/>
            <a:headEnd len="med" w="med" type="none"/>
            <a:tailEnd len="med" w="med" type="none"/>
          </a:ln>
        </p:spPr>
      </p:cxnSp>
      <p:cxnSp>
        <p:nvCxnSpPr>
          <p:cNvPr id="270" name="Google Shape;270;p28"/>
          <p:cNvCxnSpPr/>
          <p:nvPr/>
        </p:nvCxnSpPr>
        <p:spPr>
          <a:xfrm>
            <a:off x="7939800" y="1262638"/>
            <a:ext cx="0" cy="325710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28"/>
          <p:cNvSpPr txBox="1"/>
          <p:nvPr>
            <p:ph type="title"/>
          </p:nvPr>
        </p:nvSpPr>
        <p:spPr>
          <a:xfrm>
            <a:off x="720000" y="538675"/>
            <a:ext cx="7704000" cy="64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8"/>
          <p:cNvSpPr/>
          <p:nvPr/>
        </p:nvSpPr>
        <p:spPr>
          <a:xfrm flipH="1">
            <a:off x="424850" y="3478123"/>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rot="10800000">
            <a:off x="8233650" y="1439598"/>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74" name="Shape 274"/>
        <p:cNvGrpSpPr/>
        <p:nvPr/>
      </p:nvGrpSpPr>
      <p:grpSpPr>
        <a:xfrm>
          <a:off x="0" y="0"/>
          <a:ext cx="0" cy="0"/>
          <a:chOff x="0" y="0"/>
          <a:chExt cx="0" cy="0"/>
        </a:xfrm>
      </p:grpSpPr>
      <p:cxnSp>
        <p:nvCxnSpPr>
          <p:cNvPr id="275" name="Google Shape;275;p29"/>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29"/>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77" name="Google Shape;277;p29"/>
          <p:cNvSpPr txBox="1"/>
          <p:nvPr>
            <p:ph type="title"/>
          </p:nvPr>
        </p:nvSpPr>
        <p:spPr>
          <a:xfrm>
            <a:off x="720000" y="686625"/>
            <a:ext cx="3434700" cy="729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9"/>
          <p:cNvSpPr txBox="1"/>
          <p:nvPr>
            <p:ph idx="1" type="subTitle"/>
          </p:nvPr>
        </p:nvSpPr>
        <p:spPr>
          <a:xfrm>
            <a:off x="720000" y="2508675"/>
            <a:ext cx="3434700" cy="76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29"/>
          <p:cNvSpPr txBox="1"/>
          <p:nvPr>
            <p:ph idx="2" type="subTitle"/>
          </p:nvPr>
        </p:nvSpPr>
        <p:spPr>
          <a:xfrm>
            <a:off x="720000" y="2099750"/>
            <a:ext cx="3434700" cy="4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29"/>
          <p:cNvSpPr txBox="1"/>
          <p:nvPr/>
        </p:nvSpPr>
        <p:spPr>
          <a:xfrm>
            <a:off x="720000" y="3379163"/>
            <a:ext cx="32592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including icons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infographics and images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200">
              <a:solidFill>
                <a:schemeClr val="dk1"/>
              </a:solidFill>
              <a:latin typeface="Assistant"/>
              <a:ea typeface="Assistant"/>
              <a:cs typeface="Assistant"/>
              <a:sym typeface="Assistan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1" name="Shape 281"/>
        <p:cNvGrpSpPr/>
        <p:nvPr/>
      </p:nvGrpSpPr>
      <p:grpSpPr>
        <a:xfrm>
          <a:off x="0" y="0"/>
          <a:ext cx="0" cy="0"/>
          <a:chOff x="0" y="0"/>
          <a:chExt cx="0" cy="0"/>
        </a:xfrm>
      </p:grpSpPr>
      <p:cxnSp>
        <p:nvCxnSpPr>
          <p:cNvPr id="282" name="Google Shape;282;p30"/>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30"/>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30"/>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grpSp>
        <p:nvGrpSpPr>
          <p:cNvPr id="285" name="Google Shape;285;p30"/>
          <p:cNvGrpSpPr/>
          <p:nvPr/>
        </p:nvGrpSpPr>
        <p:grpSpPr>
          <a:xfrm>
            <a:off x="424726" y="3149823"/>
            <a:ext cx="485667" cy="1191097"/>
            <a:chOff x="965825" y="1302324"/>
            <a:chExt cx="1406100" cy="2431803"/>
          </a:xfrm>
        </p:grpSpPr>
        <p:sp>
          <p:nvSpPr>
            <p:cNvPr id="286" name="Google Shape;286;p30"/>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0"/>
          <p:cNvGrpSpPr/>
          <p:nvPr/>
        </p:nvGrpSpPr>
        <p:grpSpPr>
          <a:xfrm>
            <a:off x="8233663" y="1439623"/>
            <a:ext cx="485667" cy="1191097"/>
            <a:chOff x="965825" y="1302324"/>
            <a:chExt cx="1406100" cy="2431803"/>
          </a:xfrm>
        </p:grpSpPr>
        <p:sp>
          <p:nvSpPr>
            <p:cNvPr id="289" name="Google Shape;289;p30"/>
            <p:cNvSpPr/>
            <p:nvPr/>
          </p:nvSpPr>
          <p:spPr>
            <a:xfrm rot="10800000">
              <a:off x="965825" y="1302324"/>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flipH="1">
              <a:off x="965825" y="2518227"/>
              <a:ext cx="1406100" cy="1215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1" name="Google Shape;21;p4"/>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2" name="Google Shape;22;p4"/>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23" name="Google Shape;23;p4"/>
          <p:cNvSpPr txBox="1"/>
          <p:nvPr>
            <p:ph type="title"/>
          </p:nvPr>
        </p:nvSpPr>
        <p:spPr>
          <a:xfrm>
            <a:off x="720000" y="538675"/>
            <a:ext cx="7704000" cy="643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182625"/>
            <a:ext cx="7704000" cy="33225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50"/>
            </a:lvl1pPr>
            <a:lvl2pPr indent="-304800" lvl="1" marL="914400" rtl="0">
              <a:lnSpc>
                <a:spcPct val="115000"/>
              </a:lnSpc>
              <a:spcBef>
                <a:spcPts val="1600"/>
              </a:spcBef>
              <a:spcAft>
                <a:spcPts val="0"/>
              </a:spcAft>
              <a:buClr>
                <a:srgbClr val="434343"/>
              </a:buClr>
              <a:buSzPts val="1200"/>
              <a:buFont typeface="Roboto Condensed Light"/>
              <a:buAutoNum type="alphaLcPeriod"/>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1" name="Shape 291"/>
        <p:cNvGrpSpPr/>
        <p:nvPr/>
      </p:nvGrpSpPr>
      <p:grpSpPr>
        <a:xfrm>
          <a:off x="0" y="0"/>
          <a:ext cx="0" cy="0"/>
          <a:chOff x="0" y="0"/>
          <a:chExt cx="0" cy="0"/>
        </a:xfrm>
      </p:grpSpPr>
      <p:cxnSp>
        <p:nvCxnSpPr>
          <p:cNvPr id="292" name="Google Shape;292;p31"/>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93" name="Google Shape;293;p31"/>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31"/>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31"/>
          <p:cNvCxnSpPr/>
          <p:nvPr/>
        </p:nvCxnSpPr>
        <p:spPr>
          <a:xfrm>
            <a:off x="1216300" y="1257525"/>
            <a:ext cx="0" cy="3257100"/>
          </a:xfrm>
          <a:prstGeom prst="straightConnector1">
            <a:avLst/>
          </a:prstGeom>
          <a:noFill/>
          <a:ln cap="flat" cmpd="sng" w="9525">
            <a:solidFill>
              <a:schemeClr val="dk1"/>
            </a:solidFill>
            <a:prstDash val="solid"/>
            <a:round/>
            <a:headEnd len="med" w="med" type="none"/>
            <a:tailEnd len="med" w="med" type="none"/>
          </a:ln>
        </p:spPr>
      </p:cxnSp>
      <p:cxnSp>
        <p:nvCxnSpPr>
          <p:cNvPr id="296" name="Google Shape;296;p31"/>
          <p:cNvCxnSpPr/>
          <p:nvPr/>
        </p:nvCxnSpPr>
        <p:spPr>
          <a:xfrm>
            <a:off x="7939800" y="1262638"/>
            <a:ext cx="0" cy="3257100"/>
          </a:xfrm>
          <a:prstGeom prst="straightConnector1">
            <a:avLst/>
          </a:prstGeom>
          <a:noFill/>
          <a:ln cap="flat" cmpd="sng" w="9525">
            <a:solidFill>
              <a:schemeClr val="dk1"/>
            </a:solidFill>
            <a:prstDash val="solid"/>
            <a:round/>
            <a:headEnd len="med" w="med" type="none"/>
            <a:tailEnd len="med" w="med" type="none"/>
          </a:ln>
        </p:spPr>
      </p:cxnSp>
      <p:sp>
        <p:nvSpPr>
          <p:cNvPr id="297" name="Google Shape;297;p31"/>
          <p:cNvSpPr/>
          <p:nvPr/>
        </p:nvSpPr>
        <p:spPr>
          <a:xfrm flipH="1">
            <a:off x="424850" y="3478123"/>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rot="10800000">
            <a:off x="8233650" y="1439598"/>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1388775" y="2357975"/>
            <a:ext cx="2575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2" type="title"/>
          </p:nvPr>
        </p:nvSpPr>
        <p:spPr>
          <a:xfrm>
            <a:off x="5179426" y="2357975"/>
            <a:ext cx="2575800" cy="523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txBox="1"/>
          <p:nvPr>
            <p:ph idx="1" type="subTitle"/>
          </p:nvPr>
        </p:nvSpPr>
        <p:spPr>
          <a:xfrm>
            <a:off x="5179427" y="2880990"/>
            <a:ext cx="2575800" cy="113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1388775" y="2880990"/>
            <a:ext cx="2575800" cy="113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0" name="Google Shape;30;p5"/>
          <p:cNvGrpSpPr/>
          <p:nvPr/>
        </p:nvGrpSpPr>
        <p:grpSpPr>
          <a:xfrm flipH="1" rot="10800000">
            <a:off x="8157148" y="3149070"/>
            <a:ext cx="638699" cy="1191009"/>
            <a:chOff x="6611825" y="1157250"/>
            <a:chExt cx="1517100" cy="2829000"/>
          </a:xfrm>
        </p:grpSpPr>
        <p:sp>
          <p:nvSpPr>
            <p:cNvPr id="31" name="Google Shape;31;p5"/>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 name="Google Shape;33;p5"/>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5"/>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grpSp>
        <p:nvGrpSpPr>
          <p:cNvPr id="35" name="Google Shape;35;p5"/>
          <p:cNvGrpSpPr/>
          <p:nvPr/>
        </p:nvGrpSpPr>
        <p:grpSpPr>
          <a:xfrm>
            <a:off x="348298" y="801131"/>
            <a:ext cx="638699" cy="1191009"/>
            <a:chOff x="6611825" y="1157250"/>
            <a:chExt cx="1517100" cy="2829000"/>
          </a:xfrm>
        </p:grpSpPr>
        <p:sp>
          <p:nvSpPr>
            <p:cNvPr id="36" name="Google Shape;36;p5"/>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cxnSp>
        <p:nvCxnSpPr>
          <p:cNvPr id="39" name="Google Shape;39;p6"/>
          <p:cNvCxnSpPr/>
          <p:nvPr/>
        </p:nvCxnSpPr>
        <p:spPr>
          <a:xfrm>
            <a:off x="275550" y="118262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6"/>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6"/>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sp>
        <p:nvSpPr>
          <p:cNvPr id="42" name="Google Shape;42;p6"/>
          <p:cNvSpPr/>
          <p:nvPr/>
        </p:nvSpPr>
        <p:spPr>
          <a:xfrm rot="10800000">
            <a:off x="424850" y="1439598"/>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8233650" y="3478123"/>
            <a:ext cx="485700" cy="8628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cxnSp>
        <p:nvCxnSpPr>
          <p:cNvPr id="46" name="Google Shape;46;p7"/>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47" name="Google Shape;47;p7"/>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
        <p:nvSpPr>
          <p:cNvPr id="48" name="Google Shape;48;p7"/>
          <p:cNvSpPr txBox="1"/>
          <p:nvPr>
            <p:ph idx="1" type="body"/>
          </p:nvPr>
        </p:nvSpPr>
        <p:spPr>
          <a:xfrm>
            <a:off x="720000" y="1990838"/>
            <a:ext cx="4101300" cy="20664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49" name="Google Shape;49;p7"/>
          <p:cNvSpPr txBox="1"/>
          <p:nvPr>
            <p:ph type="title"/>
          </p:nvPr>
        </p:nvSpPr>
        <p:spPr>
          <a:xfrm>
            <a:off x="720000" y="1163338"/>
            <a:ext cx="41013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cxnSp>
        <p:nvCxnSpPr>
          <p:cNvPr id="51" name="Google Shape;51;p8"/>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8"/>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grpSp>
        <p:nvGrpSpPr>
          <p:cNvPr id="53" name="Google Shape;53;p8"/>
          <p:cNvGrpSpPr/>
          <p:nvPr/>
        </p:nvGrpSpPr>
        <p:grpSpPr>
          <a:xfrm>
            <a:off x="8157148" y="801131"/>
            <a:ext cx="638699" cy="1191009"/>
            <a:chOff x="6611825" y="1157250"/>
            <a:chExt cx="1517100" cy="2829000"/>
          </a:xfrm>
        </p:grpSpPr>
        <p:sp>
          <p:nvSpPr>
            <p:cNvPr id="54" name="Google Shape;54;p8"/>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8"/>
          <p:cNvGrpSpPr/>
          <p:nvPr/>
        </p:nvGrpSpPr>
        <p:grpSpPr>
          <a:xfrm flipH="1" rot="10800000">
            <a:off x="348298" y="3149070"/>
            <a:ext cx="638699" cy="1191009"/>
            <a:chOff x="6611825" y="1157250"/>
            <a:chExt cx="1517100" cy="2829000"/>
          </a:xfrm>
        </p:grpSpPr>
        <p:sp>
          <p:nvSpPr>
            <p:cNvPr id="57" name="Google Shape;57;p8"/>
            <p:cNvSpPr/>
            <p:nvPr/>
          </p:nvSpPr>
          <p:spPr>
            <a:xfrm rot="10800000">
              <a:off x="6611825" y="1157250"/>
              <a:ext cx="1517100" cy="1311900"/>
            </a:xfrm>
            <a:prstGeom prst="triangle">
              <a:avLst>
                <a:gd fmla="val 50000" name="adj"/>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6611825" y="2469150"/>
              <a:ext cx="1517100" cy="1517100"/>
            </a:xfrm>
            <a:prstGeom prst="ellipse">
              <a:avLst/>
            </a:prstGeom>
            <a:solidFill>
              <a:srgbClr val="FFCB4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1496400" y="1024050"/>
            <a:ext cx="6151200" cy="309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1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type="title"/>
          </p:nvPr>
        </p:nvSpPr>
        <p:spPr>
          <a:xfrm flipH="1">
            <a:off x="2250600" y="1508050"/>
            <a:ext cx="4642800" cy="1018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9"/>
          <p:cNvSpPr txBox="1"/>
          <p:nvPr>
            <p:ph idx="1" type="subTitle"/>
          </p:nvPr>
        </p:nvSpPr>
        <p:spPr>
          <a:xfrm flipH="1">
            <a:off x="2250600" y="2526675"/>
            <a:ext cx="4642800" cy="134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63" name="Google Shape;63;p9"/>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9"/>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type="title"/>
          </p:nvPr>
        </p:nvSpPr>
        <p:spPr>
          <a:xfrm>
            <a:off x="713100" y="1060950"/>
            <a:ext cx="2889600" cy="302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4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67" name="Google Shape;67;p10"/>
          <p:cNvCxnSpPr/>
          <p:nvPr/>
        </p:nvCxnSpPr>
        <p:spPr>
          <a:xfrm>
            <a:off x="275550" y="538675"/>
            <a:ext cx="8592900" cy="0"/>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10"/>
          <p:cNvCxnSpPr/>
          <p:nvPr/>
        </p:nvCxnSpPr>
        <p:spPr>
          <a:xfrm>
            <a:off x="275550" y="4604100"/>
            <a:ext cx="8592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ctrTitle"/>
          </p:nvPr>
        </p:nvSpPr>
        <p:spPr>
          <a:xfrm>
            <a:off x="713100" y="782288"/>
            <a:ext cx="5394300" cy="28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Gaussian Mixture Models</a:t>
            </a:r>
            <a:endParaRPr b="0"/>
          </a:p>
        </p:txBody>
      </p:sp>
      <p:sp>
        <p:nvSpPr>
          <p:cNvPr id="304" name="Google Shape;304;p32"/>
          <p:cNvSpPr txBox="1"/>
          <p:nvPr>
            <p:ph idx="1" type="subTitle"/>
          </p:nvPr>
        </p:nvSpPr>
        <p:spPr>
          <a:xfrm>
            <a:off x="713100" y="3807150"/>
            <a:ext cx="49611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22 April 2022                                            	Project 6-Group 8</a:t>
            </a:r>
            <a:endParaRPr/>
          </a:p>
        </p:txBody>
      </p:sp>
      <p:cxnSp>
        <p:nvCxnSpPr>
          <p:cNvPr id="305" name="Google Shape;305;p32"/>
          <p:cNvCxnSpPr/>
          <p:nvPr/>
        </p:nvCxnSpPr>
        <p:spPr>
          <a:xfrm>
            <a:off x="6081850" y="608175"/>
            <a:ext cx="0" cy="3918600"/>
          </a:xfrm>
          <a:prstGeom prst="straightConnector1">
            <a:avLst/>
          </a:prstGeom>
          <a:noFill/>
          <a:ln cap="flat" cmpd="sng" w="9525">
            <a:solidFill>
              <a:schemeClr val="dk1"/>
            </a:solidFill>
            <a:prstDash val="solid"/>
            <a:round/>
            <a:headEnd len="med" w="med" type="none"/>
            <a:tailEnd len="med" w="med" type="none"/>
          </a:ln>
        </p:spPr>
      </p:cxnSp>
      <p:sp>
        <p:nvSpPr>
          <p:cNvPr id="306" name="Google Shape;306;p32"/>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Assistant"/>
              <a:ea typeface="Assistant"/>
              <a:cs typeface="Assistant"/>
              <a:sym typeface="Assistant"/>
            </a:endParaRPr>
          </a:p>
        </p:txBody>
      </p:sp>
      <p:sp>
        <p:nvSpPr>
          <p:cNvPr id="307" name="Google Shape;307;p32"/>
          <p:cNvSpPr txBox="1"/>
          <p:nvPr>
            <p:ph idx="1" type="subTitle"/>
          </p:nvPr>
        </p:nvSpPr>
        <p:spPr>
          <a:xfrm>
            <a:off x="6230950" y="1445925"/>
            <a:ext cx="2734200" cy="2243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A</a:t>
            </a:r>
            <a:r>
              <a:rPr lang="en" sz="1800"/>
              <a:t>mel </a:t>
            </a:r>
            <a:r>
              <a:rPr b="1" lang="en" sz="1800"/>
              <a:t>A</a:t>
            </a:r>
            <a:r>
              <a:rPr lang="en" sz="1800"/>
              <a:t>bdelraheem</a:t>
            </a:r>
            <a:endParaRPr sz="1800"/>
          </a:p>
          <a:p>
            <a:pPr indent="-342900" lvl="0" marL="457200" rtl="0" algn="l">
              <a:spcBef>
                <a:spcPts val="0"/>
              </a:spcBef>
              <a:spcAft>
                <a:spcPts val="0"/>
              </a:spcAft>
              <a:buSzPts val="1800"/>
              <a:buChar char="❏"/>
            </a:pPr>
            <a:r>
              <a:rPr b="1" lang="en" sz="1800"/>
              <a:t>E</a:t>
            </a:r>
            <a:r>
              <a:rPr lang="en" sz="1800"/>
              <a:t>lysee </a:t>
            </a:r>
            <a:r>
              <a:rPr b="1" lang="en" sz="1800"/>
              <a:t>G</a:t>
            </a:r>
            <a:r>
              <a:rPr lang="en" sz="1800"/>
              <a:t>asana</a:t>
            </a:r>
            <a:endParaRPr sz="1800"/>
          </a:p>
          <a:p>
            <a:pPr indent="-336550" lvl="0" marL="457200" rtl="0" algn="l">
              <a:spcBef>
                <a:spcPts val="0"/>
              </a:spcBef>
              <a:spcAft>
                <a:spcPts val="0"/>
              </a:spcAft>
              <a:buSzPts val="1700"/>
              <a:buChar char="❏"/>
            </a:pPr>
            <a:r>
              <a:rPr b="1" lang="en" sz="1700"/>
              <a:t>I</a:t>
            </a:r>
            <a:r>
              <a:rPr lang="en" sz="1700"/>
              <a:t>feoma </a:t>
            </a:r>
            <a:r>
              <a:rPr b="1" lang="en" sz="1700"/>
              <a:t>V</a:t>
            </a:r>
            <a:r>
              <a:rPr lang="en" sz="1700"/>
              <a:t>eronica </a:t>
            </a:r>
            <a:r>
              <a:rPr b="1" lang="en" sz="1700"/>
              <a:t>N</a:t>
            </a:r>
            <a:r>
              <a:rPr lang="en" sz="1700"/>
              <a:t>wabufo</a:t>
            </a:r>
            <a:endParaRPr sz="1700"/>
          </a:p>
          <a:p>
            <a:pPr indent="-342900" lvl="0" marL="457200" rtl="0" algn="l">
              <a:spcBef>
                <a:spcPts val="0"/>
              </a:spcBef>
              <a:spcAft>
                <a:spcPts val="0"/>
              </a:spcAft>
              <a:buSzPts val="1800"/>
              <a:buChar char="❏"/>
            </a:pPr>
            <a:r>
              <a:rPr b="1" lang="en" sz="1800"/>
              <a:t>J</a:t>
            </a:r>
            <a:r>
              <a:rPr lang="en" sz="1800"/>
              <a:t>oseph </a:t>
            </a:r>
            <a:r>
              <a:rPr b="1" lang="en" sz="1800"/>
              <a:t>N</a:t>
            </a:r>
            <a:r>
              <a:rPr lang="en" sz="1800"/>
              <a:t>wanna</a:t>
            </a:r>
            <a:endParaRPr sz="1800"/>
          </a:p>
        </p:txBody>
      </p:sp>
      <p:pic>
        <p:nvPicPr>
          <p:cNvPr id="308" name="Google Shape;308;p32"/>
          <p:cNvPicPr preferRelativeResize="0"/>
          <p:nvPr/>
        </p:nvPicPr>
        <p:blipFill>
          <a:blip r:embed="rId3">
            <a:alphaModFix/>
          </a:blip>
          <a:stretch>
            <a:fillRect/>
          </a:stretch>
        </p:blipFill>
        <p:spPr>
          <a:xfrm>
            <a:off x="4711925" y="851074"/>
            <a:ext cx="1220825" cy="122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Term Frequency - Inverse Document </a:t>
            </a:r>
            <a:r>
              <a:rPr lang="en" sz="4000"/>
              <a:t>Frequency</a:t>
            </a:r>
            <a:endParaRPr sz="4000"/>
          </a:p>
        </p:txBody>
      </p:sp>
      <p:sp>
        <p:nvSpPr>
          <p:cNvPr id="384" name="Google Shape;384;p41"/>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85" name="Google Shape;385;p41"/>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ssistant"/>
                <a:ea typeface="Assistant"/>
                <a:cs typeface="Assistant"/>
                <a:sym typeface="Assistant"/>
              </a:rPr>
              <a:t>Text Embedding</a:t>
            </a:r>
            <a:endParaRPr b="1" sz="1200">
              <a:latin typeface="Assistant"/>
              <a:ea typeface="Assistant"/>
              <a:cs typeface="Assistant"/>
              <a:sym typeface="Assistant"/>
            </a:endParaRPr>
          </a:p>
        </p:txBody>
      </p:sp>
      <p:sp>
        <p:nvSpPr>
          <p:cNvPr id="386" name="Google Shape;386;p41"/>
          <p:cNvSpPr txBox="1"/>
          <p:nvPr/>
        </p:nvSpPr>
        <p:spPr>
          <a:xfrm>
            <a:off x="3777575" y="895375"/>
            <a:ext cx="4941000" cy="3609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92929"/>
              </a:buClr>
              <a:buSzPts val="1400"/>
              <a:buFont typeface="Assistant"/>
              <a:buChar char="●"/>
            </a:pPr>
            <a:r>
              <a:rPr lang="en" sz="1350">
                <a:solidFill>
                  <a:srgbClr val="2B3E51"/>
                </a:solidFill>
              </a:rPr>
              <a:t>It is a statistical measure that evaluates how relevant a word is to a document in a collection of documents ⇒ less common words have higher weights suggesting that they are more indicative of the context</a:t>
            </a:r>
            <a:endParaRPr>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b="1" lang="en">
                <a:latin typeface="Assistant"/>
                <a:ea typeface="Assistant"/>
                <a:cs typeface="Assistant"/>
                <a:sym typeface="Assistant"/>
              </a:rPr>
              <a:t>Term Frequency</a:t>
            </a:r>
            <a:r>
              <a:rPr lang="en">
                <a:latin typeface="Assistant"/>
                <a:ea typeface="Assistant"/>
                <a:cs typeface="Assistant"/>
                <a:sym typeface="Assistant"/>
              </a:rPr>
              <a:t>: how many times a word appears in a document divided by the total number of words in the document</a:t>
            </a:r>
            <a:endParaRPr>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b="1" lang="en">
                <a:latin typeface="Assistant"/>
                <a:ea typeface="Assistant"/>
                <a:cs typeface="Assistant"/>
                <a:sym typeface="Assistant"/>
              </a:rPr>
              <a:t>Inverse Document Frequency</a:t>
            </a:r>
            <a:r>
              <a:rPr lang="en">
                <a:latin typeface="Assistant"/>
                <a:ea typeface="Assistant"/>
                <a:cs typeface="Assistant"/>
                <a:sym typeface="Assistant"/>
              </a:rPr>
              <a:t>: the log of dividing</a:t>
            </a:r>
            <a:r>
              <a:rPr lang="en">
                <a:solidFill>
                  <a:schemeClr val="dk1"/>
                </a:solidFill>
                <a:latin typeface="Assistant"/>
                <a:ea typeface="Assistant"/>
                <a:cs typeface="Assistant"/>
                <a:sym typeface="Assistant"/>
              </a:rPr>
              <a:t> the total number of documents by the number of documents in which the word appea</a:t>
            </a:r>
            <a:r>
              <a:rPr lang="en">
                <a:solidFill>
                  <a:schemeClr val="dk1"/>
                </a:solidFill>
                <a:latin typeface="Assistant"/>
                <a:ea typeface="Assistant"/>
                <a:cs typeface="Assistant"/>
                <a:sym typeface="Assistant"/>
              </a:rPr>
              <a:t>rs in</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              Tf  =  word_freq  </a:t>
            </a:r>
            <a:r>
              <a:rPr lang="en">
                <a:solidFill>
                  <a:schemeClr val="dk1"/>
                </a:solidFill>
                <a:latin typeface="Assistant"/>
                <a:ea typeface="Assistant"/>
                <a:cs typeface="Assistant"/>
                <a:sym typeface="Assistant"/>
              </a:rPr>
              <a:t> ∕ tot_words_doc</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              Tdf  =  log [tot_docs ∕ docs_with_word]</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              Tf-Idf  =  Tf * Idf</a:t>
            </a:r>
            <a:endParaRPr>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Gaussian Mixture Model</a:t>
            </a:r>
            <a:endParaRPr/>
          </a:p>
        </p:txBody>
      </p:sp>
      <p:sp>
        <p:nvSpPr>
          <p:cNvPr id="392" name="Google Shape;392;p42"/>
          <p:cNvSpPr txBox="1"/>
          <p:nvPr/>
        </p:nvSpPr>
        <p:spPr>
          <a:xfrm>
            <a:off x="3808500" y="1632900"/>
            <a:ext cx="4940100" cy="2370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Assistant"/>
              <a:buChar char="●"/>
            </a:pPr>
            <a:r>
              <a:rPr lang="en" sz="1600">
                <a:latin typeface="Assistant"/>
                <a:ea typeface="Assistant"/>
                <a:cs typeface="Assistant"/>
                <a:sym typeface="Assistant"/>
              </a:rPr>
              <a:t>Popular alternative to K-Means clustering .</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Char char="●"/>
            </a:pPr>
            <a:r>
              <a:rPr lang="en" sz="1600">
                <a:latin typeface="Assistant"/>
                <a:ea typeface="Assistant"/>
                <a:cs typeface="Assistant"/>
                <a:sym typeface="Assistant"/>
              </a:rPr>
              <a:t>A probabilistic model for clustered data with real-valued components.</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Char char="●"/>
            </a:pPr>
            <a:r>
              <a:rPr lang="en" sz="1600">
                <a:latin typeface="Assistant"/>
                <a:ea typeface="Assistant"/>
                <a:cs typeface="Assistant"/>
                <a:sym typeface="Assistant"/>
              </a:rPr>
              <a:t>Model the data as a weighted sum of gaussian distributions. </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Char char="●"/>
            </a:pPr>
            <a:r>
              <a:rPr lang="en" sz="1600">
                <a:latin typeface="Assistant"/>
                <a:ea typeface="Assistant"/>
                <a:cs typeface="Assistant"/>
                <a:sym typeface="Assistant"/>
              </a:rPr>
              <a:t>It is a soft clustering algorithm; meaning all the points have probabilities describing their belonging to the data.</a:t>
            </a:r>
            <a:endParaRPr sz="1600">
              <a:latin typeface="Assistant"/>
              <a:ea typeface="Assistant"/>
              <a:cs typeface="Assistant"/>
              <a:sym typeface="Assistant"/>
            </a:endParaRPr>
          </a:p>
          <a:p>
            <a:pPr indent="0" lvl="0" marL="457200" rtl="0" algn="l">
              <a:spcBef>
                <a:spcPts val="0"/>
              </a:spcBef>
              <a:spcAft>
                <a:spcPts val="0"/>
              </a:spcAft>
              <a:buNone/>
            </a:pPr>
            <a:r>
              <a:rPr lang="en">
                <a:latin typeface="Assistant"/>
                <a:ea typeface="Assistant"/>
                <a:cs typeface="Assistant"/>
                <a:sym typeface="Assistant"/>
              </a:rPr>
              <a:t> </a:t>
            </a:r>
            <a:endParaRPr>
              <a:latin typeface="Assistant"/>
              <a:ea typeface="Assistant"/>
              <a:cs typeface="Assistant"/>
              <a:sym typeface="Assistan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3"/>
          <p:cNvPicPr preferRelativeResize="0"/>
          <p:nvPr/>
        </p:nvPicPr>
        <p:blipFill>
          <a:blip r:embed="rId3">
            <a:alphaModFix/>
          </a:blip>
          <a:stretch>
            <a:fillRect/>
          </a:stretch>
        </p:blipFill>
        <p:spPr>
          <a:xfrm>
            <a:off x="4334000" y="904600"/>
            <a:ext cx="4509950" cy="2901900"/>
          </a:xfrm>
          <a:prstGeom prst="rect">
            <a:avLst/>
          </a:prstGeom>
          <a:noFill/>
          <a:ln>
            <a:noFill/>
          </a:ln>
        </p:spPr>
      </p:pic>
      <p:sp>
        <p:nvSpPr>
          <p:cNvPr id="398" name="Google Shape;398;p43"/>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99" name="Google Shape;399;p43"/>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00" name="Google Shape;400;p43"/>
          <p:cNvSpPr txBox="1"/>
          <p:nvPr/>
        </p:nvSpPr>
        <p:spPr>
          <a:xfrm>
            <a:off x="2047650" y="3774600"/>
            <a:ext cx="50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ssistant"/>
                <a:ea typeface="Assistant"/>
                <a:cs typeface="Assistant"/>
                <a:sym typeface="Assistant"/>
              </a:rPr>
              <a:t>*  </a:t>
            </a:r>
            <a:r>
              <a:rPr lang="en" sz="700">
                <a:solidFill>
                  <a:srgbClr val="222222"/>
                </a:solidFill>
                <a:highlight>
                  <a:srgbClr val="FFFFFF"/>
                </a:highlight>
              </a:rPr>
              <a:t>Deisenroth, M.P., Faisal, A.A. and Ong, C.S., 2020. </a:t>
            </a:r>
            <a:r>
              <a:rPr i="1" lang="en" sz="700">
                <a:solidFill>
                  <a:srgbClr val="222222"/>
                </a:solidFill>
                <a:highlight>
                  <a:srgbClr val="FFFFFF"/>
                </a:highlight>
              </a:rPr>
              <a:t>Mathematics for machine learning</a:t>
            </a:r>
            <a:r>
              <a:rPr lang="en" sz="700">
                <a:solidFill>
                  <a:srgbClr val="222222"/>
                </a:solidFill>
                <a:highlight>
                  <a:srgbClr val="FFFFFF"/>
                </a:highlight>
              </a:rPr>
              <a:t>. Cambridge University Press.</a:t>
            </a:r>
            <a:endParaRPr sz="900">
              <a:latin typeface="Assistant"/>
              <a:ea typeface="Assistant"/>
              <a:cs typeface="Assistant"/>
              <a:sym typeface="Assistant"/>
            </a:endParaRPr>
          </a:p>
        </p:txBody>
      </p:sp>
      <p:pic>
        <p:nvPicPr>
          <p:cNvPr id="401" name="Google Shape;401;p43"/>
          <p:cNvPicPr preferRelativeResize="0"/>
          <p:nvPr/>
        </p:nvPicPr>
        <p:blipFill>
          <a:blip r:embed="rId4">
            <a:alphaModFix/>
          </a:blip>
          <a:stretch>
            <a:fillRect/>
          </a:stretch>
        </p:blipFill>
        <p:spPr>
          <a:xfrm>
            <a:off x="1033725" y="1397400"/>
            <a:ext cx="3063524" cy="1123525"/>
          </a:xfrm>
          <a:prstGeom prst="rect">
            <a:avLst/>
          </a:prstGeom>
          <a:noFill/>
          <a:ln>
            <a:noFill/>
          </a:ln>
        </p:spPr>
      </p:pic>
      <p:pic>
        <p:nvPicPr>
          <p:cNvPr id="402" name="Google Shape;402;p43"/>
          <p:cNvPicPr preferRelativeResize="0"/>
          <p:nvPr/>
        </p:nvPicPr>
        <p:blipFill>
          <a:blip r:embed="rId5">
            <a:alphaModFix/>
          </a:blip>
          <a:stretch>
            <a:fillRect/>
          </a:stretch>
        </p:blipFill>
        <p:spPr>
          <a:xfrm>
            <a:off x="1039705" y="2796475"/>
            <a:ext cx="3051558" cy="32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1465300" y="1060950"/>
            <a:ext cx="65175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Good old Maximum Likelihood Estimation (MLE)?</a:t>
            </a:r>
            <a:endParaRPr/>
          </a:p>
        </p:txBody>
      </p:sp>
      <p:sp>
        <p:nvSpPr>
          <p:cNvPr id="408" name="Google Shape;408;p44"/>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09" name="Google Shape;409;p44"/>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5"/>
          <p:cNvPicPr preferRelativeResize="0"/>
          <p:nvPr/>
        </p:nvPicPr>
        <p:blipFill>
          <a:blip r:embed="rId3">
            <a:alphaModFix/>
          </a:blip>
          <a:stretch>
            <a:fillRect/>
          </a:stretch>
        </p:blipFill>
        <p:spPr>
          <a:xfrm>
            <a:off x="1317474" y="945275"/>
            <a:ext cx="6096225" cy="829425"/>
          </a:xfrm>
          <a:prstGeom prst="rect">
            <a:avLst/>
          </a:prstGeom>
          <a:noFill/>
          <a:ln>
            <a:noFill/>
          </a:ln>
        </p:spPr>
      </p:pic>
      <p:pic>
        <p:nvPicPr>
          <p:cNvPr id="415" name="Google Shape;415;p45"/>
          <p:cNvPicPr preferRelativeResize="0"/>
          <p:nvPr/>
        </p:nvPicPr>
        <p:blipFill>
          <a:blip r:embed="rId4">
            <a:alphaModFix/>
          </a:blip>
          <a:stretch>
            <a:fillRect/>
          </a:stretch>
        </p:blipFill>
        <p:spPr>
          <a:xfrm>
            <a:off x="1317475" y="2598000"/>
            <a:ext cx="6319999" cy="1135950"/>
          </a:xfrm>
          <a:prstGeom prst="rect">
            <a:avLst/>
          </a:prstGeom>
          <a:noFill/>
          <a:ln>
            <a:noFill/>
          </a:ln>
        </p:spPr>
      </p:pic>
      <p:sp>
        <p:nvSpPr>
          <p:cNvPr id="416" name="Google Shape;416;p45"/>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17" name="Google Shape;417;p45"/>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6"/>
          <p:cNvPicPr preferRelativeResize="0"/>
          <p:nvPr/>
        </p:nvPicPr>
        <p:blipFill>
          <a:blip r:embed="rId3">
            <a:alphaModFix/>
          </a:blip>
          <a:stretch>
            <a:fillRect/>
          </a:stretch>
        </p:blipFill>
        <p:spPr>
          <a:xfrm>
            <a:off x="1317474" y="945275"/>
            <a:ext cx="6096225" cy="829425"/>
          </a:xfrm>
          <a:prstGeom prst="rect">
            <a:avLst/>
          </a:prstGeom>
          <a:noFill/>
          <a:ln>
            <a:noFill/>
          </a:ln>
        </p:spPr>
      </p:pic>
      <p:pic>
        <p:nvPicPr>
          <p:cNvPr id="423" name="Google Shape;423;p46"/>
          <p:cNvPicPr preferRelativeResize="0"/>
          <p:nvPr/>
        </p:nvPicPr>
        <p:blipFill>
          <a:blip r:embed="rId4">
            <a:alphaModFix/>
          </a:blip>
          <a:stretch>
            <a:fillRect/>
          </a:stretch>
        </p:blipFill>
        <p:spPr>
          <a:xfrm>
            <a:off x="1317475" y="2598000"/>
            <a:ext cx="6319999" cy="1135950"/>
          </a:xfrm>
          <a:prstGeom prst="rect">
            <a:avLst/>
          </a:prstGeom>
          <a:noFill/>
          <a:ln>
            <a:noFill/>
          </a:ln>
        </p:spPr>
      </p:pic>
      <p:sp>
        <p:nvSpPr>
          <p:cNvPr id="424" name="Google Shape;424;p46"/>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25" name="Google Shape;425;p46"/>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26" name="Google Shape;426;p46"/>
          <p:cNvSpPr txBox="1"/>
          <p:nvPr>
            <p:ph type="title"/>
          </p:nvPr>
        </p:nvSpPr>
        <p:spPr>
          <a:xfrm rot="-1625761">
            <a:off x="2146542" y="1197063"/>
            <a:ext cx="4661865" cy="1990947"/>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 Closed Form</a:t>
            </a:r>
            <a:endParaRPr/>
          </a:p>
          <a:p>
            <a:pPr indent="0" lvl="0" marL="0" rtl="0" algn="l">
              <a:spcBef>
                <a:spcPts val="0"/>
              </a:spcBef>
              <a:spcAft>
                <a:spcPts val="0"/>
              </a:spcAft>
              <a:buNone/>
            </a:pPr>
            <a:r>
              <a:rPr lang="en"/>
              <a:t>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Latent Variable Perspective</a:t>
            </a:r>
            <a:endParaRPr/>
          </a:p>
        </p:txBody>
      </p:sp>
      <p:sp>
        <p:nvSpPr>
          <p:cNvPr id="432" name="Google Shape;432;p47"/>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33" name="Google Shape;433;p47"/>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34" name="Google Shape;434;p47"/>
          <p:cNvSpPr txBox="1"/>
          <p:nvPr/>
        </p:nvSpPr>
        <p:spPr>
          <a:xfrm>
            <a:off x="1143725" y="1313650"/>
            <a:ext cx="6725100" cy="2944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A GMM has an equivalent representation as a generative model for our data:</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t/>
            </a:r>
            <a:endParaRPr sz="10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rPr lang="en" sz="1100">
                <a:solidFill>
                  <a:schemeClr val="dk1"/>
                </a:solidFill>
              </a:rPr>
              <a:t>where zi represents the latent component indicator or latent class / cluster for datapoint xi </a:t>
            </a:r>
            <a:endParaRPr sz="1100">
              <a:solidFill>
                <a:schemeClr val="dk1"/>
              </a:solidFill>
            </a:endParaRPr>
          </a:p>
          <a:p>
            <a:pPr indent="-317500" lvl="0" marL="457200" rtl="0" algn="l">
              <a:spcBef>
                <a:spcPts val="0"/>
              </a:spcBef>
              <a:spcAft>
                <a:spcPts val="0"/>
              </a:spcAft>
              <a:buClr>
                <a:schemeClr val="dk1"/>
              </a:buClr>
              <a:buSzPts val="1400"/>
              <a:buFont typeface="Assistant"/>
              <a:buChar char="●"/>
            </a:pPr>
            <a:r>
              <a:rPr lang="en" sz="1100">
                <a:solidFill>
                  <a:schemeClr val="dk1"/>
                </a:solidFill>
              </a:rPr>
              <a:t>If we assume we have an initial GMM</a:t>
            </a:r>
            <a:r>
              <a:rPr lang="en" sz="1100">
                <a:solidFill>
                  <a:schemeClr val="dk1"/>
                </a:solidFill>
              </a:rPr>
              <a:t>, our clustering task amounts to inferring the latent component zi responsible for each xi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latin typeface="Assistant"/>
              <a:ea typeface="Assistant"/>
              <a:cs typeface="Assistant"/>
              <a:sym typeface="Assistant"/>
            </a:endParaRPr>
          </a:p>
        </p:txBody>
      </p:sp>
      <p:pic>
        <p:nvPicPr>
          <p:cNvPr id="435" name="Google Shape;435;p47"/>
          <p:cNvPicPr preferRelativeResize="0"/>
          <p:nvPr/>
        </p:nvPicPr>
        <p:blipFill>
          <a:blip r:embed="rId3">
            <a:alphaModFix/>
          </a:blip>
          <a:stretch>
            <a:fillRect/>
          </a:stretch>
        </p:blipFill>
        <p:spPr>
          <a:xfrm>
            <a:off x="2511725" y="1739325"/>
            <a:ext cx="2997750" cy="867200"/>
          </a:xfrm>
          <a:prstGeom prst="rect">
            <a:avLst/>
          </a:prstGeom>
          <a:noFill/>
          <a:ln>
            <a:noFill/>
          </a:ln>
        </p:spPr>
      </p:pic>
      <p:pic>
        <p:nvPicPr>
          <p:cNvPr id="436" name="Google Shape;436;p47"/>
          <p:cNvPicPr preferRelativeResize="0"/>
          <p:nvPr/>
        </p:nvPicPr>
        <p:blipFill>
          <a:blip r:embed="rId4">
            <a:alphaModFix/>
          </a:blip>
          <a:stretch>
            <a:fillRect/>
          </a:stretch>
        </p:blipFill>
        <p:spPr>
          <a:xfrm>
            <a:off x="3047863" y="3249676"/>
            <a:ext cx="3048275" cy="1105925"/>
          </a:xfrm>
          <a:prstGeom prst="rect">
            <a:avLst/>
          </a:prstGeom>
          <a:noFill/>
          <a:ln>
            <a:noFill/>
          </a:ln>
        </p:spPr>
      </p:pic>
      <p:pic>
        <p:nvPicPr>
          <p:cNvPr id="437" name="Google Shape;437;p47"/>
          <p:cNvPicPr preferRelativeResize="0"/>
          <p:nvPr/>
        </p:nvPicPr>
        <p:blipFill>
          <a:blip r:embed="rId5">
            <a:alphaModFix/>
          </a:blip>
          <a:stretch>
            <a:fillRect/>
          </a:stretch>
        </p:blipFill>
        <p:spPr>
          <a:xfrm>
            <a:off x="4727775" y="3788700"/>
            <a:ext cx="156675" cy="152250"/>
          </a:xfrm>
          <a:prstGeom prst="rect">
            <a:avLst/>
          </a:prstGeom>
          <a:noFill/>
          <a:ln>
            <a:noFill/>
          </a:ln>
        </p:spPr>
      </p:pic>
      <p:pic>
        <p:nvPicPr>
          <p:cNvPr id="438" name="Google Shape;438;p47"/>
          <p:cNvPicPr preferRelativeResize="0"/>
          <p:nvPr/>
        </p:nvPicPr>
        <p:blipFill>
          <a:blip r:embed="rId5">
            <a:alphaModFix/>
          </a:blip>
          <a:stretch>
            <a:fillRect/>
          </a:stretch>
        </p:blipFill>
        <p:spPr>
          <a:xfrm>
            <a:off x="4938975" y="4045650"/>
            <a:ext cx="156675" cy="152250"/>
          </a:xfrm>
          <a:prstGeom prst="rect">
            <a:avLst/>
          </a:prstGeom>
          <a:noFill/>
          <a:ln>
            <a:noFill/>
          </a:ln>
        </p:spPr>
      </p:pic>
      <p:sp>
        <p:nvSpPr>
          <p:cNvPr id="439" name="Google Shape;439;p47"/>
          <p:cNvSpPr txBox="1"/>
          <p:nvPr/>
        </p:nvSpPr>
        <p:spPr>
          <a:xfrm>
            <a:off x="326775" y="4293875"/>
            <a:ext cx="32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ssistant"/>
                <a:ea typeface="Assistant"/>
                <a:cs typeface="Assistant"/>
                <a:sym typeface="Assistant"/>
              </a:rPr>
              <a:t>*STATS 306B: Unsupervised Learning, Lester Mackey</a:t>
            </a:r>
            <a:endParaRPr sz="800">
              <a:latin typeface="Assistant"/>
              <a:ea typeface="Assistant"/>
              <a:cs typeface="Assistant"/>
              <a:sym typeface="Assistan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8"/>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Latent Variable Perspective</a:t>
            </a:r>
            <a:endParaRPr/>
          </a:p>
        </p:txBody>
      </p:sp>
      <p:sp>
        <p:nvSpPr>
          <p:cNvPr id="445" name="Google Shape;445;p48"/>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46" name="Google Shape;446;p48"/>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47" name="Google Shape;447;p48"/>
          <p:cNvSpPr txBox="1"/>
          <p:nvPr/>
        </p:nvSpPr>
        <p:spPr>
          <a:xfrm>
            <a:off x="1143725" y="1313650"/>
            <a:ext cx="6725100" cy="241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Before we observe xi , we have the prior belief that it belongs to cluster j with probability πj ; after observing xi , we can update this belief in accordance with the likelihood of xi under each Gaussian component</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If we knew the zi ’s, then the problem of the sum inside of each log (representing an expectation over an unknown cluster assignment zi) would be solved, since we could instead maximize the complete log likelihood</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latin typeface="Assistant"/>
              <a:ea typeface="Assistant"/>
              <a:cs typeface="Assistant"/>
              <a:sym typeface="Assistant"/>
            </a:endParaRPr>
          </a:p>
        </p:txBody>
      </p:sp>
      <p:pic>
        <p:nvPicPr>
          <p:cNvPr id="448" name="Google Shape;448;p48"/>
          <p:cNvPicPr preferRelativeResize="0"/>
          <p:nvPr/>
        </p:nvPicPr>
        <p:blipFill>
          <a:blip r:embed="rId3">
            <a:alphaModFix/>
          </a:blip>
          <a:stretch>
            <a:fillRect/>
          </a:stretch>
        </p:blipFill>
        <p:spPr>
          <a:xfrm>
            <a:off x="1981425" y="2774970"/>
            <a:ext cx="5181152" cy="1695350"/>
          </a:xfrm>
          <a:prstGeom prst="rect">
            <a:avLst/>
          </a:prstGeom>
          <a:noFill/>
          <a:ln>
            <a:noFill/>
          </a:ln>
        </p:spPr>
      </p:pic>
      <p:pic>
        <p:nvPicPr>
          <p:cNvPr id="449" name="Google Shape;449;p48"/>
          <p:cNvPicPr preferRelativeResize="0"/>
          <p:nvPr/>
        </p:nvPicPr>
        <p:blipFill>
          <a:blip r:embed="rId4">
            <a:alphaModFix/>
          </a:blip>
          <a:stretch>
            <a:fillRect/>
          </a:stretch>
        </p:blipFill>
        <p:spPr>
          <a:xfrm>
            <a:off x="4067675" y="3536713"/>
            <a:ext cx="123050" cy="119575"/>
          </a:xfrm>
          <a:prstGeom prst="rect">
            <a:avLst/>
          </a:prstGeom>
          <a:noFill/>
          <a:ln>
            <a:noFill/>
          </a:ln>
        </p:spPr>
      </p:pic>
      <p:pic>
        <p:nvPicPr>
          <p:cNvPr id="450" name="Google Shape;450;p48"/>
          <p:cNvPicPr preferRelativeResize="0"/>
          <p:nvPr/>
        </p:nvPicPr>
        <p:blipFill>
          <a:blip r:embed="rId4">
            <a:alphaModFix/>
          </a:blip>
          <a:stretch>
            <a:fillRect/>
          </a:stretch>
        </p:blipFill>
        <p:spPr>
          <a:xfrm>
            <a:off x="4827875" y="4068188"/>
            <a:ext cx="123050" cy="119575"/>
          </a:xfrm>
          <a:prstGeom prst="rect">
            <a:avLst/>
          </a:prstGeom>
          <a:noFill/>
          <a:ln>
            <a:noFill/>
          </a:ln>
        </p:spPr>
      </p:pic>
      <p:sp>
        <p:nvSpPr>
          <p:cNvPr id="451" name="Google Shape;451;p48"/>
          <p:cNvSpPr txBox="1"/>
          <p:nvPr/>
        </p:nvSpPr>
        <p:spPr>
          <a:xfrm>
            <a:off x="326775" y="4293875"/>
            <a:ext cx="32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ssistant"/>
                <a:ea typeface="Assistant"/>
                <a:cs typeface="Assistant"/>
                <a:sym typeface="Assistant"/>
              </a:rPr>
              <a:t>*STATS 306B: Unsupervised Learning, Lester Mackey</a:t>
            </a:r>
            <a:endParaRPr sz="800">
              <a:latin typeface="Assistant"/>
              <a:ea typeface="Assistant"/>
              <a:cs typeface="Assistant"/>
              <a:sym typeface="Assista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Latent Variable Perspective</a:t>
            </a:r>
            <a:endParaRPr/>
          </a:p>
        </p:txBody>
      </p:sp>
      <p:sp>
        <p:nvSpPr>
          <p:cNvPr id="457" name="Google Shape;457;p49"/>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58" name="Google Shape;458;p49"/>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59" name="Google Shape;459;p49"/>
          <p:cNvSpPr txBox="1"/>
          <p:nvPr/>
        </p:nvSpPr>
        <p:spPr>
          <a:xfrm>
            <a:off x="1143725" y="1313650"/>
            <a:ext cx="6725100" cy="241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The complete log likelihood, viewed as a function of the </a:t>
            </a:r>
            <a:r>
              <a:rPr lang="en">
                <a:solidFill>
                  <a:schemeClr val="dk1"/>
                </a:solidFill>
                <a:latin typeface="Assistant"/>
                <a:ea typeface="Assistant"/>
                <a:cs typeface="Assistant"/>
                <a:sym typeface="Assistant"/>
              </a:rPr>
              <a:t>parameters</a:t>
            </a:r>
            <a:r>
              <a:rPr lang="en">
                <a:solidFill>
                  <a:schemeClr val="dk1"/>
                </a:solidFill>
                <a:latin typeface="Assistant"/>
                <a:ea typeface="Assistant"/>
                <a:cs typeface="Assistant"/>
                <a:sym typeface="Assistant"/>
              </a:rPr>
              <a:t> of the GMM(π, µ, Σ), has closed form maxima:</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If we knew the zi ’s, then the problem of the sum inside of each log (representing an expectation over an unknown cluster assignment zi) would be solved, since we could instead maximize the complete log likelihood</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en" sz="1100">
                <a:solidFill>
                  <a:schemeClr val="dk1"/>
                </a:solidFill>
              </a:rPr>
              <a:t>	</a:t>
            </a:r>
            <a:endParaRPr sz="1100">
              <a:solidFill>
                <a:schemeClr val="dk1"/>
              </a:solidFill>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latin typeface="Assistant"/>
              <a:ea typeface="Assistant"/>
              <a:cs typeface="Assistant"/>
              <a:sym typeface="Assistant"/>
            </a:endParaRPr>
          </a:p>
        </p:txBody>
      </p:sp>
      <p:pic>
        <p:nvPicPr>
          <p:cNvPr id="460" name="Google Shape;460;p49"/>
          <p:cNvPicPr preferRelativeResize="0"/>
          <p:nvPr/>
        </p:nvPicPr>
        <p:blipFill>
          <a:blip r:embed="rId3">
            <a:alphaModFix/>
          </a:blip>
          <a:stretch>
            <a:fillRect/>
          </a:stretch>
        </p:blipFill>
        <p:spPr>
          <a:xfrm>
            <a:off x="4067675" y="3536713"/>
            <a:ext cx="123050" cy="119575"/>
          </a:xfrm>
          <a:prstGeom prst="rect">
            <a:avLst/>
          </a:prstGeom>
          <a:noFill/>
          <a:ln>
            <a:noFill/>
          </a:ln>
        </p:spPr>
      </p:pic>
      <p:sp>
        <p:nvSpPr>
          <p:cNvPr id="461" name="Google Shape;461;p49"/>
          <p:cNvSpPr txBox="1"/>
          <p:nvPr/>
        </p:nvSpPr>
        <p:spPr>
          <a:xfrm>
            <a:off x="326775" y="4293875"/>
            <a:ext cx="32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ssistant"/>
                <a:ea typeface="Assistant"/>
                <a:cs typeface="Assistant"/>
                <a:sym typeface="Assistant"/>
              </a:rPr>
              <a:t>*STATS 306B: Unsupervised Learning, Lester Mackey</a:t>
            </a:r>
            <a:endParaRPr sz="800">
              <a:latin typeface="Assistant"/>
              <a:ea typeface="Assistant"/>
              <a:cs typeface="Assistant"/>
              <a:sym typeface="Assistant"/>
            </a:endParaRPr>
          </a:p>
        </p:txBody>
      </p:sp>
      <p:pic>
        <p:nvPicPr>
          <p:cNvPr id="462" name="Google Shape;462;p49"/>
          <p:cNvPicPr preferRelativeResize="0"/>
          <p:nvPr/>
        </p:nvPicPr>
        <p:blipFill>
          <a:blip r:embed="rId4">
            <a:alphaModFix/>
          </a:blip>
          <a:stretch>
            <a:fillRect/>
          </a:stretch>
        </p:blipFill>
        <p:spPr>
          <a:xfrm>
            <a:off x="2632150" y="2737225"/>
            <a:ext cx="3821699" cy="171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type="title"/>
          </p:nvPr>
        </p:nvSpPr>
        <p:spPr>
          <a:xfrm>
            <a:off x="1761500" y="650288"/>
            <a:ext cx="2575800" cy="5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Expectation</a:t>
            </a:r>
            <a:endParaRPr/>
          </a:p>
        </p:txBody>
      </p:sp>
      <p:sp>
        <p:nvSpPr>
          <p:cNvPr id="468" name="Google Shape;468;p50"/>
          <p:cNvSpPr txBox="1"/>
          <p:nvPr>
            <p:ph idx="2" type="title"/>
          </p:nvPr>
        </p:nvSpPr>
        <p:spPr>
          <a:xfrm>
            <a:off x="4806726" y="650288"/>
            <a:ext cx="2575800" cy="5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Maximization</a:t>
            </a:r>
            <a:endParaRPr/>
          </a:p>
        </p:txBody>
      </p:sp>
      <p:sp>
        <p:nvSpPr>
          <p:cNvPr id="469" name="Google Shape;469;p50"/>
          <p:cNvSpPr txBox="1"/>
          <p:nvPr>
            <p:ph idx="3" type="subTitle"/>
          </p:nvPr>
        </p:nvSpPr>
        <p:spPr>
          <a:xfrm>
            <a:off x="1327775" y="1284375"/>
            <a:ext cx="6488400" cy="306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T</a:t>
            </a:r>
            <a:r>
              <a:rPr lang="en"/>
              <a:t>he Expectation-Maximization (EM) algorithm, leverages the latent-variable problem structure to form parameter estimates.</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If we could change the summation term inside the log, we could easily carry out the MLE  ⇒ </a:t>
            </a:r>
            <a:r>
              <a:rPr b="1" lang="en"/>
              <a:t>Initialize values for the parameters</a:t>
            </a:r>
            <a:endParaRPr b="1"/>
          </a:p>
          <a:p>
            <a:pPr indent="-317500" lvl="0" marL="457200" rtl="0" algn="l">
              <a:spcBef>
                <a:spcPts val="0"/>
              </a:spcBef>
              <a:spcAft>
                <a:spcPts val="0"/>
              </a:spcAft>
              <a:buSzPts val="1400"/>
              <a:buAutoNum type="arabicPeriod"/>
            </a:pPr>
            <a:r>
              <a:rPr lang="en"/>
              <a:t>We will then estimate the distribution given the data and the current value of the parameters</a:t>
            </a:r>
            <a:endParaRPr/>
          </a:p>
          <a:p>
            <a:pPr indent="-317500" lvl="0" marL="457200" rtl="0" algn="l">
              <a:spcBef>
                <a:spcPts val="0"/>
              </a:spcBef>
              <a:spcAft>
                <a:spcPts val="0"/>
              </a:spcAft>
              <a:buSzPts val="1400"/>
              <a:buAutoNum type="arabicPeriod"/>
            </a:pPr>
            <a:r>
              <a:rPr lang="en"/>
              <a:t>Next, we can estimate cluster assignments using probabilistic inference</a:t>
            </a:r>
            <a:endParaRPr/>
          </a:p>
        </p:txBody>
      </p:sp>
      <p:sp>
        <p:nvSpPr>
          <p:cNvPr id="470" name="Google Shape;470;p50"/>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71" name="Google Shape;471;p50"/>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pic>
        <p:nvPicPr>
          <p:cNvPr id="472" name="Google Shape;472;p50"/>
          <p:cNvPicPr preferRelativeResize="0"/>
          <p:nvPr/>
        </p:nvPicPr>
        <p:blipFill>
          <a:blip r:embed="rId3">
            <a:alphaModFix/>
          </a:blip>
          <a:stretch>
            <a:fillRect/>
          </a:stretch>
        </p:blipFill>
        <p:spPr>
          <a:xfrm>
            <a:off x="2791138" y="1893250"/>
            <a:ext cx="3561724" cy="640175"/>
          </a:xfrm>
          <a:prstGeom prst="rect">
            <a:avLst/>
          </a:prstGeom>
          <a:noFill/>
          <a:ln>
            <a:noFill/>
          </a:ln>
        </p:spPr>
      </p:pic>
      <p:sp>
        <p:nvSpPr>
          <p:cNvPr id="473" name="Google Shape;473;p50"/>
          <p:cNvSpPr txBox="1"/>
          <p:nvPr/>
        </p:nvSpPr>
        <p:spPr>
          <a:xfrm>
            <a:off x="326775" y="4293875"/>
            <a:ext cx="32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ssistant"/>
                <a:ea typeface="Assistant"/>
                <a:cs typeface="Assistant"/>
                <a:sym typeface="Assistant"/>
              </a:rPr>
              <a:t>*STATS 306B: Unsupervised Learning, Lester Mackey</a:t>
            </a:r>
            <a:endParaRPr sz="800">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3542825" y="1443575"/>
            <a:ext cx="315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14" name="Google Shape;314;p33"/>
          <p:cNvSpPr txBox="1"/>
          <p:nvPr>
            <p:ph idx="6" type="title"/>
          </p:nvPr>
        </p:nvSpPr>
        <p:spPr>
          <a:xfrm>
            <a:off x="3542838" y="3024825"/>
            <a:ext cx="315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Embeddings</a:t>
            </a:r>
            <a:endParaRPr/>
          </a:p>
        </p:txBody>
      </p:sp>
      <p:sp>
        <p:nvSpPr>
          <p:cNvPr id="315" name="Google Shape;315;p33"/>
          <p:cNvSpPr txBox="1"/>
          <p:nvPr>
            <p:ph idx="9" type="title"/>
          </p:nvPr>
        </p:nvSpPr>
        <p:spPr>
          <a:xfrm>
            <a:off x="3542838" y="3815450"/>
            <a:ext cx="315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Gaussian Mixture Models</a:t>
            </a:r>
            <a:endParaRPr/>
          </a:p>
        </p:txBody>
      </p:sp>
      <p:sp>
        <p:nvSpPr>
          <p:cNvPr id="316" name="Google Shape;316;p33"/>
          <p:cNvSpPr txBox="1"/>
          <p:nvPr>
            <p:ph idx="2" type="title"/>
          </p:nvPr>
        </p:nvSpPr>
        <p:spPr>
          <a:xfrm>
            <a:off x="2447238" y="1443575"/>
            <a:ext cx="7839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17" name="Google Shape;317;p33"/>
          <p:cNvSpPr txBox="1"/>
          <p:nvPr>
            <p:ph idx="3" type="title"/>
          </p:nvPr>
        </p:nvSpPr>
        <p:spPr>
          <a:xfrm>
            <a:off x="3542838" y="2234200"/>
            <a:ext cx="315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 Techniques</a:t>
            </a:r>
            <a:endParaRPr/>
          </a:p>
        </p:txBody>
      </p:sp>
      <p:sp>
        <p:nvSpPr>
          <p:cNvPr id="318" name="Google Shape;318;p33"/>
          <p:cNvSpPr txBox="1"/>
          <p:nvPr>
            <p:ph idx="4" type="title"/>
          </p:nvPr>
        </p:nvSpPr>
        <p:spPr>
          <a:xfrm>
            <a:off x="2447248" y="2234200"/>
            <a:ext cx="7839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19" name="Google Shape;319;p33"/>
          <p:cNvSpPr txBox="1"/>
          <p:nvPr>
            <p:ph idx="7" type="title"/>
          </p:nvPr>
        </p:nvSpPr>
        <p:spPr>
          <a:xfrm>
            <a:off x="2447248" y="3024825"/>
            <a:ext cx="7839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20" name="Google Shape;320;p33"/>
          <p:cNvSpPr txBox="1"/>
          <p:nvPr>
            <p:ph idx="13" type="title"/>
          </p:nvPr>
        </p:nvSpPr>
        <p:spPr>
          <a:xfrm>
            <a:off x="2447248" y="3815450"/>
            <a:ext cx="7839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21" name="Google Shape;321;p33"/>
          <p:cNvSpPr txBox="1"/>
          <p:nvPr>
            <p:ph idx="15" type="title"/>
          </p:nvPr>
        </p:nvSpPr>
        <p:spPr>
          <a:xfrm>
            <a:off x="720000" y="538675"/>
            <a:ext cx="7704000" cy="63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22" name="Google Shape;322;p33"/>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23" name="Google Shape;323;p33"/>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nvSpPr>
        <p:spPr>
          <a:xfrm>
            <a:off x="777150" y="752200"/>
            <a:ext cx="7589700" cy="3786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ssistant"/>
              <a:buAutoNum type="arabicPeriod"/>
            </a:pPr>
            <a:r>
              <a:rPr lang="en">
                <a:solidFill>
                  <a:schemeClr val="dk1"/>
                </a:solidFill>
                <a:latin typeface="Assistant"/>
                <a:ea typeface="Assistant"/>
                <a:cs typeface="Assistant"/>
                <a:sym typeface="Assistant"/>
              </a:rPr>
              <a:t>Expectation-Maximization for GMMs:</a:t>
            </a:r>
            <a:endParaRPr>
              <a:solidFill>
                <a:schemeClr val="dk1"/>
              </a:solidFill>
              <a:latin typeface="Assistant"/>
              <a:ea typeface="Assistant"/>
              <a:cs typeface="Assistant"/>
              <a:sym typeface="Assistant"/>
            </a:endParaRPr>
          </a:p>
          <a:p>
            <a:pPr indent="-317500" lvl="1" marL="1371600" rtl="0" algn="l">
              <a:spcBef>
                <a:spcPts val="0"/>
              </a:spcBef>
              <a:spcAft>
                <a:spcPts val="0"/>
              </a:spcAft>
              <a:buClr>
                <a:schemeClr val="dk1"/>
              </a:buClr>
              <a:buSzPts val="1400"/>
              <a:buFont typeface="Assistant"/>
              <a:buAutoNum type="arabicPeriod"/>
            </a:pPr>
            <a:r>
              <a:rPr lang="en">
                <a:solidFill>
                  <a:schemeClr val="dk1"/>
                </a:solidFill>
                <a:latin typeface="Assistant"/>
                <a:ea typeface="Assistant"/>
                <a:cs typeface="Assistant"/>
                <a:sym typeface="Assistant"/>
              </a:rPr>
              <a:t> Initialize cluster weight(π),  and for each gaussian assign mean and covariance values(µ, Σ)</a:t>
            </a:r>
            <a:endParaRPr>
              <a:solidFill>
                <a:schemeClr val="dk1"/>
              </a:solidFill>
              <a:latin typeface="Assistant"/>
              <a:ea typeface="Assistant"/>
              <a:cs typeface="Assistant"/>
              <a:sym typeface="Assistant"/>
            </a:endParaRPr>
          </a:p>
          <a:p>
            <a:pPr indent="-317500" lvl="1" marL="1371600" rtl="0" algn="l">
              <a:spcBef>
                <a:spcPts val="0"/>
              </a:spcBef>
              <a:spcAft>
                <a:spcPts val="0"/>
              </a:spcAft>
              <a:buClr>
                <a:schemeClr val="dk1"/>
              </a:buClr>
              <a:buSzPts val="1400"/>
              <a:buFont typeface="Assistant"/>
              <a:buAutoNum type="arabicPeriod"/>
            </a:pPr>
            <a:r>
              <a:rPr lang="en">
                <a:solidFill>
                  <a:schemeClr val="dk1"/>
                </a:solidFill>
                <a:latin typeface="Assistant"/>
                <a:ea typeface="Assistant"/>
                <a:cs typeface="Assistant"/>
                <a:sym typeface="Assistant"/>
              </a:rPr>
              <a:t> Alternate until convergence:</a:t>
            </a:r>
            <a:endParaRPr>
              <a:solidFill>
                <a:schemeClr val="dk1"/>
              </a:solidFill>
              <a:latin typeface="Assistant"/>
              <a:ea typeface="Assistant"/>
              <a:cs typeface="Assistant"/>
              <a:sym typeface="Assistant"/>
            </a:endParaRPr>
          </a:p>
          <a:p>
            <a:pPr indent="-317500" lvl="2" marL="1828800" rtl="0" algn="l">
              <a:spcBef>
                <a:spcPts val="0"/>
              </a:spcBef>
              <a:spcAft>
                <a:spcPts val="0"/>
              </a:spcAft>
              <a:buClr>
                <a:schemeClr val="dk1"/>
              </a:buClr>
              <a:buSzPts val="1400"/>
              <a:buFont typeface="Assistant"/>
              <a:buAutoNum type="arabicPeriod"/>
            </a:pPr>
            <a:r>
              <a:rPr lang="en">
                <a:solidFill>
                  <a:schemeClr val="dk1"/>
                </a:solidFill>
                <a:latin typeface="Assistant"/>
                <a:ea typeface="Assistant"/>
                <a:cs typeface="Assistant"/>
                <a:sym typeface="Assistant"/>
              </a:rPr>
              <a:t>(</a:t>
            </a:r>
            <a:r>
              <a:rPr b="1" lang="en">
                <a:solidFill>
                  <a:schemeClr val="dk1"/>
                </a:solidFill>
                <a:latin typeface="Assistant"/>
                <a:ea typeface="Assistant"/>
                <a:cs typeface="Assistant"/>
                <a:sym typeface="Assistant"/>
              </a:rPr>
              <a:t>E-step</a:t>
            </a:r>
            <a:r>
              <a:rPr lang="en">
                <a:solidFill>
                  <a:schemeClr val="dk1"/>
                </a:solidFill>
                <a:latin typeface="Assistant"/>
                <a:ea typeface="Assistant"/>
                <a:cs typeface="Assistant"/>
                <a:sym typeface="Assistant"/>
              </a:rPr>
              <a:t>) [Expectation step]: Compute soft class memberships (probabilities), given the current parameters: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317500" lvl="2" marL="1828800" rtl="0" algn="l">
              <a:spcBef>
                <a:spcPts val="0"/>
              </a:spcBef>
              <a:spcAft>
                <a:spcPts val="0"/>
              </a:spcAft>
              <a:buClr>
                <a:schemeClr val="dk1"/>
              </a:buClr>
              <a:buSzPts val="1400"/>
              <a:buFont typeface="Assistant"/>
              <a:buAutoNum type="arabicPeriod"/>
            </a:pPr>
            <a:r>
              <a:rPr lang="en">
                <a:solidFill>
                  <a:schemeClr val="dk1"/>
                </a:solidFill>
                <a:latin typeface="Assistant"/>
                <a:ea typeface="Assistant"/>
                <a:cs typeface="Assistant"/>
                <a:sym typeface="Assistant"/>
              </a:rPr>
              <a:t>(</a:t>
            </a:r>
            <a:r>
              <a:rPr b="1" lang="en">
                <a:solidFill>
                  <a:schemeClr val="dk1"/>
                </a:solidFill>
                <a:latin typeface="Assistant"/>
                <a:ea typeface="Assistant"/>
                <a:cs typeface="Assistant"/>
                <a:sym typeface="Assistant"/>
              </a:rPr>
              <a:t>M-step</a:t>
            </a:r>
            <a:r>
              <a:rPr lang="en">
                <a:solidFill>
                  <a:schemeClr val="dk1"/>
                </a:solidFill>
                <a:latin typeface="Assistant"/>
                <a:ea typeface="Assistant"/>
                <a:cs typeface="Assistant"/>
                <a:sym typeface="Assistant"/>
              </a:rPr>
              <a:t>) [Maximization step]: Update parameters by plugging in τij (our guess) for the unknown I[zi = j], which gives us: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t/>
            </a:r>
            <a:endParaRPr>
              <a:solidFill>
                <a:schemeClr val="dk1"/>
              </a:solidFill>
              <a:latin typeface="Assistant"/>
              <a:ea typeface="Assistant"/>
              <a:cs typeface="Assistant"/>
              <a:sym typeface="Assistant"/>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a:p>
            <a:pPr indent="0" lvl="0" marL="1828800" rtl="0" algn="l">
              <a:spcBef>
                <a:spcPts val="0"/>
              </a:spcBef>
              <a:spcAft>
                <a:spcPts val="0"/>
              </a:spcAft>
              <a:buNone/>
            </a:pPr>
            <a:r>
              <a:rPr lang="en" sz="1200">
                <a:solidFill>
                  <a:schemeClr val="dk1"/>
                </a:solidFill>
                <a:latin typeface="Assistant"/>
                <a:ea typeface="Assistant"/>
                <a:cs typeface="Assistant"/>
                <a:sym typeface="Assistant"/>
              </a:rPr>
              <a:t>This is similar to the case in which all zi ’s are known, but now each xi is partially assigned to each cluster j through the conditional probability that zi = j.</a:t>
            </a:r>
            <a:endParaRPr sz="1200">
              <a:solidFill>
                <a:schemeClr val="dk1"/>
              </a:solidFill>
              <a:latin typeface="Assistant"/>
              <a:ea typeface="Assistant"/>
              <a:cs typeface="Assistant"/>
              <a:sym typeface="Assistant"/>
            </a:endParaRPr>
          </a:p>
        </p:txBody>
      </p:sp>
      <p:sp>
        <p:nvSpPr>
          <p:cNvPr id="479" name="Google Shape;479;p51"/>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480" name="Google Shape;480;p51"/>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Gaussian Mixture Models</a:t>
            </a:r>
            <a:endParaRPr b="1" sz="1200">
              <a:latin typeface="Assistant"/>
              <a:ea typeface="Assistant"/>
              <a:cs typeface="Assistant"/>
              <a:sym typeface="Assistant"/>
            </a:endParaRPr>
          </a:p>
        </p:txBody>
      </p:sp>
      <p:sp>
        <p:nvSpPr>
          <p:cNvPr id="481" name="Google Shape;481;p51"/>
          <p:cNvSpPr txBox="1"/>
          <p:nvPr/>
        </p:nvSpPr>
        <p:spPr>
          <a:xfrm>
            <a:off x="326775" y="4293875"/>
            <a:ext cx="32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ssistant"/>
                <a:ea typeface="Assistant"/>
                <a:cs typeface="Assistant"/>
                <a:sym typeface="Assistant"/>
              </a:rPr>
              <a:t>*STATS 306B: Unsupervised Learning, Lester Mackey</a:t>
            </a:r>
            <a:endParaRPr sz="800">
              <a:latin typeface="Assistant"/>
              <a:ea typeface="Assistant"/>
              <a:cs typeface="Assistant"/>
              <a:sym typeface="Assistant"/>
            </a:endParaRPr>
          </a:p>
        </p:txBody>
      </p:sp>
      <p:pic>
        <p:nvPicPr>
          <p:cNvPr id="482" name="Google Shape;482;p51"/>
          <p:cNvPicPr preferRelativeResize="0"/>
          <p:nvPr/>
        </p:nvPicPr>
        <p:blipFill>
          <a:blip r:embed="rId3">
            <a:alphaModFix/>
          </a:blip>
          <a:stretch>
            <a:fillRect/>
          </a:stretch>
        </p:blipFill>
        <p:spPr>
          <a:xfrm>
            <a:off x="3451052" y="2175600"/>
            <a:ext cx="2471873" cy="324600"/>
          </a:xfrm>
          <a:prstGeom prst="rect">
            <a:avLst/>
          </a:prstGeom>
          <a:noFill/>
          <a:ln>
            <a:noFill/>
          </a:ln>
        </p:spPr>
      </p:pic>
      <p:pic>
        <p:nvPicPr>
          <p:cNvPr id="483" name="Google Shape;483;p51"/>
          <p:cNvPicPr preferRelativeResize="0"/>
          <p:nvPr/>
        </p:nvPicPr>
        <p:blipFill>
          <a:blip r:embed="rId4">
            <a:alphaModFix/>
          </a:blip>
          <a:stretch>
            <a:fillRect/>
          </a:stretch>
        </p:blipFill>
        <p:spPr>
          <a:xfrm>
            <a:off x="3557025" y="3072525"/>
            <a:ext cx="2029950" cy="90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720000" y="539400"/>
            <a:ext cx="77040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Formulation &amp; Setup</a:t>
            </a:r>
            <a:endParaRPr/>
          </a:p>
        </p:txBody>
      </p:sp>
      <p:sp>
        <p:nvSpPr>
          <p:cNvPr id="329" name="Google Shape;329;p34"/>
          <p:cNvSpPr txBox="1"/>
          <p:nvPr/>
        </p:nvSpPr>
        <p:spPr>
          <a:xfrm>
            <a:off x="1192700" y="1396000"/>
            <a:ext cx="67563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 sz="1500">
                <a:latin typeface="Assistant"/>
                <a:ea typeface="Assistant"/>
                <a:cs typeface="Assistant"/>
                <a:sym typeface="Assistant"/>
              </a:rPr>
              <a:t>Sentiment</a:t>
            </a:r>
            <a:r>
              <a:rPr b="1" lang="en" sz="1500">
                <a:latin typeface="Assistant"/>
                <a:ea typeface="Assistant"/>
                <a:cs typeface="Assistant"/>
                <a:sym typeface="Assistant"/>
              </a:rPr>
              <a:t> Analysis: </a:t>
            </a:r>
            <a:r>
              <a:rPr lang="en" sz="1500">
                <a:solidFill>
                  <a:srgbClr val="292929"/>
                </a:solidFill>
                <a:highlight>
                  <a:srgbClr val="FFFFFF"/>
                </a:highlight>
                <a:latin typeface="Georgia"/>
                <a:ea typeface="Georgia"/>
                <a:cs typeface="Georgia"/>
                <a:sym typeface="Georgia"/>
              </a:rPr>
              <a:t>Detects the underlying sentiment in a piece of text (</a:t>
            </a:r>
            <a:r>
              <a:rPr i="1" lang="en" sz="1500">
                <a:solidFill>
                  <a:srgbClr val="292929"/>
                </a:solidFill>
                <a:highlight>
                  <a:srgbClr val="FFFFFF"/>
                </a:highlight>
                <a:latin typeface="Georgia"/>
                <a:ea typeface="Georgia"/>
                <a:cs typeface="Georgia"/>
                <a:sym typeface="Georgia"/>
              </a:rPr>
              <a:t>Positive, Negative</a:t>
            </a:r>
            <a:r>
              <a:rPr lang="en"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This can be useful when collecting reviews of a </a:t>
            </a:r>
            <a:r>
              <a:rPr lang="en" sz="1500">
                <a:solidFill>
                  <a:srgbClr val="292929"/>
                </a:solidFill>
                <a:highlight>
                  <a:srgbClr val="FFFFFF"/>
                </a:highlight>
                <a:latin typeface="Georgia"/>
                <a:ea typeface="Georgia"/>
                <a:cs typeface="Georgia"/>
                <a:sym typeface="Georgia"/>
              </a:rPr>
              <a:t>specific</a:t>
            </a:r>
            <a:r>
              <a:rPr lang="en" sz="1500">
                <a:solidFill>
                  <a:srgbClr val="292929"/>
                </a:solidFill>
                <a:highlight>
                  <a:srgbClr val="FFFFFF"/>
                </a:highlight>
                <a:latin typeface="Georgia"/>
                <a:ea typeface="Georgia"/>
                <a:cs typeface="Georgia"/>
                <a:sym typeface="Georgia"/>
              </a:rPr>
              <a:t> product or service</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rgbClr val="292929"/>
              </a:buClr>
              <a:buSzPts val="1500"/>
              <a:buFont typeface="Georgia"/>
              <a:buChar char="❖"/>
            </a:pPr>
            <a:r>
              <a:rPr lang="en" sz="1500">
                <a:solidFill>
                  <a:schemeClr val="dk1"/>
                </a:solidFill>
                <a:latin typeface="Assistant"/>
                <a:ea typeface="Assistant"/>
                <a:cs typeface="Assistant"/>
                <a:sym typeface="Assistant"/>
              </a:rPr>
              <a:t>In this project we looked at movie reviews collected from the </a:t>
            </a:r>
            <a:r>
              <a:rPr b="1" lang="en" sz="1500">
                <a:solidFill>
                  <a:schemeClr val="dk1"/>
                </a:solidFill>
                <a:latin typeface="Assistant"/>
                <a:ea typeface="Assistant"/>
                <a:cs typeface="Assistant"/>
                <a:sym typeface="Assistant"/>
              </a:rPr>
              <a:t>IMBD</a:t>
            </a:r>
            <a:r>
              <a:rPr lang="en" sz="1500">
                <a:solidFill>
                  <a:schemeClr val="dk1"/>
                </a:solidFill>
                <a:latin typeface="Assistant"/>
                <a:ea typeface="Assistant"/>
                <a:cs typeface="Assistant"/>
                <a:sym typeface="Assistant"/>
              </a:rPr>
              <a:t> website</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30" name="Google Shape;330;p34"/>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31" name="Google Shape;331;p34"/>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Pre-Processing</a:t>
            </a:r>
            <a:endParaRPr b="1" sz="1200">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Clean Text</a:t>
            </a:r>
            <a:endParaRPr/>
          </a:p>
        </p:txBody>
      </p:sp>
      <p:sp>
        <p:nvSpPr>
          <p:cNvPr id="337" name="Google Shape;337;p35"/>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38" name="Google Shape;338;p35"/>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Assistant"/>
                <a:ea typeface="Assistant"/>
                <a:cs typeface="Assistant"/>
                <a:sym typeface="Assistant"/>
              </a:rPr>
              <a:t>Pre-Processing</a:t>
            </a:r>
            <a:endParaRPr b="1" sz="1200">
              <a:latin typeface="Assistant"/>
              <a:ea typeface="Assistant"/>
              <a:cs typeface="Assistant"/>
              <a:sym typeface="Assistant"/>
            </a:endParaRPr>
          </a:p>
        </p:txBody>
      </p:sp>
      <p:sp>
        <p:nvSpPr>
          <p:cNvPr id="339" name="Google Shape;339;p35"/>
          <p:cNvSpPr txBox="1"/>
          <p:nvPr/>
        </p:nvSpPr>
        <p:spPr>
          <a:xfrm>
            <a:off x="3757975" y="1617450"/>
            <a:ext cx="494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lang="en">
                <a:solidFill>
                  <a:srgbClr val="292929"/>
                </a:solidFill>
                <a:highlight>
                  <a:srgbClr val="FFFFFF"/>
                </a:highlight>
                <a:latin typeface="Assistant"/>
                <a:ea typeface="Assistant"/>
                <a:cs typeface="Assistant"/>
                <a:sym typeface="Assistant"/>
              </a:rPr>
              <a:t>We begin by </a:t>
            </a:r>
            <a:r>
              <a:rPr lang="en">
                <a:solidFill>
                  <a:schemeClr val="dk1"/>
                </a:solidFill>
                <a:latin typeface="Assistant"/>
                <a:ea typeface="Assistant"/>
                <a:cs typeface="Assistant"/>
                <a:sym typeface="Assistant"/>
              </a:rPr>
              <a:t>removing punctuations from our text</a:t>
            </a:r>
            <a:r>
              <a:rPr lang="en">
                <a:solidFill>
                  <a:srgbClr val="292929"/>
                </a:solidFill>
                <a:highlight>
                  <a:srgbClr val="FFFFFF"/>
                </a:highlight>
                <a:latin typeface="Assistant"/>
                <a:ea typeface="Assistant"/>
                <a:cs typeface="Assistant"/>
                <a:sym typeface="Assistant"/>
              </a:rPr>
              <a:t>.</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lang="en">
                <a:latin typeface="Assistant"/>
                <a:ea typeface="Assistant"/>
                <a:cs typeface="Assistant"/>
                <a:sym typeface="Assistant"/>
              </a:rPr>
              <a:t>We also change</a:t>
            </a:r>
            <a:r>
              <a:rPr lang="en">
                <a:solidFill>
                  <a:schemeClr val="dk1"/>
                </a:solidFill>
                <a:latin typeface="Assistant"/>
                <a:ea typeface="Assistant"/>
                <a:cs typeface="Assistant"/>
                <a:sym typeface="Assistant"/>
              </a:rPr>
              <a:t> all the letters to lowercase</a:t>
            </a:r>
            <a:r>
              <a:rPr lang="en">
                <a:solidFill>
                  <a:srgbClr val="292929"/>
                </a:solidFill>
                <a:highlight>
                  <a:srgbClr val="FFFFFF"/>
                </a:highlight>
                <a:latin typeface="Assistant"/>
                <a:ea typeface="Assistant"/>
                <a:cs typeface="Assistant"/>
                <a:sym typeface="Assistant"/>
              </a:rPr>
              <a:t>, otherwise later on pairs like ‘Clean’ &amp; ‘clean’ will be given separate representations</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Clr>
                <a:srgbClr val="292929"/>
              </a:buClr>
              <a:buSzPts val="1400"/>
              <a:buFont typeface="Assistant"/>
              <a:buChar char="●"/>
            </a:pPr>
            <a:r>
              <a:rPr lang="en">
                <a:solidFill>
                  <a:srgbClr val="292929"/>
                </a:solidFill>
                <a:highlight>
                  <a:srgbClr val="FFFFFF"/>
                </a:highlight>
                <a:latin typeface="Assistant"/>
                <a:ea typeface="Assistant"/>
                <a:cs typeface="Assistant"/>
                <a:sym typeface="Assistant"/>
              </a:rPr>
              <a:t>Lastly we split </a:t>
            </a:r>
            <a:r>
              <a:rPr lang="en">
                <a:solidFill>
                  <a:schemeClr val="dk1"/>
                </a:solidFill>
                <a:latin typeface="Assistant"/>
                <a:ea typeface="Assistant"/>
                <a:cs typeface="Assistant"/>
                <a:sym typeface="Assistant"/>
              </a:rPr>
              <a:t>the text into an array of  words for further processing.</a:t>
            </a:r>
            <a:endParaRPr>
              <a:solidFill>
                <a:srgbClr val="292929"/>
              </a:solidFill>
              <a:highlight>
                <a:srgbClr val="FFFFFF"/>
              </a:highlight>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Stop Words</a:t>
            </a:r>
            <a:endParaRPr/>
          </a:p>
        </p:txBody>
      </p:sp>
      <p:sp>
        <p:nvSpPr>
          <p:cNvPr id="345" name="Google Shape;345;p36"/>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46" name="Google Shape;346;p36"/>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Assistant"/>
                <a:ea typeface="Assistant"/>
                <a:cs typeface="Assistant"/>
                <a:sym typeface="Assistant"/>
              </a:rPr>
              <a:t>Pre-Processing</a:t>
            </a:r>
            <a:endParaRPr b="1" sz="1200">
              <a:latin typeface="Assistant"/>
              <a:ea typeface="Assistant"/>
              <a:cs typeface="Assistant"/>
              <a:sym typeface="Assistant"/>
            </a:endParaRPr>
          </a:p>
        </p:txBody>
      </p:sp>
      <p:sp>
        <p:nvSpPr>
          <p:cNvPr id="347" name="Google Shape;347;p36"/>
          <p:cNvSpPr txBox="1"/>
          <p:nvPr/>
        </p:nvSpPr>
        <p:spPr>
          <a:xfrm>
            <a:off x="3731800" y="1196275"/>
            <a:ext cx="4941000" cy="2770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Assistant"/>
              <a:buChar char="●"/>
            </a:pPr>
            <a:r>
              <a:rPr lang="en">
                <a:solidFill>
                  <a:schemeClr val="dk1"/>
                </a:solidFill>
                <a:latin typeface="Assistant"/>
                <a:ea typeface="Assistant"/>
                <a:cs typeface="Assistant"/>
                <a:sym typeface="Assistant"/>
              </a:rPr>
              <a:t>Stop words are </a:t>
            </a:r>
            <a:r>
              <a:rPr lang="en">
                <a:solidFill>
                  <a:schemeClr val="dk1"/>
                </a:solidFill>
                <a:latin typeface="Assistant"/>
                <a:ea typeface="Assistant"/>
                <a:cs typeface="Assistant"/>
                <a:sym typeface="Assistant"/>
              </a:rPr>
              <a:t>Common words that appear frequently in text </a:t>
            </a:r>
            <a:endParaRPr>
              <a:solidFill>
                <a:schemeClr val="dk1"/>
              </a:solidFill>
              <a:latin typeface="Assistant"/>
              <a:ea typeface="Assistant"/>
              <a:cs typeface="Assistant"/>
              <a:sym typeface="Assistant"/>
            </a:endParaRPr>
          </a:p>
          <a:p>
            <a:pPr indent="-285750" lvl="0" marL="457200" rtl="0" algn="l">
              <a:spcBef>
                <a:spcPts val="0"/>
              </a:spcBef>
              <a:spcAft>
                <a:spcPts val="0"/>
              </a:spcAft>
              <a:buClr>
                <a:schemeClr val="dk1"/>
              </a:buClr>
              <a:buSzPts val="900"/>
              <a:buFont typeface="Assistant"/>
              <a:buChar char="●"/>
            </a:pPr>
            <a:r>
              <a:rPr lang="en">
                <a:solidFill>
                  <a:srgbClr val="292929"/>
                </a:solidFill>
                <a:highlight>
                  <a:srgbClr val="FFFFFF"/>
                </a:highlight>
                <a:latin typeface="Assistant"/>
                <a:ea typeface="Assistant"/>
                <a:cs typeface="Assistant"/>
                <a:sym typeface="Assistant"/>
              </a:rPr>
              <a:t>removing these will increase computation and space efficiency.</a:t>
            </a:r>
            <a:endParaRPr sz="1300">
              <a:solidFill>
                <a:schemeClr val="dk1"/>
              </a:solidFill>
              <a:latin typeface="Assistant"/>
              <a:ea typeface="Assistant"/>
              <a:cs typeface="Assistant"/>
              <a:sym typeface="Assistant"/>
            </a:endParaRPr>
          </a:p>
          <a:p>
            <a:pPr indent="-292100" lvl="0" marL="457200" rtl="0" algn="l">
              <a:spcBef>
                <a:spcPts val="0"/>
              </a:spcBef>
              <a:spcAft>
                <a:spcPts val="0"/>
              </a:spcAft>
              <a:buClr>
                <a:schemeClr val="dk1"/>
              </a:buClr>
              <a:buSzPts val="1000"/>
              <a:buFont typeface="Assistant"/>
              <a:buChar char="●"/>
            </a:pPr>
            <a:r>
              <a:rPr lang="en">
                <a:solidFill>
                  <a:schemeClr val="dk1"/>
                </a:solidFill>
                <a:latin typeface="Assistant"/>
                <a:ea typeface="Assistant"/>
                <a:cs typeface="Assistant"/>
                <a:sym typeface="Assistant"/>
              </a:rPr>
              <a:t>These words may not be indicative of the contextual content behind the text </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rPr i="1" lang="en">
                <a:solidFill>
                  <a:schemeClr val="dk1"/>
                </a:solidFill>
                <a:latin typeface="Assistant"/>
                <a:ea typeface="Assistant"/>
                <a:cs typeface="Assistant"/>
                <a:sym typeface="Assistant"/>
              </a:rPr>
              <a:t>e.g. </a:t>
            </a:r>
            <a:endParaRPr i="1">
              <a:solidFill>
                <a:schemeClr val="dk1"/>
              </a:solidFill>
              <a:latin typeface="Assistant"/>
              <a:ea typeface="Assistant"/>
              <a:cs typeface="Assistant"/>
              <a:sym typeface="Assistant"/>
            </a:endParaRPr>
          </a:p>
          <a:p>
            <a:pPr indent="0" lvl="0" marL="457200" rtl="0" algn="l">
              <a:spcBef>
                <a:spcPts val="0"/>
              </a:spcBef>
              <a:spcAft>
                <a:spcPts val="0"/>
              </a:spcAft>
              <a:buNone/>
            </a:pPr>
            <a:r>
              <a:rPr lang="en">
                <a:solidFill>
                  <a:schemeClr val="dk1"/>
                </a:solidFill>
                <a:latin typeface="Assistant"/>
                <a:ea typeface="Assistant"/>
                <a:cs typeface="Assistant"/>
                <a:sym typeface="Assistant"/>
              </a:rPr>
              <a:t>‘this’, ’you’, ‘are’, ‘</a:t>
            </a:r>
            <a:r>
              <a:rPr lang="en">
                <a:solidFill>
                  <a:schemeClr val="dk1"/>
                </a:solidFill>
                <a:highlight>
                  <a:schemeClr val="lt1"/>
                </a:highlight>
                <a:latin typeface="Assistant"/>
                <a:ea typeface="Assistant"/>
                <a:cs typeface="Assistant"/>
                <a:sym typeface="Assistant"/>
              </a:rPr>
              <a:t>have’,‘has’,</a:t>
            </a:r>
            <a:r>
              <a:rPr lang="en">
                <a:solidFill>
                  <a:srgbClr val="C9D1D9"/>
                </a:solidFill>
                <a:highlight>
                  <a:schemeClr val="lt1"/>
                </a:highlight>
                <a:latin typeface="Assistant"/>
                <a:ea typeface="Assistant"/>
                <a:cs typeface="Assistant"/>
                <a:sym typeface="Assistant"/>
              </a:rPr>
              <a:t> </a:t>
            </a:r>
            <a:r>
              <a:rPr lang="en">
                <a:solidFill>
                  <a:schemeClr val="dk1"/>
                </a:solidFill>
                <a:highlight>
                  <a:schemeClr val="lt1"/>
                </a:highlight>
                <a:latin typeface="Assistant"/>
                <a:ea typeface="Assistant"/>
                <a:cs typeface="Assistant"/>
                <a:sym typeface="Assistant"/>
              </a:rPr>
              <a:t>‘had’.</a:t>
            </a:r>
            <a:r>
              <a:rPr lang="en">
                <a:solidFill>
                  <a:schemeClr val="dk1"/>
                </a:solidFill>
                <a:latin typeface="Assistant"/>
                <a:ea typeface="Assistant"/>
                <a:cs typeface="Assistant"/>
                <a:sym typeface="Assistant"/>
              </a:rPr>
              <a:t>..etc</a:t>
            </a:r>
            <a:endParaRPr>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a:solidFill>
                <a:schemeClr val="dk1"/>
              </a:solidFill>
              <a:latin typeface="Assistant"/>
              <a:ea typeface="Assistant"/>
              <a:cs typeface="Assistant"/>
              <a:sym typeface="Assistant"/>
            </a:endParaRPr>
          </a:p>
          <a:p>
            <a:pPr indent="-292100" lvl="0" marL="457200" rtl="0" algn="l">
              <a:spcBef>
                <a:spcPts val="0"/>
              </a:spcBef>
              <a:spcAft>
                <a:spcPts val="0"/>
              </a:spcAft>
              <a:buClr>
                <a:schemeClr val="dk1"/>
              </a:buClr>
              <a:buSzPts val="1000"/>
              <a:buFont typeface="Assistant"/>
              <a:buChar char="●"/>
            </a:pPr>
            <a:r>
              <a:rPr lang="en">
                <a:solidFill>
                  <a:schemeClr val="dk1"/>
                </a:solidFill>
                <a:latin typeface="Assistant"/>
                <a:ea typeface="Assistant"/>
                <a:cs typeface="Assistant"/>
                <a:sym typeface="Assistant"/>
              </a:rPr>
              <a:t>We define a list containing all the stop words and then search and remove them from our text</a:t>
            </a:r>
            <a:endParaRPr>
              <a:solidFill>
                <a:schemeClr val="dk1"/>
              </a:solidFill>
              <a:latin typeface="Assistant"/>
              <a:ea typeface="Assistant"/>
              <a:cs typeface="Assistant"/>
              <a:sym typeface="Assistant"/>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Stemming/Normalizing Text</a:t>
            </a:r>
            <a:endParaRPr/>
          </a:p>
        </p:txBody>
      </p:sp>
      <p:sp>
        <p:nvSpPr>
          <p:cNvPr id="353" name="Google Shape;353;p37"/>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54" name="Google Shape;354;p37"/>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Assistant"/>
                <a:ea typeface="Assistant"/>
                <a:cs typeface="Assistant"/>
                <a:sym typeface="Assistant"/>
              </a:rPr>
              <a:t>Pre-Processing</a:t>
            </a:r>
            <a:endParaRPr b="1" sz="1200">
              <a:latin typeface="Assistant"/>
              <a:ea typeface="Assistant"/>
              <a:cs typeface="Assistant"/>
              <a:sym typeface="Assistant"/>
            </a:endParaRPr>
          </a:p>
        </p:txBody>
      </p:sp>
      <p:sp>
        <p:nvSpPr>
          <p:cNvPr id="355" name="Google Shape;355;p37"/>
          <p:cNvSpPr txBox="1"/>
          <p:nvPr/>
        </p:nvSpPr>
        <p:spPr>
          <a:xfrm>
            <a:off x="3771025" y="1065300"/>
            <a:ext cx="4941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Porter Stemmer: </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lang="en">
                <a:solidFill>
                  <a:srgbClr val="292929"/>
                </a:solidFill>
                <a:highlight>
                  <a:srgbClr val="FFFFFF"/>
                </a:highlight>
                <a:latin typeface="Assistant"/>
                <a:ea typeface="Assistant"/>
                <a:cs typeface="Assistant"/>
                <a:sym typeface="Assistant"/>
              </a:rPr>
              <a:t>Any word can be broken down to units of consonant &amp; vowel letters [C]VC…[V]. (the brackets denote that the first &amp; last units are optional).</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lang="en">
                <a:latin typeface="Assistant"/>
                <a:ea typeface="Assistant"/>
                <a:cs typeface="Assistant"/>
                <a:sym typeface="Assistant"/>
              </a:rPr>
              <a:t>Porter then defines a number m such that </a:t>
            </a:r>
            <a:r>
              <a:rPr lang="en">
                <a:solidFill>
                  <a:srgbClr val="292929"/>
                </a:solidFill>
                <a:highlight>
                  <a:srgbClr val="FFFFFF"/>
                </a:highlight>
                <a:latin typeface="Assistant"/>
                <a:ea typeface="Assistant"/>
                <a:cs typeface="Assistant"/>
                <a:sym typeface="Assistant"/>
              </a:rPr>
              <a:t>[C]VC{m}[V], this will be a guide to how and when we should stop trimming the suffixes.</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Clr>
                <a:srgbClr val="292929"/>
              </a:buClr>
              <a:buSzPts val="1400"/>
              <a:buFont typeface="Assistant"/>
              <a:buChar char="●"/>
            </a:pPr>
            <a:r>
              <a:rPr lang="en">
                <a:solidFill>
                  <a:srgbClr val="292929"/>
                </a:solidFill>
                <a:highlight>
                  <a:srgbClr val="FFFFFF"/>
                </a:highlight>
                <a:latin typeface="Assistant"/>
                <a:ea typeface="Assistant"/>
                <a:cs typeface="Assistant"/>
                <a:sym typeface="Assistant"/>
              </a:rPr>
              <a:t>This </a:t>
            </a:r>
            <a:r>
              <a:rPr lang="en">
                <a:solidFill>
                  <a:srgbClr val="292929"/>
                </a:solidFill>
                <a:highlight>
                  <a:srgbClr val="FFFFFF"/>
                </a:highlight>
                <a:latin typeface="Assistant"/>
                <a:ea typeface="Assistant"/>
                <a:cs typeface="Assistant"/>
                <a:sym typeface="Assistant"/>
              </a:rPr>
              <a:t>algorithm</a:t>
            </a:r>
            <a:r>
              <a:rPr lang="en">
                <a:solidFill>
                  <a:srgbClr val="292929"/>
                </a:solidFill>
                <a:highlight>
                  <a:srgbClr val="FFFFFF"/>
                </a:highlight>
                <a:latin typeface="Assistant"/>
                <a:ea typeface="Assistant"/>
                <a:cs typeface="Assistant"/>
                <a:sym typeface="Assistant"/>
              </a:rPr>
              <a:t> is not concerned with the </a:t>
            </a:r>
            <a:r>
              <a:rPr lang="en">
                <a:solidFill>
                  <a:srgbClr val="292929"/>
                </a:solidFill>
                <a:highlight>
                  <a:srgbClr val="FFFFFF"/>
                </a:highlight>
                <a:latin typeface="Assistant"/>
                <a:ea typeface="Assistant"/>
                <a:cs typeface="Assistant"/>
                <a:sym typeface="Assistant"/>
              </a:rPr>
              <a:t>readability</a:t>
            </a:r>
            <a:r>
              <a:rPr lang="en">
                <a:solidFill>
                  <a:srgbClr val="292929"/>
                </a:solidFill>
                <a:highlight>
                  <a:srgbClr val="FFFFFF"/>
                </a:highlight>
                <a:latin typeface="Assistant"/>
                <a:ea typeface="Assistant"/>
                <a:cs typeface="Assistant"/>
                <a:sym typeface="Assistant"/>
              </a:rPr>
              <a:t> of the resulting base.</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Clr>
                <a:srgbClr val="292929"/>
              </a:buClr>
              <a:buSzPts val="1400"/>
              <a:buFont typeface="Assistant"/>
              <a:buChar char="●"/>
            </a:pPr>
            <a:r>
              <a:rPr lang="en">
                <a:solidFill>
                  <a:srgbClr val="292929"/>
                </a:solidFill>
                <a:highlight>
                  <a:srgbClr val="FFFFFF"/>
                </a:highlight>
                <a:latin typeface="Assistant"/>
                <a:ea typeface="Assistant"/>
                <a:cs typeface="Assistant"/>
                <a:sym typeface="Assistant"/>
              </a:rPr>
              <a:t>The rulings used only work on the english language as it’s derived from common patterns. </a:t>
            </a:r>
            <a:endParaRPr>
              <a:solidFill>
                <a:srgbClr val="292929"/>
              </a:solidFill>
              <a:highlight>
                <a:srgbClr val="FFFFFF"/>
              </a:highlight>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61" name="Google Shape;361;p38"/>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Assistant"/>
                <a:ea typeface="Assistant"/>
                <a:cs typeface="Assistant"/>
                <a:sym typeface="Assistant"/>
              </a:rPr>
              <a:t>Pre-Processing</a:t>
            </a:r>
            <a:endParaRPr b="1" sz="1200">
              <a:latin typeface="Assistant"/>
              <a:ea typeface="Assistant"/>
              <a:cs typeface="Assistant"/>
              <a:sym typeface="Assistant"/>
            </a:endParaRPr>
          </a:p>
        </p:txBody>
      </p:sp>
      <p:sp>
        <p:nvSpPr>
          <p:cNvPr id="362" name="Google Shape;362;p38"/>
          <p:cNvSpPr txBox="1"/>
          <p:nvPr/>
        </p:nvSpPr>
        <p:spPr>
          <a:xfrm>
            <a:off x="275550" y="679700"/>
            <a:ext cx="39858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Porter Stemmer Algorithm: </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317500" lvl="0" marL="457200" rtl="0" algn="l">
              <a:spcBef>
                <a:spcPts val="0"/>
              </a:spcBef>
              <a:spcAft>
                <a:spcPts val="0"/>
              </a:spcAft>
              <a:buSzPts val="1400"/>
              <a:buFont typeface="Assistant"/>
              <a:buAutoNum type="arabicPeriod"/>
            </a:pPr>
            <a:r>
              <a:rPr lang="en">
                <a:solidFill>
                  <a:srgbClr val="292929"/>
                </a:solidFill>
                <a:highlight>
                  <a:srgbClr val="FFFFFF"/>
                </a:highlight>
                <a:latin typeface="Assistant"/>
                <a:ea typeface="Assistant"/>
                <a:cs typeface="Assistant"/>
                <a:sym typeface="Assistant"/>
              </a:rPr>
              <a:t>Check if the word is in plurals or past participles format:</a:t>
            </a:r>
            <a:endParaRPr>
              <a:solidFill>
                <a:srgbClr val="292929"/>
              </a:solidFill>
              <a:highlight>
                <a:srgbClr val="FFFFFF"/>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SSES -&gt; SS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IES  -&gt; I</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ING  -&gt; None</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t/>
            </a:r>
            <a:endParaRPr sz="1200">
              <a:solidFill>
                <a:srgbClr val="292929"/>
              </a:solidFill>
              <a:highlight>
                <a:schemeClr val="lt1"/>
              </a:highlight>
              <a:latin typeface="Courier New"/>
              <a:ea typeface="Courier New"/>
              <a:cs typeface="Courier New"/>
              <a:sym typeface="Courier New"/>
            </a:endParaRPr>
          </a:p>
          <a:p>
            <a:pPr indent="-317500" lvl="0" marL="457200" rtl="0" algn="l">
              <a:spcBef>
                <a:spcPts val="0"/>
              </a:spcBef>
              <a:spcAft>
                <a:spcPts val="0"/>
              </a:spcAft>
              <a:buSzPts val="1400"/>
              <a:buFont typeface="Assistant"/>
              <a:buAutoNum type="arabicPeriod"/>
            </a:pPr>
            <a:r>
              <a:rPr lang="en">
                <a:latin typeface="Assistant"/>
                <a:ea typeface="Assistant"/>
                <a:cs typeface="Assistant"/>
                <a:sym typeface="Assistant"/>
              </a:rPr>
              <a:t>Check if m&gt;0 and replace some common terminations:</a:t>
            </a:r>
            <a:endParaRPr>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ATIONAL -&gt;  ATE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TIONAL  -&gt;  TION   </a:t>
            </a:r>
            <a:r>
              <a:rPr lang="en" sz="1200">
                <a:solidFill>
                  <a:srgbClr val="292929"/>
                </a:solidFill>
                <a:highlight>
                  <a:schemeClr val="lt1"/>
                </a:highlight>
                <a:latin typeface="Courier New"/>
                <a:ea typeface="Courier New"/>
                <a:cs typeface="Courier New"/>
                <a:sym typeface="Courier New"/>
              </a:rPr>
              <a:t>   </a:t>
            </a:r>
            <a:endParaRPr sz="1200">
              <a:solidFill>
                <a:srgbClr val="292929"/>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292929"/>
              </a:solidFill>
              <a:highlight>
                <a:schemeClr val="lt1"/>
              </a:highlight>
              <a:latin typeface="Courier New"/>
              <a:ea typeface="Courier New"/>
              <a:cs typeface="Courier New"/>
              <a:sym typeface="Courier New"/>
            </a:endParaRPr>
          </a:p>
          <a:p>
            <a:pPr indent="-317500" lvl="0" marL="457200" rtl="0" algn="l">
              <a:spcBef>
                <a:spcPts val="0"/>
              </a:spcBef>
              <a:spcAft>
                <a:spcPts val="0"/>
              </a:spcAft>
              <a:buClr>
                <a:srgbClr val="292929"/>
              </a:buClr>
              <a:buSzPts val="1400"/>
              <a:buFont typeface="Assistant"/>
              <a:buAutoNum type="arabicPeriod"/>
            </a:pPr>
            <a:r>
              <a:rPr lang="en">
                <a:solidFill>
                  <a:schemeClr val="dk1"/>
                </a:solidFill>
                <a:latin typeface="Assistant"/>
                <a:ea typeface="Assistant"/>
                <a:cs typeface="Assistant"/>
                <a:sym typeface="Assistant"/>
              </a:rPr>
              <a:t>Check if m&gt;0 and replace these terminations:</a:t>
            </a:r>
            <a:r>
              <a:rPr lang="en" sz="1200">
                <a:solidFill>
                  <a:srgbClr val="292929"/>
                </a:solidFill>
                <a:highlight>
                  <a:schemeClr val="lt1"/>
                </a:highlight>
                <a:latin typeface="Courier New"/>
                <a:ea typeface="Courier New"/>
                <a:cs typeface="Courier New"/>
                <a:sym typeface="Courier New"/>
              </a:rPr>
              <a:t> </a:t>
            </a:r>
            <a:endParaRPr sz="1200">
              <a:solidFill>
                <a:srgbClr val="292929"/>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ATIVE -&gt;   None</a:t>
            </a:r>
            <a:r>
              <a:rPr lang="en" sz="1200">
                <a:solidFill>
                  <a:srgbClr val="292929"/>
                </a:solidFill>
                <a:highlight>
                  <a:srgbClr val="F2F2F2"/>
                </a:highlight>
                <a:latin typeface="Courier New"/>
                <a:ea typeface="Courier New"/>
                <a:cs typeface="Courier New"/>
                <a:sym typeface="Courier New"/>
              </a:rPr>
              <a:t>  </a:t>
            </a:r>
            <a:r>
              <a:rPr lang="en" sz="1200">
                <a:solidFill>
                  <a:srgbClr val="292929"/>
                </a:solidFill>
                <a:highlight>
                  <a:schemeClr val="lt1"/>
                </a:highlight>
                <a:latin typeface="Assistant"/>
                <a:ea typeface="Assistant"/>
                <a:cs typeface="Assistant"/>
                <a:sym typeface="Assistant"/>
              </a:rPr>
              <a:t>          </a:t>
            </a:r>
            <a:r>
              <a:rPr lang="en" sz="1200">
                <a:solidFill>
                  <a:srgbClr val="292929"/>
                </a:solidFill>
                <a:highlight>
                  <a:schemeClr val="lt1"/>
                </a:highlight>
                <a:latin typeface="Courier New"/>
                <a:ea typeface="Courier New"/>
                <a:cs typeface="Courier New"/>
                <a:sym typeface="Courier New"/>
              </a:rPr>
              <a:t>                       </a:t>
            </a:r>
            <a:endParaRPr>
              <a:latin typeface="Assistant"/>
              <a:ea typeface="Assistant"/>
              <a:cs typeface="Assistant"/>
              <a:sym typeface="Assistant"/>
            </a:endParaRPr>
          </a:p>
        </p:txBody>
      </p:sp>
      <p:sp>
        <p:nvSpPr>
          <p:cNvPr id="363" name="Google Shape;363;p38"/>
          <p:cNvSpPr txBox="1"/>
          <p:nvPr/>
        </p:nvSpPr>
        <p:spPr>
          <a:xfrm>
            <a:off x="4858150" y="832100"/>
            <a:ext cx="3985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sistant"/>
              <a:ea typeface="Assistant"/>
              <a:cs typeface="Assistant"/>
              <a:sym typeface="Assistant"/>
            </a:endParaRPr>
          </a:p>
          <a:p>
            <a:pPr indent="-317500" lvl="0" marL="457200" rtl="0" algn="l">
              <a:spcBef>
                <a:spcPts val="0"/>
              </a:spcBef>
              <a:spcAft>
                <a:spcPts val="0"/>
              </a:spcAft>
              <a:buClr>
                <a:schemeClr val="lt1"/>
              </a:buClr>
              <a:buSzPts val="1400"/>
              <a:buFont typeface="Assistant"/>
              <a:buAutoNum type="arabicPeriod"/>
            </a:pPr>
            <a:r>
              <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Clr>
                <a:schemeClr val="lt1"/>
              </a:buClr>
              <a:buSzPts val="1400"/>
              <a:buFont typeface="Assistant"/>
              <a:buAutoNum type="arabicPeriod"/>
            </a:pPr>
            <a:r>
              <a:t/>
            </a:r>
            <a:endParaRPr>
              <a:solidFill>
                <a:srgbClr val="292929"/>
              </a:solidFill>
              <a:highlight>
                <a:srgbClr val="FFFFFF"/>
              </a:highlight>
              <a:latin typeface="Assistant"/>
              <a:ea typeface="Assistant"/>
              <a:cs typeface="Assistant"/>
              <a:sym typeface="Assistant"/>
            </a:endParaRPr>
          </a:p>
          <a:p>
            <a:pPr indent="-304800" lvl="0" marL="457200" rtl="0" algn="l">
              <a:spcBef>
                <a:spcPts val="0"/>
              </a:spcBef>
              <a:spcAft>
                <a:spcPts val="0"/>
              </a:spcAft>
              <a:buClr>
                <a:schemeClr val="lt1"/>
              </a:buClr>
              <a:buSzPts val="1200"/>
              <a:buFont typeface="Assistant"/>
              <a:buAutoNum type="arabicPeriod"/>
            </a:pPr>
            <a:r>
              <a:t/>
            </a:r>
            <a:endParaRPr>
              <a:solidFill>
                <a:srgbClr val="292929"/>
              </a:solidFill>
              <a:highlight>
                <a:srgbClr val="FFFFFF"/>
              </a:highlight>
              <a:latin typeface="Assistant"/>
              <a:ea typeface="Assistant"/>
              <a:cs typeface="Assistant"/>
              <a:sym typeface="Assistant"/>
            </a:endParaRPr>
          </a:p>
          <a:p>
            <a:pPr indent="-317500" lvl="0" marL="457200" rtl="0" algn="l">
              <a:spcBef>
                <a:spcPts val="0"/>
              </a:spcBef>
              <a:spcAft>
                <a:spcPts val="0"/>
              </a:spcAft>
              <a:buClr>
                <a:srgbClr val="292929"/>
              </a:buClr>
              <a:buSzPts val="1400"/>
              <a:buFont typeface="Assistant"/>
              <a:buAutoNum type="arabicPeriod"/>
            </a:pPr>
            <a:r>
              <a:rPr lang="en">
                <a:solidFill>
                  <a:srgbClr val="292929"/>
                </a:solidFill>
                <a:highlight>
                  <a:srgbClr val="FFFFFF"/>
                </a:highlight>
                <a:latin typeface="Assistant"/>
                <a:ea typeface="Assistant"/>
                <a:cs typeface="Assistant"/>
                <a:sym typeface="Assistant"/>
              </a:rPr>
              <a:t>Check if m &gt; 1 and remove suffixes:</a:t>
            </a:r>
            <a:endParaRPr>
              <a:solidFill>
                <a:srgbClr val="292929"/>
              </a:solidFill>
              <a:highlight>
                <a:srgbClr val="FFFFFF"/>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AL        -&gt; </a:t>
            </a:r>
            <a:r>
              <a:rPr lang="en" sz="1200">
                <a:solidFill>
                  <a:srgbClr val="292929"/>
                </a:solidFill>
                <a:highlight>
                  <a:schemeClr val="lt1"/>
                </a:highlight>
                <a:latin typeface="Assistant"/>
                <a:ea typeface="Assistant"/>
                <a:cs typeface="Assistant"/>
                <a:sym typeface="Assistant"/>
              </a:rPr>
              <a:t>  None</a:t>
            </a:r>
            <a:r>
              <a:rPr lang="en" sz="1200">
                <a:solidFill>
                  <a:srgbClr val="292929"/>
                </a:solidFill>
                <a:highlight>
                  <a:schemeClr val="lt1"/>
                </a:highlight>
                <a:latin typeface="Assistant"/>
                <a:ea typeface="Assistant"/>
                <a:cs typeface="Assistant"/>
                <a:sym typeface="Assistant"/>
              </a:rPr>
              <a:t>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ANCE</a:t>
            </a:r>
            <a:r>
              <a:rPr lang="en" sz="1200">
                <a:solidFill>
                  <a:srgbClr val="292929"/>
                </a:solidFill>
                <a:highlight>
                  <a:schemeClr val="lt1"/>
                </a:highlight>
                <a:latin typeface="Assistant"/>
                <a:ea typeface="Assistant"/>
                <a:cs typeface="Assistant"/>
                <a:sym typeface="Assistant"/>
              </a:rPr>
              <a:t>  </a:t>
            </a:r>
            <a:r>
              <a:rPr lang="en" sz="1200">
                <a:solidFill>
                  <a:srgbClr val="292929"/>
                </a:solidFill>
                <a:highlight>
                  <a:schemeClr val="lt1"/>
                </a:highlight>
                <a:latin typeface="Assistant"/>
                <a:ea typeface="Assistant"/>
                <a:cs typeface="Assistant"/>
                <a:sym typeface="Assistant"/>
              </a:rPr>
              <a:t>-&gt;  None</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t/>
            </a:r>
            <a:endParaRPr sz="1200">
              <a:solidFill>
                <a:srgbClr val="292929"/>
              </a:solidFill>
              <a:highlight>
                <a:schemeClr val="lt1"/>
              </a:highlight>
              <a:latin typeface="Courier New"/>
              <a:ea typeface="Courier New"/>
              <a:cs typeface="Courier New"/>
              <a:sym typeface="Courier New"/>
            </a:endParaRPr>
          </a:p>
          <a:p>
            <a:pPr indent="-317500" lvl="0" marL="457200" rtl="0" algn="l">
              <a:spcBef>
                <a:spcPts val="0"/>
              </a:spcBef>
              <a:spcAft>
                <a:spcPts val="0"/>
              </a:spcAft>
              <a:buSzPts val="1400"/>
              <a:buFont typeface="Assistant"/>
              <a:buAutoNum type="arabicPeriod"/>
            </a:pPr>
            <a:r>
              <a:rPr lang="en">
                <a:latin typeface="Assistant"/>
                <a:ea typeface="Assistant"/>
                <a:cs typeface="Assistant"/>
                <a:sym typeface="Assistant"/>
              </a:rPr>
              <a:t>Final c</a:t>
            </a:r>
            <a:r>
              <a:rPr lang="en">
                <a:latin typeface="Assistant"/>
                <a:ea typeface="Assistant"/>
                <a:cs typeface="Assistant"/>
                <a:sym typeface="Assistant"/>
              </a:rPr>
              <a:t>heck if m&gt;1 and if the last letter is E*:</a:t>
            </a:r>
            <a:endParaRPr>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i.e:</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Assistant"/>
                <a:ea typeface="Assistant"/>
                <a:cs typeface="Assistant"/>
                <a:sym typeface="Assistant"/>
              </a:rPr>
              <a:t>E     -&gt;  None           </a:t>
            </a:r>
            <a:endParaRPr sz="1200">
              <a:solidFill>
                <a:srgbClr val="292929"/>
              </a:solidFill>
              <a:highlight>
                <a:schemeClr val="lt1"/>
              </a:highlight>
              <a:latin typeface="Assistant"/>
              <a:ea typeface="Assistant"/>
              <a:cs typeface="Assistant"/>
              <a:sym typeface="Assistant"/>
            </a:endParaRPr>
          </a:p>
          <a:p>
            <a:pPr indent="0" lvl="0" marL="457200" rtl="0" algn="l">
              <a:spcBef>
                <a:spcPts val="0"/>
              </a:spcBef>
              <a:spcAft>
                <a:spcPts val="0"/>
              </a:spcAft>
              <a:buNone/>
            </a:pPr>
            <a:r>
              <a:rPr lang="en" sz="1200">
                <a:solidFill>
                  <a:srgbClr val="292929"/>
                </a:solidFill>
                <a:highlight>
                  <a:schemeClr val="lt1"/>
                </a:highlight>
                <a:latin typeface="Courier New"/>
                <a:ea typeface="Courier New"/>
                <a:cs typeface="Courier New"/>
                <a:sym typeface="Courier New"/>
              </a:rPr>
              <a:t>   </a:t>
            </a:r>
            <a:endParaRPr sz="1200">
              <a:solidFill>
                <a:srgbClr val="292929"/>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292929"/>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 </a:t>
            </a:r>
            <a:r>
              <a:rPr lang="en" sz="1200">
                <a:solidFill>
                  <a:srgbClr val="292929"/>
                </a:solidFill>
                <a:highlight>
                  <a:schemeClr val="lt1"/>
                </a:highlight>
                <a:latin typeface="Assistant"/>
                <a:ea typeface="Assistant"/>
                <a:cs typeface="Assistant"/>
                <a:sym typeface="Assistant"/>
              </a:rPr>
              <a:t>          </a:t>
            </a:r>
            <a:r>
              <a:rPr lang="en" sz="1200">
                <a:solidFill>
                  <a:srgbClr val="292929"/>
                </a:solidFill>
                <a:highlight>
                  <a:schemeClr val="lt1"/>
                </a:highlight>
                <a:latin typeface="Courier New"/>
                <a:ea typeface="Courier New"/>
                <a:cs typeface="Courier New"/>
                <a:sym typeface="Courier New"/>
              </a:rPr>
              <a:t>                       </a:t>
            </a:r>
            <a:endParaRPr>
              <a:latin typeface="Assistant"/>
              <a:ea typeface="Assistant"/>
              <a:cs typeface="Assistant"/>
              <a:sym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ctrTitle"/>
          </p:nvPr>
        </p:nvSpPr>
        <p:spPr>
          <a:xfrm>
            <a:off x="713100" y="782288"/>
            <a:ext cx="5394300" cy="28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Embeddings</a:t>
            </a:r>
            <a:endParaRPr/>
          </a:p>
        </p:txBody>
      </p:sp>
      <p:sp>
        <p:nvSpPr>
          <p:cNvPr id="369" name="Google Shape;369;p39"/>
          <p:cNvSpPr txBox="1"/>
          <p:nvPr>
            <p:ph idx="1" type="subTitle"/>
          </p:nvPr>
        </p:nvSpPr>
        <p:spPr>
          <a:xfrm>
            <a:off x="713100" y="3441150"/>
            <a:ext cx="45282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Frequency count, TF-IDF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713100" y="1060950"/>
            <a:ext cx="2889600" cy="30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Frequency Count</a:t>
            </a:r>
            <a:endParaRPr/>
          </a:p>
        </p:txBody>
      </p:sp>
      <p:sp>
        <p:nvSpPr>
          <p:cNvPr id="375" name="Google Shape;375;p40"/>
          <p:cNvSpPr txBox="1"/>
          <p:nvPr/>
        </p:nvSpPr>
        <p:spPr>
          <a:xfrm>
            <a:off x="6230950" y="214800"/>
            <a:ext cx="2613000" cy="3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Assistant"/>
                <a:ea typeface="Assistant"/>
                <a:cs typeface="Assistant"/>
                <a:sym typeface="Assistant"/>
              </a:rPr>
              <a:t>AMMI 2022/23</a:t>
            </a:r>
            <a:endParaRPr b="1" sz="1200">
              <a:latin typeface="Assistant"/>
              <a:ea typeface="Assistant"/>
              <a:cs typeface="Assistant"/>
              <a:sym typeface="Assistant"/>
            </a:endParaRPr>
          </a:p>
        </p:txBody>
      </p:sp>
      <p:sp>
        <p:nvSpPr>
          <p:cNvPr id="376" name="Google Shape;376;p40"/>
          <p:cNvSpPr txBox="1"/>
          <p:nvPr/>
        </p:nvSpPr>
        <p:spPr>
          <a:xfrm>
            <a:off x="275550" y="214800"/>
            <a:ext cx="3821700" cy="3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ssistant"/>
                <a:ea typeface="Assistant"/>
                <a:cs typeface="Assistant"/>
                <a:sym typeface="Assistant"/>
              </a:rPr>
              <a:t>Text Embedding</a:t>
            </a:r>
            <a:endParaRPr b="1" sz="1200">
              <a:latin typeface="Assistant"/>
              <a:ea typeface="Assistant"/>
              <a:cs typeface="Assistant"/>
              <a:sym typeface="Assistant"/>
            </a:endParaRPr>
          </a:p>
        </p:txBody>
      </p:sp>
      <p:sp>
        <p:nvSpPr>
          <p:cNvPr id="377" name="Google Shape;377;p40"/>
          <p:cNvSpPr txBox="1"/>
          <p:nvPr/>
        </p:nvSpPr>
        <p:spPr>
          <a:xfrm>
            <a:off x="3771025" y="1065300"/>
            <a:ext cx="4941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92929"/>
              </a:buClr>
              <a:buSzPts val="1400"/>
              <a:buFont typeface="Assistant"/>
              <a:buChar char="●"/>
            </a:pPr>
            <a:r>
              <a:rPr lang="en">
                <a:latin typeface="Assistant"/>
                <a:ea typeface="Assistant"/>
                <a:cs typeface="Assistant"/>
                <a:sym typeface="Assistant"/>
              </a:rPr>
              <a:t>Simply count the </a:t>
            </a:r>
            <a:r>
              <a:rPr lang="en">
                <a:latin typeface="Assistant"/>
                <a:ea typeface="Assistant"/>
                <a:cs typeface="Assistant"/>
                <a:sym typeface="Assistant"/>
              </a:rPr>
              <a:t>occurrences</a:t>
            </a:r>
            <a:r>
              <a:rPr lang="en">
                <a:latin typeface="Assistant"/>
                <a:ea typeface="Assistant"/>
                <a:cs typeface="Assistant"/>
                <a:sym typeface="Assistant"/>
              </a:rPr>
              <a:t> of a word within all the documents and use that as your representation</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p:txBody>
      </p:sp>
      <p:graphicFrame>
        <p:nvGraphicFramePr>
          <p:cNvPr id="378" name="Google Shape;378;p40"/>
          <p:cNvGraphicFramePr/>
          <p:nvPr/>
        </p:nvGraphicFramePr>
        <p:xfrm>
          <a:off x="4601800" y="2007750"/>
          <a:ext cx="3000000" cy="3000000"/>
        </p:xfrm>
        <a:graphic>
          <a:graphicData uri="http://schemas.openxmlformats.org/drawingml/2006/table">
            <a:tbl>
              <a:tblPr>
                <a:noFill/>
                <a:tableStyleId>{0F802AEB-C865-4894-ADB5-F7F72EAB9CF3}</a:tableStyleId>
              </a:tblPr>
              <a:tblGrid>
                <a:gridCol w="897425"/>
                <a:gridCol w="897425"/>
                <a:gridCol w="897425"/>
                <a:gridCol w="897425"/>
              </a:tblGrid>
              <a:tr h="472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Word_1</a:t>
                      </a:r>
                      <a:endParaRPr/>
                    </a:p>
                  </a:txBody>
                  <a:tcPr marT="91425" marB="91425" marR="91425" marL="91425"/>
                </a:tc>
                <a:tc>
                  <a:txBody>
                    <a:bodyPr/>
                    <a:lstStyle/>
                    <a:p>
                      <a:pPr indent="0" lvl="0" marL="0" rtl="0" algn="l">
                        <a:spcBef>
                          <a:spcPts val="0"/>
                        </a:spcBef>
                        <a:spcAft>
                          <a:spcPts val="0"/>
                        </a:spcAft>
                        <a:buNone/>
                      </a:pPr>
                      <a:r>
                        <a:rPr lang="en"/>
                        <a:t>Word_2</a:t>
                      </a:r>
                      <a:endParaRPr/>
                    </a:p>
                  </a:txBody>
                  <a:tcPr marT="91425" marB="91425" marR="91425" marL="91425"/>
                </a:tc>
                <a:tc>
                  <a:txBody>
                    <a:bodyPr/>
                    <a:lstStyle/>
                    <a:p>
                      <a:pPr indent="0" lvl="0" marL="0" rtl="0" algn="l">
                        <a:spcBef>
                          <a:spcPts val="0"/>
                        </a:spcBef>
                        <a:spcAft>
                          <a:spcPts val="0"/>
                        </a:spcAft>
                        <a:buNone/>
                      </a:pPr>
                      <a:r>
                        <a:rPr lang="en"/>
                        <a:t>Word_3</a:t>
                      </a:r>
                      <a:endParaRPr/>
                    </a:p>
                  </a:txBody>
                  <a:tcPr marT="91425" marB="91425" marR="91425" marL="91425"/>
                </a:tc>
              </a:tr>
              <a:tr h="472500">
                <a:tc>
                  <a:txBody>
                    <a:bodyPr/>
                    <a:lstStyle/>
                    <a:p>
                      <a:pPr indent="0" lvl="0" marL="0" rtl="0" algn="l">
                        <a:spcBef>
                          <a:spcPts val="0"/>
                        </a:spcBef>
                        <a:spcAft>
                          <a:spcPts val="0"/>
                        </a:spcAft>
                        <a:buNone/>
                      </a:pPr>
                      <a:r>
                        <a:rPr lang="en"/>
                        <a:t>Doc 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72500">
                <a:tc>
                  <a:txBody>
                    <a:bodyPr/>
                    <a:lstStyle/>
                    <a:p>
                      <a:pPr indent="0" lvl="0" marL="0" rtl="0" algn="l">
                        <a:spcBef>
                          <a:spcPts val="0"/>
                        </a:spcBef>
                        <a:spcAft>
                          <a:spcPts val="0"/>
                        </a:spcAft>
                        <a:buNone/>
                      </a:pPr>
                      <a:r>
                        <a:rPr lang="en"/>
                        <a:t>Doc2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72500">
                <a:tc>
                  <a:txBody>
                    <a:bodyPr/>
                    <a:lstStyle/>
                    <a:p>
                      <a:pPr indent="0" lvl="0" marL="0" rtl="0" algn="l">
                        <a:spcBef>
                          <a:spcPts val="0"/>
                        </a:spcBef>
                        <a:spcAft>
                          <a:spcPts val="0"/>
                        </a:spcAft>
                        <a:buNone/>
                      </a:pPr>
                      <a:r>
                        <a:rPr lang="en"/>
                        <a:t>Embed.</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eight Management App Pitch Deck by Slidesgo">
  <a:themeElements>
    <a:clrScheme name="Simple Light">
      <a:dk1>
        <a:srgbClr val="000000"/>
      </a:dk1>
      <a:lt1>
        <a:srgbClr val="FFFFFF"/>
      </a:lt1>
      <a:dk2>
        <a:srgbClr val="FFCB4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