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sldIdLst>
    <p:sldId id="383" r:id="rId2"/>
    <p:sldId id="384" r:id="rId3"/>
    <p:sldId id="385" r:id="rId4"/>
    <p:sldId id="386" r:id="rId5"/>
    <p:sldId id="387" r:id="rId6"/>
    <p:sldId id="388" r:id="rId7"/>
    <p:sldId id="389" r:id="rId8"/>
    <p:sldId id="391" r:id="rId9"/>
    <p:sldId id="282" r:id="rId10"/>
    <p:sldId id="315" r:id="rId11"/>
    <p:sldId id="258" r:id="rId12"/>
    <p:sldId id="284" r:id="rId13"/>
    <p:sldId id="285" r:id="rId14"/>
    <p:sldId id="392" r:id="rId15"/>
    <p:sldId id="286" r:id="rId16"/>
    <p:sldId id="259" r:id="rId17"/>
    <p:sldId id="393" r:id="rId18"/>
    <p:sldId id="263" r:id="rId19"/>
    <p:sldId id="266" r:id="rId20"/>
    <p:sldId id="270" r:id="rId21"/>
    <p:sldId id="271" r:id="rId22"/>
    <p:sldId id="288" r:id="rId23"/>
    <p:sldId id="287" r:id="rId24"/>
    <p:sldId id="289" r:id="rId25"/>
    <p:sldId id="277" r:id="rId26"/>
    <p:sldId id="394" r:id="rId27"/>
    <p:sldId id="275" r:id="rId28"/>
    <p:sldId id="276" r:id="rId29"/>
    <p:sldId id="317" r:id="rId30"/>
    <p:sldId id="278" r:id="rId31"/>
    <p:sldId id="293" r:id="rId32"/>
    <p:sldId id="294" r:id="rId33"/>
    <p:sldId id="292" r:id="rId34"/>
    <p:sldId id="281" r:id="rId35"/>
    <p:sldId id="372" r:id="rId36"/>
    <p:sldId id="395" r:id="rId37"/>
    <p:sldId id="295" r:id="rId38"/>
    <p:sldId id="296" r:id="rId39"/>
    <p:sldId id="297" r:id="rId40"/>
    <p:sldId id="298" r:id="rId41"/>
    <p:sldId id="396" r:id="rId42"/>
    <p:sldId id="300" r:id="rId43"/>
    <p:sldId id="302" r:id="rId44"/>
    <p:sldId id="397" r:id="rId45"/>
    <p:sldId id="304" r:id="rId46"/>
    <p:sldId id="305" r:id="rId47"/>
    <p:sldId id="398" r:id="rId48"/>
    <p:sldId id="321" r:id="rId49"/>
    <p:sldId id="358" r:id="rId50"/>
    <p:sldId id="322" r:id="rId51"/>
    <p:sldId id="325" r:id="rId52"/>
    <p:sldId id="326" r:id="rId53"/>
    <p:sldId id="328" r:id="rId54"/>
    <p:sldId id="332" r:id="rId55"/>
    <p:sldId id="360" r:id="rId56"/>
    <p:sldId id="341" r:id="rId57"/>
    <p:sldId id="342" r:id="rId58"/>
    <p:sldId id="365" r:id="rId59"/>
    <p:sldId id="399" r:id="rId60"/>
    <p:sldId id="344" r:id="rId61"/>
    <p:sldId id="362" r:id="rId62"/>
    <p:sldId id="349" r:id="rId63"/>
    <p:sldId id="350" r:id="rId64"/>
    <p:sldId id="351" r:id="rId65"/>
    <p:sldId id="352" r:id="rId66"/>
    <p:sldId id="401" r:id="rId67"/>
    <p:sldId id="353" r:id="rId68"/>
    <p:sldId id="363" r:id="rId69"/>
    <p:sldId id="355" r:id="rId70"/>
    <p:sldId id="356" r:id="rId71"/>
    <p:sldId id="357" r:id="rId72"/>
    <p:sldId id="364" r:id="rId73"/>
    <p:sldId id="400" r:id="rId74"/>
  </p:sldIdLst>
  <p:sldSz cx="9144000" cy="6858000" type="screen4x3"/>
  <p:notesSz cx="6858000" cy="9144000"/>
  <p:embeddedFontLst>
    <p:embeddedFont>
      <p:font typeface="Constantia" panose="02030602050306030303" pitchFamily="18" charset="0"/>
      <p:regular r:id="rId75"/>
      <p:bold r:id="rId76"/>
      <p:italic r:id="rId77"/>
      <p:boldItalic r:id="rId78"/>
    </p:embeddedFont>
    <p:embeddedFont>
      <p:font typeface="Calibri" panose="020F0502020204030204" pitchFamily="34" charset="0"/>
      <p:regular r:id="rId79"/>
      <p:bold r:id="rId80"/>
      <p:italic r:id="rId81"/>
      <p:boldItalic r:id="rId82"/>
    </p:embeddedFont>
    <p:embeddedFont>
      <p:font typeface="Wingdings 2" panose="05020102010507070707" pitchFamily="18" charset="2"/>
      <p:regular r:id="rId83"/>
    </p:embeddedFont>
    <p:embeddedFont>
      <p:font typeface="Cambria Math" panose="02040503050406030204" pitchFamily="18" charset="0"/>
      <p:regular r:id="rId8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7" autoAdjust="0"/>
    <p:restoredTop sz="94660"/>
  </p:normalViewPr>
  <p:slideViewPr>
    <p:cSldViewPr>
      <p:cViewPr varScale="1">
        <p:scale>
          <a:sx n="84" d="100"/>
          <a:sy n="84" d="100"/>
        </p:scale>
        <p:origin x="1426"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5.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6.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3/8/2017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3/8/2017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3/8/2017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3/8/2017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3/8/2017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6.xml"/><Relationship Id="rId16" Type="http://schemas.openxmlformats.org/officeDocument/2006/relationships/image" Target="../media/image15.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54.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15.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0.png"/><Relationship Id="rId5" Type="http://schemas.openxmlformats.org/officeDocument/2006/relationships/tags" Target="../tags/tag18.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4.xml"/><Relationship Id="rId7" Type="http://schemas.openxmlformats.org/officeDocument/2006/relationships/image" Target="../media/image3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2.png"/></Relationships>
</file>

<file path=ppt/slides/_rels/slide5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7.png"/><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39.png"/><Relationship Id="rId4" Type="http://schemas.openxmlformats.org/officeDocument/2006/relationships/image" Target="../media/image3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35.xml"/><Relationship Id="rId7" Type="http://schemas.openxmlformats.org/officeDocument/2006/relationships/image" Target="../media/image41.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40.png"/><Relationship Id="rId5" Type="http://schemas.openxmlformats.org/officeDocument/2006/relationships/slideLayout" Target="../slideLayouts/slideLayout2.xml"/><Relationship Id="rId4" Type="http://schemas.openxmlformats.org/officeDocument/2006/relationships/tags" Target="../tags/tag36.xml"/><Relationship Id="rId9" Type="http://schemas.openxmlformats.org/officeDocument/2006/relationships/image" Target="../media/image4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46.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48.png"/><Relationship Id="rId4" Type="http://schemas.openxmlformats.org/officeDocument/2006/relationships/image" Target="../media/image47.png"/></Relationships>
</file>

<file path=ppt/slides/_rels/slide6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51.png"/><Relationship Id="rId4" Type="http://schemas.openxmlformats.org/officeDocument/2006/relationships/image" Target="../media/image50.png"/></Relationships>
</file>

<file path=ppt/slides/_rels/slide71.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54.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Discrete Mathematics and Its Applications</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 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Language of Propositions</a:t>
            </a:r>
          </a:p>
          <a:p>
            <a:pPr lvl="1"/>
            <a:r>
              <a:rPr lang="en-US" dirty="0" smtClean="0"/>
              <a:t>Connectives</a:t>
            </a:r>
          </a:p>
          <a:p>
            <a:pPr lvl="1"/>
            <a:r>
              <a:rPr lang="en-US" dirty="0" smtClean="0"/>
              <a:t>Truth Values</a:t>
            </a:r>
          </a:p>
          <a:p>
            <a:pPr lvl="1"/>
            <a:r>
              <a:rPr lang="en-US" dirty="0" smtClean="0"/>
              <a:t>Truth Tables</a:t>
            </a:r>
          </a:p>
          <a:p>
            <a:r>
              <a:rPr lang="en-US" dirty="0" smtClean="0"/>
              <a:t>Applications</a:t>
            </a:r>
          </a:p>
          <a:p>
            <a:pPr lvl="1"/>
            <a:r>
              <a:rPr lang="en-US" dirty="0" smtClean="0"/>
              <a:t>Translating English Sentences</a:t>
            </a:r>
          </a:p>
          <a:p>
            <a:pPr lvl="1"/>
            <a:r>
              <a:rPr lang="en-US" dirty="0" smtClean="0"/>
              <a:t>System Specifications</a:t>
            </a:r>
          </a:p>
          <a:p>
            <a:pPr lvl="1"/>
            <a:r>
              <a:rPr lang="en-US" dirty="0" smtClean="0"/>
              <a:t>Logic Puzzles</a:t>
            </a:r>
          </a:p>
          <a:p>
            <a:pPr lvl="1"/>
            <a:r>
              <a:rPr lang="en-US" dirty="0" smtClean="0"/>
              <a:t>Logic Circuits </a:t>
            </a:r>
          </a:p>
          <a:p>
            <a:r>
              <a:rPr lang="en-US" dirty="0" smtClean="0"/>
              <a:t>Logical Equivalences</a:t>
            </a:r>
          </a:p>
          <a:p>
            <a:pPr lvl="1"/>
            <a:r>
              <a:rPr lang="en-US" dirty="0" smtClean="0"/>
              <a:t>Important Equivalences</a:t>
            </a:r>
          </a:p>
          <a:p>
            <a:pPr lvl="1"/>
            <a:r>
              <a:rPr lang="en-US" dirty="0" smtClean="0"/>
              <a:t>Showing Equivalence</a:t>
            </a:r>
          </a:p>
          <a:p>
            <a:pPr lvl="1"/>
            <a:r>
              <a:rPr lang="en-US" dirty="0" err="1" smtClean="0"/>
              <a:t>Satisfiability</a:t>
            </a:r>
            <a:endParaRPr lang="en-US" dirty="0" smtClean="0"/>
          </a:p>
          <a:p>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Propositional Logic</a:t>
            </a:r>
            <a:endParaRPr lang="en-US" dirty="0"/>
          </a:p>
        </p:txBody>
      </p:sp>
      <p:sp>
        <p:nvSpPr>
          <p:cNvPr id="3" name="Subtitle 2"/>
          <p:cNvSpPr>
            <a:spLocks noGrp="1"/>
          </p:cNvSpPr>
          <p:nvPr>
            <p:ph type="subTitle" idx="1"/>
          </p:nvPr>
        </p:nvSpPr>
        <p:spPr/>
        <p:txBody>
          <a:bodyPr/>
          <a:lstStyle/>
          <a:p>
            <a:r>
              <a:rPr lang="en-US" dirty="0" smtClean="0"/>
              <a:t>Section 1.1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Propositions</a:t>
            </a:r>
          </a:p>
          <a:p>
            <a:r>
              <a:rPr lang="en-US" dirty="0" smtClean="0"/>
              <a:t>Connectives</a:t>
            </a:r>
          </a:p>
          <a:p>
            <a:pPr lvl="1"/>
            <a:r>
              <a:rPr lang="en-US" dirty="0" smtClean="0"/>
              <a:t>Negation</a:t>
            </a:r>
          </a:p>
          <a:p>
            <a:pPr lvl="1"/>
            <a:r>
              <a:rPr lang="en-US" dirty="0" smtClean="0"/>
              <a:t>Conjunction</a:t>
            </a:r>
          </a:p>
          <a:p>
            <a:pPr lvl="1"/>
            <a:r>
              <a:rPr lang="en-US" dirty="0" smtClean="0"/>
              <a:t>Disjunction</a:t>
            </a:r>
          </a:p>
          <a:p>
            <a:pPr lvl="1"/>
            <a:r>
              <a:rPr lang="en-US" dirty="0" smtClean="0"/>
              <a:t>Implication; </a:t>
            </a:r>
            <a:r>
              <a:rPr lang="en-US" dirty="0" err="1" smtClean="0"/>
              <a:t>contrapositive</a:t>
            </a:r>
            <a:r>
              <a:rPr lang="en-US" dirty="0" smtClean="0"/>
              <a:t>, inverse, converse</a:t>
            </a:r>
          </a:p>
          <a:p>
            <a:pPr lvl="1"/>
            <a:r>
              <a:rPr lang="en-US" dirty="0" err="1" smtClean="0"/>
              <a:t>Biconditional</a:t>
            </a:r>
            <a:endParaRPr lang="en-US" dirty="0" smtClean="0"/>
          </a:p>
          <a:p>
            <a:r>
              <a:rPr lang="en-US" dirty="0" smtClean="0"/>
              <a:t>Truth Tables</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i="1" dirty="0" smtClean="0"/>
              <a:t>proposition</a:t>
            </a:r>
            <a:r>
              <a:rPr lang="en-US" dirty="0" smtClean="0"/>
              <a:t> is a declarative sentence that is either true or false.</a:t>
            </a:r>
          </a:p>
          <a:p>
            <a:r>
              <a:rPr lang="en-US" dirty="0" smtClean="0"/>
              <a:t>Examples of propositions:</a:t>
            </a:r>
          </a:p>
          <a:p>
            <a:pPr marL="880110" lvl="1" indent="-514350">
              <a:buFont typeface="+mj-lt"/>
              <a:buAutoNum type="alphaLcParenR"/>
            </a:pPr>
            <a:r>
              <a:rPr lang="en-US" dirty="0" smtClean="0"/>
              <a:t>The Moon is made of green cheese.</a:t>
            </a:r>
          </a:p>
          <a:p>
            <a:pPr marL="880110" lvl="1" indent="-514350">
              <a:buFont typeface="+mj-lt"/>
              <a:buAutoNum type="alphaLcParenR"/>
            </a:pPr>
            <a:r>
              <a:rPr lang="en-US" dirty="0" smtClean="0"/>
              <a:t>Trenton is the capital of New Jersey.</a:t>
            </a:r>
          </a:p>
          <a:p>
            <a:pPr marL="880110" lvl="1" indent="-514350">
              <a:buFont typeface="+mj-lt"/>
              <a:buAutoNum type="alphaLcParenR"/>
            </a:pPr>
            <a:r>
              <a:rPr lang="en-US" dirty="0" smtClean="0"/>
              <a:t>Toronto is the capital of Canada.</a:t>
            </a:r>
          </a:p>
          <a:p>
            <a:pPr marL="880110" lvl="1" indent="-514350">
              <a:buFont typeface="+mj-lt"/>
              <a:buAutoNum type="alphaLcParenR"/>
            </a:pP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880110" lvl="1" indent="-514350">
              <a:buFont typeface="+mj-lt"/>
              <a:buAutoNum type="alphaLcParenR"/>
            </a:pP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p>
          <a:p>
            <a:r>
              <a:rPr lang="en-US" dirty="0" smtClean="0"/>
              <a:t>Examples that are not propositions.</a:t>
            </a:r>
          </a:p>
          <a:p>
            <a:pPr marL="880110" lvl="1" indent="-514350">
              <a:buFont typeface="+mj-lt"/>
              <a:buAutoNum type="alphaLcParenR"/>
            </a:pPr>
            <a:r>
              <a:rPr lang="en-US" dirty="0" smtClean="0"/>
              <a:t>Sit down!</a:t>
            </a:r>
          </a:p>
          <a:p>
            <a:pPr marL="880110" lvl="1" indent="-514350">
              <a:buFont typeface="+mj-lt"/>
              <a:buAutoNum type="alphaLcParenR"/>
            </a:pPr>
            <a:r>
              <a:rPr lang="en-US" dirty="0" smtClean="0"/>
              <a:t>What time is it?</a:t>
            </a:r>
          </a:p>
          <a:p>
            <a:pPr marL="880110" lvl="1" indent="-514350">
              <a:buFont typeface="+mj-lt"/>
              <a:buAutoNum type="alphaLcParenR"/>
            </a:pPr>
            <a:r>
              <a:rPr lang="en-US" i="1" dirty="0" smtClean="0"/>
              <a:t>x</a:t>
            </a:r>
            <a:r>
              <a:rPr lang="en-US" dirty="0" smtClean="0"/>
              <a:t> + 1 = 2</a:t>
            </a:r>
          </a:p>
          <a:p>
            <a:pPr marL="880110" lvl="1" indent="-514350">
              <a:buFont typeface="+mj-lt"/>
              <a:buAutoNum type="alphaLcParenR"/>
            </a:pPr>
            <a:r>
              <a:rPr lang="en-US" i="1" dirty="0" smtClean="0"/>
              <a:t>x</a:t>
            </a:r>
            <a:r>
              <a:rPr lang="en-US" dirty="0" smtClean="0"/>
              <a:t> + </a:t>
            </a:r>
            <a:r>
              <a:rPr lang="en-US" i="1" dirty="0" smtClean="0"/>
              <a:t>y </a:t>
            </a:r>
            <a:r>
              <a:rPr lang="en-US" dirty="0" smtClean="0"/>
              <a:t>= </a:t>
            </a:r>
            <a:r>
              <a:rPr lang="en-US" i="1" dirty="0" smtClean="0"/>
              <a:t>z</a:t>
            </a:r>
          </a:p>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r>
              <a:rPr lang="en-US" dirty="0"/>
              <a:t>Which of these are propositions</a:t>
            </a:r>
            <a:r>
              <a:rPr lang="en-US" dirty="0" smtClean="0"/>
              <a:t>? What </a:t>
            </a:r>
            <a:r>
              <a:rPr lang="en-US" dirty="0"/>
              <a:t>are the truth </a:t>
            </a:r>
            <a:r>
              <a:rPr lang="en-US" dirty="0" smtClean="0"/>
              <a:t>values of </a:t>
            </a:r>
            <a:r>
              <a:rPr lang="en-US" dirty="0"/>
              <a:t>those that are propositions?</a:t>
            </a:r>
          </a:p>
          <a:p>
            <a:r>
              <a:rPr lang="en-US" b="1" dirty="0"/>
              <a:t>a) </a:t>
            </a:r>
            <a:r>
              <a:rPr lang="en-US" dirty="0"/>
              <a:t>Do not pass go.</a:t>
            </a:r>
          </a:p>
          <a:p>
            <a:r>
              <a:rPr lang="en-US" b="1" dirty="0"/>
              <a:t>b) </a:t>
            </a:r>
            <a:r>
              <a:rPr lang="en-US" dirty="0"/>
              <a:t>What time is it?</a:t>
            </a:r>
          </a:p>
          <a:p>
            <a:r>
              <a:rPr lang="en-US" b="1" dirty="0"/>
              <a:t>c) </a:t>
            </a:r>
            <a:r>
              <a:rPr lang="en-US" dirty="0"/>
              <a:t>There are no black flies in Maine.</a:t>
            </a:r>
          </a:p>
          <a:p>
            <a:r>
              <a:rPr lang="en-US" b="1" dirty="0"/>
              <a:t>d) </a:t>
            </a:r>
            <a:r>
              <a:rPr lang="en-US" dirty="0"/>
              <a:t>4 + </a:t>
            </a:r>
            <a:r>
              <a:rPr lang="en-US" i="1" dirty="0"/>
              <a:t>x </a:t>
            </a:r>
            <a:r>
              <a:rPr lang="en-US" dirty="0"/>
              <a:t>= 5.</a:t>
            </a:r>
          </a:p>
          <a:p>
            <a:r>
              <a:rPr lang="en-US" b="1" dirty="0"/>
              <a:t>e) </a:t>
            </a:r>
            <a:r>
              <a:rPr lang="en-US" dirty="0"/>
              <a:t>The moon is made of green cheese.</a:t>
            </a:r>
          </a:p>
          <a:p>
            <a:r>
              <a:rPr lang="en-US" b="1" dirty="0"/>
              <a:t>f ) </a:t>
            </a:r>
            <a:r>
              <a:rPr lang="en-US" dirty="0"/>
              <a:t>2</a:t>
            </a:r>
            <a:r>
              <a:rPr lang="en-US" i="1" dirty="0"/>
              <a:t>n </a:t>
            </a:r>
            <a:r>
              <a:rPr lang="en-US" dirty="0"/>
              <a:t>≥ 100.</a:t>
            </a:r>
          </a:p>
          <a:p>
            <a:endParaRPr lang="en-US" dirty="0"/>
          </a:p>
        </p:txBody>
      </p:sp>
    </p:spTree>
    <p:extLst>
      <p:ext uri="{BB962C8B-B14F-4D97-AF65-F5344CB8AC3E}">
        <p14:creationId xmlns:p14="http://schemas.microsoft.com/office/powerpoint/2010/main" val="2915549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Constructing Propositions</a:t>
            </a:r>
          </a:p>
          <a:p>
            <a:pPr lvl="1"/>
            <a:r>
              <a:rPr lang="en-US" dirty="0" smtClean="0"/>
              <a:t>Propositional Variables: </a:t>
            </a:r>
            <a:r>
              <a:rPr lang="en-US" i="1" dirty="0" smtClean="0"/>
              <a:t>p</a:t>
            </a:r>
            <a:r>
              <a:rPr lang="en-US" dirty="0" smtClean="0"/>
              <a:t>, </a:t>
            </a:r>
            <a:r>
              <a:rPr lang="en-US" i="1" dirty="0" smtClean="0"/>
              <a:t>q, r</a:t>
            </a:r>
            <a:r>
              <a:rPr lang="en-US" dirty="0" smtClean="0"/>
              <a:t>, </a:t>
            </a:r>
            <a:r>
              <a:rPr lang="en-US" i="1" dirty="0" smtClean="0"/>
              <a:t>s</a:t>
            </a:r>
            <a:r>
              <a:rPr lang="en-US" dirty="0" smtClean="0"/>
              <a:t>, …</a:t>
            </a:r>
          </a:p>
          <a:p>
            <a:pPr lvl="1"/>
            <a:r>
              <a:rPr lang="en-US" dirty="0" smtClean="0"/>
              <a:t>The proposition that is always true is denoted by </a:t>
            </a:r>
            <a:r>
              <a:rPr lang="en-US" b="1" dirty="0" smtClean="0"/>
              <a:t>T</a:t>
            </a:r>
            <a:r>
              <a:rPr lang="en-US" dirty="0" smtClean="0"/>
              <a:t> and the proposition that is always false is denoted by </a:t>
            </a:r>
            <a:r>
              <a:rPr lang="en-US" b="1" dirty="0" smtClean="0"/>
              <a:t>F</a:t>
            </a:r>
            <a:r>
              <a:rPr lang="en-US" dirty="0" smtClean="0"/>
              <a:t>.</a:t>
            </a:r>
          </a:p>
          <a:p>
            <a:pPr lvl="1"/>
            <a:r>
              <a:rPr lang="en-US" dirty="0" smtClean="0"/>
              <a:t>Compound Propositions; constructed from logical connectives and other propositions</a:t>
            </a:r>
          </a:p>
          <a:p>
            <a:pPr lvl="2"/>
            <a:r>
              <a:rPr lang="en-US" dirty="0" smtClean="0"/>
              <a:t>Negation </a:t>
            </a:r>
            <a:r>
              <a:rPr lang="en-US" dirty="0" smtClean="0">
                <a:latin typeface="Cambria Math"/>
                <a:ea typeface="Cambria Math"/>
              </a:rPr>
              <a:t>¬</a:t>
            </a:r>
            <a:endParaRPr lang="en-US" dirty="0" smtClean="0"/>
          </a:p>
          <a:p>
            <a:pPr lvl="2"/>
            <a:r>
              <a:rPr lang="en-US" dirty="0" smtClean="0"/>
              <a:t>Conjunction </a:t>
            </a:r>
            <a:r>
              <a:rPr lang="en-US" dirty="0" smtClean="0">
                <a:latin typeface="Cambria Math" pitchFamily="18" charset="0"/>
                <a:ea typeface="Cambria Math" pitchFamily="18" charset="0"/>
              </a:rPr>
              <a:t>∧</a:t>
            </a:r>
            <a:endParaRPr lang="en-US" dirty="0" smtClean="0"/>
          </a:p>
          <a:p>
            <a:pPr lvl="2"/>
            <a:r>
              <a:rPr lang="en-US" dirty="0" smtClean="0"/>
              <a:t>Disjunction </a:t>
            </a:r>
            <a:r>
              <a:rPr lang="en-US" dirty="0" smtClean="0">
                <a:latin typeface="Cambria Math" pitchFamily="18" charset="0"/>
                <a:ea typeface="Cambria Math" pitchFamily="18" charset="0"/>
              </a:rPr>
              <a:t>∨</a:t>
            </a:r>
            <a:endParaRPr lang="en-US" dirty="0" smtClean="0"/>
          </a:p>
          <a:p>
            <a:pPr lvl="2"/>
            <a:r>
              <a:rPr lang="en-US" dirty="0" smtClean="0"/>
              <a:t>Implication </a:t>
            </a:r>
            <a:r>
              <a:rPr lang="en-US" sz="2400" dirty="0" smtClean="0">
                <a:latin typeface="Cambria Math"/>
                <a:ea typeface="Cambria Math"/>
              </a:rPr>
              <a:t>→</a:t>
            </a:r>
            <a:endParaRPr lang="en-US" dirty="0" smtClean="0"/>
          </a:p>
          <a:p>
            <a:pPr lvl="2"/>
            <a:r>
              <a:rPr lang="en-US" dirty="0" err="1" smtClean="0"/>
              <a:t>Biconditional</a:t>
            </a:r>
            <a:r>
              <a:rPr lang="en-US" dirty="0" smtClean="0"/>
              <a:t> </a:t>
            </a:r>
            <a:r>
              <a:rPr lang="en-US" sz="2400" dirty="0" smtClean="0">
                <a:latin typeface="Cambria Math"/>
                <a:ea typeface="Cambria Math"/>
              </a:rPr>
              <a:t>↔</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Compound Propositions: Negation</a:t>
            </a: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The </a:t>
            </a:r>
            <a:r>
              <a:rPr lang="en-US" i="1" dirty="0" smtClean="0"/>
              <a:t>negation</a:t>
            </a:r>
            <a:r>
              <a:rPr lang="en-US" dirty="0" smtClean="0"/>
              <a:t> of a proposition  </a:t>
            </a:r>
            <a:r>
              <a:rPr lang="en-US" i="1" dirty="0" smtClean="0">
                <a:latin typeface="Cambria Math" pitchFamily="18" charset="0"/>
                <a:ea typeface="Cambria Math" pitchFamily="18" charset="0"/>
              </a:rPr>
              <a:t>p</a:t>
            </a:r>
            <a:r>
              <a:rPr lang="en-US" dirty="0" smtClean="0"/>
              <a:t>  is  denoted by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“The earth is round.”, then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gridCol w="2819400"/>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b="1" dirty="0"/>
              <a:t>4. </a:t>
            </a:r>
            <a:r>
              <a:rPr lang="en-US" dirty="0"/>
              <a:t>What is the negation of each of these propositions?</a:t>
            </a:r>
          </a:p>
          <a:p>
            <a:r>
              <a:rPr lang="en-US" b="1" dirty="0"/>
              <a:t>a) </a:t>
            </a:r>
            <a:r>
              <a:rPr lang="en-US" dirty="0"/>
              <a:t>Jennifer and </a:t>
            </a:r>
            <a:r>
              <a:rPr lang="en-US" dirty="0" err="1"/>
              <a:t>Teja</a:t>
            </a:r>
            <a:r>
              <a:rPr lang="en-US" dirty="0"/>
              <a:t> are friends.</a:t>
            </a:r>
          </a:p>
          <a:p>
            <a:r>
              <a:rPr lang="en-US" b="1" dirty="0"/>
              <a:t>b) </a:t>
            </a:r>
            <a:r>
              <a:rPr lang="en-US" dirty="0"/>
              <a:t>There are 13 items in a baker’s dozen.</a:t>
            </a:r>
          </a:p>
          <a:p>
            <a:r>
              <a:rPr lang="en-US" b="1" dirty="0"/>
              <a:t>c) </a:t>
            </a:r>
            <a:r>
              <a:rPr lang="en-US" dirty="0"/>
              <a:t>Abby sent more than 100 text messages every day.</a:t>
            </a:r>
          </a:p>
          <a:p>
            <a:r>
              <a:rPr lang="en-US" b="1" dirty="0"/>
              <a:t>d) </a:t>
            </a:r>
            <a:r>
              <a:rPr lang="en-US" dirty="0"/>
              <a:t>121 is a perfect square.</a:t>
            </a:r>
          </a:p>
        </p:txBody>
      </p:sp>
    </p:spTree>
    <p:extLst>
      <p:ext uri="{BB962C8B-B14F-4D97-AF65-F5344CB8AC3E}">
        <p14:creationId xmlns:p14="http://schemas.microsoft.com/office/powerpoint/2010/main" val="946758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conjunction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r>
              <a:rPr lang="en-US" dirty="0" smtClean="0"/>
              <a:t>and has this truth table:</a:t>
            </a:r>
          </a:p>
          <a:p>
            <a:endParaRPr lang="en-US" dirty="0" smtClean="0"/>
          </a:p>
          <a:p>
            <a:endParaRPr lang="en-US" dirty="0" smtClean="0"/>
          </a:p>
          <a:p>
            <a:endParaRPr lang="en-US" dirty="0" smtClean="0"/>
          </a:p>
          <a:p>
            <a:endParaRPr lang="en-US"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gridCol w="2032000"/>
                <a:gridCol w="2032000"/>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Disjunction</a:t>
            </a:r>
            <a:endParaRPr lang="en-US" dirty="0"/>
          </a:p>
        </p:txBody>
      </p:sp>
      <p:sp>
        <p:nvSpPr>
          <p:cNvPr id="3" name="Content Placeholder 2"/>
          <p:cNvSpPr>
            <a:spLocks noGrp="1"/>
          </p:cNvSpPr>
          <p:nvPr>
            <p:ph idx="1"/>
          </p:nvPr>
        </p:nvSpPr>
        <p:spPr>
          <a:xfrm>
            <a:off x="457200" y="1935480"/>
            <a:ext cx="8229600" cy="4693920"/>
          </a:xfrm>
        </p:spPr>
        <p:txBody>
          <a:bodyPr/>
          <a:lstStyle/>
          <a:p>
            <a:r>
              <a:rPr lang="en-US" dirty="0" smtClean="0"/>
              <a:t>The </a:t>
            </a:r>
            <a:r>
              <a:rPr lang="en-US" i="1" dirty="0" smtClean="0"/>
              <a:t>disjunction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and has this truth table:</a:t>
            </a:r>
          </a:p>
          <a:p>
            <a:endParaRPr lang="en-US" dirty="0" smtClean="0"/>
          </a:p>
          <a:p>
            <a:endParaRPr lang="en-US" dirty="0" smtClean="0"/>
          </a:p>
          <a:p>
            <a:endParaRPr lang="en-US" dirty="0" smtClean="0"/>
          </a:p>
          <a:p>
            <a:pPr>
              <a:buNone/>
            </a:pPr>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gridCol w="1879600"/>
                <a:gridCol w="1879600"/>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Discrete Mathematics?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Discrete mathematics is the part of mathematics devoted to the study of discrete (as opposed to continuous) objects.</a:t>
            </a:r>
          </a:p>
          <a:p>
            <a:r>
              <a:rPr lang="en-US" dirty="0" smtClean="0"/>
              <a:t>Calculus deals with continuous objects and is not part of discrete mathematics.  </a:t>
            </a:r>
          </a:p>
          <a:p>
            <a:r>
              <a:rPr lang="en-US" dirty="0" smtClean="0"/>
              <a:t>Examples of discrete objects: integers, steps taken by a computer program, distinct paths to travel from point A to point B on a map along a road network, ways to pick a winning set of numbers in a lottery.</a:t>
            </a:r>
          </a:p>
          <a:p>
            <a:r>
              <a:rPr lang="en-US" dirty="0" smtClean="0"/>
              <a:t>A course in discrete mathematics provides the mathematical background needed for all subsequent courses in computer science and for all subsequent courses in the many branches of discrete mathematics.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
            </a:r>
            <a:br>
              <a:rPr lang="en-US" dirty="0" smtClean="0"/>
            </a:br>
            <a:r>
              <a:rPr lang="en-US" dirty="0" smtClean="0"/>
              <a:t>The Connective Or in English</a:t>
            </a:r>
            <a:endParaRPr lang="en-US" dirty="0"/>
          </a:p>
        </p:txBody>
      </p:sp>
      <p:sp>
        <p:nvSpPr>
          <p:cNvPr id="3" name="Content Placeholder 2"/>
          <p:cNvSpPr>
            <a:spLocks noGrp="1"/>
          </p:cNvSpPr>
          <p:nvPr>
            <p:ph idx="1"/>
          </p:nvPr>
        </p:nvSpPr>
        <p:spPr>
          <a:xfrm>
            <a:off x="381000" y="1752600"/>
            <a:ext cx="8229600" cy="4389120"/>
          </a:xfrm>
        </p:spPr>
        <p:txBody>
          <a:bodyPr/>
          <a:lstStyle/>
          <a:p>
            <a:r>
              <a:rPr lang="en-US" dirty="0" smtClean="0"/>
              <a:t>In English “or” has two distinct meanings.</a:t>
            </a:r>
          </a:p>
          <a:p>
            <a:pPr lvl="1"/>
            <a:r>
              <a:rPr lang="en-US" sz="1800" dirty="0" smtClean="0"/>
              <a:t> “Inclusive Or”  - In the sentence “Students who have taken CS</a:t>
            </a:r>
            <a:r>
              <a:rPr lang="en-US" sz="1800" dirty="0" smtClean="0">
                <a:latin typeface="Cambria Math" pitchFamily="18" charset="0"/>
                <a:ea typeface="Cambria Math" pitchFamily="18" charset="0"/>
              </a:rPr>
              <a:t>202 </a:t>
            </a:r>
            <a:r>
              <a:rPr lang="en-US" sz="1800" dirty="0" smtClean="0"/>
              <a:t>or Math</a:t>
            </a:r>
            <a:r>
              <a:rPr lang="en-US" sz="1800" dirty="0" smtClean="0">
                <a:latin typeface="Cambria Math" pitchFamily="18" charset="0"/>
                <a:ea typeface="Cambria Math" pitchFamily="18" charset="0"/>
              </a:rPr>
              <a:t>120</a:t>
            </a:r>
            <a:r>
              <a:rPr lang="en-US" sz="1800" dirty="0" smtClean="0"/>
              <a:t> may take this class,” we assume that students need to have taken one of the prerequisites, but may have taken both. This is the meaning of </a:t>
            </a:r>
            <a:r>
              <a:rPr lang="en-US" sz="1800" dirty="0" smtClean="0">
                <a:latin typeface="Cambria Math" pitchFamily="18" charset="0"/>
                <a:ea typeface="Cambria Math" pitchFamily="18" charset="0"/>
              </a:rPr>
              <a:t>disjunction. For </a:t>
            </a:r>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a:ea typeface="Cambria Math"/>
              </a:rPr>
              <a:t>q</a:t>
            </a:r>
            <a:r>
              <a:rPr lang="en-US" sz="1800" dirty="0" smtClean="0">
                <a:latin typeface="Cambria Math" pitchFamily="18" charset="0"/>
                <a:ea typeface="Cambria Math" pitchFamily="18" charset="0"/>
              </a:rPr>
              <a:t>  to be true, either one or both of </a:t>
            </a:r>
            <a:r>
              <a:rPr lang="en-US" sz="1800" i="1" dirty="0" smtClean="0">
                <a:latin typeface="Cambria Math" pitchFamily="18" charset="0"/>
                <a:ea typeface="Cambria Math" pitchFamily="18" charset="0"/>
              </a:rPr>
              <a:t>p</a:t>
            </a:r>
            <a:r>
              <a:rPr lang="en-US" sz="1800" dirty="0" smtClean="0">
                <a:latin typeface="Cambria Math" pitchFamily="18" charset="0"/>
                <a:ea typeface="Cambria Math" pitchFamily="18" charset="0"/>
              </a:rPr>
              <a:t> and </a:t>
            </a:r>
            <a:r>
              <a:rPr lang="en-US" sz="1800" i="1" dirty="0" smtClean="0">
                <a:latin typeface="Cambria Math" pitchFamily="18" charset="0"/>
                <a:ea typeface="Cambria Math" pitchFamily="18" charset="0"/>
              </a:rPr>
              <a:t>q </a:t>
            </a:r>
            <a:r>
              <a:rPr lang="en-US" sz="1800" dirty="0" smtClean="0">
                <a:latin typeface="Cambria Math" pitchFamily="18" charset="0"/>
                <a:ea typeface="Cambria Math" pitchFamily="18" charset="0"/>
              </a:rPr>
              <a:t>must be true.</a:t>
            </a:r>
            <a:endParaRPr lang="en-US" sz="1800" dirty="0" smtClean="0"/>
          </a:p>
          <a:p>
            <a:pPr lvl="1"/>
            <a:r>
              <a:rPr lang="en-US" sz="1800" dirty="0" smtClean="0"/>
              <a:t>“Exclusive Or”  - When reading the sentence “Soup or salad comes with this entrée,” we do not expect to be able to get both soup and salad. This is the meaning of Exclusive Or (</a:t>
            </a:r>
            <a:r>
              <a:rPr lang="en-US" sz="1800" dirty="0" err="1" smtClean="0"/>
              <a:t>Xor</a:t>
            </a:r>
            <a:r>
              <a:rPr lang="en-US" sz="1800" dirty="0" smtClean="0"/>
              <a:t>). In </a:t>
            </a:r>
            <a:r>
              <a:rPr lang="en-US" sz="1800" i="1" dirty="0" smtClean="0"/>
              <a:t>p</a:t>
            </a:r>
            <a:r>
              <a:rPr lang="en-US" sz="1800" dirty="0" smtClean="0">
                <a:latin typeface="Cambria Math"/>
                <a:ea typeface="Cambria Math"/>
              </a:rPr>
              <a:t> ⊕ </a:t>
            </a:r>
            <a:r>
              <a:rPr lang="en-US" sz="1800" i="1" dirty="0" smtClean="0">
                <a:latin typeface="Cambria Math"/>
                <a:ea typeface="Cambria Math"/>
              </a:rPr>
              <a:t>q , </a:t>
            </a:r>
            <a:r>
              <a:rPr lang="en-US" sz="1800" dirty="0" smtClean="0">
                <a:ea typeface="Cambria Math"/>
              </a:rPr>
              <a:t>one of </a:t>
            </a:r>
            <a:r>
              <a:rPr lang="en-US" sz="1800" i="1" dirty="0" smtClean="0">
                <a:ea typeface="Cambria Math"/>
              </a:rPr>
              <a:t>p</a:t>
            </a:r>
            <a:r>
              <a:rPr lang="en-US" sz="1800" dirty="0" smtClean="0">
                <a:ea typeface="Cambria Math"/>
              </a:rPr>
              <a:t> and </a:t>
            </a:r>
            <a:r>
              <a:rPr lang="en-US" sz="1800" i="1" dirty="0" smtClean="0">
                <a:ea typeface="Cambria Math"/>
              </a:rPr>
              <a:t>q</a:t>
            </a:r>
            <a:r>
              <a:rPr lang="en-US" sz="1800" dirty="0" smtClean="0">
                <a:ea typeface="Cambria Math"/>
              </a:rPr>
              <a:t> must be true</a:t>
            </a:r>
            <a:r>
              <a:rPr lang="en-US" sz="1800" dirty="0" smtClean="0">
                <a:latin typeface="Cambria Math"/>
                <a:ea typeface="Cambria Math"/>
              </a:rPr>
              <a:t>, but not both.  The truth table for ⊕ is:</a:t>
            </a:r>
            <a:endParaRPr lang="en-US" sz="1800" i="1" dirty="0" smtClean="0"/>
          </a:p>
          <a:p>
            <a:pPr lvl="1"/>
            <a:endParaRPr lang="en-US" sz="1800" dirty="0" smtClean="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gridCol w="1549400"/>
                <a:gridCol w="1549400"/>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Implication</a:t>
            </a:r>
            <a:endParaRPr lang="en-US" dirty="0"/>
          </a:p>
        </p:txBody>
      </p:sp>
      <p:sp>
        <p:nvSpPr>
          <p:cNvPr id="3" name="Content Placeholder 2"/>
          <p:cNvSpPr>
            <a:spLocks noGrp="1"/>
          </p:cNvSpPr>
          <p:nvPr>
            <p:ph idx="1"/>
          </p:nvPr>
        </p:nvSpPr>
        <p:spPr/>
        <p:txBody>
          <a:bodyPr>
            <a:normAutofit/>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is a </a:t>
            </a:r>
            <a:r>
              <a:rPr lang="en-US" sz="2000" i="1" dirty="0" smtClean="0"/>
              <a:t>conditional statement </a:t>
            </a:r>
            <a:r>
              <a:rPr lang="en-US" sz="2000" dirty="0" smtClean="0"/>
              <a:t>or </a:t>
            </a:r>
            <a:r>
              <a:rPr lang="en-US" sz="2000" i="1" dirty="0" smtClean="0"/>
              <a:t>implication </a:t>
            </a:r>
            <a:r>
              <a:rPr lang="en-US" sz="2000" dirty="0" smtClean="0"/>
              <a:t> which is read as “if </a:t>
            </a:r>
            <a:r>
              <a:rPr lang="en-US" sz="2000" i="1" dirty="0" smtClean="0">
                <a:latin typeface="Cambria Math" pitchFamily="18" charset="0"/>
                <a:ea typeface="Cambria Math" pitchFamily="18" charset="0"/>
              </a:rPr>
              <a:t>p</a:t>
            </a:r>
            <a:r>
              <a:rPr lang="en-US" sz="2000" dirty="0" smtClean="0"/>
              <a:t>, then </a:t>
            </a:r>
            <a:r>
              <a:rPr lang="en-US" sz="2000" i="1" dirty="0" smtClean="0">
                <a:latin typeface="Cambria Math" pitchFamily="18" charset="0"/>
                <a:ea typeface="Cambria Math" pitchFamily="18" charset="0"/>
              </a:rPr>
              <a:t>q</a:t>
            </a:r>
            <a:r>
              <a:rPr lang="en-US" sz="2000" dirty="0" smtClean="0"/>
              <a:t> ” and has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b="1" dirty="0" smtClean="0"/>
              <a:t>Example</a:t>
            </a:r>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“If I am at home then it is raining.” </a:t>
            </a:r>
          </a:p>
          <a:p>
            <a:r>
              <a:rPr lang="en-US" sz="2200" dirty="0" smtClean="0"/>
              <a:t>In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 </a:t>
            </a:r>
            <a:r>
              <a:rPr lang="en-US" sz="2000" i="1" dirty="0" smtClean="0">
                <a:latin typeface="Cambria Math" pitchFamily="18" charset="0"/>
                <a:ea typeface="Cambria Math" pitchFamily="18" charset="0"/>
              </a:rPr>
              <a:t>p</a:t>
            </a:r>
            <a:r>
              <a:rPr lang="en-US" sz="2200" dirty="0" smtClean="0"/>
              <a:t>  is the </a:t>
            </a:r>
            <a:r>
              <a:rPr lang="en-US" sz="2200" i="1" dirty="0" smtClean="0"/>
              <a:t>hypothesis</a:t>
            </a:r>
            <a:r>
              <a:rPr lang="en-US" sz="2200" dirty="0" smtClean="0"/>
              <a:t> (</a:t>
            </a:r>
            <a:r>
              <a:rPr lang="en-US" sz="2200" i="1" dirty="0" smtClean="0"/>
              <a:t>antecedent</a:t>
            </a:r>
            <a:r>
              <a:rPr lang="en-US" sz="2200" dirty="0" smtClean="0"/>
              <a:t> or </a:t>
            </a:r>
            <a:r>
              <a:rPr lang="en-US" sz="2200" i="1" dirty="0" smtClean="0"/>
              <a:t>premise</a:t>
            </a:r>
            <a:r>
              <a:rPr lang="en-US" sz="2200" dirty="0" smtClean="0"/>
              <a:t>) and </a:t>
            </a:r>
            <a:r>
              <a:rPr lang="en-US" sz="2000" i="1" dirty="0" smtClean="0">
                <a:latin typeface="Cambria Math" pitchFamily="18" charset="0"/>
                <a:ea typeface="Cambria Math" pitchFamily="18" charset="0"/>
              </a:rPr>
              <a:t>q</a:t>
            </a:r>
            <a:r>
              <a:rPr lang="en-US" sz="2200" dirty="0" smtClean="0"/>
              <a:t>  is the </a:t>
            </a:r>
            <a:r>
              <a:rPr lang="en-US" sz="2200" i="1" dirty="0" smtClean="0"/>
              <a:t>conclusion</a:t>
            </a:r>
            <a:r>
              <a:rPr lang="en-US" sz="2200" dirty="0" smtClean="0"/>
              <a:t> (or </a:t>
            </a:r>
            <a:r>
              <a:rPr lang="en-US" sz="2200" i="1" dirty="0" smtClean="0"/>
              <a:t>consequence</a:t>
            </a:r>
            <a:r>
              <a:rPr lang="en-US" sz="2200" dirty="0" smtClean="0"/>
              <a:t>). </a:t>
            </a:r>
          </a:p>
          <a:p>
            <a:pPr lvl="1"/>
            <a:endParaRPr lang="en-US" sz="2000" dirty="0" smtClean="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gridCol w="1843903"/>
                <a:gridCol w="1493795"/>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smtClean="0"/>
              <a:t>In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there does not need to be any connection between the antecedent or the consequent</a:t>
            </a:r>
            <a:r>
              <a:rPr lang="en-US" sz="2600" dirty="0" smtClean="0">
                <a:latin typeface="Cambria Math" pitchFamily="18" charset="0"/>
                <a:ea typeface="Cambria Math" pitchFamily="18" charset="0"/>
              </a:rPr>
              <a:t>. The “meaning” of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depends only on the truth values of </a:t>
            </a:r>
            <a:r>
              <a:rPr lang="en-US" sz="2600" i="1" dirty="0" smtClean="0">
                <a:latin typeface="Cambria Math" pitchFamily="18" charset="0"/>
                <a:ea typeface="Cambria Math" pitchFamily="18" charset="0"/>
              </a:rPr>
              <a:t>p</a:t>
            </a:r>
            <a:r>
              <a:rPr lang="en-US" sz="2600" dirty="0" smtClean="0">
                <a:ea typeface="Cambria Math" pitchFamily="18" charset="0"/>
              </a:rPr>
              <a:t> and </a:t>
            </a:r>
            <a:r>
              <a:rPr lang="en-US" sz="2600" i="1" dirty="0" smtClean="0">
                <a:latin typeface="Cambria Math" pitchFamily="18" charset="0"/>
                <a:ea typeface="Cambria Math" pitchFamily="18" charset="0"/>
              </a:rPr>
              <a:t>q</a:t>
            </a:r>
            <a:r>
              <a:rPr lang="en-US" sz="2600" dirty="0" smtClean="0">
                <a:ea typeface="Cambria Math" pitchFamily="18" charset="0"/>
              </a:rPr>
              <a:t>. </a:t>
            </a:r>
            <a:endParaRPr lang="en-US" sz="2600" dirty="0" smtClean="0"/>
          </a:p>
          <a:p>
            <a:r>
              <a:rPr lang="en-US" dirty="0" smtClean="0"/>
              <a:t>These implications are perfectly fine, but would not be used in ordinary English.</a:t>
            </a:r>
          </a:p>
          <a:p>
            <a:pPr lvl="1"/>
            <a:r>
              <a:rPr lang="en-US" dirty="0" smtClean="0"/>
              <a:t>“If the moon is made of green cheese, then I have more money than Bill Gates. ”</a:t>
            </a:r>
          </a:p>
          <a:p>
            <a:pPr lvl="1"/>
            <a:r>
              <a:rPr lang="en-US" dirty="0" smtClean="0"/>
              <a:t> “If the moon is made of green cheese then I’m on welfare.”</a:t>
            </a:r>
          </a:p>
          <a:p>
            <a:pPr lvl="1"/>
            <a:r>
              <a:rPr lang="en-US" dirty="0" smtClean="0"/>
              <a:t>“If 1 + 1 = 3, then your grandma wears combat boots.”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lnSpcReduction="10000"/>
          </a:bodyPr>
          <a:lstStyle/>
          <a:p>
            <a:r>
              <a:rPr lang="en-US" dirty="0" smtClean="0"/>
              <a:t>One way to view the logical conditional is to think of an obligation or contract.</a:t>
            </a:r>
          </a:p>
          <a:p>
            <a:pPr lvl="1"/>
            <a:r>
              <a:rPr lang="en-US" dirty="0" smtClean="0"/>
              <a:t>“If I am elected, then I will lower taxes.”</a:t>
            </a:r>
          </a:p>
          <a:p>
            <a:pPr lvl="1"/>
            <a:r>
              <a:rPr lang="en-US" dirty="0" smtClean="0"/>
              <a:t>“If you get 100% on the final, then you will get an A.”</a:t>
            </a:r>
          </a:p>
          <a:p>
            <a:r>
              <a:rPr lang="en-US" dirty="0" smtClean="0"/>
              <a:t>If the politician is elected and does not lower taxes, then the voters can say that he or she has broken the campaign pledge. Something similar holds for the professor. This corresponds to the case where </a:t>
            </a:r>
            <a:r>
              <a:rPr lang="en-US" i="1" dirty="0" smtClean="0">
                <a:latin typeface="Cambria Math" pitchFamily="18" charset="0"/>
                <a:ea typeface="Cambria Math" pitchFamily="18" charset="0"/>
              </a:rPr>
              <a:t>p</a:t>
            </a:r>
            <a:r>
              <a:rPr lang="en-US" dirty="0" smtClean="0"/>
              <a:t> is true and </a:t>
            </a:r>
            <a:r>
              <a:rPr lang="en-US" i="1" dirty="0" smtClean="0">
                <a:latin typeface="Cambria Math" pitchFamily="18" charset="0"/>
                <a:ea typeface="Cambria Math" pitchFamily="18" charset="0"/>
              </a:rPr>
              <a:t>q</a:t>
            </a:r>
            <a:r>
              <a:rPr lang="en-US" dirty="0" smtClean="0"/>
              <a:t> is false. </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Ways of Expressing </a:t>
            </a:r>
            <a:r>
              <a:rPr lang="en-US" sz="5400" i="1" dirty="0" smtClean="0">
                <a:latin typeface="Cambria Math" pitchFamily="18" charset="0"/>
                <a:ea typeface="Cambria Math" pitchFamily="18" charset="0"/>
              </a:rPr>
              <a:t>p </a:t>
            </a:r>
            <a:r>
              <a:rPr lang="en-US" sz="5400" dirty="0" smtClean="0">
                <a:latin typeface="Cambria Math"/>
                <a:ea typeface="Cambria Math"/>
              </a:rPr>
              <a:t>→</a:t>
            </a:r>
            <a:r>
              <a:rPr lang="en-US" sz="5400" i="1" dirty="0" smtClean="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pPr>
              <a:buNone/>
            </a:pPr>
            <a:r>
              <a:rPr lang="en-US" b="1" dirty="0" smtClean="0"/>
              <a:t>    if</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then</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implies</a:t>
            </a:r>
            <a:r>
              <a:rPr lang="en-US" dirty="0" smtClean="0"/>
              <a:t>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b="1" dirty="0" smtClean="0"/>
              <a:t>if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only if </a:t>
            </a:r>
            <a:r>
              <a:rPr lang="en-US" i="1" dirty="0" smtClean="0">
                <a:latin typeface="Cambria Math" pitchFamily="18" charset="0"/>
                <a:ea typeface="Cambria Math" pitchFamily="18" charset="0"/>
              </a:rPr>
              <a:t>q</a:t>
            </a:r>
            <a:r>
              <a:rPr lang="en-US" dirty="0" smtClean="0"/>
              <a:t>         </a:t>
            </a:r>
          </a:p>
          <a:p>
            <a:pPr>
              <a:buNone/>
            </a:pPr>
            <a:r>
              <a:rPr lang="en-US" dirty="0" smtClean="0">
                <a:latin typeface="Cambria Math" pitchFamily="18" charset="0"/>
                <a:ea typeface="Cambria Math" pitchFamily="18" charset="0"/>
              </a:rPr>
              <a:t>     q</a:t>
            </a:r>
            <a:r>
              <a:rPr lang="en-US" dirty="0" smtClean="0"/>
              <a:t> </a:t>
            </a:r>
            <a:r>
              <a:rPr lang="en-US" b="1" dirty="0" smtClean="0"/>
              <a:t>unless </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if</a:t>
            </a:r>
            <a:r>
              <a:rPr lang="en-US" dirty="0" smtClean="0"/>
              <a:t> </a:t>
            </a:r>
            <a:r>
              <a:rPr lang="en-US" i="1" dirty="0" smtClean="0">
                <a:latin typeface="Cambria Math" pitchFamily="18" charset="0"/>
                <a:ea typeface="Cambria Math" pitchFamily="18" charset="0"/>
              </a:rPr>
              <a:t>p                                     </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whenever</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dirty="0" smtClean="0"/>
              <a:t> </a:t>
            </a:r>
            <a:r>
              <a:rPr lang="en-US" b="1" dirty="0" smtClean="0"/>
              <a:t>is sufficient for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follows from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is necessary for </a:t>
            </a:r>
            <a:r>
              <a:rPr lang="en-US" i="1" dirty="0" smtClean="0">
                <a:latin typeface="Cambria Math" pitchFamily="18" charset="0"/>
                <a:ea typeface="Cambria Math" pitchFamily="18" charset="0"/>
              </a:rPr>
              <a:t>p</a:t>
            </a:r>
          </a:p>
          <a:p>
            <a:pPr>
              <a:buNone/>
            </a:pPr>
            <a:endParaRPr lang="en-US" dirty="0" smtClean="0"/>
          </a:p>
          <a:p>
            <a:pPr>
              <a:buNone/>
            </a:pPr>
            <a:r>
              <a:rPr lang="en-US" dirty="0" smtClean="0"/>
              <a:t>     </a:t>
            </a:r>
            <a:r>
              <a:rPr lang="en-US" b="1" dirty="0" smtClean="0"/>
              <a:t>a necessary condition for </a:t>
            </a:r>
            <a:r>
              <a:rPr lang="en-US" i="1" dirty="0" smtClean="0">
                <a:latin typeface="Cambria Math" pitchFamily="18" charset="0"/>
                <a:ea typeface="Cambria Math" pitchFamily="18" charset="0"/>
              </a:rPr>
              <a:t>p</a:t>
            </a:r>
            <a:r>
              <a:rPr lang="en-US" dirty="0" smtClean="0"/>
              <a:t> </a:t>
            </a:r>
            <a:r>
              <a:rPr lang="en-US" b="1" dirty="0" smtClean="0"/>
              <a:t>is</a:t>
            </a:r>
            <a:r>
              <a:rPr lang="en-US" dirty="0" smtClean="0"/>
              <a:t> </a:t>
            </a:r>
            <a:r>
              <a:rPr lang="en-US" i="1" dirty="0" smtClean="0"/>
              <a:t>q</a:t>
            </a:r>
            <a:endParaRPr lang="en-US" dirty="0" smtClean="0"/>
          </a:p>
          <a:p>
            <a:pPr>
              <a:buNone/>
            </a:pPr>
            <a:r>
              <a:rPr lang="en-US" dirty="0" smtClean="0"/>
              <a:t>     </a:t>
            </a:r>
            <a:r>
              <a:rPr lang="en-US" b="1" dirty="0" smtClean="0"/>
              <a:t>a sufficient 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Converse, </a:t>
            </a:r>
            <a:r>
              <a:rPr lang="en-US" sz="4000" dirty="0" err="1" smtClean="0"/>
              <a:t>Contrapositive</a:t>
            </a:r>
            <a:r>
              <a:rPr lang="en-US" sz="4000" dirty="0" smtClean="0"/>
              <a:t>, and Inverse</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From </a:t>
            </a:r>
            <a:r>
              <a:rPr lang="en-US" sz="2400" i="1" dirty="0" smtClean="0">
                <a:latin typeface="Cambria Math" pitchFamily="18" charset="0"/>
                <a:ea typeface="Cambria Math" pitchFamily="18" charset="0"/>
              </a:rPr>
              <a:t>p </a:t>
            </a:r>
            <a:r>
              <a:rPr lang="en-US" sz="2400" dirty="0" smtClean="0">
                <a:latin typeface="Cambria Math"/>
                <a:ea typeface="Cambria Math"/>
              </a:rPr>
              <a:t>→</a:t>
            </a:r>
            <a:r>
              <a:rPr lang="en-US" sz="2400" i="1" dirty="0" smtClean="0">
                <a:latin typeface="Cambria Math" pitchFamily="18" charset="0"/>
                <a:ea typeface="Cambria Math" pitchFamily="18" charset="0"/>
              </a:rPr>
              <a:t>q</a:t>
            </a:r>
            <a:r>
              <a:rPr lang="en-US" dirty="0" smtClean="0"/>
              <a:t>  we can form new conditional statements .</a:t>
            </a:r>
          </a:p>
          <a:p>
            <a:pPr lvl="1"/>
            <a:r>
              <a:rPr lang="en-US" dirty="0" smtClean="0"/>
              <a:t> </a:t>
            </a:r>
            <a:r>
              <a:rPr lang="en-US" i="1" dirty="0" smtClean="0">
                <a:latin typeface="Cambria Math" pitchFamily="18" charset="0"/>
                <a:ea typeface="Cambria Math" pitchFamily="18" charset="0"/>
              </a:rPr>
              <a:t>q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is the </a:t>
            </a:r>
            <a:r>
              <a:rPr lang="en-US" b="1" dirty="0" smtClean="0"/>
              <a:t>converse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a:t>
            </a:r>
          </a:p>
          <a:p>
            <a:pPr lvl="1"/>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is the </a:t>
            </a:r>
            <a:r>
              <a:rPr lang="en-US" b="1" dirty="0" err="1" smtClean="0"/>
              <a:t>contrapositive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lvl="1"/>
            <a:r>
              <a:rPr lang="en-US" dirty="0" smtClean="0">
                <a:latin typeface="Cambria Math"/>
                <a:ea typeface="Cambria Math"/>
              </a:rPr>
              <a:t>¬ </a:t>
            </a:r>
            <a:r>
              <a:rPr lang="en-US" i="1" dirty="0" smtClean="0">
                <a:latin typeface="Cambria Math" pitchFamily="18" charset="0"/>
                <a:ea typeface="Cambria Math" pitchFamily="18" charset="0"/>
              </a:rPr>
              <a:t>p </a:t>
            </a:r>
            <a:r>
              <a:rPr lang="en-US" dirty="0" smtClean="0">
                <a:latin typeface="Cambria Math"/>
                <a:ea typeface="Cambria Math"/>
              </a:rPr>
              <a:t>→ ¬ </a:t>
            </a:r>
            <a:r>
              <a:rPr lang="en-US" i="1" dirty="0" smtClean="0">
                <a:latin typeface="Cambria Math" pitchFamily="18" charset="0"/>
                <a:ea typeface="Cambria Math" pitchFamily="18" charset="0"/>
              </a:rPr>
              <a:t>q</a:t>
            </a:r>
            <a:r>
              <a:rPr lang="en-US" dirty="0" smtClean="0"/>
              <a:t>     is the </a:t>
            </a:r>
            <a:r>
              <a:rPr lang="en-US" b="1" dirty="0" smtClean="0"/>
              <a:t>inverse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a:buNone/>
            </a:pPr>
            <a:r>
              <a:rPr lang="en-US" b="1" dirty="0" smtClean="0"/>
              <a:t>   Example</a:t>
            </a:r>
            <a:r>
              <a:rPr lang="en-US" dirty="0" smtClean="0"/>
              <a:t>: Find the converse, inverse, and </a:t>
            </a:r>
            <a:r>
              <a:rPr lang="en-US" dirty="0" err="1" smtClean="0"/>
              <a:t>contrapositive</a:t>
            </a:r>
            <a:r>
              <a:rPr lang="en-US" dirty="0" smtClean="0"/>
              <a:t> of “It raining is a sufficient condition for my not going to town.”</a:t>
            </a:r>
          </a:p>
          <a:p>
            <a:pPr>
              <a:buNone/>
            </a:pPr>
            <a:r>
              <a:rPr lang="en-US" b="1" dirty="0" smtClean="0"/>
              <a:t>    Solution:</a:t>
            </a:r>
            <a:r>
              <a:rPr lang="en-US" dirty="0" smtClean="0"/>
              <a:t> </a:t>
            </a:r>
          </a:p>
          <a:p>
            <a:pPr lvl="1">
              <a:buNone/>
            </a:pPr>
            <a:r>
              <a:rPr lang="en-US" b="1" dirty="0" smtClean="0"/>
              <a:t>converse</a:t>
            </a:r>
            <a:r>
              <a:rPr lang="en-US" dirty="0" smtClean="0"/>
              <a:t>: If I do not go to town, then it is  raining.</a:t>
            </a:r>
          </a:p>
          <a:p>
            <a:pPr lvl="1">
              <a:buNone/>
            </a:pPr>
            <a:r>
              <a:rPr lang="en-US" b="1" dirty="0" smtClean="0"/>
              <a:t>inverse</a:t>
            </a:r>
            <a:r>
              <a:rPr lang="en-US" dirty="0" smtClean="0"/>
              <a:t>:  If it is not raining, then I will go to town.</a:t>
            </a:r>
          </a:p>
          <a:p>
            <a:pPr lvl="1">
              <a:buNone/>
            </a:pPr>
            <a:r>
              <a:rPr lang="en-US" b="1" dirty="0" err="1" smtClean="0"/>
              <a:t>contrapositive</a:t>
            </a:r>
            <a:r>
              <a:rPr lang="en-US" dirty="0" smtClean="0"/>
              <a:t>: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Let </a:t>
            </a:r>
            <a:r>
              <a:rPr lang="en-US" i="1" dirty="0"/>
              <a:t>p </a:t>
            </a:r>
            <a:r>
              <a:rPr lang="en-US" dirty="0"/>
              <a:t>and </a:t>
            </a:r>
            <a:r>
              <a:rPr lang="en-US" i="1" dirty="0"/>
              <a:t>q </a:t>
            </a:r>
            <a:r>
              <a:rPr lang="en-US" dirty="0"/>
              <a:t>be the propositions</a:t>
            </a:r>
          </a:p>
          <a:p>
            <a:r>
              <a:rPr lang="en-US" i="1" dirty="0"/>
              <a:t>p </a:t>
            </a:r>
            <a:r>
              <a:rPr lang="en-US" dirty="0"/>
              <a:t>: I bought a lottery ticket this week.</a:t>
            </a:r>
          </a:p>
          <a:p>
            <a:r>
              <a:rPr lang="en-US" i="1" dirty="0"/>
              <a:t>q </a:t>
            </a:r>
            <a:r>
              <a:rPr lang="en-US" dirty="0"/>
              <a:t>: I won the million dollar jackpot.</a:t>
            </a:r>
          </a:p>
          <a:p>
            <a:pPr marL="0" indent="0">
              <a:buNone/>
            </a:pPr>
            <a:r>
              <a:rPr lang="en-US" dirty="0"/>
              <a:t>Express each of these propositions as an English sentence.</a:t>
            </a:r>
          </a:p>
          <a:p>
            <a:pPr marL="0" indent="0">
              <a:buNone/>
            </a:pPr>
            <a:r>
              <a:rPr lang="en-US" b="1" dirty="0"/>
              <a:t>a) </a:t>
            </a:r>
            <a:r>
              <a:rPr lang="en-US" dirty="0"/>
              <a:t>￢</a:t>
            </a:r>
            <a:r>
              <a:rPr lang="en-US" i="1" dirty="0"/>
              <a:t>p </a:t>
            </a:r>
            <a:r>
              <a:rPr lang="en-US" b="1" dirty="0"/>
              <a:t>b) </a:t>
            </a:r>
            <a:r>
              <a:rPr lang="en-US" i="1" dirty="0"/>
              <a:t>p </a:t>
            </a:r>
            <a:r>
              <a:rPr lang="en-US" dirty="0"/>
              <a:t>∨ </a:t>
            </a:r>
            <a:r>
              <a:rPr lang="en-US" i="1" dirty="0"/>
              <a:t>q </a:t>
            </a:r>
            <a:r>
              <a:rPr lang="en-US" b="1" dirty="0"/>
              <a:t>c) </a:t>
            </a:r>
            <a:r>
              <a:rPr lang="en-US" i="1" dirty="0"/>
              <a:t>p </a:t>
            </a:r>
            <a:r>
              <a:rPr lang="en-US" dirty="0"/>
              <a:t>→ </a:t>
            </a:r>
            <a:r>
              <a:rPr lang="en-US" i="1" dirty="0"/>
              <a:t>q</a:t>
            </a:r>
          </a:p>
          <a:p>
            <a:pPr marL="0" indent="0">
              <a:buNone/>
            </a:pPr>
            <a:r>
              <a:rPr lang="en-US" b="1" dirty="0"/>
              <a:t>d) </a:t>
            </a:r>
            <a:r>
              <a:rPr lang="en-US" i="1" dirty="0"/>
              <a:t>p </a:t>
            </a:r>
            <a:r>
              <a:rPr lang="en-US" dirty="0"/>
              <a:t>∧ </a:t>
            </a:r>
            <a:r>
              <a:rPr lang="en-US" i="1" dirty="0"/>
              <a:t>q </a:t>
            </a:r>
            <a:r>
              <a:rPr lang="en-US" b="1" dirty="0"/>
              <a:t>e) </a:t>
            </a:r>
            <a:r>
              <a:rPr lang="en-US" i="1" dirty="0"/>
              <a:t>p </a:t>
            </a:r>
            <a:r>
              <a:rPr lang="en-US" dirty="0"/>
              <a:t>↔ </a:t>
            </a:r>
            <a:r>
              <a:rPr lang="en-US" i="1" dirty="0"/>
              <a:t>q </a:t>
            </a:r>
            <a:r>
              <a:rPr lang="en-US" b="1" dirty="0"/>
              <a:t>f ) </a:t>
            </a:r>
            <a:r>
              <a:rPr lang="en-US" dirty="0"/>
              <a:t>￢</a:t>
            </a:r>
            <a:r>
              <a:rPr lang="en-US" i="1" dirty="0"/>
              <a:t>p </a:t>
            </a:r>
            <a:r>
              <a:rPr lang="en-US" dirty="0"/>
              <a:t>→￢</a:t>
            </a:r>
            <a:r>
              <a:rPr lang="en-US" i="1" dirty="0"/>
              <a:t>q</a:t>
            </a:r>
          </a:p>
          <a:p>
            <a:pPr marL="0" indent="0">
              <a:buNone/>
            </a:pPr>
            <a:r>
              <a:rPr lang="en-US" b="1" dirty="0"/>
              <a:t>g) </a:t>
            </a:r>
            <a:r>
              <a:rPr lang="en-US" dirty="0"/>
              <a:t>￢</a:t>
            </a:r>
            <a:r>
              <a:rPr lang="en-US" i="1" dirty="0"/>
              <a:t>p </a:t>
            </a:r>
            <a:r>
              <a:rPr lang="en-US" dirty="0"/>
              <a:t>∧￢</a:t>
            </a:r>
            <a:r>
              <a:rPr lang="en-US" i="1" dirty="0"/>
              <a:t>q </a:t>
            </a:r>
            <a:r>
              <a:rPr lang="en-US" b="1" dirty="0"/>
              <a:t>h) </a:t>
            </a:r>
            <a:r>
              <a:rPr lang="en-US" dirty="0"/>
              <a:t>￢</a:t>
            </a:r>
            <a:r>
              <a:rPr lang="en-US" i="1" dirty="0"/>
              <a:t>p </a:t>
            </a:r>
            <a:r>
              <a:rPr lang="en-US" dirty="0"/>
              <a:t>∨ </a:t>
            </a:r>
            <a:r>
              <a:rPr lang="en-US" i="1" dirty="0"/>
              <a:t>(p </a:t>
            </a:r>
            <a:r>
              <a:rPr lang="en-US" dirty="0"/>
              <a:t>∧ </a:t>
            </a:r>
            <a:r>
              <a:rPr lang="en-US" i="1" dirty="0" smtClean="0"/>
              <a:t>q)</a:t>
            </a:r>
            <a:endParaRPr lang="en-US" dirty="0"/>
          </a:p>
        </p:txBody>
      </p:sp>
    </p:spTree>
    <p:extLst>
      <p:ext uri="{BB962C8B-B14F-4D97-AF65-F5344CB8AC3E}">
        <p14:creationId xmlns:p14="http://schemas.microsoft.com/office/powerpoint/2010/main" val="964416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Biconditional</a:t>
            </a:r>
            <a:endParaRPr lang="en-US" dirty="0"/>
          </a:p>
        </p:txBody>
      </p:sp>
      <p:sp>
        <p:nvSpPr>
          <p:cNvPr id="3" name="Content Placeholder 2"/>
          <p:cNvSpPr>
            <a:spLocks noGrp="1"/>
          </p:cNvSpPr>
          <p:nvPr>
            <p:ph idx="1"/>
          </p:nvPr>
        </p:nvSpPr>
        <p:spPr/>
        <p:txBody>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we can form the </a:t>
            </a:r>
            <a:r>
              <a:rPr lang="en-US" sz="2000" i="1" dirty="0" err="1" smtClean="0"/>
              <a:t>biconditional</a:t>
            </a:r>
            <a:r>
              <a:rPr lang="en-US" sz="2000" i="1" dirty="0" smtClean="0"/>
              <a:t> </a:t>
            </a:r>
            <a:r>
              <a:rPr lang="en-US" sz="2000" dirty="0" smtClean="0"/>
              <a:t>proposition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 read as “</a:t>
            </a:r>
            <a:r>
              <a:rPr lang="en-US" sz="2000" i="1" dirty="0" smtClean="0">
                <a:latin typeface="Cambria Math" pitchFamily="18" charset="0"/>
                <a:ea typeface="Cambria Math" pitchFamily="18" charset="0"/>
              </a:rPr>
              <a:t>p</a:t>
            </a:r>
            <a:r>
              <a:rPr lang="en-US" sz="2000" dirty="0" smtClean="0"/>
              <a:t>  if and only if </a:t>
            </a:r>
            <a:r>
              <a:rPr lang="en-US" sz="2000" i="1" dirty="0" smtClean="0">
                <a:latin typeface="Cambria Math" pitchFamily="18" charset="0"/>
                <a:ea typeface="Cambria Math" pitchFamily="18" charset="0"/>
              </a:rPr>
              <a:t>q</a:t>
            </a:r>
            <a:r>
              <a:rPr lang="en-US" sz="2000" dirty="0" smtClean="0"/>
              <a:t> .” The  </a:t>
            </a:r>
            <a:r>
              <a:rPr lang="en-US" sz="2000" dirty="0" err="1" smtClean="0"/>
              <a:t>biconditional</a:t>
            </a:r>
            <a:r>
              <a:rPr lang="en-US" sz="2000" dirty="0" smtClean="0"/>
              <a:t>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denotes the proposition with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gridCol w="1930400"/>
                <a:gridCol w="1930400"/>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the </a:t>
            </a:r>
            <a:r>
              <a:rPr lang="en-US" dirty="0" err="1" smtClean="0"/>
              <a:t>Biconditional</a:t>
            </a:r>
            <a:endParaRPr lang="en-US" dirty="0"/>
          </a:p>
        </p:txBody>
      </p:sp>
      <p:sp>
        <p:nvSpPr>
          <p:cNvPr id="3" name="Content Placeholder 2"/>
          <p:cNvSpPr>
            <a:spLocks noGrp="1"/>
          </p:cNvSpPr>
          <p:nvPr>
            <p:ph idx="1"/>
          </p:nvPr>
        </p:nvSpPr>
        <p:spPr/>
        <p:txBody>
          <a:bodyPr/>
          <a:lstStyle/>
          <a:p>
            <a:r>
              <a:rPr lang="en-US" dirty="0" smtClean="0"/>
              <a:t>Some alternative ways “</a:t>
            </a:r>
            <a:r>
              <a:rPr lang="en-US" i="1" dirty="0" smtClean="0"/>
              <a:t>p</a:t>
            </a:r>
            <a:r>
              <a:rPr lang="en-US" dirty="0" smtClean="0"/>
              <a:t> if and only if </a:t>
            </a:r>
            <a:r>
              <a:rPr lang="en-US" i="1" dirty="0" smtClean="0"/>
              <a:t>q</a:t>
            </a:r>
            <a:r>
              <a:rPr lang="en-US" dirty="0" smtClean="0"/>
              <a:t>” is expressed in English:</a:t>
            </a:r>
          </a:p>
          <a:p>
            <a:pPr>
              <a:buNone/>
            </a:pPr>
            <a:endParaRPr lang="en-US" dirty="0" smtClean="0"/>
          </a:p>
          <a:p>
            <a:pPr lvl="1"/>
            <a:r>
              <a:rPr lang="en-US" dirty="0" smtClean="0"/>
              <a:t>  </a:t>
            </a:r>
            <a:r>
              <a:rPr lang="en-US" i="1" dirty="0" smtClean="0"/>
              <a:t>p</a:t>
            </a:r>
            <a:r>
              <a:rPr lang="en-US" dirty="0" smtClean="0"/>
              <a:t> </a:t>
            </a:r>
            <a:r>
              <a:rPr lang="en-US" b="1" dirty="0" smtClean="0"/>
              <a:t>is necessary and sufficient for </a:t>
            </a:r>
            <a:r>
              <a:rPr lang="en-US" i="1" dirty="0" smtClean="0"/>
              <a:t>q</a:t>
            </a:r>
            <a:endParaRPr lang="en-US" dirty="0" smtClean="0"/>
          </a:p>
          <a:p>
            <a:pPr lvl="1"/>
            <a:r>
              <a:rPr lang="en-US" dirty="0" smtClean="0"/>
              <a:t>  </a:t>
            </a:r>
            <a:r>
              <a:rPr lang="en-US" b="1" dirty="0" smtClean="0"/>
              <a:t>if</a:t>
            </a:r>
            <a:r>
              <a:rPr lang="en-US" dirty="0" smtClean="0"/>
              <a:t> </a:t>
            </a:r>
            <a:r>
              <a:rPr lang="en-US" i="1" dirty="0" smtClean="0"/>
              <a:t>p</a:t>
            </a:r>
            <a:r>
              <a:rPr lang="en-US" dirty="0" smtClean="0"/>
              <a:t> </a:t>
            </a:r>
            <a:r>
              <a:rPr lang="en-US" b="1" dirty="0" smtClean="0"/>
              <a:t>then</a:t>
            </a:r>
            <a:r>
              <a:rPr lang="en-US" dirty="0" smtClean="0"/>
              <a:t> </a:t>
            </a:r>
            <a:r>
              <a:rPr lang="en-US" i="1" dirty="0" smtClean="0"/>
              <a:t>q</a:t>
            </a:r>
            <a:r>
              <a:rPr lang="en-US" dirty="0" smtClean="0"/>
              <a:t> , </a:t>
            </a:r>
            <a:r>
              <a:rPr lang="en-US" b="1" dirty="0" smtClean="0"/>
              <a:t>and conversely</a:t>
            </a:r>
          </a:p>
          <a:p>
            <a:pPr lvl="1"/>
            <a:r>
              <a:rPr lang="en-US" dirty="0" smtClean="0"/>
              <a:t>  </a:t>
            </a:r>
            <a:r>
              <a:rPr lang="en-US" i="1" dirty="0" smtClean="0"/>
              <a:t>p</a:t>
            </a:r>
            <a:r>
              <a:rPr lang="en-US" dirty="0" smtClean="0"/>
              <a:t> </a:t>
            </a:r>
            <a:r>
              <a:rPr lang="en-US" b="1" dirty="0" err="1" smtClean="0"/>
              <a:t>iff</a:t>
            </a:r>
            <a:r>
              <a:rPr lang="en-US" dirty="0" smtClean="0"/>
              <a:t> </a:t>
            </a:r>
            <a:r>
              <a:rPr lang="en-US" i="1" dirty="0" smtClean="0"/>
              <a:t>q</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Truth Tables For Compound Propositions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Construction of a truth table:</a:t>
            </a:r>
          </a:p>
          <a:p>
            <a:r>
              <a:rPr lang="en-US" dirty="0" smtClean="0"/>
              <a:t>Rows</a:t>
            </a:r>
          </a:p>
          <a:p>
            <a:pPr lvl="1"/>
            <a:r>
              <a:rPr lang="en-US" dirty="0" smtClean="0"/>
              <a:t> Need a row for every possible combination of values  for the  atomic propositions.</a:t>
            </a:r>
          </a:p>
          <a:p>
            <a:r>
              <a:rPr lang="en-US" dirty="0" smtClean="0"/>
              <a:t>Columns</a:t>
            </a:r>
          </a:p>
          <a:p>
            <a:pPr lvl="1"/>
            <a:r>
              <a:rPr lang="en-US" dirty="0" smtClean="0"/>
              <a:t>Need a column for the compound proposition (usually at far right)</a:t>
            </a:r>
          </a:p>
          <a:p>
            <a:pPr lvl="1"/>
            <a:r>
              <a:rPr lang="en-US" dirty="0" smtClean="0"/>
              <a:t>Need a column for the truth value of each expression that occurs in the compound proposition as it is built up.</a:t>
            </a:r>
          </a:p>
          <a:p>
            <a:pPr lvl="2"/>
            <a:r>
              <a:rPr lang="en-US" dirty="0" smtClean="0"/>
              <a:t>This includes the atomic propositions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Kinds of Problems Solved Using Discrete Mathematics</a:t>
            </a:r>
            <a:endParaRPr lang="en-US" dirty="0"/>
          </a:p>
        </p:txBody>
      </p:sp>
      <p:sp>
        <p:nvSpPr>
          <p:cNvPr id="3" name="Content Placeholder 2"/>
          <p:cNvSpPr>
            <a:spLocks noGrp="1"/>
          </p:cNvSpPr>
          <p:nvPr>
            <p:ph idx="1"/>
          </p:nvPr>
        </p:nvSpPr>
        <p:spPr/>
        <p:txBody>
          <a:bodyPr>
            <a:normAutofit/>
          </a:bodyPr>
          <a:lstStyle/>
          <a:p>
            <a:r>
              <a:rPr lang="en-US" dirty="0" smtClean="0"/>
              <a:t>How many ways can a  password be chosen following specific rules?</a:t>
            </a:r>
          </a:p>
          <a:p>
            <a:r>
              <a:rPr lang="en-US" dirty="0" smtClean="0"/>
              <a:t>How many valid Internet addresses are there?</a:t>
            </a:r>
          </a:p>
          <a:p>
            <a:r>
              <a:rPr lang="en-US" dirty="0" smtClean="0"/>
              <a:t>What is the probability of winning a particular lottery?</a:t>
            </a:r>
          </a:p>
          <a:p>
            <a:r>
              <a:rPr lang="en-US" dirty="0" smtClean="0"/>
              <a:t>Is there a link between two computers in a network?</a:t>
            </a:r>
          </a:p>
          <a:p>
            <a:r>
              <a:rPr lang="en-US" dirty="0" smtClean="0"/>
              <a:t>How can I identify spam email messages?</a:t>
            </a:r>
          </a:p>
          <a:p>
            <a:r>
              <a:rPr lang="en-US" dirty="0" smtClean="0"/>
              <a:t>How can I encrypt a message so that no unintended recipient can read it?</a:t>
            </a:r>
          </a:p>
          <a:p>
            <a:r>
              <a:rPr lang="en-US" dirty="0" smtClean="0"/>
              <a:t>How can we build a  circuit that adds two integers?</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Truth Table</a:t>
            </a:r>
            <a:endParaRPr lang="en-US" dirty="0"/>
          </a:p>
        </p:txBody>
      </p:sp>
      <p:sp>
        <p:nvSpPr>
          <p:cNvPr id="3" name="Content Placeholder 2"/>
          <p:cNvSpPr>
            <a:spLocks noGrp="1"/>
          </p:cNvSpPr>
          <p:nvPr>
            <p:ph idx="1"/>
          </p:nvPr>
        </p:nvSpPr>
        <p:spPr/>
        <p:txBody>
          <a:bodyPr/>
          <a:lstStyle/>
          <a:p>
            <a:r>
              <a:rPr lang="en-US" dirty="0" smtClean="0"/>
              <a:t>Construct a truth table for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gridCol w="1244600"/>
                <a:gridCol w="1244600"/>
                <a:gridCol w="1244600"/>
                <a:gridCol w="1244600"/>
                <a:gridCol w="1244600"/>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latin typeface="Cambria Math"/>
                          <a:ea typeface="Cambria Math"/>
                          <a:sym typeface="Symbol"/>
                        </a:rPr>
                        <a:t></a:t>
                      </a:r>
                      <a:r>
                        <a:rPr lang="en-US" dirty="0" smtClean="0">
                          <a:latin typeface="Cambria Math"/>
                          <a:ea typeface="Cambria Math"/>
                        </a:rPr>
                        <a:t>r</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 → </a:t>
                      </a:r>
                      <a:r>
                        <a:rPr lang="en-US" dirty="0" smtClean="0">
                          <a:latin typeface="Cambria Math"/>
                          <a:ea typeface="Cambria Math"/>
                          <a:sym typeface="Symbol"/>
                        </a:rPr>
                        <a:t></a:t>
                      </a:r>
                      <a:r>
                        <a:rPr lang="en-US" dirty="0" smtClean="0">
                          <a:latin typeface="Cambria Math"/>
                          <a:ea typeface="Cambria Math"/>
                        </a:rPr>
                        <a:t>r</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Propositions</a:t>
            </a:r>
            <a:endParaRPr lang="en-US" dirty="0"/>
          </a:p>
        </p:txBody>
      </p:sp>
      <p:sp>
        <p:nvSpPr>
          <p:cNvPr id="3" name="Content Placeholder 2"/>
          <p:cNvSpPr>
            <a:spLocks noGrp="1"/>
          </p:cNvSpPr>
          <p:nvPr>
            <p:ph idx="1"/>
          </p:nvPr>
        </p:nvSpPr>
        <p:spPr/>
        <p:txBody>
          <a:bodyPr/>
          <a:lstStyle/>
          <a:p>
            <a:r>
              <a:rPr lang="en-US" dirty="0" smtClean="0"/>
              <a:t>Two propositions are </a:t>
            </a:r>
            <a:r>
              <a:rPr lang="en-US" b="1" dirty="0" smtClean="0"/>
              <a:t>e</a:t>
            </a:r>
            <a:r>
              <a:rPr lang="en-US" i="1" dirty="0" smtClean="0"/>
              <a:t>quivalent</a:t>
            </a:r>
            <a:r>
              <a:rPr lang="en-US" b="1" dirty="0" smtClean="0"/>
              <a:t> </a:t>
            </a:r>
            <a:r>
              <a:rPr lang="en-US" dirty="0" smtClean="0"/>
              <a:t>if they always have the same truth value.</a:t>
            </a:r>
            <a:endParaRPr lang="en-US" b="1" dirty="0" smtClean="0"/>
          </a:p>
          <a:p>
            <a:r>
              <a:rPr lang="en-US" b="1" dirty="0" smtClean="0"/>
              <a:t>Example</a:t>
            </a:r>
            <a:r>
              <a:rPr lang="en-US" dirty="0" smtClean="0"/>
              <a:t>: Show using a truth table that the conditional is equivalent to the </a:t>
            </a:r>
            <a:r>
              <a:rPr lang="en-US" dirty="0" err="1" smtClean="0"/>
              <a:t>contrapositive</a:t>
            </a:r>
            <a:r>
              <a:rPr lang="en-US" dirty="0" smtClean="0"/>
              <a:t>.</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endParaRPr lang="en-US" dirty="0"/>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Truth Table to Show  Non-Equivalence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using truth tables that neither  the converse nor inverse of an implication are not equivalent to the implication.</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gridCol w="1208314"/>
                <a:gridCol w="1208314"/>
                <a:gridCol w="1208314"/>
                <a:gridCol w="1208314"/>
                <a:gridCol w="1208314"/>
                <a:gridCol w="1208314"/>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 </a:t>
                      </a:r>
                      <a:r>
                        <a:rPr lang="en-US" i="1" dirty="0" smtClean="0">
                          <a:latin typeface="Cambria Math" pitchFamily="18" charset="0"/>
                          <a:ea typeface="Cambria Math" pitchFamily="18" charset="0"/>
                        </a:rPr>
                        <a:t>p </a:t>
                      </a:r>
                      <a:r>
                        <a:rPr lang="en-US" sz="1800" dirty="0" smtClean="0">
                          <a:latin typeface="Cambria Math"/>
                          <a:ea typeface="Cambria Math"/>
                        </a:rPr>
                        <a:t>→</a:t>
                      </a:r>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smtClean="0"/>
                    </a:p>
                  </a:txBody>
                  <a:tcPr/>
                </a:tc>
                <a:tc>
                  <a:txBody>
                    <a:bodyPr/>
                    <a:lstStyle/>
                    <a:p>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How many rows are there in a truth table with </a:t>
            </a:r>
            <a:r>
              <a:rPr lang="en-US" i="1" dirty="0" smtClean="0"/>
              <a:t>n</a:t>
            </a:r>
            <a:r>
              <a:rPr lang="en-US" dirty="0" smtClean="0"/>
              <a:t> propositional variables?</a:t>
            </a:r>
          </a:p>
          <a:p>
            <a:pPr>
              <a:buNone/>
            </a:pPr>
            <a:endParaRPr lang="en-US" b="1" dirty="0" smtClean="0"/>
          </a:p>
          <a:p>
            <a:pPr>
              <a:buNone/>
            </a:pPr>
            <a:r>
              <a:rPr lang="en-US" b="1" dirty="0" smtClean="0"/>
              <a:t>    Solution</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We will see how to do this in Chapter 6.</a:t>
            </a:r>
          </a:p>
          <a:p>
            <a:endParaRPr lang="en-US" dirty="0" smtClean="0"/>
          </a:p>
          <a:p>
            <a:r>
              <a:rPr lang="en-US" dirty="0" smtClean="0"/>
              <a:t>Note that this means that with n propositional variables, we can construct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distinct (i.e., not equivalent) propositions. </a:t>
            </a:r>
            <a:endParaRPr lang="en-US" dirty="0" smtClean="0"/>
          </a:p>
          <a:p>
            <a:pPr>
              <a:buNone/>
            </a:pP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Precedence of Logical Operators</a:t>
            </a:r>
            <a:endParaRPr lang="en-US" dirty="0"/>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gridCol w="2019300"/>
              </a:tblGrid>
              <a:tr h="360218">
                <a:tc>
                  <a:txBody>
                    <a:bodyPr/>
                    <a:lstStyle/>
                    <a:p>
                      <a:r>
                        <a:rPr lang="en-US" dirty="0" smtClean="0"/>
                        <a:t>Operator</a:t>
                      </a:r>
                      <a:endParaRPr lang="en-US" dirty="0"/>
                    </a:p>
                  </a:txBody>
                  <a:tcPr marL="91441" marR="91441"/>
                </a:tc>
                <a:tc>
                  <a:txBody>
                    <a:bodyPr/>
                    <a:lstStyle/>
                    <a:p>
                      <a:r>
                        <a:rPr lang="en-US" dirty="0" smtClean="0"/>
                        <a:t>Precedence</a:t>
                      </a:r>
                      <a:endParaRPr lang="en-US" dirty="0"/>
                    </a:p>
                  </a:txBody>
                  <a:tcPr marL="91441" marR="91441"/>
                </a:tc>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marL="91441" marR="91441"/>
                </a:tc>
                <a:tc>
                  <a:txBody>
                    <a:bodyPr/>
                    <a:lstStyle/>
                    <a:p>
                      <a:r>
                        <a:rPr lang="en-US" dirty="0" smtClean="0"/>
                        <a:t>1</a:t>
                      </a:r>
                      <a:endParaRPr lang="en-US" dirty="0"/>
                    </a:p>
                  </a:txBody>
                  <a:tcPr marL="91441" marR="91441"/>
                </a:tc>
              </a:tr>
              <a:tr h="630382">
                <a:tc>
                  <a:txBody>
                    <a:bodyPr/>
                    <a:lstStyle/>
                    <a:p>
                      <a:r>
                        <a:rPr lang="en-US" b="1" dirty="0" smtClean="0">
                          <a:sym typeface="Symbol"/>
                        </a:rPr>
                        <a:t>   </a:t>
                      </a:r>
                    </a:p>
                    <a:p>
                      <a:r>
                        <a:rPr lang="en-US" b="1" dirty="0" smtClean="0">
                          <a:sym typeface="Symbol"/>
                        </a:rPr>
                        <a:t> </a:t>
                      </a:r>
                      <a:endParaRPr lang="en-US" b="1" dirty="0"/>
                    </a:p>
                  </a:txBody>
                  <a:tcPr marL="91441" marR="91441"/>
                </a:tc>
                <a:tc>
                  <a:txBody>
                    <a:bodyPr/>
                    <a:lstStyle/>
                    <a:p>
                      <a:r>
                        <a:rPr lang="en-US" dirty="0" smtClean="0"/>
                        <a:t>2</a:t>
                      </a:r>
                    </a:p>
                    <a:p>
                      <a:r>
                        <a:rPr lang="en-US" dirty="0" smtClean="0"/>
                        <a:t>3</a:t>
                      </a:r>
                      <a:endParaRPr lang="en-US" dirty="0"/>
                    </a:p>
                  </a:txBody>
                  <a:tcPr marL="91441" marR="91441"/>
                </a:tc>
              </a:tr>
              <a:tr h="630382">
                <a:tc>
                  <a:txBody>
                    <a:bodyPr/>
                    <a:lstStyle/>
                    <a:p>
                      <a:r>
                        <a:rPr lang="en-US" b="1" dirty="0" smtClean="0">
                          <a:sym typeface="Symbol"/>
                        </a:rPr>
                        <a:t> </a:t>
                      </a:r>
                    </a:p>
                    <a:p>
                      <a:r>
                        <a:rPr lang="en-US" dirty="0" smtClean="0">
                          <a:sym typeface="Symbol"/>
                        </a:rPr>
                        <a:t> </a:t>
                      </a:r>
                      <a:endParaRPr lang="en-US" dirty="0"/>
                    </a:p>
                  </a:txBody>
                  <a:tcPr marL="91441" marR="91441"/>
                </a:tc>
                <a:tc>
                  <a:txBody>
                    <a:bodyPr/>
                    <a:lstStyle/>
                    <a:p>
                      <a:r>
                        <a:rPr lang="en-US" dirty="0" smtClean="0"/>
                        <a:t>4</a:t>
                      </a:r>
                    </a:p>
                    <a:p>
                      <a:r>
                        <a:rPr lang="en-US" dirty="0" smtClean="0"/>
                        <a:t>5</a:t>
                      </a:r>
                      <a:endParaRPr lang="en-US" dirty="0"/>
                    </a:p>
                  </a:txBody>
                  <a:tcPr marL="91441" marR="91441"/>
                </a:tc>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r>
              <a:rPr lang="en-US" sz="2400" dirty="0" smtClean="0">
                <a:ea typeface="Cambria Math" pitchFamily="18" charset="0"/>
                <a:sym typeface="Symbol"/>
              </a:rPr>
              <a:t>is equivalent to</a:t>
            </a:r>
            <a:r>
              <a:rPr lang="en-US" sz="2400" dirty="0" smtClean="0">
                <a:ea typeface="Cambria Math" pitchFamily="18" charset="0"/>
              </a:rPr>
              <a:t>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a:t>
            </a:r>
            <a:r>
              <a:rPr lang="en-US" sz="2400" b="1" i="1" dirty="0" smtClean="0">
                <a:latin typeface="Cambria Math" pitchFamily="18" charset="0"/>
                <a:ea typeface="Cambria Math" pitchFamily="18" charset="0"/>
                <a:sym typeface="Symbol"/>
              </a:rPr>
              <a:t>   </a:t>
            </a:r>
            <a:r>
              <a:rPr lang="en-US" sz="2400" i="1" dirty="0" smtClean="0">
                <a:latin typeface="Cambria Math" pitchFamily="18" charset="0"/>
                <a:ea typeface="Cambria Math" pitchFamily="18" charset="0"/>
                <a:sym typeface="Symbol"/>
              </a:rPr>
              <a:t>r</a:t>
            </a:r>
          </a:p>
          <a:p>
            <a:r>
              <a:rPr lang="en-US" sz="2400" dirty="0" smtClean="0">
                <a:ea typeface="Cambria Math" pitchFamily="18" charset="0"/>
                <a:sym typeface="Symbol"/>
              </a:rPr>
              <a:t>If the intended meaning is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p>
          <a:p>
            <a:r>
              <a:rPr lang="en-US" sz="2400" dirty="0" smtClean="0">
                <a:ea typeface="Cambria Math" pitchFamily="18" charset="0"/>
                <a:sym typeface="Symbol"/>
              </a:rPr>
              <a:t>then parentheses must be used.</a:t>
            </a:r>
          </a:p>
          <a:p>
            <a:endParaRPr lang="en-US" sz="2400" i="1" dirty="0" smtClean="0">
              <a:ea typeface="Cambria Math" pitchFamily="18" charset="0"/>
              <a:sym typeface="Symbol"/>
            </a:endParaRPr>
          </a:p>
          <a:p>
            <a:r>
              <a:rPr lang="en-US" sz="2400" i="1" dirty="0" smtClean="0">
                <a:ea typeface="Cambria Math" pitchFamily="18" charset="0"/>
                <a:sym typeface="Symbol"/>
              </a:rPr>
              <a:t>    </a:t>
            </a:r>
            <a:endParaRPr lang="en-US" sz="2400" i="1" dirty="0" smtClean="0">
              <a:ea typeface="Cambria Math"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r>
              <a:rPr lang="en-US" dirty="0" smtClean="0"/>
              <a:t> </a:t>
            </a:r>
            <a:r>
              <a:rPr lang="en-US" b="1" dirty="0"/>
              <a:t>32. </a:t>
            </a:r>
            <a:r>
              <a:rPr lang="en-US" dirty="0"/>
              <a:t>Construct a truth table for each of these compound propositions.</a:t>
            </a:r>
          </a:p>
          <a:p>
            <a:r>
              <a:rPr lang="en-US" b="1" dirty="0"/>
              <a:t>a) </a:t>
            </a:r>
            <a:r>
              <a:rPr lang="en-US" i="1" dirty="0"/>
              <a:t>p </a:t>
            </a:r>
            <a:r>
              <a:rPr lang="en-US" dirty="0"/>
              <a:t>→￢</a:t>
            </a:r>
            <a:r>
              <a:rPr lang="en-US" i="1" dirty="0"/>
              <a:t>p </a:t>
            </a:r>
            <a:r>
              <a:rPr lang="en-US" b="1" dirty="0"/>
              <a:t>b) </a:t>
            </a:r>
            <a:r>
              <a:rPr lang="en-US" i="1" dirty="0"/>
              <a:t>p </a:t>
            </a:r>
            <a:r>
              <a:rPr lang="en-US" dirty="0"/>
              <a:t>↔￢</a:t>
            </a:r>
            <a:r>
              <a:rPr lang="en-US" i="1" dirty="0"/>
              <a:t>p</a:t>
            </a:r>
          </a:p>
          <a:p>
            <a:r>
              <a:rPr lang="en-US" b="1" dirty="0"/>
              <a:t>c) </a:t>
            </a:r>
            <a:r>
              <a:rPr lang="en-US" i="1" dirty="0"/>
              <a:t>p </a:t>
            </a:r>
            <a:r>
              <a:rPr lang="en-US" dirty="0"/>
              <a:t>⊕ </a:t>
            </a:r>
            <a:r>
              <a:rPr lang="en-US" i="1" dirty="0"/>
              <a:t>(p </a:t>
            </a:r>
            <a:r>
              <a:rPr lang="en-US" dirty="0"/>
              <a:t>∨ </a:t>
            </a:r>
            <a:r>
              <a:rPr lang="en-US" i="1" dirty="0"/>
              <a:t>q) </a:t>
            </a:r>
            <a:r>
              <a:rPr lang="en-US" b="1" dirty="0"/>
              <a:t>d) </a:t>
            </a:r>
            <a:r>
              <a:rPr lang="en-US" i="1" dirty="0"/>
              <a:t>(p </a:t>
            </a:r>
            <a:r>
              <a:rPr lang="en-US" dirty="0"/>
              <a:t>∧ </a:t>
            </a:r>
            <a:r>
              <a:rPr lang="en-US" i="1" dirty="0"/>
              <a:t>q) </a:t>
            </a:r>
            <a:r>
              <a:rPr lang="en-US" dirty="0"/>
              <a:t>→ </a:t>
            </a:r>
            <a:r>
              <a:rPr lang="en-US" i="1" dirty="0"/>
              <a:t>(p </a:t>
            </a:r>
            <a:r>
              <a:rPr lang="en-US" dirty="0"/>
              <a:t>∨ </a:t>
            </a:r>
            <a:r>
              <a:rPr lang="en-US" i="1" dirty="0"/>
              <a:t>q)</a:t>
            </a:r>
          </a:p>
          <a:p>
            <a:r>
              <a:rPr lang="en-US" b="1" dirty="0"/>
              <a:t>e) </a:t>
            </a:r>
            <a:r>
              <a:rPr lang="en-US" i="1" dirty="0"/>
              <a:t>(q </a:t>
            </a:r>
            <a:r>
              <a:rPr lang="en-US" dirty="0"/>
              <a:t>→￢</a:t>
            </a:r>
            <a:r>
              <a:rPr lang="en-US" i="1" dirty="0"/>
              <a:t>p) </a:t>
            </a:r>
            <a:r>
              <a:rPr lang="en-US" dirty="0"/>
              <a:t>↔ </a:t>
            </a:r>
            <a:r>
              <a:rPr lang="en-US" i="1" dirty="0"/>
              <a:t>(p </a:t>
            </a:r>
            <a:r>
              <a:rPr lang="en-US" dirty="0"/>
              <a:t>↔ </a:t>
            </a:r>
            <a:r>
              <a:rPr lang="en-US" i="1" dirty="0"/>
              <a:t>q)</a:t>
            </a:r>
          </a:p>
          <a:p>
            <a:r>
              <a:rPr lang="en-US" b="1" dirty="0"/>
              <a:t>f ) </a:t>
            </a:r>
            <a:r>
              <a:rPr lang="en-US" i="1" dirty="0"/>
              <a:t>(p </a:t>
            </a:r>
            <a:r>
              <a:rPr lang="en-US" dirty="0"/>
              <a:t>↔ </a:t>
            </a:r>
            <a:r>
              <a:rPr lang="en-US" i="1" dirty="0"/>
              <a:t>q) </a:t>
            </a:r>
            <a:r>
              <a:rPr lang="en-US" dirty="0"/>
              <a:t>⊕ </a:t>
            </a:r>
            <a:r>
              <a:rPr lang="en-US" i="1" dirty="0"/>
              <a:t>(p </a:t>
            </a:r>
            <a:r>
              <a:rPr lang="en-US" dirty="0"/>
              <a:t>↔￢</a:t>
            </a:r>
            <a:r>
              <a:rPr lang="en-US" i="1" dirty="0"/>
              <a:t>q)</a:t>
            </a:r>
            <a:endParaRPr lang="en-US" dirty="0"/>
          </a:p>
        </p:txBody>
      </p:sp>
    </p:spTree>
    <p:extLst>
      <p:ext uri="{BB962C8B-B14F-4D97-AF65-F5344CB8AC3E}">
        <p14:creationId xmlns:p14="http://schemas.microsoft.com/office/powerpoint/2010/main" val="2977001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#1, #3, #9, #33</a:t>
            </a:r>
            <a:endParaRPr lang="en-US" dirty="0"/>
          </a:p>
        </p:txBody>
      </p:sp>
    </p:spTree>
    <p:extLst>
      <p:ext uri="{BB962C8B-B14F-4D97-AF65-F5344CB8AC3E}">
        <p14:creationId xmlns:p14="http://schemas.microsoft.com/office/powerpoint/2010/main" val="1356033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Propositional Logic</a:t>
            </a:r>
            <a:endParaRPr lang="en-US" dirty="0"/>
          </a:p>
        </p:txBody>
      </p:sp>
      <p:sp>
        <p:nvSpPr>
          <p:cNvPr id="3" name="Subtitle 2"/>
          <p:cNvSpPr>
            <a:spLocks noGrp="1"/>
          </p:cNvSpPr>
          <p:nvPr>
            <p:ph type="subTitle" idx="1"/>
          </p:nvPr>
        </p:nvSpPr>
        <p:spPr/>
        <p:txBody>
          <a:bodyPr/>
          <a:lstStyle/>
          <a:p>
            <a:r>
              <a:rPr lang="en-US" dirty="0" smtClean="0"/>
              <a:t>Section 1.2</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Propositional Logic: Summary</a:t>
            </a:r>
            <a:endParaRPr lang="en-US" dirty="0"/>
          </a:p>
        </p:txBody>
      </p:sp>
      <p:sp>
        <p:nvSpPr>
          <p:cNvPr id="3" name="Content Placeholder 2"/>
          <p:cNvSpPr>
            <a:spLocks noGrp="1"/>
          </p:cNvSpPr>
          <p:nvPr>
            <p:ph idx="1"/>
          </p:nvPr>
        </p:nvSpPr>
        <p:spPr/>
        <p:txBody>
          <a:bodyPr/>
          <a:lstStyle/>
          <a:p>
            <a:r>
              <a:rPr lang="en-US" dirty="0" smtClean="0"/>
              <a:t>Translating English to Propositional Logic</a:t>
            </a:r>
          </a:p>
          <a:p>
            <a:r>
              <a:rPr lang="en-US" dirty="0" smtClean="0"/>
              <a:t>System Specifications</a:t>
            </a:r>
          </a:p>
          <a:p>
            <a:r>
              <a:rPr lang="en-US" dirty="0" smtClean="0"/>
              <a:t>Boolean Searching</a:t>
            </a:r>
          </a:p>
          <a:p>
            <a:r>
              <a:rPr lang="en-US" dirty="0" smtClean="0"/>
              <a:t>Logic Puzzles</a:t>
            </a:r>
          </a:p>
          <a:p>
            <a:r>
              <a:rPr lang="en-US" dirty="0" smtClean="0"/>
              <a:t>Logic Circuits </a:t>
            </a:r>
          </a:p>
          <a:p>
            <a:pPr marL="0" indent="0">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English Sentences</a:t>
            </a:r>
            <a:endParaRPr lang="en-US" dirty="0"/>
          </a:p>
        </p:txBody>
      </p:sp>
      <p:sp>
        <p:nvSpPr>
          <p:cNvPr id="3" name="Content Placeholder 2"/>
          <p:cNvSpPr>
            <a:spLocks noGrp="1"/>
          </p:cNvSpPr>
          <p:nvPr>
            <p:ph idx="1"/>
          </p:nvPr>
        </p:nvSpPr>
        <p:spPr/>
        <p:txBody>
          <a:bodyPr>
            <a:normAutofit/>
          </a:bodyPr>
          <a:lstStyle/>
          <a:p>
            <a:r>
              <a:rPr lang="en-US" dirty="0" smtClean="0"/>
              <a:t>Steps to convert an English sentence to a statement in propositional logic</a:t>
            </a:r>
          </a:p>
          <a:p>
            <a:pPr lvl="1"/>
            <a:r>
              <a:rPr lang="en-US" dirty="0" smtClean="0"/>
              <a:t>Identify atomic propositions and represent using propositional variables.</a:t>
            </a:r>
          </a:p>
          <a:p>
            <a:pPr lvl="1"/>
            <a:r>
              <a:rPr lang="en-US" dirty="0" smtClean="0"/>
              <a:t>Determine appropriate logical connectives</a:t>
            </a:r>
          </a:p>
          <a:p>
            <a:r>
              <a:rPr lang="en-US" dirty="0" smtClean="0"/>
              <a:t>“If I go to </a:t>
            </a:r>
            <a:r>
              <a:rPr lang="en-US" dirty="0" err="1" smtClean="0"/>
              <a:t>Harry’s</a:t>
            </a:r>
            <a:r>
              <a:rPr lang="en-US" dirty="0" smtClean="0"/>
              <a:t> or to the country, I will not go shopping.”</a:t>
            </a:r>
          </a:p>
          <a:p>
            <a:pPr lvl="1"/>
            <a:r>
              <a:rPr lang="en-US" i="1" dirty="0" smtClean="0"/>
              <a:t>p</a:t>
            </a:r>
            <a:r>
              <a:rPr lang="en-US" dirty="0" smtClean="0"/>
              <a:t>: I go to </a:t>
            </a:r>
            <a:r>
              <a:rPr lang="en-US" dirty="0" err="1" smtClean="0"/>
              <a:t>Harry’s</a:t>
            </a:r>
            <a:endParaRPr lang="en-US" dirty="0" smtClean="0"/>
          </a:p>
          <a:p>
            <a:pPr lvl="1"/>
            <a:r>
              <a:rPr lang="en-US" dirty="0" smtClean="0"/>
              <a:t>q: I go to the country.</a:t>
            </a:r>
          </a:p>
          <a:p>
            <a:pPr lvl="1"/>
            <a:r>
              <a:rPr lang="en-US" i="1" dirty="0" smtClean="0"/>
              <a:t>r</a:t>
            </a:r>
            <a:r>
              <a:rPr lang="en-US" dirty="0" smtClean="0"/>
              <a:t>:  I will go shopping.</a:t>
            </a:r>
          </a:p>
          <a:p>
            <a:pPr lvl="1"/>
            <a:endParaRPr lang="en-US" b="1" dirty="0" smtClean="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smtClean="0"/>
              <a:t>If </a:t>
            </a:r>
            <a:r>
              <a:rPr lang="en-US" sz="2800" i="1" dirty="0" smtClean="0"/>
              <a:t>p</a:t>
            </a:r>
            <a:r>
              <a:rPr lang="en-US" sz="2800" dirty="0" smtClean="0"/>
              <a:t> or </a:t>
            </a:r>
            <a:r>
              <a:rPr lang="en-US" sz="2800" i="1" dirty="0" smtClean="0"/>
              <a:t>q</a:t>
            </a:r>
            <a:r>
              <a:rPr lang="en-US" sz="2800" dirty="0" smtClean="0"/>
              <a:t> then not </a:t>
            </a:r>
            <a:r>
              <a:rPr lang="en-US" sz="2800" i="1" dirty="0" smtClean="0"/>
              <a:t>r</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Kinds of Problems Solved Using Discrete Mathematics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the shortest path between two cities using a transportation system?</a:t>
            </a:r>
          </a:p>
          <a:p>
            <a:r>
              <a:rPr lang="en-US" dirty="0" smtClean="0"/>
              <a:t>Find the shortest tour that visits each of a group of cities only once and then ends in the starting city.</a:t>
            </a:r>
          </a:p>
          <a:p>
            <a:r>
              <a:rPr lang="en-US" dirty="0" smtClean="0"/>
              <a:t>How can we represent English sentences so that a computer can reason with them?</a:t>
            </a:r>
          </a:p>
          <a:p>
            <a:r>
              <a:rPr lang="en-US" dirty="0" smtClean="0"/>
              <a:t>How can we prove that there are infinitely many prime numbers?</a:t>
            </a:r>
          </a:p>
          <a:p>
            <a:r>
              <a:rPr lang="en-US" dirty="0" smtClean="0"/>
              <a:t>How can a list of integers be sorted so that  the integers are in increasing order?</a:t>
            </a:r>
          </a:p>
          <a:p>
            <a:r>
              <a:rPr lang="en-US" dirty="0" smtClean="0"/>
              <a:t>How many steps are required to do such a sorting?</a:t>
            </a:r>
          </a:p>
          <a:p>
            <a:r>
              <a:rPr lang="en-US" dirty="0" smtClean="0"/>
              <a:t>How can it be proved that a sorting algorithm always correctly sorts a list?</a:t>
            </a:r>
          </a:p>
          <a:p>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  Problem:</a:t>
            </a:r>
            <a:r>
              <a:rPr lang="en-US" dirty="0" smtClean="0"/>
              <a:t> Translate the following sentence into propositional logic:</a:t>
            </a:r>
          </a:p>
          <a:p>
            <a:pPr>
              <a:buNone/>
            </a:pPr>
            <a:r>
              <a:rPr lang="en-US" dirty="0" smtClean="0"/>
              <a:t> “You can access the Internet from campus only if you are a computer science major or you are not a freshman.”</a:t>
            </a:r>
          </a:p>
          <a:p>
            <a:pPr>
              <a:buNone/>
            </a:pPr>
            <a:r>
              <a:rPr lang="en-US" b="1" dirty="0" smtClean="0"/>
              <a:t>  One Solution</a:t>
            </a:r>
            <a:r>
              <a:rPr lang="en-US" dirty="0" smtClean="0"/>
              <a:t>: Let </a:t>
            </a:r>
            <a:r>
              <a:rPr lang="en-US" i="1" dirty="0" smtClean="0">
                <a:latin typeface="Cambria Math" pitchFamily="18" charset="0"/>
                <a:ea typeface="Cambria Math" pitchFamily="18" charset="0"/>
              </a:rPr>
              <a:t>a</a:t>
            </a:r>
            <a:r>
              <a:rPr lang="en-US" dirty="0" smtClean="0"/>
              <a:t>, </a:t>
            </a:r>
            <a:r>
              <a:rPr lang="en-US" i="1" dirty="0" smtClean="0">
                <a:latin typeface="Cambria Math" pitchFamily="18" charset="0"/>
                <a:ea typeface="Cambria Math" pitchFamily="18" charset="0"/>
              </a:rPr>
              <a:t>c</a:t>
            </a:r>
            <a:r>
              <a:rPr lang="en-US" dirty="0" smtClean="0"/>
              <a:t>, and </a:t>
            </a:r>
            <a:r>
              <a:rPr lang="en-US" i="1" dirty="0" smtClean="0">
                <a:latin typeface="Cambria Math" pitchFamily="18" charset="0"/>
                <a:ea typeface="Cambria Math" pitchFamily="18" charset="0"/>
              </a:rPr>
              <a:t>f</a:t>
            </a:r>
            <a:r>
              <a:rPr lang="en-US" dirty="0" smtClean="0"/>
              <a:t>  represent respectively “You can access the internet from campus,” “You are a computer science major,” and “You are a freshman.”</a:t>
            </a:r>
          </a:p>
          <a:p>
            <a:pPr>
              <a:buNone/>
            </a:pPr>
            <a:r>
              <a:rPr lang="en-US" dirty="0" smtClean="0"/>
              <a:t>                  </a:t>
            </a:r>
            <a:r>
              <a:rPr lang="en-US" dirty="0" smtClean="0">
                <a:latin typeface="Cambria Math"/>
                <a:ea typeface="Cambria Math"/>
              </a:rPr>
              <a:t>a→ (c ∨ ¬ </a:t>
            </a:r>
            <a:r>
              <a:rPr lang="en-US" i="1" dirty="0" smtClean="0">
                <a:latin typeface="Cambria Math" pitchFamily="18" charset="0"/>
                <a:ea typeface="Cambria Math" pitchFamily="18" charset="0"/>
              </a:rPr>
              <a:t>f</a:t>
            </a:r>
            <a:r>
              <a:rPr lang="en-US" dirty="0" smtClean="0"/>
              <a:t> )</a:t>
            </a:r>
          </a:p>
          <a:p>
            <a:endParaRPr lang="en-US" dirty="0" smtClean="0"/>
          </a:p>
          <a:p>
            <a:pPr>
              <a:buNone/>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You </a:t>
            </a:r>
            <a:r>
              <a:rPr lang="en-US" dirty="0"/>
              <a:t>can see the movie only if you are over 18 years </a:t>
            </a:r>
            <a:r>
              <a:rPr lang="en-US" dirty="0" smtClean="0"/>
              <a:t>old or </a:t>
            </a:r>
            <a:r>
              <a:rPr lang="en-US" dirty="0"/>
              <a:t>you have the permission of a parent. Express your </a:t>
            </a:r>
            <a:r>
              <a:rPr lang="en-US" dirty="0" smtClean="0"/>
              <a:t>answer in </a:t>
            </a:r>
            <a:r>
              <a:rPr lang="en-US" dirty="0"/>
              <a:t>terms of </a:t>
            </a:r>
            <a:r>
              <a:rPr lang="en-US" i="1" dirty="0"/>
              <a:t>m</a:t>
            </a:r>
            <a:r>
              <a:rPr lang="en-US" dirty="0"/>
              <a:t>: “You can see the movie,” </a:t>
            </a:r>
            <a:r>
              <a:rPr lang="en-US" i="1" dirty="0"/>
              <a:t>e</a:t>
            </a:r>
            <a:r>
              <a:rPr lang="en-US" dirty="0"/>
              <a:t>: “You </a:t>
            </a:r>
            <a:r>
              <a:rPr lang="en-US" dirty="0" smtClean="0"/>
              <a:t>are over </a:t>
            </a:r>
            <a:r>
              <a:rPr lang="en-US" dirty="0"/>
              <a:t>18 years old,” and </a:t>
            </a:r>
            <a:r>
              <a:rPr lang="en-US" i="1" dirty="0"/>
              <a:t>p</a:t>
            </a:r>
            <a:r>
              <a:rPr lang="en-US" dirty="0"/>
              <a:t>: “You have the permission of </a:t>
            </a:r>
            <a:r>
              <a:rPr lang="en-US" dirty="0" smtClean="0"/>
              <a:t>a parent</a:t>
            </a:r>
            <a:r>
              <a:rPr lang="en-US" dirty="0"/>
              <a:t>.”</a:t>
            </a:r>
          </a:p>
        </p:txBody>
      </p:sp>
    </p:spTree>
    <p:extLst>
      <p:ext uri="{BB962C8B-B14F-4D97-AF65-F5344CB8AC3E}">
        <p14:creationId xmlns:p14="http://schemas.microsoft.com/office/powerpoint/2010/main" val="2629202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Specifications</a:t>
            </a:r>
            <a:endParaRPr lang="en-US" dirty="0"/>
          </a:p>
        </p:txBody>
      </p:sp>
      <p:sp>
        <p:nvSpPr>
          <p:cNvPr id="3" name="Content Placeholder 2"/>
          <p:cNvSpPr>
            <a:spLocks noGrp="1"/>
          </p:cNvSpPr>
          <p:nvPr>
            <p:ph idx="1"/>
          </p:nvPr>
        </p:nvSpPr>
        <p:spPr/>
        <p:txBody>
          <a:bodyPr/>
          <a:lstStyle/>
          <a:p>
            <a:r>
              <a:rPr lang="en-US" dirty="0" smtClean="0"/>
              <a:t>System and Software engineers take requirements in English and express them in a precise specification language based on logic.</a:t>
            </a:r>
          </a:p>
          <a:p>
            <a:pPr>
              <a:buNone/>
            </a:pPr>
            <a:r>
              <a:rPr lang="en-US" b="1" dirty="0" smtClean="0"/>
              <a:t>   Example</a:t>
            </a:r>
            <a:r>
              <a:rPr lang="en-US" dirty="0" smtClean="0"/>
              <a:t>: Express in propositional logic:</a:t>
            </a:r>
          </a:p>
          <a:p>
            <a:pPr>
              <a:buNone/>
            </a:pPr>
            <a:r>
              <a:rPr lang="en-US" dirty="0" smtClean="0"/>
              <a:t>  “The automated reply cannot be sent when the file system is full”</a:t>
            </a:r>
          </a:p>
          <a:p>
            <a:pPr>
              <a:buNone/>
            </a:pPr>
            <a:r>
              <a:rPr lang="en-US" dirty="0" smtClean="0"/>
              <a:t>    </a:t>
            </a:r>
            <a:r>
              <a:rPr lang="en-US" b="1" dirty="0" smtClean="0"/>
              <a:t>Solution</a:t>
            </a:r>
            <a:r>
              <a:rPr lang="en-US" dirty="0" smtClean="0"/>
              <a:t>: One possible solution: Let </a:t>
            </a:r>
            <a:r>
              <a:rPr lang="en-US" i="1" dirty="0" smtClean="0"/>
              <a:t>p</a:t>
            </a:r>
            <a:r>
              <a:rPr lang="en-US" dirty="0" smtClean="0"/>
              <a:t> denote “The automated reply can be sent” and </a:t>
            </a:r>
            <a:r>
              <a:rPr lang="en-US" i="1" dirty="0" smtClean="0"/>
              <a:t>q</a:t>
            </a:r>
            <a:r>
              <a:rPr lang="en-US" dirty="0" smtClean="0"/>
              <a:t> denote “The file system is full.”</a:t>
            </a:r>
            <a:r>
              <a:rPr lang="en-US" dirty="0" smtClean="0">
                <a:latin typeface="Cambria Math"/>
                <a:ea typeface="Cambria Math"/>
              </a:rPr>
              <a:t> </a:t>
            </a:r>
          </a:p>
          <a:p>
            <a:pPr>
              <a:buNone/>
            </a:pPr>
            <a:r>
              <a:rPr lang="en-US" dirty="0" smtClean="0">
                <a:latin typeface="Cambria Math"/>
                <a:ea typeface="Cambria Math"/>
              </a:rPr>
              <a:t>                              q→ ¬ </a:t>
            </a:r>
            <a:r>
              <a:rPr lang="en-US" i="1" dirty="0" smtClean="0">
                <a:latin typeface="Cambria Math" pitchFamily="18" charset="0"/>
                <a:ea typeface="Cambria Math" pitchFamily="18" charset="0"/>
              </a:rPr>
              <a:t>p</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Consistent System Specifications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Definition</a:t>
            </a:r>
            <a:r>
              <a:rPr lang="en-US" dirty="0" smtClean="0"/>
              <a:t>: A list of propositions is </a:t>
            </a:r>
            <a:r>
              <a:rPr lang="en-US" i="1" dirty="0" smtClean="0"/>
              <a:t>consistent</a:t>
            </a:r>
            <a:r>
              <a:rPr lang="en-US" dirty="0" smtClean="0"/>
              <a:t> if it is possible to assign truth values to the proposition variables so that each proposition is true.</a:t>
            </a:r>
          </a:p>
          <a:p>
            <a:pPr>
              <a:buNone/>
            </a:pPr>
            <a:r>
              <a:rPr lang="en-US" b="1" dirty="0" smtClean="0"/>
              <a:t>   Exercise</a:t>
            </a:r>
            <a:r>
              <a:rPr lang="en-US" dirty="0" smtClean="0"/>
              <a:t>: Are these specifications consistent?</a:t>
            </a:r>
          </a:p>
          <a:p>
            <a:pPr lvl="1"/>
            <a:r>
              <a:rPr lang="en-US" sz="1800" dirty="0" smtClean="0"/>
              <a:t>“The diagnostic message is  stored in the buffer or it is retransmitted.”</a:t>
            </a:r>
          </a:p>
          <a:p>
            <a:pPr lvl="1"/>
            <a:r>
              <a:rPr lang="en-US" sz="1800" dirty="0" smtClean="0"/>
              <a:t>“The diagnostic message is not stored in the buffer.”</a:t>
            </a:r>
          </a:p>
          <a:p>
            <a:pPr lvl="1"/>
            <a:r>
              <a:rPr lang="en-US" sz="1800" dirty="0" smtClean="0"/>
              <a:t>“If the diagnostic message is stored in the buffer, then it is retransmitted.”</a:t>
            </a:r>
          </a:p>
          <a:p>
            <a:pPr>
              <a:buNone/>
            </a:pPr>
            <a:r>
              <a:rPr lang="en-US" sz="2000" b="1" dirty="0" smtClean="0"/>
              <a:t>    Solution</a:t>
            </a:r>
            <a:r>
              <a:rPr lang="en-US" sz="2000" dirty="0" smtClean="0"/>
              <a:t>: Let p denote “The diagnostic message is stored in the buffer.” Let q denote “The diagnostic message is retransmitted” The specification can be written as:</a:t>
            </a:r>
            <a:r>
              <a:rPr lang="en-US" sz="2000" dirty="0" smtClean="0">
                <a:latin typeface="Cambria Math"/>
                <a:ea typeface="Cambria Math"/>
              </a:rPr>
              <a:t> p ∨ </a:t>
            </a:r>
            <a:r>
              <a:rPr lang="en-US" sz="2000" i="1" dirty="0" smtClean="0">
                <a:latin typeface="Cambria Math" pitchFamily="18" charset="0"/>
                <a:ea typeface="Cambria Math" pitchFamily="18" charset="0"/>
              </a:rPr>
              <a:t>q</a:t>
            </a:r>
            <a:r>
              <a:rPr lang="en-US" sz="2000" dirty="0" smtClean="0">
                <a:latin typeface="Cambria Math"/>
                <a:ea typeface="Cambria Math"/>
              </a:rPr>
              <a:t>,  ¬</a:t>
            </a:r>
            <a:r>
              <a:rPr lang="en-US" sz="2000" i="1" dirty="0" smtClean="0">
                <a:latin typeface="Cambria Math" pitchFamily="18" charset="0"/>
                <a:ea typeface="Cambria Math" pitchFamily="18" charset="0"/>
              </a:rPr>
              <a:t>p,</a:t>
            </a:r>
            <a:r>
              <a:rPr lang="en-US" sz="2000" dirty="0" smtClean="0"/>
              <a:t>  </a:t>
            </a:r>
            <a:r>
              <a:rPr lang="en-US" sz="2000" i="1" dirty="0" smtClean="0">
                <a:latin typeface="Cambria Math"/>
                <a:ea typeface="Cambria Math"/>
              </a:rPr>
              <a:t>p → </a:t>
            </a:r>
            <a:r>
              <a:rPr lang="en-US" sz="2000" i="1" dirty="0">
                <a:latin typeface="Cambria Math"/>
                <a:ea typeface="Cambria Math"/>
              </a:rPr>
              <a:t>q</a:t>
            </a:r>
            <a:r>
              <a:rPr lang="en-US" sz="2000" dirty="0" smtClean="0"/>
              <a:t>.   When p is false and q is true all three statements are true. So the specification is consistent.</a:t>
            </a:r>
            <a:endParaRPr lang="en-US" dirty="0" smtClean="0"/>
          </a:p>
          <a:p>
            <a:pPr lvl="1"/>
            <a:r>
              <a:rPr lang="en-US" sz="1800" dirty="0" smtClean="0"/>
              <a:t>What if “The diagnostic message is not retransmitted is added.” </a:t>
            </a:r>
          </a:p>
          <a:p>
            <a:pPr lvl="1">
              <a:buNone/>
            </a:pPr>
            <a:r>
              <a:rPr lang="en-US" sz="1800" dirty="0" smtClean="0"/>
              <a:t>     </a:t>
            </a:r>
            <a:r>
              <a:rPr lang="en-US" sz="1800" b="1" dirty="0" smtClean="0"/>
              <a:t>Solution</a:t>
            </a:r>
            <a:r>
              <a:rPr lang="en-US" sz="1800" dirty="0" smtClean="0"/>
              <a:t>: Now we are adding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and there is no satisfying    assignment. So the specification is not consistent. </a:t>
            </a:r>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There </a:t>
            </a:r>
            <a:r>
              <a:rPr lang="en-US" dirty="0"/>
              <a:t>these system specifications consistent? </a:t>
            </a:r>
            <a:r>
              <a:rPr lang="en-US" dirty="0" smtClean="0"/>
              <a:t>“Whenever the </a:t>
            </a:r>
            <a:r>
              <a:rPr lang="en-US" dirty="0"/>
              <a:t>system software is being upgraded, users cannot </a:t>
            </a:r>
            <a:r>
              <a:rPr lang="en-US" dirty="0" smtClean="0"/>
              <a:t>access the </a:t>
            </a:r>
            <a:r>
              <a:rPr lang="en-US" dirty="0"/>
              <a:t>file system. If users can access the file </a:t>
            </a:r>
            <a:r>
              <a:rPr lang="en-US" dirty="0" smtClean="0"/>
              <a:t>system, then </a:t>
            </a:r>
            <a:r>
              <a:rPr lang="en-US" dirty="0"/>
              <a:t>they can save new files. If users cannot save </a:t>
            </a:r>
            <a:r>
              <a:rPr lang="en-US" dirty="0" smtClean="0"/>
              <a:t>new files</a:t>
            </a:r>
            <a:r>
              <a:rPr lang="en-US" dirty="0"/>
              <a:t>, then the system software is not </a:t>
            </a:r>
            <a:r>
              <a:rPr lang="en-US" dirty="0" err="1" smtClean="0"/>
              <a:t>bein</a:t>
            </a:r>
            <a:r>
              <a:rPr lang="en-US" dirty="0" smtClean="0"/>
              <a:t> upgraded</a:t>
            </a:r>
            <a:r>
              <a:rPr lang="en-US" dirty="0"/>
              <a:t>.”</a:t>
            </a:r>
          </a:p>
        </p:txBody>
      </p:sp>
    </p:spTree>
    <p:extLst>
      <p:ext uri="{BB962C8B-B14F-4D97-AF65-F5344CB8AC3E}">
        <p14:creationId xmlns:p14="http://schemas.microsoft.com/office/powerpoint/2010/main" val="3477436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 Puzzles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An island has two kinds of inhabitants, </a:t>
            </a:r>
            <a:r>
              <a:rPr lang="en-US" sz="2000" i="1" dirty="0" smtClean="0"/>
              <a:t>knights</a:t>
            </a:r>
            <a:r>
              <a:rPr lang="en-US" sz="2000" dirty="0" smtClean="0"/>
              <a:t>, who always tell the truth, and </a:t>
            </a:r>
            <a:r>
              <a:rPr lang="en-US" sz="2000" i="1" dirty="0" smtClean="0"/>
              <a:t>knaves</a:t>
            </a:r>
            <a:r>
              <a:rPr lang="en-US" sz="2000" dirty="0" smtClean="0"/>
              <a:t>, who always lie. </a:t>
            </a:r>
          </a:p>
          <a:p>
            <a:r>
              <a:rPr lang="en-US" sz="2000" dirty="0" smtClean="0"/>
              <a:t>You go to the island and meet A and B. </a:t>
            </a:r>
          </a:p>
          <a:p>
            <a:pPr lvl="1"/>
            <a:r>
              <a:rPr lang="en-US" sz="2000" dirty="0" smtClean="0"/>
              <a:t>A says “B is a knight.”</a:t>
            </a:r>
          </a:p>
          <a:p>
            <a:pPr lvl="1"/>
            <a:r>
              <a:rPr lang="en-US" sz="2000" dirty="0" smtClean="0"/>
              <a:t>B says “The two of us are of opposite types.”</a:t>
            </a:r>
          </a:p>
          <a:p>
            <a:pPr>
              <a:buNone/>
            </a:pPr>
            <a:r>
              <a:rPr lang="en-US" sz="2000" b="1" dirty="0" smtClean="0"/>
              <a:t>    Example</a:t>
            </a:r>
            <a:r>
              <a:rPr lang="en-US" sz="2000" dirty="0" smtClean="0"/>
              <a:t>: What are the types of A and B?</a:t>
            </a:r>
          </a:p>
          <a:p>
            <a:pPr>
              <a:buNone/>
            </a:pPr>
            <a:r>
              <a:rPr lang="en-US" sz="2000" b="1" dirty="0" smtClean="0"/>
              <a:t>    Solution: </a:t>
            </a:r>
            <a:r>
              <a:rPr lang="en-US" sz="2000" dirty="0" smtClean="0"/>
              <a:t>Let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be the statements that A is a knight and B is a knight, respectively. So, then </a:t>
            </a:r>
            <a:r>
              <a:rPr lang="en-US" sz="2000" i="1" dirty="0" smtClean="0">
                <a:sym typeface="Symbol"/>
              </a:rPr>
              <a:t>p</a:t>
            </a:r>
            <a:r>
              <a:rPr lang="en-US" sz="2000" dirty="0" smtClean="0">
                <a:sym typeface="Symbol"/>
              </a:rPr>
              <a:t> represents the proposition that A is a knave and </a:t>
            </a:r>
            <a:r>
              <a:rPr lang="en-US" sz="2000" i="1" dirty="0" smtClean="0">
                <a:sym typeface="Symbol"/>
              </a:rPr>
              <a:t>q</a:t>
            </a:r>
            <a:r>
              <a:rPr lang="en-US" sz="2000" dirty="0" smtClean="0">
                <a:sym typeface="Symbol"/>
              </a:rPr>
              <a:t> that B is a knave.</a:t>
            </a:r>
          </a:p>
          <a:p>
            <a:pPr lvl="1"/>
            <a:r>
              <a:rPr lang="en-US" sz="1800" dirty="0" smtClean="0">
                <a:sym typeface="Symbol"/>
              </a:rPr>
              <a:t>If A is a knight, then </a:t>
            </a:r>
            <a:r>
              <a:rPr lang="en-US" sz="1800" i="1" dirty="0" smtClean="0">
                <a:latin typeface="Cambria Math" pitchFamily="18" charset="0"/>
                <a:ea typeface="Cambria Math" pitchFamily="18" charset="0"/>
                <a:sym typeface="Symbol"/>
              </a:rPr>
              <a:t>p</a:t>
            </a:r>
            <a:r>
              <a:rPr lang="en-US" sz="1800" dirty="0" smtClean="0">
                <a:sym typeface="Symbol"/>
              </a:rPr>
              <a:t>  is  true. Since knights tell the truth, </a:t>
            </a:r>
            <a:r>
              <a:rPr lang="en-US" sz="1800" i="1" dirty="0" smtClean="0">
                <a:sym typeface="Symbol"/>
              </a:rPr>
              <a:t>q </a:t>
            </a:r>
            <a:r>
              <a:rPr lang="en-US" sz="1800" dirty="0" smtClean="0">
                <a:sym typeface="Symbol"/>
              </a:rPr>
              <a:t>must also be true. Then (</a:t>
            </a:r>
            <a:r>
              <a:rPr lang="en-US" sz="1800" dirty="0" smtClean="0">
                <a:latin typeface="Cambria Math"/>
                <a:ea typeface="Cambria Math"/>
              </a:rPr>
              <a:t>p ∧</a:t>
            </a:r>
            <a:r>
              <a:rPr lang="en-US" sz="1800" i="1" dirty="0" smtClean="0">
                <a:sym typeface="Symbol"/>
              </a:rPr>
              <a:t>  </a:t>
            </a:r>
            <a:r>
              <a:rPr lang="en-US" sz="1800" dirty="0" smtClean="0">
                <a:latin typeface="Cambria Math"/>
                <a:ea typeface="Cambria Math"/>
              </a:rPr>
              <a:t>q)∨ (</a:t>
            </a:r>
            <a:r>
              <a:rPr lang="en-US" sz="1800" i="1" dirty="0" smtClean="0">
                <a:sym typeface="Symbol"/>
              </a:rPr>
              <a:t></a:t>
            </a:r>
            <a:r>
              <a:rPr lang="en-US" sz="1800" dirty="0" smtClean="0">
                <a:latin typeface="Cambria Math"/>
                <a:ea typeface="Cambria Math"/>
              </a:rPr>
              <a:t> p ∧</a:t>
            </a:r>
            <a:r>
              <a:rPr lang="en-US" sz="1800" i="1" dirty="0" smtClean="0">
                <a:sym typeface="Symbol"/>
              </a:rPr>
              <a:t> </a:t>
            </a:r>
            <a:r>
              <a:rPr lang="en-US" sz="1800" i="1" dirty="0" smtClean="0">
                <a:latin typeface="Cambria Math" pitchFamily="18" charset="0"/>
                <a:ea typeface="Cambria Math" pitchFamily="18" charset="0"/>
              </a:rPr>
              <a:t>q) </a:t>
            </a:r>
            <a:r>
              <a:rPr lang="en-US" sz="1800" dirty="0" smtClean="0">
                <a:ea typeface="Cambria Math" pitchFamily="18" charset="0"/>
              </a:rPr>
              <a:t>would have to be true, but it is not. So, A is not a knight and therefore </a:t>
            </a:r>
            <a:r>
              <a:rPr lang="en-US" sz="1800" i="1" dirty="0" smtClean="0">
                <a:sym typeface="Symbol"/>
              </a:rPr>
              <a:t>p </a:t>
            </a:r>
            <a:r>
              <a:rPr lang="en-US" sz="1800" dirty="0" smtClean="0">
                <a:sym typeface="Symbol"/>
              </a:rPr>
              <a:t>must be true</a:t>
            </a:r>
            <a:r>
              <a:rPr lang="en-US" sz="1800" i="1" dirty="0" smtClean="0">
                <a:sym typeface="Symbol"/>
              </a:rPr>
              <a:t>.</a:t>
            </a:r>
          </a:p>
          <a:p>
            <a:pPr lvl="1"/>
            <a:r>
              <a:rPr lang="en-US" sz="1800" dirty="0" smtClean="0">
                <a:sym typeface="Symbol"/>
              </a:rPr>
              <a:t>If A is a knave, then B must not be a knight since knaves always lie. So, then both </a:t>
            </a:r>
            <a:r>
              <a:rPr lang="en-US" sz="1800" i="1" dirty="0" smtClean="0">
                <a:sym typeface="Symbol"/>
              </a:rPr>
              <a:t>p </a:t>
            </a:r>
            <a:r>
              <a:rPr lang="en-US" sz="1800" dirty="0" smtClean="0">
                <a:sym typeface="Symbol"/>
              </a:rPr>
              <a:t>and</a:t>
            </a:r>
            <a:r>
              <a:rPr lang="en-US" sz="1800" i="1" dirty="0" smtClean="0">
                <a:sym typeface="Symbol"/>
              </a:rPr>
              <a:t> q </a:t>
            </a:r>
            <a:r>
              <a:rPr lang="en-US" sz="1800" dirty="0" smtClean="0">
                <a:sym typeface="Symbol"/>
              </a:rPr>
              <a:t>hold since both are knaves</a:t>
            </a:r>
            <a:r>
              <a:rPr lang="en-US" sz="1800" i="1" dirty="0" smtClean="0">
                <a:sym typeface="Symbol"/>
              </a:rPr>
              <a:t>.</a:t>
            </a:r>
            <a:endParaRPr lang="en-US" sz="1800" dirty="0" smtClean="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smtClean="0"/>
              <a:t>Raymond </a:t>
            </a:r>
            <a:r>
              <a:rPr lang="en-US" dirty="0" err="1" smtClean="0"/>
              <a:t>Smullyan</a:t>
            </a:r>
            <a:endParaRPr lang="en-US" dirty="0" smtClean="0"/>
          </a:p>
          <a:p>
            <a:r>
              <a:rPr lang="en-US" dirty="0" smtClean="0"/>
              <a:t>(Born 1919)</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 Circuits </a:t>
            </a:r>
            <a:br>
              <a:rPr lang="en-US" dirty="0" smtClean="0"/>
            </a:br>
            <a:r>
              <a:rPr lang="en-US" dirty="0" smtClean="0"/>
              <a:t>(Studied in depth in Chapter 12)</a:t>
            </a:r>
            <a:endParaRPr lang="en-US" dirty="0"/>
          </a:p>
        </p:txBody>
      </p:sp>
      <p:sp>
        <p:nvSpPr>
          <p:cNvPr id="3" name="Content Placeholder 2"/>
          <p:cNvSpPr>
            <a:spLocks noGrp="1"/>
          </p:cNvSpPr>
          <p:nvPr>
            <p:ph idx="1"/>
          </p:nvPr>
        </p:nvSpPr>
        <p:spPr/>
        <p:txBody>
          <a:bodyPr>
            <a:normAutofit/>
          </a:bodyPr>
          <a:lstStyle/>
          <a:p>
            <a:r>
              <a:rPr lang="en-US" sz="1600" dirty="0" smtClean="0"/>
              <a:t>Electronic circuits; each input/output signal  can be viewed as a 0 or 1. </a:t>
            </a:r>
          </a:p>
          <a:p>
            <a:pPr lvl="1"/>
            <a:r>
              <a:rPr lang="en-US" sz="1600" dirty="0" smtClean="0"/>
              <a:t>0    represents </a:t>
            </a:r>
            <a:r>
              <a:rPr lang="en-US" sz="1600" b="1" dirty="0" smtClean="0"/>
              <a:t>False</a:t>
            </a:r>
          </a:p>
          <a:p>
            <a:pPr lvl="1"/>
            <a:r>
              <a:rPr lang="en-US" sz="1600" dirty="0" smtClean="0"/>
              <a:t>1    represents </a:t>
            </a:r>
            <a:r>
              <a:rPr lang="en-US" sz="1600" b="1" dirty="0" smtClean="0"/>
              <a:t>True</a:t>
            </a:r>
          </a:p>
          <a:p>
            <a:r>
              <a:rPr lang="en-US" sz="1600" dirty="0" smtClean="0"/>
              <a:t>Complicated circuits are constructed from three basic circuits called gates.</a:t>
            </a:r>
          </a:p>
          <a:p>
            <a:pPr>
              <a:buNone/>
            </a:pPr>
            <a:endParaRPr lang="en-US" sz="1600" dirty="0" smtClean="0"/>
          </a:p>
          <a:p>
            <a:pPr>
              <a:buNone/>
            </a:pPr>
            <a:endParaRPr lang="en-US" sz="1600" dirty="0" smtClean="0"/>
          </a:p>
          <a:p>
            <a:pPr lvl="1"/>
            <a:r>
              <a:rPr lang="en-US" sz="1400" dirty="0" smtClean="0"/>
              <a:t>The inverter  (</a:t>
            </a:r>
            <a:r>
              <a:rPr lang="en-US" sz="1400" b="1" dirty="0" smtClean="0"/>
              <a:t>NOT gate</a:t>
            </a:r>
            <a:r>
              <a:rPr lang="en-US" sz="1400" dirty="0" smtClean="0"/>
              <a:t>)takes an input bit and produces the negation of that bit.</a:t>
            </a:r>
          </a:p>
          <a:p>
            <a:pPr lvl="1"/>
            <a:r>
              <a:rPr lang="en-US" sz="1400" dirty="0" smtClean="0"/>
              <a:t>The </a:t>
            </a:r>
            <a:r>
              <a:rPr lang="en-US" sz="1400" b="1" dirty="0" smtClean="0"/>
              <a:t>OR gate </a:t>
            </a:r>
            <a:r>
              <a:rPr lang="en-US" sz="1400" dirty="0" smtClean="0"/>
              <a:t>takes two input bits and produces the value equivalent to the disjunction of the two bits.</a:t>
            </a:r>
          </a:p>
          <a:p>
            <a:pPr lvl="1"/>
            <a:r>
              <a:rPr lang="en-US" sz="1400" dirty="0" smtClean="0"/>
              <a:t>The </a:t>
            </a:r>
            <a:r>
              <a:rPr lang="en-US" sz="1400" b="1" dirty="0" smtClean="0"/>
              <a:t>AND gate </a:t>
            </a:r>
            <a:r>
              <a:rPr lang="en-US" sz="1400" dirty="0" smtClean="0"/>
              <a:t>takes two input bits and produces the value equivalent to the conjunction of the two bits.</a:t>
            </a:r>
          </a:p>
          <a:p>
            <a:r>
              <a:rPr lang="en-US" sz="1600" dirty="0" smtClean="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#1, #9, #25</a:t>
            </a:r>
            <a:endParaRPr lang="en-US" dirty="0"/>
          </a:p>
        </p:txBody>
      </p:sp>
    </p:spTree>
    <p:extLst>
      <p:ext uri="{BB962C8B-B14F-4D97-AF65-F5344CB8AC3E}">
        <p14:creationId xmlns:p14="http://schemas.microsoft.com/office/powerpoint/2010/main" val="713601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Propositional Equivalences</a:t>
            </a:r>
            <a:endParaRPr lang="en-US" dirty="0"/>
          </a:p>
        </p:txBody>
      </p:sp>
      <p:sp>
        <p:nvSpPr>
          <p:cNvPr id="3" name="Subtitle 2"/>
          <p:cNvSpPr>
            <a:spLocks noGrp="1"/>
          </p:cNvSpPr>
          <p:nvPr>
            <p:ph type="subTitle" idx="1"/>
          </p:nvPr>
        </p:nvSpPr>
        <p:spPr/>
        <p:txBody>
          <a:bodyPr/>
          <a:lstStyle/>
          <a:p>
            <a:r>
              <a:rPr lang="en-US" dirty="0" smtClean="0"/>
              <a:t>Section 1.3</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Tautologies, Contradictions, and Contingencies. </a:t>
            </a:r>
          </a:p>
          <a:p>
            <a:r>
              <a:rPr lang="en-US" dirty="0" smtClean="0"/>
              <a:t>Logical Equivalence</a:t>
            </a:r>
          </a:p>
          <a:p>
            <a:pPr lvl="1"/>
            <a:r>
              <a:rPr lang="en-US" dirty="0" smtClean="0"/>
              <a:t>Important Logical Equivalences</a:t>
            </a:r>
          </a:p>
          <a:p>
            <a:pPr lvl="1"/>
            <a:r>
              <a:rPr lang="en-US" dirty="0" smtClean="0"/>
              <a:t>Showing Logical Equivalence</a:t>
            </a:r>
          </a:p>
          <a:p>
            <a:r>
              <a:rPr lang="en-US" dirty="0" smtClean="0"/>
              <a:t>Normal Forms (</a:t>
            </a:r>
            <a:r>
              <a:rPr lang="en-US" i="1" dirty="0" smtClean="0"/>
              <a:t>optional, covered in exercises in text</a:t>
            </a:r>
            <a:r>
              <a:rPr lang="en-US" dirty="0" smtClean="0"/>
              <a:t>)</a:t>
            </a:r>
          </a:p>
          <a:p>
            <a:pPr lvl="1"/>
            <a:r>
              <a:rPr lang="en-US" dirty="0" smtClean="0"/>
              <a:t>Disjunctive Normal Form</a:t>
            </a:r>
          </a:p>
          <a:p>
            <a:pPr lvl="1"/>
            <a:r>
              <a:rPr lang="en-US" dirty="0" smtClean="0"/>
              <a:t>Conjunctive Normal Form</a:t>
            </a:r>
          </a:p>
          <a:p>
            <a:r>
              <a:rPr lang="en-US" dirty="0" smtClean="0"/>
              <a:t>Propositional </a:t>
            </a:r>
            <a:r>
              <a:rPr lang="en-US" dirty="0" err="1" smtClean="0"/>
              <a:t>Satisfiability</a:t>
            </a:r>
            <a:endParaRPr lang="en-US" dirty="0" smtClean="0"/>
          </a:p>
          <a:p>
            <a:pPr lvl="1"/>
            <a:r>
              <a:rPr lang="en-US" dirty="0" smtClean="0"/>
              <a:t>Sudoku Example</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of a Course in Discrete Mathematics</a:t>
            </a:r>
            <a:endParaRPr lang="en-US" dirty="0"/>
          </a:p>
        </p:txBody>
      </p:sp>
      <p:sp>
        <p:nvSpPr>
          <p:cNvPr id="3" name="Content Placeholder 2"/>
          <p:cNvSpPr>
            <a:spLocks noGrp="1"/>
          </p:cNvSpPr>
          <p:nvPr>
            <p:ph idx="1"/>
          </p:nvPr>
        </p:nvSpPr>
        <p:spPr/>
        <p:txBody>
          <a:bodyPr>
            <a:normAutofit/>
          </a:bodyPr>
          <a:lstStyle/>
          <a:p>
            <a:r>
              <a:rPr lang="en-US" b="1" dirty="0" smtClean="0"/>
              <a:t>Mathematical Reasoning</a:t>
            </a:r>
            <a:r>
              <a:rPr lang="en-US" dirty="0" smtClean="0"/>
              <a:t>: Ability to read, understand, and construct mathematical arguments and proofs. </a:t>
            </a:r>
          </a:p>
          <a:p>
            <a:r>
              <a:rPr lang="en-US" b="1" dirty="0" smtClean="0"/>
              <a:t>Combinatorial Analysis</a:t>
            </a:r>
            <a:r>
              <a:rPr lang="en-US" dirty="0" smtClean="0"/>
              <a:t>: Techniques for  counting objects of different kinds. </a:t>
            </a:r>
          </a:p>
          <a:p>
            <a:r>
              <a:rPr lang="en-US" b="1" dirty="0" smtClean="0"/>
              <a:t>Discrete Structures</a:t>
            </a:r>
            <a:r>
              <a:rPr lang="en-US" dirty="0" smtClean="0"/>
              <a:t>: Abstract mathematical structures that represent objects and the relationships between them. Examples are sets, permutations, relations, graphs, trees, and finite state machines.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Tautologies, Contradictions, and Contingencies</a:t>
            </a:r>
            <a:endParaRPr lang="en-US" dirty="0"/>
          </a:p>
        </p:txBody>
      </p:sp>
      <p:sp>
        <p:nvSpPr>
          <p:cNvPr id="3" name="Content Placeholder 2"/>
          <p:cNvSpPr>
            <a:spLocks noGrp="1"/>
          </p:cNvSpPr>
          <p:nvPr>
            <p:ph idx="1"/>
          </p:nvPr>
        </p:nvSpPr>
        <p:spPr/>
        <p:txBody>
          <a:bodyPr/>
          <a:lstStyle/>
          <a:p>
            <a:r>
              <a:rPr lang="en-US" dirty="0" smtClean="0"/>
              <a:t>A  tautology is a proposition which is always true.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contradiction</a:t>
            </a:r>
            <a:r>
              <a:rPr lang="en-US" dirty="0" smtClean="0"/>
              <a:t> is a proposition which is always false.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contingency</a:t>
            </a:r>
            <a:r>
              <a:rPr lang="en-US" dirty="0" smtClean="0"/>
              <a:t> is a proposition which is neither a tautology nor a contradiction, such as  </a:t>
            </a:r>
            <a:r>
              <a:rPr lang="en-US" i="1" dirty="0" smtClean="0"/>
              <a:t>p</a:t>
            </a:r>
          </a:p>
          <a:p>
            <a:pPr>
              <a:buNone/>
            </a:pPr>
            <a:r>
              <a:rPr lang="en-US" dirty="0" smtClean="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gridCol w="1504950"/>
                <a:gridCol w="1524000"/>
                <a:gridCol w="1524000"/>
              </a:tblGrid>
              <a:tr h="137160">
                <a:tc>
                  <a:txBody>
                    <a:bodyPr/>
                    <a:lstStyle/>
                    <a:p>
                      <a:r>
                        <a:rPr lang="en-US" i="1" dirty="0" smtClean="0">
                          <a:latin typeface="Cambria Math" pitchFamily="18" charset="0"/>
                          <a:ea typeface="Cambria Math" pitchFamily="18" charset="0"/>
                        </a:rPr>
                        <a:t>P</a:t>
                      </a:r>
                      <a:endParaRPr lang="en-US" b="0" i="1" dirty="0">
                        <a:solidFill>
                          <a:schemeClr val="tx1"/>
                        </a:solidFill>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endParaRPr lang="en-US" dirty="0"/>
                    </a:p>
                  </a:txBody>
                  <a:tcPr/>
                </a:tc>
                <a:tc>
                  <a:txBody>
                    <a:bodyPr/>
                    <a:lstStyle/>
                    <a:p>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txBody>
                  <a:tcPr/>
                </a:tc>
              </a:tr>
              <a:tr h="268612">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213137">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Logically Equivalent</a:t>
            </a:r>
            <a:endParaRPr lang="en-US" dirty="0"/>
          </a:p>
        </p:txBody>
      </p:sp>
      <p:sp>
        <p:nvSpPr>
          <p:cNvPr id="3" name="Content Placeholder 2"/>
          <p:cNvSpPr>
            <a:spLocks noGrp="1"/>
          </p:cNvSpPr>
          <p:nvPr>
            <p:ph idx="1"/>
          </p:nvPr>
        </p:nvSpPr>
        <p:spPr/>
        <p:txBody>
          <a:bodyPr>
            <a:normAutofit/>
          </a:bodyPr>
          <a:lstStyle/>
          <a:p>
            <a:pPr marL="514350" indent="-514350"/>
            <a:r>
              <a:rPr lang="en-US" sz="2000" dirty="0" smtClean="0"/>
              <a:t>Two compound propositions p and q are logically equivalent if  </a:t>
            </a:r>
            <a:r>
              <a:rPr lang="en-US" sz="2000" i="1" dirty="0" err="1" smtClean="0">
                <a:latin typeface="Cambria Math" pitchFamily="18" charset="0"/>
                <a:ea typeface="Cambria Math" pitchFamily="18" charset="0"/>
              </a:rPr>
              <a:t>p↔q</a:t>
            </a:r>
            <a:r>
              <a:rPr lang="en-US" sz="2000" dirty="0" smtClean="0"/>
              <a:t>  is a tautology.</a:t>
            </a:r>
          </a:p>
          <a:p>
            <a:pPr marL="514350" indent="-514350"/>
            <a:r>
              <a:rPr lang="en-US" sz="2000" dirty="0" smtClean="0"/>
              <a:t>We write this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or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where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compound propositions.</a:t>
            </a:r>
          </a:p>
          <a:p>
            <a:pPr marL="514350" indent="-514350"/>
            <a:r>
              <a:rPr lang="en-US" sz="2000" dirty="0" smtClean="0"/>
              <a:t>Two compound propositions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equivalent if and only if the columns in a truth table giving their truth values agree.</a:t>
            </a:r>
          </a:p>
          <a:p>
            <a:pPr marL="514350" indent="-514350"/>
            <a:r>
              <a:rPr lang="en-US" sz="2000" dirty="0" smtClean="0"/>
              <a:t>This truth table </a:t>
            </a:r>
            <a:r>
              <a:rPr lang="en-US" sz="2000" smtClean="0"/>
              <a:t>shows that </a:t>
            </a:r>
            <a:r>
              <a:rPr lang="en-US" sz="2000" dirty="0" smtClean="0">
                <a:latin typeface="Cambria Math"/>
                <a:ea typeface="Cambria Math"/>
              </a:rPr>
              <a:t>¬</a:t>
            </a:r>
            <a:r>
              <a:rPr lang="en-US" sz="2000" i="1" dirty="0" smtClean="0">
                <a:latin typeface="Cambria Math" pitchFamily="18" charset="0"/>
                <a:ea typeface="Cambria Math" pitchFamily="18" charset="0"/>
              </a:rPr>
              <a:t>p </a:t>
            </a:r>
            <a:r>
              <a:rPr lang="en-US" sz="2000" dirty="0" smtClean="0">
                <a:latin typeface="Cambria Math"/>
                <a:ea typeface="Cambria Math"/>
              </a:rPr>
              <a:t>∨ </a:t>
            </a:r>
            <a:r>
              <a:rPr lang="en-US" sz="2000" i="1" dirty="0" smtClean="0">
                <a:latin typeface="Cambria Math" pitchFamily="18" charset="0"/>
                <a:ea typeface="Cambria Math" pitchFamily="18" charset="0"/>
              </a:rPr>
              <a:t>q  </a:t>
            </a:r>
            <a:r>
              <a:rPr lang="en-US" sz="2000" dirty="0" smtClean="0">
                <a:ea typeface="Cambria Math" pitchFamily="18" charset="0"/>
              </a:rPr>
              <a:t>is equivalent to </a:t>
            </a:r>
            <a:r>
              <a:rPr lang="en-US" sz="2000" i="1" dirty="0" smtClean="0">
                <a:latin typeface="Cambria Math" pitchFamily="18" charset="0"/>
                <a:ea typeface="Cambria Math" pitchFamily="18" charset="0"/>
              </a:rPr>
              <a:t>p </a:t>
            </a:r>
            <a:r>
              <a:rPr lang="en-US" sz="2000" i="1" dirty="0" smtClean="0">
                <a:latin typeface="Cambria Math"/>
                <a:ea typeface="Cambria Math"/>
              </a:rPr>
              <a:t>→ </a:t>
            </a:r>
            <a:r>
              <a:rPr lang="en-US" sz="2000" i="1" dirty="0" smtClean="0">
                <a:latin typeface="Cambria Math" pitchFamily="18" charset="0"/>
                <a:ea typeface="Cambria Math" pitchFamily="18" charset="0"/>
              </a:rPr>
              <a:t>q.</a:t>
            </a:r>
            <a:endParaRPr lang="en-US" sz="2000" dirty="0" smtClean="0"/>
          </a:p>
          <a:p>
            <a:pPr marL="514350" indent="-514350"/>
            <a:endParaRPr lang="en-US" sz="2000" dirty="0" smtClean="0"/>
          </a:p>
          <a:p>
            <a:pPr marL="514350" indent="-514350"/>
            <a:endParaRPr lang="en-US" sz="2000" dirty="0" smtClean="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gridCol w="914400"/>
                <a:gridCol w="1219200"/>
                <a:gridCol w="1447800"/>
                <a:gridCol w="1752601"/>
              </a:tblGrid>
              <a:tr h="370840">
                <a:tc>
                  <a:txBody>
                    <a:bodyPr/>
                    <a:lstStyle/>
                    <a:p>
                      <a:r>
                        <a:rPr lang="en-US" sz="1800" i="1" dirty="0" smtClean="0">
                          <a:latin typeface="Cambria Math" pitchFamily="18" charset="0"/>
                          <a:ea typeface="Cambria Math" pitchFamily="18" charset="0"/>
                        </a:rPr>
                        <a:t>p</a:t>
                      </a:r>
                      <a:endParaRPr lang="en-US" dirty="0"/>
                    </a:p>
                  </a:txBody>
                  <a:tcPr/>
                </a:tc>
                <a:tc>
                  <a:txBody>
                    <a:bodyPr/>
                    <a:lstStyle/>
                    <a:p>
                      <a:r>
                        <a:rPr lang="en-US" sz="1800" i="1" dirty="0" smtClean="0">
                          <a:latin typeface="Cambria Math" pitchFamily="18" charset="0"/>
                          <a:ea typeface="Cambria Math" pitchFamily="18" charset="0"/>
                        </a:rPr>
                        <a:t>q</a:t>
                      </a:r>
                      <a:r>
                        <a:rPr lang="en-US" sz="180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 </a:t>
                      </a:r>
                      <a:r>
                        <a:rPr lang="en-US" sz="1800" i="0"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r>
                        <a:rPr lang="en-US" sz="1800" i="1"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Morgan’s Laws</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gridCol w="914400"/>
                <a:gridCol w="1219200"/>
                <a:gridCol w="990600"/>
                <a:gridCol w="1371600"/>
                <a:gridCol w="1447800"/>
                <a:gridCol w="1752601"/>
              </a:tblGrid>
              <a:tr h="40132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b="0" i="1" dirty="0" smtClean="0">
                          <a:latin typeface="Cambria Math" pitchFamily="18" charset="0"/>
                          <a:ea typeface="Cambria Math" pitchFamily="18" charset="0"/>
                        </a:rPr>
                        <a:t>q</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a:t>
                      </a:r>
                      <a:r>
                        <a:rPr lang="en-US" b="0" i="1" dirty="0" err="1" smtClean="0">
                          <a:latin typeface="+mn-lt"/>
                          <a:ea typeface="Cambria Math" pitchFamily="18" charset="0"/>
                        </a:rPr>
                        <a:t>p</a:t>
                      </a:r>
                      <a:r>
                        <a:rPr lang="en-US" b="0" i="0" dirty="0" err="1" smtClean="0">
                          <a:latin typeface="Cambria Math"/>
                          <a:ea typeface="Cambria Math"/>
                        </a:rPr>
                        <a:t>∨</a:t>
                      </a:r>
                      <a:r>
                        <a:rPr lang="en-US" b="0" i="1" dirty="0" err="1" smtClean="0">
                          <a:latin typeface="+mn-lt"/>
                          <a:ea typeface="Cambria Math"/>
                        </a:rPr>
                        <a:t>q</a:t>
                      </a:r>
                      <a:r>
                        <a:rPr lang="en-US" b="0" i="0" dirty="0" smtClean="0">
                          <a:latin typeface="Cambria Math"/>
                          <a:ea typeface="Cambria Math"/>
                        </a:rPr>
                        <a:t>)</a:t>
                      </a:r>
                      <a:endParaRPr lang="en-US" b="0" i="0"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dirty="0" smtClean="0"/>
                        <a:t>(</a:t>
                      </a:r>
                      <a:r>
                        <a:rPr lang="en-US" b="0" i="1" dirty="0" err="1" smtClean="0">
                          <a:latin typeface="+mn-lt"/>
                          <a:ea typeface="Cambria Math" pitchFamily="18" charset="0"/>
                        </a:rPr>
                        <a:t>p</a:t>
                      </a:r>
                      <a:r>
                        <a:rPr lang="en-US" b="0" i="0" dirty="0" err="1" smtClean="0">
                          <a:latin typeface="+mn-lt"/>
                          <a:ea typeface="Cambria Math"/>
                        </a:rPr>
                        <a:t>∨</a:t>
                      </a:r>
                      <a:r>
                        <a:rPr lang="en-US" b="0" i="1" dirty="0" err="1" smtClean="0">
                          <a:latin typeface="+mn-lt"/>
                          <a:ea typeface="Cambria Math"/>
                        </a:rPr>
                        <a:t>q</a:t>
                      </a:r>
                      <a:r>
                        <a:rPr lang="en-US" b="0" i="0" dirty="0" smtClean="0">
                          <a:latin typeface="Cambria Math"/>
                          <a:ea typeface="Cambria Math"/>
                        </a:rPr>
                        <a:t>)</a:t>
                      </a:r>
                      <a:endParaRPr lang="en-US" b="0" i="0"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mn-lt"/>
                          <a:ea typeface="Cambria Math" pitchFamily="18" charset="0"/>
                        </a:rPr>
                        <a:t>p</a:t>
                      </a:r>
                      <a:r>
                        <a:rPr lang="en-US" b="0" i="0" dirty="0" smtClean="0">
                          <a:latin typeface="Cambria Math"/>
                          <a:ea typeface="Cambria Math"/>
                        </a:rPr>
                        <a:t>∧¬</a:t>
                      </a:r>
                      <a:r>
                        <a:rPr lang="en-US" b="0" i="1" dirty="0" smtClean="0">
                          <a:latin typeface="+mn-lt"/>
                          <a:ea typeface="Cambria Math" pitchFamily="18" charset="0"/>
                        </a:rPr>
                        <a:t>q</a:t>
                      </a:r>
                    </a:p>
                  </a:txBody>
                  <a:tcPr/>
                </a:tc>
              </a:tr>
              <a:tr h="40132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T</a:t>
                      </a:r>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smtClean="0"/>
              <a:t>This truth table shows that De Morgan’s Second Law holds.</a:t>
            </a:r>
            <a:endParaRPr lang="en-US" dirty="0"/>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smtClean="0"/>
              <a:t>Augustus De Morgan</a:t>
            </a:r>
            <a:endParaRPr lang="en-US" dirty="0"/>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smtClean="0"/>
              <a:t>1806-1871</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a:t>
            </a:r>
            <a:endParaRPr lang="en-US" dirty="0"/>
          </a:p>
        </p:txBody>
      </p:sp>
      <p:sp>
        <p:nvSpPr>
          <p:cNvPr id="3" name="Content Placeholder 2"/>
          <p:cNvSpPr>
            <a:spLocks noGrp="1"/>
          </p:cNvSpPr>
          <p:nvPr>
            <p:ph idx="1"/>
          </p:nvPr>
        </p:nvSpPr>
        <p:spPr/>
        <p:txBody>
          <a:bodyPr/>
          <a:lstStyle/>
          <a:p>
            <a:r>
              <a:rPr lang="en-US" dirty="0" smtClean="0"/>
              <a:t>Identity Laws:                                  ,</a:t>
            </a:r>
          </a:p>
          <a:p>
            <a:endParaRPr lang="en-US" dirty="0" smtClean="0"/>
          </a:p>
          <a:p>
            <a:r>
              <a:rPr lang="en-US" dirty="0" smtClean="0"/>
              <a:t>Domination Laws:                           ,</a:t>
            </a:r>
          </a:p>
          <a:p>
            <a:endParaRPr lang="en-US" dirty="0" smtClean="0"/>
          </a:p>
          <a:p>
            <a:r>
              <a:rPr lang="en-US" dirty="0" smtClean="0"/>
              <a:t>Idempotent laws:                              ,  </a:t>
            </a:r>
          </a:p>
          <a:p>
            <a:pPr>
              <a:buNone/>
            </a:pPr>
            <a:endParaRPr lang="en-US" dirty="0" smtClean="0"/>
          </a:p>
          <a:p>
            <a:r>
              <a:rPr lang="en-US" dirty="0" smtClean="0"/>
              <a:t>Double Negation Law:</a:t>
            </a:r>
          </a:p>
          <a:p>
            <a:pPr>
              <a:buNone/>
            </a:pPr>
            <a:endParaRPr lang="en-US" dirty="0" smtClean="0"/>
          </a:p>
          <a:p>
            <a:r>
              <a:rPr lang="en-US" dirty="0" smtClean="0"/>
              <a:t>Negation Laws:                                   ,</a:t>
            </a:r>
          </a:p>
          <a:p>
            <a:endParaRPr lang="en-US" dirty="0" smtClean="0"/>
          </a:p>
          <a:p>
            <a:pPr>
              <a:buNone/>
            </a:pPr>
            <a:endParaRPr lang="en-US" dirty="0" smtClean="0"/>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Commutative Laws:                              ,</a:t>
            </a:r>
          </a:p>
          <a:p>
            <a:pPr>
              <a:buNone/>
            </a:pPr>
            <a:endParaRPr lang="en-US" dirty="0" smtClean="0"/>
          </a:p>
          <a:p>
            <a:r>
              <a:rPr lang="en-US" dirty="0" smtClean="0"/>
              <a:t>Associative Laws:</a:t>
            </a:r>
          </a:p>
          <a:p>
            <a:pPr>
              <a:buNone/>
            </a:pPr>
            <a:endParaRPr lang="en-US" dirty="0" smtClean="0"/>
          </a:p>
          <a:p>
            <a:r>
              <a:rPr lang="en-US" dirty="0" smtClean="0"/>
              <a:t>Distributive Laws:</a:t>
            </a:r>
          </a:p>
          <a:p>
            <a:endParaRPr lang="en-US" dirty="0" smtClean="0"/>
          </a:p>
          <a:p>
            <a:endParaRPr lang="en-US" dirty="0" smtClean="0"/>
          </a:p>
          <a:p>
            <a:r>
              <a:rPr lang="en-US" dirty="0" smtClean="0"/>
              <a:t>Absorption Laws:</a:t>
            </a:r>
          </a:p>
          <a:p>
            <a:endParaRPr lang="en-US" dirty="0" smtClean="0"/>
          </a:p>
          <a:p>
            <a:endParaRPr lang="en-US" dirty="0" smtClean="0"/>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4" name="Picture 3"/>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3733801"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Logical Equivalences</a:t>
            </a:r>
            <a:endParaRPr lang="en-US" dirty="0"/>
          </a:p>
        </p:txBody>
      </p:sp>
      <p:pic>
        <p:nvPicPr>
          <p:cNvPr id="4" name="Content Placeholder 3" descr="table17.jpg"/>
          <p:cNvPicPr>
            <a:picLocks noGrp="1" noChangeAspect="1"/>
          </p:cNvPicPr>
          <p:nvPr>
            <p:ph idx="1"/>
          </p:nvPr>
        </p:nvPicPr>
        <p:blipFill>
          <a:blip r:embed="rId2" cstate="print"/>
          <a:stretch>
            <a:fillRect/>
          </a:stretch>
        </p:blipFill>
        <p:spPr>
          <a:xfrm>
            <a:off x="1600200" y="2590800"/>
            <a:ext cx="3429000" cy="3657600"/>
          </a:xfrm>
        </p:spPr>
      </p:pic>
      <p:pic>
        <p:nvPicPr>
          <p:cNvPr id="5" name="Picture 4" descr="table18.jpg"/>
          <p:cNvPicPr>
            <a:picLocks noChangeAspect="1"/>
          </p:cNvPicPr>
          <p:nvPr/>
        </p:nvPicPr>
        <p:blipFill>
          <a:blip r:embed="rId3" cstate="print"/>
          <a:stretch>
            <a:fillRect/>
          </a:stretch>
        </p:blipFill>
        <p:spPr>
          <a:xfrm>
            <a:off x="5562600" y="2895600"/>
            <a:ext cx="2971800" cy="251460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New Logical Equivalences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show that two expressions are logically equivalent by developing a series of logically equivalent statements.</a:t>
            </a:r>
          </a:p>
          <a:p>
            <a:r>
              <a:rPr lang="en-US" dirty="0" smtClean="0"/>
              <a:t>To prove that                 we produce a series of equivalences beginning with A and ending with B.</a:t>
            </a:r>
          </a:p>
          <a:p>
            <a:endParaRPr lang="en-US" dirty="0" smtClean="0"/>
          </a:p>
          <a:p>
            <a:endParaRPr lang="en-US" dirty="0" smtClean="0"/>
          </a:p>
          <a:p>
            <a:endParaRPr lang="en-US" dirty="0" smtClean="0"/>
          </a:p>
          <a:p>
            <a:r>
              <a:rPr lang="en-US" dirty="0" smtClean="0"/>
              <a:t>Keep in mind that whenever a proposition (represented by a propositional variable) occurs in the equivalences listed earlier, it may be replaced by an arbitrarily complex compound proposition.</a:t>
            </a:r>
            <a:endParaRPr lang="en-US" dirty="0"/>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logically equivalent to </a:t>
            </a:r>
          </a:p>
          <a:p>
            <a:pPr>
              <a:buNone/>
            </a:pPr>
            <a:r>
              <a:rPr lang="en-US" b="1" dirty="0" smtClean="0"/>
              <a:t>Solution</a:t>
            </a:r>
            <a:r>
              <a:rPr lang="en-US" dirty="0" smtClean="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a tautology. </a:t>
            </a:r>
          </a:p>
          <a:p>
            <a:pPr>
              <a:buNone/>
            </a:pPr>
            <a:r>
              <a:rPr lang="en-US" b="1" dirty="0" smtClean="0"/>
              <a:t>Solution</a:t>
            </a:r>
            <a:r>
              <a:rPr lang="en-US" dirty="0" smtClean="0"/>
              <a:t>:</a:t>
            </a:r>
          </a:p>
          <a:p>
            <a:pPr>
              <a:buNone/>
            </a:pP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3403" y="3428999"/>
            <a:ext cx="801052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Show that </a:t>
            </a:r>
            <a:r>
              <a:rPr lang="en-US" i="1" dirty="0"/>
              <a:t>(p </a:t>
            </a:r>
            <a:r>
              <a:rPr lang="en-US" dirty="0"/>
              <a:t>→ </a:t>
            </a:r>
            <a:r>
              <a:rPr lang="en-US" i="1" dirty="0"/>
              <a:t>q) </a:t>
            </a:r>
            <a:r>
              <a:rPr lang="en-US" dirty="0"/>
              <a:t>∨ </a:t>
            </a:r>
            <a:r>
              <a:rPr lang="en-US" i="1" dirty="0"/>
              <a:t>(p </a:t>
            </a:r>
            <a:r>
              <a:rPr lang="en-US" dirty="0"/>
              <a:t>→ </a:t>
            </a:r>
            <a:r>
              <a:rPr lang="en-US" i="1" dirty="0"/>
              <a:t>r) </a:t>
            </a:r>
            <a:r>
              <a:rPr lang="en-US" dirty="0"/>
              <a:t>and </a:t>
            </a:r>
            <a:r>
              <a:rPr lang="en-US" i="1" dirty="0"/>
              <a:t>p </a:t>
            </a:r>
            <a:r>
              <a:rPr lang="en-US" dirty="0"/>
              <a:t>→ </a:t>
            </a:r>
            <a:r>
              <a:rPr lang="en-US" i="1" dirty="0"/>
              <a:t>(q </a:t>
            </a:r>
            <a:r>
              <a:rPr lang="en-US" dirty="0"/>
              <a:t>∨ </a:t>
            </a:r>
            <a:r>
              <a:rPr lang="en-US" i="1" dirty="0"/>
              <a:t>r) </a:t>
            </a:r>
            <a:r>
              <a:rPr lang="en-US" dirty="0"/>
              <a:t>are </a:t>
            </a:r>
            <a:r>
              <a:rPr lang="en-US" dirty="0" smtClean="0"/>
              <a:t>logically equivalent</a:t>
            </a:r>
            <a:endParaRPr lang="en-US" dirty="0"/>
          </a:p>
        </p:txBody>
      </p:sp>
    </p:spTree>
    <p:extLst>
      <p:ext uri="{BB962C8B-B14F-4D97-AF65-F5344CB8AC3E}">
        <p14:creationId xmlns:p14="http://schemas.microsoft.com/office/powerpoint/2010/main" val="404082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of a Course in Discrete Mathematics </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Algorithmic Thinking</a:t>
            </a:r>
            <a:r>
              <a:rPr lang="en-US" dirty="0" smtClean="0"/>
              <a:t>: One way to solve many problems is to specify an algorithm. An algorithm is a sequence of steps that can be followed to solve any instance of a particular problem. Algorithmic thinking involves specifying algorithms, analyzing the memory and time required by an execution of the algorithm, and verifying that the algorithm will produce the correct answer. </a:t>
            </a:r>
          </a:p>
          <a:p>
            <a:r>
              <a:rPr lang="en-US" b="1" dirty="0" smtClean="0"/>
              <a:t>Applications and Modeling</a:t>
            </a:r>
            <a:r>
              <a:rPr lang="en-US" dirty="0" smtClean="0"/>
              <a:t>: It is important to appreciate and understand the wide range of applications of the topics in discrete mathematics and develop the ability to develop new models in various domains. Concepts from discrete mathematics  have not only been used to address problems in computing, but have been applied to solve problems in many areas such as chemistry, biology, linguistics, geography, business, etc.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lstStyle/>
          <a:p>
            <a:r>
              <a:rPr lang="en-US" dirty="0" smtClean="0"/>
              <a:t>A propositional formula is in </a:t>
            </a:r>
            <a:r>
              <a:rPr lang="en-US" i="1" dirty="0" smtClean="0"/>
              <a:t>disjunctive normal form </a:t>
            </a:r>
            <a:r>
              <a:rPr lang="en-US" dirty="0" smtClean="0"/>
              <a:t>if it consists of a disjunction  of (1, … ,</a:t>
            </a:r>
            <a:r>
              <a:rPr lang="en-US" i="1" dirty="0" smtClean="0"/>
              <a:t>n</a:t>
            </a:r>
            <a:r>
              <a:rPr lang="en-US" dirty="0" smtClean="0"/>
              <a:t>) </a:t>
            </a:r>
            <a:r>
              <a:rPr lang="en-US" dirty="0" err="1" smtClean="0"/>
              <a:t>disjuncts</a:t>
            </a:r>
            <a:r>
              <a:rPr lang="en-US" dirty="0" smtClean="0"/>
              <a:t> where each </a:t>
            </a:r>
            <a:r>
              <a:rPr lang="en-US" dirty="0" err="1" smtClean="0"/>
              <a:t>disjunct</a:t>
            </a:r>
            <a:r>
              <a:rPr lang="en-US" dirty="0" smtClean="0"/>
              <a:t> consists of a conjunction of (1, …, </a:t>
            </a:r>
            <a:r>
              <a:rPr lang="en-US" i="1" dirty="0" smtClean="0"/>
              <a:t>m</a:t>
            </a:r>
            <a:r>
              <a:rPr lang="en-US" dirty="0" smtClean="0"/>
              <a:t>) atomic formulas or the negation of an atomic formula.</a:t>
            </a:r>
          </a:p>
          <a:p>
            <a:pPr lvl="1"/>
            <a:r>
              <a:rPr lang="en-US" dirty="0" smtClean="0"/>
              <a:t>Yes</a:t>
            </a:r>
          </a:p>
          <a:p>
            <a:pPr lvl="1"/>
            <a:endParaRPr lang="en-US" dirty="0" smtClean="0"/>
          </a:p>
          <a:p>
            <a:pPr lvl="1"/>
            <a:r>
              <a:rPr lang="en-US" dirty="0" smtClean="0"/>
              <a:t>No</a:t>
            </a:r>
          </a:p>
          <a:p>
            <a:r>
              <a:rPr lang="en-US" dirty="0" smtClean="0"/>
              <a:t>Disjunctive Normal Form is important for the circuit design methods discussed in Chapter 12.</a:t>
            </a:r>
          </a:p>
          <a:p>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133600" y="4038600"/>
            <a:ext cx="3037523" cy="38290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4876800"/>
            <a:ext cx="1680210" cy="382905"/>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(optional)</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Find the Disjunctive Normal Form (DNF) of </a:t>
            </a:r>
          </a:p>
          <a:p>
            <a:pPr>
              <a:buNone/>
            </a:pPr>
            <a:r>
              <a:rPr lang="en-US" dirty="0" smtClean="0"/>
              <a:t>                        (</a:t>
            </a:r>
            <a:r>
              <a:rPr lang="en-US" i="1" dirty="0" err="1" smtClean="0"/>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a:t>
            </a:r>
            <a:r>
              <a:rPr lang="en-US" i="1" dirty="0" smtClean="0">
                <a:latin typeface="Cambria Math"/>
                <a:ea typeface="Cambria Math"/>
              </a:rPr>
              <a:t>r</a:t>
            </a:r>
          </a:p>
          <a:p>
            <a:pPr>
              <a:buNone/>
            </a:pPr>
            <a:endParaRPr lang="en-US" i="1" dirty="0" smtClean="0"/>
          </a:p>
          <a:p>
            <a:pPr>
              <a:buNone/>
            </a:pPr>
            <a:r>
              <a:rPr lang="en-US" dirty="0" smtClean="0"/>
              <a:t>  </a:t>
            </a:r>
            <a:r>
              <a:rPr lang="en-US" b="1" dirty="0" smtClean="0"/>
              <a:t>Solution</a:t>
            </a:r>
            <a:r>
              <a:rPr lang="en-US" dirty="0" smtClean="0"/>
              <a:t>: This proposition is true when </a:t>
            </a:r>
            <a:r>
              <a:rPr lang="en-US" i="1" dirty="0" smtClean="0"/>
              <a:t>r</a:t>
            </a:r>
            <a:r>
              <a:rPr lang="en-US" dirty="0" smtClean="0"/>
              <a:t> is false or when both </a:t>
            </a:r>
            <a:r>
              <a:rPr lang="en-US" i="1" dirty="0" smtClean="0"/>
              <a:t>p</a:t>
            </a:r>
            <a:r>
              <a:rPr lang="en-US" dirty="0" smtClean="0"/>
              <a:t> and </a:t>
            </a:r>
            <a:r>
              <a:rPr lang="en-US" i="1" dirty="0" smtClean="0"/>
              <a:t>q</a:t>
            </a:r>
            <a:r>
              <a:rPr lang="en-US" dirty="0" smtClean="0"/>
              <a:t> are false.</a:t>
            </a:r>
          </a:p>
          <a:p>
            <a:pPr>
              <a:buNone/>
            </a:pPr>
            <a:r>
              <a:rPr lang="en-US" dirty="0" smtClean="0"/>
              <a:t>                   (</a:t>
            </a:r>
            <a:r>
              <a:rPr lang="en-US" dirty="0" smtClean="0">
                <a:latin typeface="Cambria Math"/>
                <a:ea typeface="Cambria Math"/>
              </a:rPr>
              <a:t>¬ </a:t>
            </a:r>
            <a:r>
              <a:rPr lang="en-US" i="1" dirty="0" smtClean="0"/>
              <a:t>p</a:t>
            </a:r>
            <a:r>
              <a:rPr lang="en-US" dirty="0" smtClean="0">
                <a:latin typeface="Cambria Math"/>
                <a:ea typeface="Cambria Math"/>
              </a:rPr>
              <a:t>∧ ¬ </a:t>
            </a:r>
            <a:r>
              <a:rPr lang="en-US" i="1" dirty="0" smtClean="0">
                <a:latin typeface="Cambria Math"/>
                <a:ea typeface="Cambria Math"/>
              </a:rPr>
              <a:t>q</a:t>
            </a:r>
            <a:r>
              <a:rPr lang="en-US" dirty="0" smtClean="0">
                <a:latin typeface="Cambria Math"/>
                <a:ea typeface="Cambria Math"/>
              </a:rPr>
              <a:t>) ∨ ¬</a:t>
            </a:r>
            <a:r>
              <a:rPr lang="en-US" i="1" dirty="0" smtClean="0">
                <a:latin typeface="Cambria Math"/>
                <a:ea typeface="Cambria Math"/>
              </a:rPr>
              <a:t>r</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Conjunctive Normal Form  </a:t>
            </a:r>
            <a:endParaRPr lang="en-US" dirty="0"/>
          </a:p>
        </p:txBody>
      </p:sp>
      <p:sp>
        <p:nvSpPr>
          <p:cNvPr id="3" name="Content Placeholder 2"/>
          <p:cNvSpPr>
            <a:spLocks noGrp="1"/>
          </p:cNvSpPr>
          <p:nvPr>
            <p:ph idx="1"/>
          </p:nvPr>
        </p:nvSpPr>
        <p:spPr/>
        <p:txBody>
          <a:bodyPr>
            <a:normAutofit lnSpcReduction="10000"/>
          </a:bodyPr>
          <a:lstStyle/>
          <a:p>
            <a:r>
              <a:rPr lang="en-US" dirty="0" smtClean="0"/>
              <a:t>A compound proposition is in </a:t>
            </a:r>
            <a:r>
              <a:rPr lang="en-US" i="1" dirty="0" smtClean="0"/>
              <a:t>Conjunctive Normal Form </a:t>
            </a:r>
            <a:r>
              <a:rPr lang="en-US" dirty="0" smtClean="0"/>
              <a:t>(CNF) if it is a conjunction of disjunctions.</a:t>
            </a:r>
          </a:p>
          <a:p>
            <a:r>
              <a:rPr lang="en-US" dirty="0" smtClean="0"/>
              <a:t>Every proposition can be put in an equivalent CNF.</a:t>
            </a:r>
          </a:p>
          <a:p>
            <a:r>
              <a:rPr lang="en-US" dirty="0" smtClean="0"/>
              <a:t>Conjunctive Normal Form (CNF) can be obtained by eliminating implications, moving negation inwards and using the distributive  and associative laws.</a:t>
            </a:r>
          </a:p>
          <a:p>
            <a:r>
              <a:rPr lang="en-US" dirty="0" smtClean="0"/>
              <a:t>Important in resolution theorem proving used in artificial Intelligence (AI).</a:t>
            </a:r>
          </a:p>
          <a:p>
            <a:r>
              <a:rPr lang="en-US" dirty="0" smtClean="0"/>
              <a:t>A  compound proposition can be put in conjunctive normal form through repeated application of the logical equivalences covered earlier.</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Conjunctive Normal Form (optional)</a:t>
            </a:r>
            <a:endParaRPr lang="en-US" sz="4000" dirty="0"/>
          </a:p>
        </p:txBody>
      </p:sp>
      <p:sp>
        <p:nvSpPr>
          <p:cNvPr id="5" name="Content Placeholder 4"/>
          <p:cNvSpPr>
            <a:spLocks noGrp="1"/>
          </p:cNvSpPr>
          <p:nvPr>
            <p:ph idx="1"/>
          </p:nvPr>
        </p:nvSpPr>
        <p:spPr/>
        <p:txBody>
          <a:bodyPr>
            <a:normAutofit/>
          </a:bodyPr>
          <a:lstStyle/>
          <a:p>
            <a:pPr>
              <a:buNone/>
            </a:pPr>
            <a:r>
              <a:rPr lang="en-US" b="1" dirty="0" smtClean="0"/>
              <a:t>  Example</a:t>
            </a:r>
            <a:r>
              <a:rPr lang="en-US" dirty="0" smtClean="0"/>
              <a:t>:    Put the following into CNF: </a:t>
            </a:r>
          </a:p>
          <a:p>
            <a:pPr>
              <a:buNone/>
            </a:pPr>
            <a:endParaRPr lang="en-US" dirty="0" smtClean="0"/>
          </a:p>
          <a:p>
            <a:pPr>
              <a:buNone/>
            </a:pPr>
            <a:r>
              <a:rPr lang="en-US" b="1" dirty="0" smtClean="0"/>
              <a:t>   Solution:</a:t>
            </a:r>
          </a:p>
          <a:p>
            <a:pPr marL="880110" lvl="1" indent="-514350">
              <a:buFont typeface="+mj-lt"/>
              <a:buAutoNum type="arabicPeriod"/>
            </a:pPr>
            <a:r>
              <a:rPr lang="en-US" dirty="0" smtClean="0"/>
              <a:t>Eliminate implication signs:</a:t>
            </a:r>
          </a:p>
          <a:p>
            <a:pPr marL="880110" lvl="1" indent="-514350">
              <a:buNone/>
            </a:pPr>
            <a:endParaRPr lang="en-US" dirty="0" smtClean="0"/>
          </a:p>
          <a:p>
            <a:pPr marL="880110" lvl="1" indent="-514350">
              <a:buFont typeface="+mj-lt"/>
              <a:buAutoNum type="arabicPeriod" startAt="2"/>
            </a:pPr>
            <a:r>
              <a:rPr lang="en-US" dirty="0" smtClean="0"/>
              <a:t>Move negation inwards; eliminate double negation:</a:t>
            </a:r>
          </a:p>
          <a:p>
            <a:pPr marL="880110" lvl="1" indent="-514350">
              <a:buNone/>
            </a:pPr>
            <a:endParaRPr lang="en-US" dirty="0" smtClean="0"/>
          </a:p>
          <a:p>
            <a:pPr marL="880110" lvl="1" indent="-514350">
              <a:buFont typeface="+mj-lt"/>
              <a:buAutoNum type="arabicPeriod" startAt="3"/>
            </a:pPr>
            <a:r>
              <a:rPr lang="en-US" dirty="0" smtClean="0"/>
              <a:t>Convert to CNF using associative/distributive laws</a:t>
            </a:r>
          </a:p>
          <a:p>
            <a:pPr marL="514350" indent="-514350">
              <a:buNone/>
            </a:pPr>
            <a:endParaRPr lang="en-US" dirty="0" smtClean="0"/>
          </a:p>
        </p:txBody>
      </p:sp>
      <p:pic>
        <p:nvPicPr>
          <p:cNvPr id="6" name="Content Placeholder 3" descr="addin_tmp.png"/>
          <p:cNvPicPr>
            <a:picLocks noChangeAspect="1"/>
          </p:cNvPicPr>
          <p:nvPr>
            <p:custDataLst>
              <p:tags r:id="rId1"/>
            </p:custDataLst>
          </p:nvPr>
        </p:nvPicPr>
        <p:blipFill>
          <a:blip r:embed="rId6" cstate="print"/>
          <a:stretch>
            <a:fillRect/>
          </a:stretch>
        </p:blipFill>
        <p:spPr>
          <a:xfrm>
            <a:off x="4114800" y="2362200"/>
            <a:ext cx="3137535"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2590800" y="3810000"/>
            <a:ext cx="3306128" cy="38290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2362200" y="4724400"/>
            <a:ext cx="3037523" cy="38290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362200" y="5715000"/>
            <a:ext cx="4506278" cy="382905"/>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a:t>
            </a:r>
            <a:r>
              <a:rPr lang="en-US" dirty="0" err="1" smtClean="0"/>
              <a:t>Satisfiability</a:t>
            </a:r>
            <a:endParaRPr lang="en-US" dirty="0"/>
          </a:p>
        </p:txBody>
      </p:sp>
      <p:sp>
        <p:nvSpPr>
          <p:cNvPr id="3" name="Content Placeholder 2"/>
          <p:cNvSpPr>
            <a:spLocks noGrp="1"/>
          </p:cNvSpPr>
          <p:nvPr>
            <p:ph idx="1"/>
          </p:nvPr>
        </p:nvSpPr>
        <p:spPr/>
        <p:txBody>
          <a:bodyPr/>
          <a:lstStyle/>
          <a:p>
            <a:r>
              <a:rPr lang="en-US" dirty="0" smtClean="0"/>
              <a:t>A compound proposition is </a:t>
            </a:r>
            <a:r>
              <a:rPr lang="en-US" i="1" dirty="0" err="1" smtClean="0"/>
              <a:t>satisfiable</a:t>
            </a:r>
            <a:r>
              <a:rPr lang="en-US" b="1" dirty="0" smtClean="0"/>
              <a:t> </a:t>
            </a:r>
            <a:r>
              <a:rPr lang="en-US" dirty="0" smtClean="0"/>
              <a:t>if there is an assignment of truth values to its variables that make it true. When no such assignments exist, the compound proposition is </a:t>
            </a:r>
            <a:r>
              <a:rPr lang="en-US" i="1" dirty="0" err="1" smtClean="0"/>
              <a:t>unsatisfiable</a:t>
            </a:r>
            <a:r>
              <a:rPr lang="en-US" dirty="0" smtClean="0"/>
              <a:t>.</a:t>
            </a:r>
          </a:p>
          <a:p>
            <a:r>
              <a:rPr lang="en-US" dirty="0" smtClean="0"/>
              <a:t>A compound proposition is </a:t>
            </a:r>
            <a:r>
              <a:rPr lang="en-US" dirty="0" err="1" smtClean="0"/>
              <a:t>unsatisfiable</a:t>
            </a:r>
            <a:r>
              <a:rPr lang="en-US" dirty="0" smtClean="0"/>
              <a:t> if and only if its negation is a tautology.</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Propositional </a:t>
            </a:r>
            <a:r>
              <a:rPr lang="en-US" dirty="0" err="1" smtClean="0"/>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Determine the </a:t>
            </a:r>
            <a:r>
              <a:rPr lang="en-US" dirty="0" err="1" smtClean="0"/>
              <a:t>satisfiability</a:t>
            </a:r>
            <a:r>
              <a:rPr lang="en-US" dirty="0" smtClean="0"/>
              <a:t> of the following compound propositions:</a:t>
            </a:r>
          </a:p>
          <a:p>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q, </a:t>
            </a:r>
            <a:r>
              <a:rPr lang="en-US" dirty="0" smtClean="0"/>
              <a:t>and </a:t>
            </a:r>
            <a:r>
              <a:rPr lang="en-US" i="1" dirty="0" smtClean="0">
                <a:latin typeface="Cambria Math" pitchFamily="18" charset="0"/>
                <a:ea typeface="Cambria Math" pitchFamily="18" charset="0"/>
              </a:rPr>
              <a:t>r</a:t>
            </a:r>
            <a:r>
              <a:rPr lang="en-US" dirty="0" smtClean="0"/>
              <a:t>.</a:t>
            </a:r>
          </a:p>
          <a:p>
            <a:endParaRPr lang="en-US" dirty="0" smtClean="0"/>
          </a:p>
          <a:p>
            <a:pPr>
              <a:buNone/>
            </a:pPr>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and</a:t>
            </a:r>
            <a:r>
              <a:rPr lang="en-US" i="1" dirty="0" smtClean="0">
                <a:latin typeface="Cambria Math" pitchFamily="18" charset="0"/>
                <a:ea typeface="Cambria Math" pitchFamily="18" charset="0"/>
              </a:rPr>
              <a:t> </a:t>
            </a:r>
            <a:r>
              <a:rPr lang="en-US" b="1" i="1" dirty="0" smtClean="0">
                <a:latin typeface="Cambria Math" pitchFamily="18" charset="0"/>
                <a:ea typeface="Cambria Math" pitchFamily="18" charset="0"/>
              </a:rPr>
              <a:t>F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to</a:t>
            </a:r>
            <a:r>
              <a:rPr lang="en-US" i="1" dirty="0" smtClean="0">
                <a:latin typeface="Cambria Math" pitchFamily="18" charset="0"/>
                <a:ea typeface="Cambria Math" pitchFamily="18" charset="0"/>
              </a:rPr>
              <a:t> q</a:t>
            </a:r>
            <a:r>
              <a:rPr lang="en-US" dirty="0" smtClean="0"/>
              <a:t>.</a:t>
            </a:r>
          </a:p>
          <a:p>
            <a:endParaRPr lang="en-US" b="1" dirty="0" smtClean="0"/>
          </a:p>
          <a:p>
            <a:pPr>
              <a:buNone/>
            </a:pPr>
            <a:endParaRPr lang="en-US" b="1" dirty="0" smtClean="0"/>
          </a:p>
          <a:p>
            <a:pPr>
              <a:buNone/>
            </a:pPr>
            <a:r>
              <a:rPr lang="en-US" b="1" smtClean="0"/>
              <a:t>   Solution</a:t>
            </a:r>
            <a:r>
              <a:rPr lang="en-US" b="1" dirty="0" smtClean="0"/>
              <a:t>:  </a:t>
            </a:r>
            <a:r>
              <a:rPr lang="en-US" dirty="0" smtClean="0"/>
              <a:t>Not </a:t>
            </a:r>
            <a:r>
              <a:rPr lang="en-US" dirty="0" err="1" smtClean="0"/>
              <a:t>satisfiable</a:t>
            </a:r>
            <a:r>
              <a:rPr lang="en-US" dirty="0" smtClean="0"/>
              <a:t>. Check each possible assignment of truth values to the propositional variables and none will make the proposition true.</a:t>
            </a:r>
            <a:endParaRPr lang="en-US" b="1" dirty="0" smtClean="0"/>
          </a:p>
          <a:p>
            <a:pPr algn="ctr">
              <a:buNone/>
            </a:pPr>
            <a:endParaRPr lang="en-US" dirty="0" smtClean="0"/>
          </a:p>
          <a:p>
            <a:pPr algn="ctr">
              <a:buNone/>
            </a:pPr>
            <a:endParaRPr lang="en-US" b="1" dirty="0" smtClean="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a:bodyPr>
          <a:lstStyle/>
          <a:p>
            <a:r>
              <a:rPr lang="en-US" dirty="0"/>
              <a:t>Determine whether each of these compound propositions</a:t>
            </a:r>
          </a:p>
          <a:p>
            <a:pPr marL="0" indent="0">
              <a:buNone/>
            </a:pPr>
            <a:r>
              <a:rPr lang="en-US" dirty="0"/>
              <a:t>is </a:t>
            </a:r>
            <a:r>
              <a:rPr lang="en-US" dirty="0" err="1"/>
              <a:t>satisfiable</a:t>
            </a:r>
            <a:r>
              <a:rPr lang="en-US" dirty="0"/>
              <a:t>.</a:t>
            </a:r>
          </a:p>
          <a:p>
            <a:r>
              <a:rPr lang="en-US" b="1" dirty="0"/>
              <a:t>a) </a:t>
            </a:r>
            <a:r>
              <a:rPr lang="en-US" i="1" dirty="0"/>
              <a:t>(p </a:t>
            </a:r>
            <a:r>
              <a:rPr lang="en-US" dirty="0"/>
              <a:t>∨ </a:t>
            </a:r>
            <a:r>
              <a:rPr lang="en-US" i="1" dirty="0"/>
              <a:t>q </a:t>
            </a:r>
            <a:r>
              <a:rPr lang="en-US" dirty="0"/>
              <a:t>∨￢</a:t>
            </a:r>
            <a:r>
              <a:rPr lang="en-US" i="1" dirty="0"/>
              <a:t>r) </a:t>
            </a:r>
            <a:r>
              <a:rPr lang="en-US" dirty="0"/>
              <a:t>∧ </a:t>
            </a:r>
            <a:r>
              <a:rPr lang="en-US" i="1" dirty="0"/>
              <a:t>(p </a:t>
            </a:r>
            <a:r>
              <a:rPr lang="en-US" dirty="0"/>
              <a:t>∨￢</a:t>
            </a:r>
            <a:r>
              <a:rPr lang="en-US" i="1" dirty="0"/>
              <a:t>q </a:t>
            </a:r>
            <a:r>
              <a:rPr lang="en-US" dirty="0"/>
              <a:t>∨￢</a:t>
            </a:r>
            <a:r>
              <a:rPr lang="en-US" i="1" dirty="0"/>
              <a:t>s) </a:t>
            </a:r>
            <a:r>
              <a:rPr lang="en-US" dirty="0"/>
              <a:t>∧ </a:t>
            </a:r>
            <a:r>
              <a:rPr lang="en-US" i="1" dirty="0"/>
              <a:t>(p </a:t>
            </a:r>
            <a:r>
              <a:rPr lang="en-US" dirty="0"/>
              <a:t>∨￢</a:t>
            </a:r>
            <a:r>
              <a:rPr lang="en-US" i="1" dirty="0"/>
              <a:t>r </a:t>
            </a:r>
            <a:r>
              <a:rPr lang="en-US" dirty="0"/>
              <a:t>∨￢</a:t>
            </a:r>
            <a:r>
              <a:rPr lang="en-US" i="1" dirty="0"/>
              <a:t>s) </a:t>
            </a:r>
            <a:r>
              <a:rPr lang="en-US" dirty="0"/>
              <a:t>∧ </a:t>
            </a:r>
            <a:r>
              <a:rPr lang="en-US" i="1" dirty="0"/>
              <a:t>(</a:t>
            </a:r>
            <a:r>
              <a:rPr lang="en-US" dirty="0"/>
              <a:t>￢</a:t>
            </a:r>
            <a:r>
              <a:rPr lang="en-US" i="1" dirty="0"/>
              <a:t>p </a:t>
            </a:r>
            <a:r>
              <a:rPr lang="en-US" dirty="0"/>
              <a:t>∨￢</a:t>
            </a:r>
            <a:r>
              <a:rPr lang="en-US" i="1" dirty="0"/>
              <a:t>q </a:t>
            </a:r>
            <a:r>
              <a:rPr lang="en-US" dirty="0"/>
              <a:t>∨￢</a:t>
            </a:r>
            <a:r>
              <a:rPr lang="en-US" i="1" dirty="0"/>
              <a:t>s) </a:t>
            </a:r>
            <a:r>
              <a:rPr lang="en-US" dirty="0"/>
              <a:t>∧ </a:t>
            </a:r>
            <a:r>
              <a:rPr lang="en-US" i="1" dirty="0"/>
              <a:t>(p </a:t>
            </a:r>
            <a:r>
              <a:rPr lang="en-US" dirty="0"/>
              <a:t>∨ </a:t>
            </a:r>
            <a:r>
              <a:rPr lang="en-US" i="1" dirty="0"/>
              <a:t>q </a:t>
            </a:r>
            <a:r>
              <a:rPr lang="en-US" dirty="0"/>
              <a:t>∨￢</a:t>
            </a:r>
            <a:r>
              <a:rPr lang="en-US" i="1" dirty="0"/>
              <a:t>s)</a:t>
            </a:r>
          </a:p>
          <a:p>
            <a:r>
              <a:rPr lang="en-US" b="1" dirty="0"/>
              <a:t>b) </a:t>
            </a:r>
            <a:r>
              <a:rPr lang="en-US" i="1" dirty="0"/>
              <a:t>(</a:t>
            </a:r>
            <a:r>
              <a:rPr lang="en-US" dirty="0"/>
              <a:t>￢</a:t>
            </a:r>
            <a:r>
              <a:rPr lang="en-US" i="1" dirty="0"/>
              <a:t>p </a:t>
            </a:r>
            <a:r>
              <a:rPr lang="en-US" dirty="0"/>
              <a:t>∨￢</a:t>
            </a:r>
            <a:r>
              <a:rPr lang="en-US" i="1" dirty="0"/>
              <a:t>q </a:t>
            </a:r>
            <a:r>
              <a:rPr lang="en-US" dirty="0"/>
              <a:t>∨ </a:t>
            </a:r>
            <a:r>
              <a:rPr lang="en-US" i="1" dirty="0"/>
              <a:t>r) </a:t>
            </a:r>
            <a:r>
              <a:rPr lang="en-US" dirty="0"/>
              <a:t>∧ </a:t>
            </a:r>
            <a:r>
              <a:rPr lang="en-US" i="1" dirty="0"/>
              <a:t>(</a:t>
            </a:r>
            <a:r>
              <a:rPr lang="en-US" dirty="0"/>
              <a:t>￢</a:t>
            </a:r>
            <a:r>
              <a:rPr lang="en-US" i="1" dirty="0"/>
              <a:t>p </a:t>
            </a:r>
            <a:r>
              <a:rPr lang="en-US" dirty="0"/>
              <a:t>∨ </a:t>
            </a:r>
            <a:r>
              <a:rPr lang="en-US" i="1" dirty="0"/>
              <a:t>q </a:t>
            </a:r>
            <a:r>
              <a:rPr lang="en-US" dirty="0"/>
              <a:t>∨￢</a:t>
            </a:r>
            <a:r>
              <a:rPr lang="en-US" i="1" dirty="0"/>
              <a:t>s) </a:t>
            </a:r>
            <a:r>
              <a:rPr lang="en-US" dirty="0"/>
              <a:t>∧ </a:t>
            </a:r>
            <a:r>
              <a:rPr lang="en-US" i="1" dirty="0"/>
              <a:t>(p </a:t>
            </a:r>
            <a:r>
              <a:rPr lang="en-US" dirty="0"/>
              <a:t>∨￢</a:t>
            </a:r>
            <a:r>
              <a:rPr lang="en-US" i="1" dirty="0"/>
              <a:t>q </a:t>
            </a:r>
            <a:r>
              <a:rPr lang="en-US" dirty="0"/>
              <a:t>∨</a:t>
            </a:r>
          </a:p>
          <a:p>
            <a:r>
              <a:rPr lang="en-US" dirty="0"/>
              <a:t>￢</a:t>
            </a:r>
            <a:r>
              <a:rPr lang="en-US" i="1" dirty="0"/>
              <a:t>s) </a:t>
            </a:r>
            <a:r>
              <a:rPr lang="en-US" dirty="0"/>
              <a:t>∧ </a:t>
            </a:r>
            <a:r>
              <a:rPr lang="en-US" i="1" dirty="0"/>
              <a:t>(</a:t>
            </a:r>
            <a:r>
              <a:rPr lang="en-US" dirty="0"/>
              <a:t>￢</a:t>
            </a:r>
            <a:r>
              <a:rPr lang="en-US" i="1" dirty="0"/>
              <a:t>p </a:t>
            </a:r>
            <a:r>
              <a:rPr lang="en-US" dirty="0"/>
              <a:t>∨￢</a:t>
            </a:r>
            <a:r>
              <a:rPr lang="en-US" i="1" dirty="0"/>
              <a:t>r </a:t>
            </a:r>
            <a:r>
              <a:rPr lang="en-US" dirty="0"/>
              <a:t>∨￢</a:t>
            </a:r>
            <a:r>
              <a:rPr lang="en-US" i="1" dirty="0"/>
              <a:t>s) </a:t>
            </a:r>
            <a:r>
              <a:rPr lang="en-US" dirty="0"/>
              <a:t>∧ </a:t>
            </a:r>
            <a:r>
              <a:rPr lang="en-US" i="1" dirty="0"/>
              <a:t>(p </a:t>
            </a:r>
            <a:r>
              <a:rPr lang="en-US" dirty="0"/>
              <a:t>∨ </a:t>
            </a:r>
            <a:r>
              <a:rPr lang="en-US" i="1" dirty="0"/>
              <a:t>q </a:t>
            </a:r>
            <a:r>
              <a:rPr lang="en-US" dirty="0"/>
              <a:t>∨￢</a:t>
            </a:r>
            <a:r>
              <a:rPr lang="en-US" i="1" dirty="0"/>
              <a:t>r) </a:t>
            </a:r>
            <a:r>
              <a:rPr lang="en-US" dirty="0"/>
              <a:t>∧ </a:t>
            </a:r>
            <a:r>
              <a:rPr lang="en-US" i="1" dirty="0"/>
              <a:t>(p </a:t>
            </a:r>
            <a:r>
              <a:rPr lang="en-US" dirty="0"/>
              <a:t>∨</a:t>
            </a:r>
          </a:p>
          <a:p>
            <a:r>
              <a:rPr lang="en-US" dirty="0"/>
              <a:t>￢</a:t>
            </a:r>
            <a:r>
              <a:rPr lang="en-US" i="1" dirty="0"/>
              <a:t>r </a:t>
            </a:r>
            <a:r>
              <a:rPr lang="en-US" dirty="0"/>
              <a:t>∨￢</a:t>
            </a:r>
            <a:r>
              <a:rPr lang="en-US" i="1" dirty="0"/>
              <a:t>s)</a:t>
            </a:r>
          </a:p>
          <a:p>
            <a:r>
              <a:rPr lang="en-US" b="1" dirty="0"/>
              <a:t>c) </a:t>
            </a:r>
            <a:r>
              <a:rPr lang="en-US" i="1" dirty="0"/>
              <a:t>(p </a:t>
            </a:r>
            <a:r>
              <a:rPr lang="en-US" dirty="0"/>
              <a:t>∨ </a:t>
            </a:r>
            <a:r>
              <a:rPr lang="en-US" i="1" dirty="0"/>
              <a:t>q </a:t>
            </a:r>
            <a:r>
              <a:rPr lang="en-US" dirty="0"/>
              <a:t>∨ </a:t>
            </a:r>
            <a:r>
              <a:rPr lang="en-US" i="1" dirty="0"/>
              <a:t>r) </a:t>
            </a:r>
            <a:r>
              <a:rPr lang="en-US" dirty="0"/>
              <a:t>∧ </a:t>
            </a:r>
            <a:r>
              <a:rPr lang="en-US" i="1" dirty="0"/>
              <a:t>(p </a:t>
            </a:r>
            <a:r>
              <a:rPr lang="en-US" dirty="0"/>
              <a:t>∨￢</a:t>
            </a:r>
            <a:r>
              <a:rPr lang="en-US" i="1" dirty="0"/>
              <a:t>q </a:t>
            </a:r>
            <a:r>
              <a:rPr lang="en-US" dirty="0"/>
              <a:t>∨￢</a:t>
            </a:r>
            <a:r>
              <a:rPr lang="en-US" i="1" dirty="0"/>
              <a:t>s) </a:t>
            </a:r>
            <a:r>
              <a:rPr lang="en-US" dirty="0"/>
              <a:t>∧ </a:t>
            </a:r>
            <a:r>
              <a:rPr lang="en-US" i="1" dirty="0"/>
              <a:t>(q </a:t>
            </a:r>
            <a:r>
              <a:rPr lang="en-US" dirty="0"/>
              <a:t>∨￢</a:t>
            </a:r>
            <a:r>
              <a:rPr lang="en-US" i="1" dirty="0"/>
              <a:t>r </a:t>
            </a:r>
            <a:r>
              <a:rPr lang="en-US" dirty="0"/>
              <a:t>∨ </a:t>
            </a:r>
            <a:r>
              <a:rPr lang="en-US" i="1" dirty="0"/>
              <a:t>s) </a:t>
            </a:r>
            <a:r>
              <a:rPr lang="en-US" dirty="0"/>
              <a:t>∧ </a:t>
            </a:r>
            <a:r>
              <a:rPr lang="en-US" i="1" dirty="0"/>
              <a:t>(</a:t>
            </a:r>
            <a:r>
              <a:rPr lang="en-US" dirty="0"/>
              <a:t>￢</a:t>
            </a:r>
            <a:r>
              <a:rPr lang="en-US" i="1" dirty="0"/>
              <a:t>p </a:t>
            </a:r>
            <a:r>
              <a:rPr lang="en-US" dirty="0"/>
              <a:t>∨ </a:t>
            </a:r>
            <a:r>
              <a:rPr lang="en-US" i="1" dirty="0"/>
              <a:t>r </a:t>
            </a:r>
            <a:r>
              <a:rPr lang="en-US" dirty="0"/>
              <a:t>∨ </a:t>
            </a:r>
            <a:r>
              <a:rPr lang="en-US" i="1" dirty="0"/>
              <a:t>s) </a:t>
            </a:r>
            <a:r>
              <a:rPr lang="en-US" dirty="0"/>
              <a:t>∧ </a:t>
            </a:r>
            <a:r>
              <a:rPr lang="en-US" i="1" dirty="0"/>
              <a:t>(</a:t>
            </a:r>
            <a:r>
              <a:rPr lang="en-US" dirty="0"/>
              <a:t>￢</a:t>
            </a:r>
            <a:r>
              <a:rPr lang="en-US" i="1" dirty="0"/>
              <a:t>p </a:t>
            </a:r>
            <a:r>
              <a:rPr lang="en-US" dirty="0"/>
              <a:t>∨ </a:t>
            </a:r>
            <a:r>
              <a:rPr lang="en-US" i="1" dirty="0"/>
              <a:t>q </a:t>
            </a:r>
            <a:r>
              <a:rPr lang="en-US" dirty="0"/>
              <a:t>∨￢</a:t>
            </a:r>
            <a:r>
              <a:rPr lang="en-US" i="1" dirty="0"/>
              <a:t>s) </a:t>
            </a:r>
            <a:r>
              <a:rPr lang="en-US" dirty="0"/>
              <a:t>∧ </a:t>
            </a:r>
            <a:r>
              <a:rPr lang="en-US" i="1" dirty="0"/>
              <a:t>(p </a:t>
            </a:r>
            <a:r>
              <a:rPr lang="en-US" dirty="0"/>
              <a:t>∨￢</a:t>
            </a:r>
            <a:r>
              <a:rPr lang="en-US" i="1" dirty="0"/>
              <a:t>q </a:t>
            </a:r>
            <a:r>
              <a:rPr lang="en-US" dirty="0"/>
              <a:t>∨￢</a:t>
            </a:r>
            <a:r>
              <a:rPr lang="en-US" i="1" dirty="0"/>
              <a:t>r) </a:t>
            </a:r>
            <a:r>
              <a:rPr lang="en-US" dirty="0"/>
              <a:t>∧ </a:t>
            </a:r>
            <a:r>
              <a:rPr lang="en-US" i="1" dirty="0"/>
              <a:t>(</a:t>
            </a:r>
            <a:r>
              <a:rPr lang="en-US" dirty="0"/>
              <a:t>￢</a:t>
            </a:r>
            <a:r>
              <a:rPr lang="en-US" i="1" dirty="0"/>
              <a:t>p </a:t>
            </a:r>
            <a:r>
              <a:rPr lang="en-US" dirty="0"/>
              <a:t>∨￢</a:t>
            </a:r>
            <a:r>
              <a:rPr lang="en-US" i="1" dirty="0"/>
              <a:t>q </a:t>
            </a:r>
            <a:r>
              <a:rPr lang="en-US" dirty="0"/>
              <a:t>∨ </a:t>
            </a:r>
            <a:r>
              <a:rPr lang="en-US" i="1" dirty="0"/>
              <a:t>s) </a:t>
            </a:r>
            <a:r>
              <a:rPr lang="en-US" dirty="0"/>
              <a:t>∧ </a:t>
            </a:r>
            <a:r>
              <a:rPr lang="en-US" i="1" dirty="0"/>
              <a:t>(</a:t>
            </a:r>
            <a:r>
              <a:rPr lang="en-US" dirty="0"/>
              <a:t>￢</a:t>
            </a:r>
            <a:r>
              <a:rPr lang="en-US" i="1" dirty="0"/>
              <a:t>p </a:t>
            </a:r>
            <a:r>
              <a:rPr lang="en-US" dirty="0"/>
              <a:t>∨￢</a:t>
            </a:r>
            <a:r>
              <a:rPr lang="en-US" i="1" dirty="0"/>
              <a:t>r </a:t>
            </a:r>
            <a:r>
              <a:rPr lang="en-US" dirty="0"/>
              <a:t>∨￢</a:t>
            </a:r>
            <a:r>
              <a:rPr lang="en-US" i="1" dirty="0"/>
              <a:t>s)</a:t>
            </a:r>
            <a:endParaRPr lang="en-US" dirty="0"/>
          </a:p>
        </p:txBody>
      </p:sp>
    </p:spTree>
    <p:extLst>
      <p:ext uri="{BB962C8B-B14F-4D97-AF65-F5344CB8AC3E}">
        <p14:creationId xmlns:p14="http://schemas.microsoft.com/office/powerpoint/2010/main" val="12460337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Sudoku</a:t>
            </a:r>
            <a:endParaRPr lang="en-US" dirty="0"/>
          </a:p>
        </p:txBody>
      </p:sp>
      <p:sp>
        <p:nvSpPr>
          <p:cNvPr id="3" name="Content Placeholder 2"/>
          <p:cNvSpPr>
            <a:spLocks noGrp="1"/>
          </p:cNvSpPr>
          <p:nvPr>
            <p:ph idx="1"/>
          </p:nvPr>
        </p:nvSpPr>
        <p:spPr/>
        <p:txBody>
          <a:bodyPr/>
          <a:lstStyle/>
          <a:p>
            <a:r>
              <a:rPr lang="en-US" dirty="0" smtClean="0"/>
              <a:t>A </a:t>
            </a:r>
            <a:r>
              <a:rPr lang="en-US" b="1" dirty="0" smtClean="0"/>
              <a:t> Sudoku puzzle </a:t>
            </a:r>
            <a:r>
              <a:rPr lang="en-US" dirty="0" smtClean="0"/>
              <a:t>is represented by a 9</a:t>
            </a:r>
            <a:r>
              <a:rPr lang="en-US" dirty="0" smtClean="0">
                <a:sym typeface="Symbol"/>
              </a:rPr>
              <a:t>9 grid made up of nine 33</a:t>
            </a:r>
            <a:r>
              <a:rPr lang="en-US" dirty="0" smtClean="0"/>
              <a:t> </a:t>
            </a:r>
            <a:r>
              <a:rPr lang="en-US" dirty="0" err="1" smtClean="0"/>
              <a:t>subgrids</a:t>
            </a:r>
            <a:r>
              <a:rPr lang="en-US" dirty="0" smtClean="0"/>
              <a:t>, known as </a:t>
            </a:r>
            <a:r>
              <a:rPr lang="en-US" b="1" dirty="0" smtClean="0"/>
              <a:t>blocks</a:t>
            </a:r>
            <a:r>
              <a:rPr lang="en-US" dirty="0" smtClean="0"/>
              <a:t>. Some of the 81 cells of the puzzle are assigned one of the numbers 1,2, …, 9.</a:t>
            </a:r>
          </a:p>
          <a:p>
            <a:r>
              <a:rPr lang="en-US" dirty="0" smtClean="0"/>
              <a:t>The puzzle is solved by assigning numbers to each blank cell so that every row, column and block contains each of the nine possible numbers.</a:t>
            </a:r>
          </a:p>
          <a:p>
            <a:r>
              <a:rPr lang="en-US" dirty="0" smtClean="0"/>
              <a:t>Example</a:t>
            </a:r>
            <a:endParaRPr lang="en-US" dirty="0"/>
          </a:p>
        </p:txBody>
      </p:sp>
      <p:pic>
        <p:nvPicPr>
          <p:cNvPr id="4" name="Picture 3" descr="new_figure_3_1.jpg"/>
          <p:cNvPicPr>
            <a:picLocks noChangeAspect="1"/>
          </p:cNvPicPr>
          <p:nvPr/>
        </p:nvPicPr>
        <p:blipFill>
          <a:blip r:embed="rId2" cstate="print"/>
          <a:stretch>
            <a:fillRect/>
          </a:stretch>
        </p:blipFill>
        <p:spPr>
          <a:xfrm>
            <a:off x="6248400" y="4953000"/>
            <a:ext cx="1491234" cy="1491234"/>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Encoding as a </a:t>
            </a:r>
            <a:r>
              <a:rPr lang="en-US" dirty="0" err="1" smtClean="0"/>
              <a:t>Satisfiability</a:t>
            </a:r>
            <a:r>
              <a:rPr lang="en-US" dirty="0" smtClean="0"/>
              <a:t> Problem</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p</a:t>
            </a:r>
            <a:r>
              <a:rPr lang="en-US" dirty="0" smtClean="0"/>
              <a:t>(</a:t>
            </a:r>
            <a:r>
              <a:rPr lang="en-US" i="1" dirty="0" err="1" smtClean="0"/>
              <a:t>i</a:t>
            </a:r>
            <a:r>
              <a:rPr lang="en-US" dirty="0" err="1" smtClean="0"/>
              <a:t>,</a:t>
            </a:r>
            <a:r>
              <a:rPr lang="en-US" i="1" dirty="0" err="1" smtClean="0"/>
              <a:t>j</a:t>
            </a:r>
            <a:r>
              <a:rPr lang="en-US" dirty="0" err="1" smtClean="0"/>
              <a:t>,</a:t>
            </a:r>
            <a:r>
              <a:rPr lang="en-US" i="1" dirty="0" err="1" smtClean="0"/>
              <a:t>n</a:t>
            </a:r>
            <a:r>
              <a:rPr lang="en-US" dirty="0" smtClean="0"/>
              <a:t>) denote the proposition that is true when the number </a:t>
            </a:r>
            <a:r>
              <a:rPr lang="en-US" i="1" dirty="0" smtClean="0"/>
              <a:t>n</a:t>
            </a:r>
            <a:r>
              <a:rPr lang="en-US" dirty="0" smtClean="0"/>
              <a:t> is in the cell in the </a:t>
            </a:r>
            <a:r>
              <a:rPr lang="en-US" i="1" dirty="0" err="1" smtClean="0"/>
              <a:t>i</a:t>
            </a:r>
            <a:r>
              <a:rPr lang="en-US" dirty="0" err="1" smtClean="0"/>
              <a:t>th</a:t>
            </a:r>
            <a:r>
              <a:rPr lang="en-US" dirty="0" smtClean="0"/>
              <a:t> row and the </a:t>
            </a:r>
            <a:r>
              <a:rPr lang="en-US" i="1" dirty="0" err="1" smtClean="0"/>
              <a:t>j</a:t>
            </a:r>
            <a:r>
              <a:rPr lang="en-US" dirty="0" err="1" smtClean="0"/>
              <a:t>th</a:t>
            </a:r>
            <a:r>
              <a:rPr lang="en-US" dirty="0" smtClean="0"/>
              <a:t> column.</a:t>
            </a:r>
          </a:p>
          <a:p>
            <a:r>
              <a:rPr lang="en-US" dirty="0" smtClean="0"/>
              <a:t>There are </a:t>
            </a:r>
            <a:r>
              <a:rPr lang="en-US" dirty="0" smtClean="0">
                <a:latin typeface="Cambria Math" pitchFamily="18" charset="0"/>
                <a:ea typeface="Cambria Math" pitchFamily="18" charset="0"/>
              </a:rPr>
              <a:t>9</a:t>
            </a:r>
            <a:r>
              <a:rPr lang="en-US" dirty="0" smtClean="0">
                <a:latin typeface="Cambria Math" pitchFamily="18" charset="0"/>
                <a:ea typeface="Cambria Math" pitchFamily="18" charset="0"/>
                <a:sym typeface="Symbol"/>
              </a:rPr>
              <a:t></a:t>
            </a:r>
            <a:r>
              <a:rPr lang="en-US" dirty="0" smtClean="0">
                <a:latin typeface="Cambria Math" pitchFamily="18" charset="0"/>
                <a:ea typeface="Cambria Math" pitchFamily="18" charset="0"/>
              </a:rPr>
              <a:t>9</a:t>
            </a:r>
            <a:r>
              <a:rPr lang="en-US" dirty="0" smtClean="0">
                <a:latin typeface="Cambria Math" pitchFamily="18" charset="0"/>
                <a:ea typeface="Cambria Math" pitchFamily="18" charset="0"/>
                <a:sym typeface="Symbol"/>
              </a:rPr>
              <a:t>  </a:t>
            </a:r>
            <a:r>
              <a:rPr lang="en-US" dirty="0" smtClean="0">
                <a:latin typeface="Cambria Math" pitchFamily="18" charset="0"/>
                <a:ea typeface="Cambria Math" pitchFamily="18" charset="0"/>
              </a:rPr>
              <a:t>9 </a:t>
            </a:r>
            <a:r>
              <a:rPr lang="en-US" dirty="0" smtClean="0"/>
              <a:t>= </a:t>
            </a:r>
            <a:r>
              <a:rPr lang="en-US" dirty="0" smtClean="0">
                <a:latin typeface="Cambria Math" pitchFamily="18" charset="0"/>
                <a:ea typeface="Cambria Math" pitchFamily="18" charset="0"/>
              </a:rPr>
              <a:t>729</a:t>
            </a:r>
            <a:r>
              <a:rPr lang="en-US" dirty="0" smtClean="0"/>
              <a:t> such propositions.</a:t>
            </a:r>
          </a:p>
          <a:p>
            <a:r>
              <a:rPr lang="en-US" dirty="0" smtClean="0"/>
              <a:t>In the sample puzzle </a:t>
            </a:r>
            <a:r>
              <a:rPr lang="en-US" i="1" dirty="0" smtClean="0"/>
              <a:t>p</a:t>
            </a:r>
            <a:r>
              <a:rPr lang="en-US" dirty="0" smtClean="0"/>
              <a:t>(</a:t>
            </a:r>
            <a:r>
              <a:rPr lang="en-US" dirty="0" smtClean="0">
                <a:latin typeface="Cambria Math" pitchFamily="18" charset="0"/>
                <a:ea typeface="Cambria Math" pitchFamily="18" charset="0"/>
              </a:rPr>
              <a:t>5,1,6</a:t>
            </a:r>
            <a:r>
              <a:rPr lang="en-US" dirty="0" smtClean="0"/>
              <a:t>) is true, but </a:t>
            </a:r>
            <a:r>
              <a:rPr lang="en-US" i="1" dirty="0" smtClean="0"/>
              <a:t>p</a:t>
            </a:r>
            <a:r>
              <a:rPr lang="en-US" dirty="0" smtClean="0"/>
              <a:t>(</a:t>
            </a:r>
            <a:r>
              <a:rPr lang="en-US" dirty="0" smtClean="0">
                <a:latin typeface="Cambria Math" pitchFamily="18" charset="0"/>
                <a:ea typeface="Cambria Math" pitchFamily="18" charset="0"/>
              </a:rPr>
              <a:t>5</a:t>
            </a:r>
            <a:r>
              <a:rPr lang="en-US" dirty="0" smtClean="0"/>
              <a:t>,</a:t>
            </a:r>
            <a:r>
              <a:rPr lang="en-US" i="1" dirty="0" smtClean="0"/>
              <a:t>j</a:t>
            </a:r>
            <a:r>
              <a:rPr lang="en-US" dirty="0" smtClean="0"/>
              <a:t>,</a:t>
            </a:r>
            <a:r>
              <a:rPr lang="en-US" dirty="0" smtClean="0">
                <a:latin typeface="Cambria Math" pitchFamily="18" charset="0"/>
                <a:ea typeface="Cambria Math" pitchFamily="18" charset="0"/>
              </a:rPr>
              <a:t>6</a:t>
            </a:r>
            <a:r>
              <a:rPr lang="en-US" dirty="0" smtClean="0"/>
              <a:t>) is false for </a:t>
            </a:r>
            <a:r>
              <a:rPr lang="en-US" i="1" dirty="0" smtClean="0"/>
              <a:t>j </a:t>
            </a:r>
            <a:r>
              <a:rPr lang="en-US" dirty="0" smtClean="0"/>
              <a:t>= </a:t>
            </a:r>
            <a:r>
              <a:rPr lang="en-US" dirty="0" smtClean="0">
                <a:latin typeface="Cambria Math" pitchFamily="18" charset="0"/>
                <a:ea typeface="Cambria Math" pitchFamily="18" charset="0"/>
              </a:rPr>
              <a:t>2,3,…9</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Discrete Mathematics is a Gateway Course</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Topics in discrete mathematics will be important in many courses that you will take in the future:</a:t>
            </a:r>
          </a:p>
          <a:p>
            <a:pPr lvl="1"/>
            <a:r>
              <a:rPr lang="en-US" b="1" dirty="0" smtClean="0"/>
              <a:t>Computer Science</a:t>
            </a:r>
            <a:r>
              <a:rPr lang="en-US" dirty="0" smtClean="0"/>
              <a:t>: Computer Architecture, Data Structures, Algorithms, Programming Languages, Compilers, Computer Security, Databases, Artificial Intelligence, Networking, Graphics, Game Design, Theory of Computation, ……</a:t>
            </a:r>
          </a:p>
          <a:p>
            <a:pPr lvl="1"/>
            <a:r>
              <a:rPr lang="en-US" b="1" dirty="0" smtClean="0"/>
              <a:t>Mathematics</a:t>
            </a:r>
            <a:r>
              <a:rPr lang="en-US" dirty="0" smtClean="0"/>
              <a:t>: Logic, Set Theory, Probability, Number Theory, Abstract Algebra, </a:t>
            </a:r>
            <a:r>
              <a:rPr lang="en-US" dirty="0" err="1" smtClean="0"/>
              <a:t>Combinatorics</a:t>
            </a:r>
            <a:r>
              <a:rPr lang="en-US" dirty="0" smtClean="0"/>
              <a:t>, Graph Theory, Game Theory, Network Optimization, …</a:t>
            </a:r>
          </a:p>
          <a:p>
            <a:pPr lvl="2"/>
            <a:r>
              <a:rPr lang="en-US" dirty="0" smtClean="0"/>
              <a:t>The concepts learned will also be helpful in continuous areas of mathematics.</a:t>
            </a:r>
          </a:p>
          <a:p>
            <a:pPr lvl="1"/>
            <a:r>
              <a:rPr lang="en-US" b="1" dirty="0" smtClean="0"/>
              <a:t>Other Disciplines</a:t>
            </a:r>
            <a:r>
              <a:rPr lang="en-US" dirty="0" smtClean="0"/>
              <a:t>: You may find concepts learned here useful in courses in philosophy, economics, linguistics, and other departments.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For each cell with a given value, assert </a:t>
            </a:r>
            <a:r>
              <a:rPr lang="en-US" i="1" dirty="0" err="1" smtClean="0"/>
              <a:t>p</a:t>
            </a:r>
            <a:r>
              <a:rPr lang="en-US" dirty="0" err="1" smtClean="0"/>
              <a:t>(</a:t>
            </a:r>
            <a:r>
              <a:rPr lang="en-US" i="1" dirty="0" err="1" smtClean="0"/>
              <a:t>i</a:t>
            </a:r>
            <a:r>
              <a:rPr lang="en-US" dirty="0" err="1" smtClean="0"/>
              <a:t>,</a:t>
            </a:r>
            <a:r>
              <a:rPr lang="en-US" i="1" dirty="0" err="1" smtClean="0"/>
              <a:t>j</a:t>
            </a:r>
            <a:r>
              <a:rPr lang="en-US" dirty="0" err="1" smtClean="0"/>
              <a:t>,</a:t>
            </a:r>
            <a:r>
              <a:rPr lang="en-US" i="1" dirty="0" err="1" smtClean="0"/>
              <a:t>n</a:t>
            </a:r>
            <a:r>
              <a:rPr lang="en-US" dirty="0" smtClean="0"/>
              <a:t>), when the cell in row </a:t>
            </a:r>
            <a:r>
              <a:rPr lang="en-US" i="1" dirty="0" err="1" smtClean="0"/>
              <a:t>i</a:t>
            </a:r>
            <a:r>
              <a:rPr lang="en-US" dirty="0" smtClean="0"/>
              <a:t> and column </a:t>
            </a:r>
            <a:r>
              <a:rPr lang="en-US" i="1" dirty="0" smtClean="0"/>
              <a:t>j</a:t>
            </a:r>
            <a:r>
              <a:rPr lang="en-US" dirty="0" smtClean="0"/>
              <a:t> has the given value.</a:t>
            </a:r>
          </a:p>
          <a:p>
            <a:r>
              <a:rPr lang="en-US" dirty="0" smtClean="0"/>
              <a:t>Assert that every row contains every number.</a:t>
            </a:r>
          </a:p>
          <a:p>
            <a:endParaRPr lang="en-US" dirty="0" smtClean="0"/>
          </a:p>
          <a:p>
            <a:pPr>
              <a:buNone/>
            </a:pPr>
            <a:endParaRPr lang="en-US" dirty="0" smtClean="0"/>
          </a:p>
          <a:p>
            <a:r>
              <a:rPr lang="en-US" dirty="0" smtClean="0"/>
              <a:t>Assert that every column contains every number.</a:t>
            </a:r>
          </a:p>
          <a:p>
            <a:pPr>
              <a:buNone/>
            </a:pPr>
            <a:endParaRPr lang="en-US" dirty="0"/>
          </a:p>
        </p:txBody>
      </p:sp>
      <p:pic>
        <p:nvPicPr>
          <p:cNvPr id="5" name="Picture 4" descr="addin_tmp.png"/>
          <p:cNvPicPr>
            <a:picLocks noChangeAspect="1"/>
          </p:cNvPicPr>
          <p:nvPr>
            <p:custDataLst>
              <p:tags r:id="rId1"/>
            </p:custDataLst>
          </p:nvPr>
        </p:nvPicPr>
        <p:blipFill>
          <a:blip r:embed="rId4" cstate="print"/>
          <a:stretch>
            <a:fillRect/>
          </a:stretch>
        </p:blipFill>
        <p:spPr>
          <a:xfrm>
            <a:off x="3276600" y="3352800"/>
            <a:ext cx="2047875" cy="77152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3048000" y="4876800"/>
            <a:ext cx="2055495" cy="771525"/>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Assert that each of the 3 x 3 blocks contain every number.</a:t>
            </a:r>
          </a:p>
          <a:p>
            <a:endParaRPr lang="en-US" dirty="0" smtClean="0"/>
          </a:p>
          <a:p>
            <a:pPr>
              <a:buNone/>
            </a:pPr>
            <a:r>
              <a:rPr lang="en-US" dirty="0" smtClean="0"/>
              <a:t>     (this is tricky - ideas from chapter </a:t>
            </a:r>
            <a:r>
              <a:rPr lang="en-US" dirty="0" smtClean="0">
                <a:latin typeface="Cambria Math" pitchFamily="18" charset="0"/>
                <a:ea typeface="Cambria Math" pitchFamily="18" charset="0"/>
              </a:rPr>
              <a:t>4</a:t>
            </a:r>
            <a:r>
              <a:rPr lang="en-US" dirty="0" smtClean="0"/>
              <a:t> help)</a:t>
            </a:r>
          </a:p>
          <a:p>
            <a:r>
              <a:rPr lang="en-US" dirty="0" smtClean="0"/>
              <a:t>Assert that no cell contains more than one  number. Take the conjunction over all values of </a:t>
            </a:r>
            <a:r>
              <a:rPr lang="en-US" i="1" dirty="0" smtClean="0">
                <a:ea typeface="Cambria Math" pitchFamily="18" charset="0"/>
              </a:rPr>
              <a:t>n</a:t>
            </a:r>
            <a:r>
              <a:rPr lang="en-US" dirty="0" smtClean="0"/>
              <a:t>, </a:t>
            </a:r>
            <a:r>
              <a:rPr lang="en-US" i="1" dirty="0" smtClean="0"/>
              <a:t>n’</a:t>
            </a:r>
            <a:r>
              <a:rPr lang="en-US" dirty="0" smtClean="0"/>
              <a:t>, </a:t>
            </a:r>
            <a:r>
              <a:rPr lang="en-US" i="1" dirty="0" err="1" smtClean="0"/>
              <a:t>i</a:t>
            </a:r>
            <a:r>
              <a:rPr lang="en-US" dirty="0" smtClean="0"/>
              <a:t>, and j, where each variable ranges from 1 to 9 and             ,</a:t>
            </a:r>
          </a:p>
          <a:p>
            <a:pPr>
              <a:buNone/>
            </a:pPr>
            <a:r>
              <a:rPr lang="en-US" dirty="0" smtClean="0"/>
              <a:t>    of</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3657600" y="2514600"/>
            <a:ext cx="3950970" cy="771525"/>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6858000" y="4572000"/>
            <a:ext cx="1034415" cy="368618"/>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743200" y="5181600"/>
            <a:ext cx="3609023" cy="382905"/>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t>
            </a:r>
            <a:r>
              <a:rPr lang="en-US" dirty="0" err="1" smtClean="0"/>
              <a:t>Satisfiability</a:t>
            </a:r>
            <a:r>
              <a:rPr lang="en-US" dirty="0" smtClean="0"/>
              <a:t> Problems</a:t>
            </a:r>
            <a:endParaRPr lang="en-US" dirty="0"/>
          </a:p>
        </p:txBody>
      </p:sp>
      <p:sp>
        <p:nvSpPr>
          <p:cNvPr id="3" name="Content Placeholder 2"/>
          <p:cNvSpPr>
            <a:spLocks noGrp="1"/>
          </p:cNvSpPr>
          <p:nvPr>
            <p:ph idx="1"/>
          </p:nvPr>
        </p:nvSpPr>
        <p:spPr/>
        <p:txBody>
          <a:bodyPr>
            <a:normAutofit fontScale="92500"/>
          </a:bodyPr>
          <a:lstStyle/>
          <a:p>
            <a:r>
              <a:rPr lang="en-US" dirty="0" smtClean="0"/>
              <a:t>To solve a  Sudoku puzzle, we need to find an assignment of truth values to the </a:t>
            </a:r>
            <a:r>
              <a:rPr lang="en-US" dirty="0" smtClean="0">
                <a:latin typeface="Cambria Math" pitchFamily="18" charset="0"/>
                <a:ea typeface="Cambria Math" pitchFamily="18" charset="0"/>
              </a:rPr>
              <a:t>729</a:t>
            </a:r>
            <a:r>
              <a:rPr lang="en-US" dirty="0" smtClean="0"/>
              <a:t> variables of the form  </a:t>
            </a:r>
            <a:r>
              <a:rPr lang="en-US" i="1" dirty="0" smtClean="0"/>
              <a:t>p(</a:t>
            </a:r>
            <a:r>
              <a:rPr lang="en-US" i="1" dirty="0" err="1" smtClean="0"/>
              <a:t>i,j,n</a:t>
            </a:r>
            <a:r>
              <a:rPr lang="en-US" i="1" dirty="0" smtClean="0"/>
              <a:t>) </a:t>
            </a:r>
            <a:r>
              <a:rPr lang="en-US" dirty="0" smtClean="0"/>
              <a:t>that makes the conjunction of the assertions true. Those variables that are assigned T yield a solution to the puzzle.</a:t>
            </a:r>
          </a:p>
          <a:p>
            <a:r>
              <a:rPr lang="en-US" dirty="0" smtClean="0"/>
              <a:t>A truth table can always be used to determine the </a:t>
            </a:r>
            <a:r>
              <a:rPr lang="en-US" dirty="0" err="1" smtClean="0"/>
              <a:t>satisfiability</a:t>
            </a:r>
            <a:r>
              <a:rPr lang="en-US" dirty="0" smtClean="0"/>
              <a:t> of a compound proposition. But this is too complex even for modern computers for large problems. </a:t>
            </a:r>
          </a:p>
          <a:p>
            <a:r>
              <a:rPr lang="en-US" dirty="0" smtClean="0"/>
              <a:t>There has been much work on developing efficient methods for solving </a:t>
            </a:r>
            <a:r>
              <a:rPr lang="en-US" dirty="0" err="1" smtClean="0"/>
              <a:t>satisfiability</a:t>
            </a:r>
            <a:r>
              <a:rPr lang="en-US" dirty="0" smtClean="0"/>
              <a:t> problems as many practical problems can be translated into </a:t>
            </a:r>
            <a:r>
              <a:rPr lang="en-US" dirty="0" err="1" smtClean="0"/>
              <a:t>satisfiability</a:t>
            </a:r>
            <a:r>
              <a:rPr lang="en-US" dirty="0" smtClean="0"/>
              <a:t> problems. </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marL="0" indent="0">
              <a:buNone/>
            </a:pPr>
            <a:r>
              <a:rPr lang="en-US" smtClean="0"/>
              <a:t>#</a:t>
            </a:r>
            <a:r>
              <a:rPr lang="en-US" smtClean="0"/>
              <a:t>23, #61</a:t>
            </a:r>
            <a:endParaRPr lang="en-US" dirty="0"/>
          </a:p>
        </p:txBody>
      </p:sp>
    </p:spTree>
    <p:extLst>
      <p:ext uri="{BB962C8B-B14F-4D97-AF65-F5344CB8AC3E}">
        <p14:creationId xmlns:p14="http://schemas.microsoft.com/office/powerpoint/2010/main" val="176405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533400" y="1371600"/>
            <a:ext cx="7851648" cy="1828800"/>
          </a:xfrm>
        </p:spPr>
        <p:txBody>
          <a:bodyPr/>
          <a:lstStyle/>
          <a:p>
            <a:r>
              <a:rPr lang="en-US" dirty="0" smtClean="0"/>
              <a:t>The Foundations: Logic and Proofs</a:t>
            </a:r>
            <a:endParaRPr lang="en-US" dirty="0"/>
          </a:p>
        </p:txBody>
      </p:sp>
      <p:sp>
        <p:nvSpPr>
          <p:cNvPr id="7" name="Subtitle 2"/>
          <p:cNvSpPr>
            <a:spLocks noGrp="1"/>
          </p:cNvSpPr>
          <p:nvPr>
            <p:ph type="subTitle" idx="1"/>
          </p:nvPr>
        </p:nvSpPr>
        <p:spPr>
          <a:xfrm>
            <a:off x="533400" y="3228536"/>
            <a:ext cx="7854696" cy="1752600"/>
          </a:xfrm>
        </p:spPr>
        <p:txBody>
          <a:bodyPr/>
          <a:lstStyle/>
          <a:p>
            <a:r>
              <a:rPr lang="en-US" dirty="0" smtClean="0"/>
              <a:t>Chapter </a:t>
            </a:r>
            <a:r>
              <a:rPr lang="en-US" dirty="0" smtClean="0">
                <a:latin typeface="Cambria Math" pitchFamily="18" charset="0"/>
                <a:ea typeface="Cambria Math" pitchFamily="18" charset="0"/>
              </a:rPr>
              <a:t>1</a:t>
            </a:r>
            <a:r>
              <a:rPr lang="en-US" dirty="0" smtClean="0"/>
              <a:t>, Part I: Propositional Logic</a:t>
            </a:r>
            <a:endParaRPr lang="en-US" dirty="0"/>
          </a:p>
        </p:txBody>
      </p:sp>
    </p:spTree>
    <p:extLst>
      <p:ext uri="{BB962C8B-B14F-4D97-AF65-F5344CB8AC3E}">
        <p14:creationId xmlns:p14="http://schemas.microsoft.com/office/powerpoint/2010/main" val="2889548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Logic</a:t>
            </a:r>
          </a:p>
          <a:p>
            <a:pPr lvl="1"/>
            <a:r>
              <a:rPr lang="en-US" dirty="0" smtClean="0"/>
              <a:t>The Language of Propositions</a:t>
            </a:r>
          </a:p>
          <a:p>
            <a:pPr lvl="1"/>
            <a:r>
              <a:rPr lang="en-US" dirty="0" smtClean="0"/>
              <a:t>Applications</a:t>
            </a:r>
          </a:p>
          <a:p>
            <a:pPr lvl="1"/>
            <a:r>
              <a:rPr lang="en-US" dirty="0" smtClean="0"/>
              <a:t>Logical Equivalences</a:t>
            </a:r>
          </a:p>
          <a:p>
            <a:r>
              <a:rPr lang="en-US" dirty="0" smtClean="0"/>
              <a:t>Predicate Logic</a:t>
            </a:r>
          </a:p>
          <a:p>
            <a:pPr lvl="1"/>
            <a:r>
              <a:rPr lang="en-US" dirty="0" smtClean="0"/>
              <a:t>The Language of Quantifiers</a:t>
            </a:r>
          </a:p>
          <a:p>
            <a:pPr lvl="1"/>
            <a:r>
              <a:rPr lang="en-US" dirty="0" smtClean="0"/>
              <a:t>Logical Equivalences</a:t>
            </a:r>
          </a:p>
          <a:p>
            <a:pPr lvl="1"/>
            <a:r>
              <a:rPr lang="en-US" dirty="0" smtClean="0"/>
              <a:t>Nested Quantifiers</a:t>
            </a:r>
          </a:p>
          <a:p>
            <a:r>
              <a:rPr lang="en-US" dirty="0" smtClean="0"/>
              <a:t>Proofs</a:t>
            </a:r>
          </a:p>
          <a:p>
            <a:pPr lvl="1"/>
            <a:r>
              <a:rPr lang="en-US" dirty="0" smtClean="0"/>
              <a:t>Rules of Inference</a:t>
            </a:r>
          </a:p>
          <a:p>
            <a:pPr lvl="1"/>
            <a:r>
              <a:rPr lang="en-US" dirty="0" smtClean="0"/>
              <a:t>Proof Methods</a:t>
            </a:r>
          </a:p>
          <a:p>
            <a:pPr lvl="1"/>
            <a:r>
              <a:rPr lang="en-US" dirty="0" smtClean="0"/>
              <a:t>Proof Strategy</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q \vee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q) \vee (\neg p \vee q)$&#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p \rightarrow q) \vee (r \rightarrow p)$&#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neg p \vee q) \vee (\neg r \vee p)$&#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wedge \neg q) \vee (\neg r \vee p)$&#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vee \neg r \vee p) \wedge (\neg q \vee \neg r \vee p)$&#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i = 1}^{9}\bigwedge_{n=1}^{9}\bigvee_{j=1}^{9} p(i,j,n)$$&#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j = 1}^{9}\bigwedge_{n=1}^{9}\bigvee_{i=1}^{9} p(i,j,n)$$&#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r = 0}^{2}\bigwedge_{s=0}^{2}\bigwedge_{n = 1}^{9}\bigwedge_{i=1}^{3}\bigvee_{j=1}^{3} p(3r +i,3s +j,n)$$&#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n \not= n'$&#10;\end{document}"/>
  <p:tag name="IGUANATEXSIZE" val="3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p(i,j,n) \rightarrow \neg p(i,j,n')$&#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7119</TotalTime>
  <Words>4846</Words>
  <Application>Microsoft Office PowerPoint</Application>
  <PresentationFormat>On-screen Show (4:3)</PresentationFormat>
  <Paragraphs>747</Paragraphs>
  <Slides>73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Constantia</vt:lpstr>
      <vt:lpstr>Calibri</vt:lpstr>
      <vt:lpstr>Wingdings 2</vt:lpstr>
      <vt:lpstr>Cambria Math</vt:lpstr>
      <vt:lpstr>Symbol</vt:lpstr>
      <vt:lpstr>Flow</vt:lpstr>
      <vt:lpstr>Discrete Mathematics and Its Applications</vt:lpstr>
      <vt:lpstr>What is Discrete Mathematics?</vt:lpstr>
      <vt:lpstr>Kinds of Problems Solved Using Discrete Mathematics</vt:lpstr>
      <vt:lpstr>Kinds of Problems Solved Using Discrete Mathematics </vt:lpstr>
      <vt:lpstr>Goals of a Course in Discrete Mathematics</vt:lpstr>
      <vt:lpstr>Goals of a Course in Discrete Mathematics </vt:lpstr>
      <vt:lpstr>Discrete Mathematics is a Gateway Course</vt:lpstr>
      <vt:lpstr>The Foundations: Logic and Proofs</vt:lpstr>
      <vt:lpstr>Chapter Summary</vt:lpstr>
      <vt:lpstr>Propositional Logic Summary</vt:lpstr>
      <vt:lpstr>Propositional Logic</vt:lpstr>
      <vt:lpstr>Section Summary</vt:lpstr>
      <vt:lpstr>Propositions</vt:lpstr>
      <vt:lpstr>Examples</vt:lpstr>
      <vt:lpstr>Propositional Logic</vt:lpstr>
      <vt:lpstr>Compound Propositions: Negation</vt:lpstr>
      <vt:lpstr>EXAMPLE</vt:lpstr>
      <vt:lpstr>Conjunction</vt:lpstr>
      <vt:lpstr>Disjunction</vt:lpstr>
      <vt:lpstr> The Connective Or in English</vt:lpstr>
      <vt:lpstr> Implication</vt:lpstr>
      <vt:lpstr> Understanding Implication</vt:lpstr>
      <vt:lpstr>Understanding Implication (cont)</vt:lpstr>
      <vt:lpstr>Different Ways of Expressing p →q  </vt:lpstr>
      <vt:lpstr>Converse, Contrapositive, and Inverse</vt:lpstr>
      <vt:lpstr>EXAMPLE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Examples</vt:lpstr>
      <vt:lpstr>HOMEWORK</vt:lpstr>
      <vt:lpstr>Applications of Propositional Logic</vt:lpstr>
      <vt:lpstr>Applications of Propositional Logic: Summary</vt:lpstr>
      <vt:lpstr>Translating English Sentences</vt:lpstr>
      <vt:lpstr>Example</vt:lpstr>
      <vt:lpstr>EXAMPLE</vt:lpstr>
      <vt:lpstr>System Specifications</vt:lpstr>
      <vt:lpstr>Consistent System Specifications</vt:lpstr>
      <vt:lpstr>EXAMPLE</vt:lpstr>
      <vt:lpstr>Logic Puzzles</vt:lpstr>
      <vt:lpstr>Logic Circuits  (Studied in depth in Chapter 12)</vt:lpstr>
      <vt:lpstr>HOMEWORK</vt:lpstr>
      <vt:lpstr>Propositional Equivalences</vt:lpstr>
      <vt:lpstr>Section Summary</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lpstr>EXAMPLE</vt:lpstr>
      <vt:lpstr>Disjunctive Normal Form (optional)</vt:lpstr>
      <vt:lpstr>Disjunctive Normal Form (optional)</vt:lpstr>
      <vt:lpstr>Conjunctive Normal Form  </vt:lpstr>
      <vt:lpstr>Conjunctive Normal Form (optional)</vt:lpstr>
      <vt:lpstr>Propositional Satisfiability</vt:lpstr>
      <vt:lpstr>Questions on Propositional Satisfiability</vt:lpstr>
      <vt:lpstr>EXAMPLE</vt:lpstr>
      <vt:lpstr>Notation</vt:lpstr>
      <vt:lpstr>Sudoku</vt:lpstr>
      <vt:lpstr>Encoding as a Satisfiability Problem</vt:lpstr>
      <vt:lpstr>Encoding (cont)</vt:lpstr>
      <vt:lpstr>Encoding (cont)</vt:lpstr>
      <vt:lpstr>Solving Satisfiability Problems</vt:lpstr>
      <vt:lpstr>HOMEWORK</vt:lpstr>
    </vt:vector>
  </TitlesOfParts>
  <Company>Monmouth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PETER STANCHEV</cp:lastModifiedBy>
  <cp:revision>517</cp:revision>
  <dcterms:created xsi:type="dcterms:W3CDTF">2013-09-13T22:27:42Z</dcterms:created>
  <dcterms:modified xsi:type="dcterms:W3CDTF">2017-03-08T17:20:13Z</dcterms:modified>
</cp:coreProperties>
</file>