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60"/>
  </p:notesMasterIdLst>
  <p:handoutMasterIdLst>
    <p:handoutMasterId r:id="rId61"/>
  </p:handoutMasterIdLst>
  <p:sldIdLst>
    <p:sldId id="256" r:id="rId2"/>
    <p:sldId id="356" r:id="rId3"/>
    <p:sldId id="294" r:id="rId4"/>
    <p:sldId id="357" r:id="rId5"/>
    <p:sldId id="295" r:id="rId6"/>
    <p:sldId id="395" r:id="rId7"/>
    <p:sldId id="302" r:id="rId8"/>
    <p:sldId id="305" r:id="rId9"/>
    <p:sldId id="361" r:id="rId10"/>
    <p:sldId id="397" r:id="rId11"/>
    <p:sldId id="306" r:id="rId12"/>
    <p:sldId id="307" r:id="rId13"/>
    <p:sldId id="398" r:id="rId14"/>
    <p:sldId id="369" r:id="rId15"/>
    <p:sldId id="402" r:id="rId16"/>
    <p:sldId id="400" r:id="rId17"/>
    <p:sldId id="409" r:id="rId18"/>
    <p:sldId id="410" r:id="rId19"/>
    <p:sldId id="407" r:id="rId20"/>
    <p:sldId id="358" r:id="rId21"/>
    <p:sldId id="399" r:id="rId22"/>
    <p:sldId id="363" r:id="rId23"/>
    <p:sldId id="367" r:id="rId24"/>
    <p:sldId id="366" r:id="rId25"/>
    <p:sldId id="370" r:id="rId26"/>
    <p:sldId id="341" r:id="rId27"/>
    <p:sldId id="342" r:id="rId28"/>
    <p:sldId id="343" r:id="rId29"/>
    <p:sldId id="344" r:id="rId30"/>
    <p:sldId id="345" r:id="rId31"/>
    <p:sldId id="346" r:id="rId32"/>
    <p:sldId id="349" r:id="rId33"/>
    <p:sldId id="411" r:id="rId34"/>
    <p:sldId id="371" r:id="rId35"/>
    <p:sldId id="412" r:id="rId36"/>
    <p:sldId id="372" r:id="rId37"/>
    <p:sldId id="373" r:id="rId38"/>
    <p:sldId id="374" r:id="rId39"/>
    <p:sldId id="375" r:id="rId40"/>
    <p:sldId id="377" r:id="rId41"/>
    <p:sldId id="413" r:id="rId42"/>
    <p:sldId id="350" r:id="rId43"/>
    <p:sldId id="379" r:id="rId44"/>
    <p:sldId id="403" r:id="rId45"/>
    <p:sldId id="380" r:id="rId46"/>
    <p:sldId id="383" r:id="rId47"/>
    <p:sldId id="352" r:id="rId48"/>
    <p:sldId id="384" r:id="rId49"/>
    <p:sldId id="354" r:id="rId50"/>
    <p:sldId id="406" r:id="rId51"/>
    <p:sldId id="414" r:id="rId52"/>
    <p:sldId id="385" r:id="rId53"/>
    <p:sldId id="405" r:id="rId54"/>
    <p:sldId id="415" r:id="rId55"/>
    <p:sldId id="382" r:id="rId56"/>
    <p:sldId id="416" r:id="rId57"/>
    <p:sldId id="387" r:id="rId58"/>
    <p:sldId id="417" r:id="rId59"/>
  </p:sldIdLst>
  <p:sldSz cx="9144000" cy="6858000" type="screen4x3"/>
  <p:notesSz cx="6858000" cy="9144000"/>
  <p:embeddedFontLst>
    <p:embeddedFont>
      <p:font typeface="Constantia" panose="02030602050306030303" pitchFamily="18" charset="0"/>
      <p:regular r:id="rId62"/>
      <p:bold r:id="rId63"/>
      <p:italic r:id="rId64"/>
      <p:boldItalic r:id="rId65"/>
    </p:embeddedFont>
    <p:embeddedFont>
      <p:font typeface="Calibri" panose="020F0502020204030204" pitchFamily="34" charset="0"/>
      <p:regular r:id="rId66"/>
      <p:bold r:id="rId67"/>
      <p:italic r:id="rId68"/>
      <p:boldItalic r:id="rId69"/>
    </p:embeddedFont>
    <p:embeddedFont>
      <p:font typeface="Wingdings 2" panose="05020102010507070707" pitchFamily="18" charset="2"/>
      <p:regular r:id="rId70"/>
    </p:embeddedFont>
    <p:embeddedFont>
      <p:font typeface="Cambria Math" panose="02040503050406030204" pitchFamily="18" charset="0"/>
      <p:regular r:id="rId71"/>
    </p:embeddedFont>
    <p:embeddedFont>
      <p:font typeface="Lucida Sans Typewriter" panose="020B0509030504030204" pitchFamily="49" charset="0"/>
      <p:regular r:id="rId72"/>
      <p:bold r:id="rId73"/>
      <p:italic r:id="rId74"/>
      <p:boldItalic r:id="rId7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2.fntdata"/><Relationship Id="rId68" Type="http://schemas.openxmlformats.org/officeDocument/2006/relationships/font" Target="fonts/font7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5.fntdata"/><Relationship Id="rId74" Type="http://schemas.openxmlformats.org/officeDocument/2006/relationships/font" Target="fonts/font13.fntdata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3.fntdata"/><Relationship Id="rId69" Type="http://schemas.openxmlformats.org/officeDocument/2006/relationships/font" Target="fonts/font8.fntdata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1.fntdata"/><Relationship Id="rId70" Type="http://schemas.openxmlformats.org/officeDocument/2006/relationships/font" Target="fonts/font9.fntdata"/><Relationship Id="rId75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font" Target="fonts/font4.fntdata"/><Relationship Id="rId73" Type="http://schemas.openxmlformats.org/officeDocument/2006/relationships/font" Target="fonts/font12.fntdata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font" Target="fonts/font10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EF7AE-0C30-4EA7-B74D-470A9C33048D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01582-F5A8-41ED-8946-57B4D8BFA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34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A33FB8-1F43-454C-9FAC-BE3AABA74DC7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57B6A7-1EA9-4BE6-974C-D49D9BB4E8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05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B6A7-1EA9-4BE6-974C-D49D9BB4E80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70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B6A7-1EA9-4BE6-974C-D49D9BB4E80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613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D15220D-0BB5-4C71-B862-812B075D02FE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5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earnprolognow.org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tags" Target="../tags/tag19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8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image" Target="../media/image17.png"/><Relationship Id="rId5" Type="http://schemas.openxmlformats.org/officeDocument/2006/relationships/tags" Target="../tags/tag21.xml"/><Relationship Id="rId10" Type="http://schemas.openxmlformats.org/officeDocument/2006/relationships/image" Target="../media/image16.png"/><Relationship Id="rId4" Type="http://schemas.openxmlformats.org/officeDocument/2006/relationships/tags" Target="../tags/tag20.xml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Foundations: Logic and Proofs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1, Part II: Predicate Logic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Quantifiers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 need </a:t>
            </a:r>
            <a:r>
              <a:rPr lang="en-US" i="1" dirty="0" smtClean="0"/>
              <a:t>quantifiers</a:t>
            </a:r>
            <a:r>
              <a:rPr lang="en-US" dirty="0" smtClean="0"/>
              <a:t> to express the meaning of English words including </a:t>
            </a:r>
            <a:r>
              <a:rPr lang="en-US" i="1" dirty="0" smtClean="0"/>
              <a:t>all</a:t>
            </a:r>
            <a:r>
              <a:rPr lang="en-US" dirty="0" smtClean="0"/>
              <a:t> and </a:t>
            </a:r>
            <a:r>
              <a:rPr lang="en-US" i="1" dirty="0" smtClean="0"/>
              <a:t>some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“All men are Mortal.”</a:t>
            </a:r>
          </a:p>
          <a:p>
            <a:pPr lvl="1"/>
            <a:r>
              <a:rPr lang="en-US" dirty="0" smtClean="0"/>
              <a:t>“Some cats do not have fur.”</a:t>
            </a:r>
          </a:p>
          <a:p>
            <a:r>
              <a:rPr lang="en-US" dirty="0" smtClean="0"/>
              <a:t>The two most important quantifiers are:</a:t>
            </a:r>
          </a:p>
          <a:p>
            <a:pPr lvl="1"/>
            <a:r>
              <a:rPr lang="en-US" i="1" dirty="0" smtClean="0"/>
              <a:t>Universal Quantifier, </a:t>
            </a:r>
            <a:r>
              <a:rPr lang="en-US" b="1" dirty="0" smtClean="0">
                <a:sym typeface="Symbol"/>
              </a:rPr>
              <a:t>“</a:t>
            </a:r>
            <a:r>
              <a:rPr lang="en-US" dirty="0" smtClean="0"/>
              <a:t>For all,”   symbol: </a:t>
            </a:r>
            <a:r>
              <a:rPr lang="en-US" sz="2800" b="1" dirty="0" smtClean="0">
                <a:sym typeface="Symbol"/>
              </a:rPr>
              <a:t></a:t>
            </a:r>
            <a:endParaRPr lang="en-US" dirty="0" smtClean="0"/>
          </a:p>
          <a:p>
            <a:pPr lvl="1"/>
            <a:r>
              <a:rPr lang="en-US" i="1" dirty="0" smtClean="0"/>
              <a:t>Existential Quantifier</a:t>
            </a:r>
            <a:r>
              <a:rPr lang="en-US" dirty="0" smtClean="0"/>
              <a:t>, “There exists,”  symbol: </a:t>
            </a:r>
            <a:r>
              <a:rPr lang="en-US" sz="2800" b="1" dirty="0" smtClean="0">
                <a:sym typeface="Symbol"/>
              </a:rPr>
              <a:t></a:t>
            </a:r>
            <a:endParaRPr lang="en-US" dirty="0" smtClean="0"/>
          </a:p>
          <a:p>
            <a:r>
              <a:rPr lang="en-US" dirty="0" smtClean="0"/>
              <a:t>We write  as in </a:t>
            </a:r>
            <a:r>
              <a:rPr lang="en-US" dirty="0" smtClean="0">
                <a:sym typeface="Symbol"/>
              </a:rPr>
              <a:t></a:t>
            </a:r>
            <a:r>
              <a:rPr lang="en-US" i="1" dirty="0" smtClean="0">
                <a:sym typeface="Symbol"/>
              </a:rPr>
              <a:t>x 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 and </a:t>
            </a:r>
            <a:r>
              <a:rPr lang="en-US" i="1" dirty="0" smtClean="0">
                <a:sym typeface="Symbol"/>
              </a:rPr>
              <a:t>x 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).</a:t>
            </a:r>
          </a:p>
          <a:p>
            <a:r>
              <a:rPr lang="en-US" dirty="0" smtClean="0">
                <a:sym typeface="Symbol"/>
              </a:rPr>
              <a:t></a:t>
            </a:r>
            <a:r>
              <a:rPr lang="en-US" i="1" dirty="0" smtClean="0">
                <a:sym typeface="Symbol"/>
              </a:rPr>
              <a:t>x 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 asserts </a:t>
            </a:r>
            <a:r>
              <a:rPr lang="en-US" i="1" dirty="0" smtClean="0">
                <a:sym typeface="Symbol"/>
              </a:rPr>
              <a:t>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 is true for </a:t>
            </a:r>
            <a:r>
              <a:rPr lang="en-US" u="sng" dirty="0" smtClean="0">
                <a:sym typeface="Symbol"/>
              </a:rPr>
              <a:t>every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 in the </a:t>
            </a:r>
            <a:r>
              <a:rPr lang="en-US" i="1" dirty="0" smtClean="0">
                <a:sym typeface="Symbol"/>
              </a:rPr>
              <a:t>domain</a:t>
            </a:r>
            <a:r>
              <a:rPr lang="en-US" dirty="0" smtClean="0">
                <a:sym typeface="Symbol"/>
              </a:rPr>
              <a:t>.</a:t>
            </a:r>
          </a:p>
          <a:p>
            <a:r>
              <a:rPr lang="en-US" dirty="0" smtClean="0">
                <a:sym typeface="Symbol"/>
              </a:rPr>
              <a:t></a:t>
            </a:r>
            <a:r>
              <a:rPr lang="en-US" i="1" dirty="0" smtClean="0">
                <a:sym typeface="Symbol"/>
              </a:rPr>
              <a:t>x 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 asserts </a:t>
            </a:r>
            <a:r>
              <a:rPr lang="en-US" i="1" dirty="0" smtClean="0">
                <a:sym typeface="Symbol"/>
              </a:rPr>
              <a:t>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 is true for </a:t>
            </a:r>
            <a:r>
              <a:rPr lang="en-US" u="sng" dirty="0" smtClean="0">
                <a:sym typeface="Symbol"/>
              </a:rPr>
              <a:t>some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 in the </a:t>
            </a:r>
            <a:r>
              <a:rPr lang="en-US" i="1" dirty="0" smtClean="0">
                <a:sym typeface="Symbol"/>
              </a:rPr>
              <a:t>domain</a:t>
            </a:r>
            <a:r>
              <a:rPr lang="en-US" dirty="0" smtClean="0">
                <a:sym typeface="Symbol"/>
              </a:rPr>
              <a:t>.</a:t>
            </a:r>
          </a:p>
          <a:p>
            <a:r>
              <a:rPr lang="en-US" dirty="0" smtClean="0">
                <a:sym typeface="Symbol"/>
              </a:rPr>
              <a:t>The quantifiers are said to bind the variable </a:t>
            </a:r>
            <a:r>
              <a:rPr lang="en-US" i="1" dirty="0" smtClean="0">
                <a:sym typeface="Symbol"/>
              </a:rPr>
              <a:t>x </a:t>
            </a:r>
            <a:r>
              <a:rPr lang="en-US" dirty="0" smtClean="0">
                <a:sym typeface="Symbol"/>
              </a:rPr>
              <a:t>in these expressions.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 descr="010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48400" y="304800"/>
            <a:ext cx="890778" cy="10302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34000" y="13716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Charles Peirce (1839-1914)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Quantifier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 smtClean="0">
                <a:sym typeface="Symbol"/>
              </a:rPr>
              <a:t></a:t>
            </a:r>
            <a:r>
              <a:rPr lang="en-US" i="1" dirty="0" smtClean="0">
                <a:sym typeface="Symbol"/>
              </a:rPr>
              <a:t>x 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</a:t>
            </a:r>
            <a:r>
              <a:rPr lang="en-US" i="1" dirty="0" smtClean="0"/>
              <a:t>  </a:t>
            </a:r>
            <a:r>
              <a:rPr lang="en-US" dirty="0" smtClean="0"/>
              <a:t>is read as </a:t>
            </a:r>
            <a:r>
              <a:rPr lang="en-US" i="1" dirty="0" smtClean="0"/>
              <a:t>“</a:t>
            </a:r>
            <a:r>
              <a:rPr lang="en-US" dirty="0" smtClean="0"/>
              <a:t>For all </a:t>
            </a:r>
            <a:r>
              <a:rPr lang="en-US" i="1" dirty="0" smtClean="0"/>
              <a:t>x</a:t>
            </a:r>
            <a:r>
              <a:rPr lang="en-US" dirty="0" smtClean="0"/>
              <a:t>, P(</a:t>
            </a:r>
            <a:r>
              <a:rPr lang="en-US" i="1" dirty="0" smtClean="0"/>
              <a:t>x</a:t>
            </a:r>
            <a:r>
              <a:rPr lang="en-US" dirty="0" smtClean="0"/>
              <a:t>)” or “For every </a:t>
            </a:r>
            <a:r>
              <a:rPr lang="en-US" i="1" dirty="0" smtClean="0"/>
              <a:t>x</a:t>
            </a:r>
            <a:r>
              <a:rPr lang="en-US" dirty="0" smtClean="0"/>
              <a:t>, P(</a:t>
            </a:r>
            <a:r>
              <a:rPr lang="en-US" i="1" dirty="0" smtClean="0"/>
              <a:t>x</a:t>
            </a:r>
            <a:r>
              <a:rPr lang="en-US" dirty="0" smtClean="0"/>
              <a:t>)”</a:t>
            </a:r>
          </a:p>
          <a:p>
            <a:pPr lvl="1">
              <a:buNone/>
            </a:pPr>
            <a:r>
              <a:rPr lang="en-US" b="1" dirty="0" smtClean="0"/>
              <a:t>Examples</a:t>
            </a:r>
            <a:r>
              <a:rPr lang="en-US" dirty="0" smtClean="0"/>
              <a:t>:</a:t>
            </a:r>
          </a:p>
          <a:p>
            <a:pPr marL="1124712" lvl="2" indent="-457200">
              <a:buFont typeface="+mj-lt"/>
              <a:buAutoNum type="arabicParenR"/>
            </a:pPr>
            <a:r>
              <a:rPr lang="en-US" i="1" dirty="0" smtClean="0"/>
              <a:t> </a:t>
            </a:r>
            <a:r>
              <a:rPr lang="en-US" dirty="0" smtClean="0"/>
              <a:t>If</a:t>
            </a:r>
            <a:r>
              <a:rPr lang="en-US" i="1" dirty="0" smtClean="0"/>
              <a:t> P(x)</a:t>
            </a:r>
            <a:r>
              <a:rPr lang="en-US" dirty="0" smtClean="0"/>
              <a:t> denotes  “</a:t>
            </a:r>
            <a:r>
              <a:rPr lang="en-US" i="1" dirty="0" smtClean="0"/>
              <a:t>x</a:t>
            </a:r>
            <a:r>
              <a:rPr lang="en-US" dirty="0" smtClean="0"/>
              <a:t> &gt;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0” and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U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is the integers, then </a:t>
            </a:r>
            <a:r>
              <a:rPr lang="en-US" dirty="0" smtClean="0">
                <a:sym typeface="Symbol"/>
              </a:rPr>
              <a:t></a:t>
            </a:r>
            <a:r>
              <a:rPr lang="en-US" i="1" dirty="0" smtClean="0">
                <a:sym typeface="Symbol"/>
              </a:rPr>
              <a:t>x 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 is false.</a:t>
            </a:r>
          </a:p>
          <a:p>
            <a:pPr marL="1124712" lvl="2" indent="-457200">
              <a:buFont typeface="+mj-lt"/>
              <a:buAutoNum type="arabicParenR"/>
            </a:pPr>
            <a:r>
              <a:rPr lang="en-US" dirty="0" smtClean="0"/>
              <a:t>If</a:t>
            </a:r>
            <a:r>
              <a:rPr lang="en-US" i="1" dirty="0" smtClean="0"/>
              <a:t> P(x)</a:t>
            </a:r>
            <a:r>
              <a:rPr lang="en-US" dirty="0" smtClean="0"/>
              <a:t> denotes  “</a:t>
            </a:r>
            <a:r>
              <a:rPr lang="en-US" i="1" dirty="0" smtClean="0"/>
              <a:t>x</a:t>
            </a:r>
            <a:r>
              <a:rPr lang="en-US" dirty="0" smtClean="0"/>
              <a:t> &gt;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0” and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U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is the positive integers, then     </a:t>
            </a:r>
            <a:r>
              <a:rPr lang="en-US" dirty="0" smtClean="0">
                <a:sym typeface="Symbol"/>
              </a:rPr>
              <a:t></a:t>
            </a:r>
            <a:r>
              <a:rPr lang="en-US" i="1" dirty="0" smtClean="0">
                <a:sym typeface="Symbol"/>
              </a:rPr>
              <a:t>x 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 is true.</a:t>
            </a:r>
          </a:p>
          <a:p>
            <a:pPr marL="1124712" lvl="2" indent="-457200">
              <a:buFont typeface="+mj-lt"/>
              <a:buAutoNum type="arabicParenR"/>
            </a:pPr>
            <a:r>
              <a:rPr lang="en-US" dirty="0" smtClean="0"/>
              <a:t>If</a:t>
            </a:r>
            <a:r>
              <a:rPr lang="en-US" i="1" dirty="0" smtClean="0"/>
              <a:t> P(x)</a:t>
            </a:r>
            <a:r>
              <a:rPr lang="en-US" dirty="0" smtClean="0"/>
              <a:t> denotes  “</a:t>
            </a:r>
            <a:r>
              <a:rPr lang="en-US" i="1" dirty="0" smtClean="0"/>
              <a:t>x</a:t>
            </a:r>
            <a:r>
              <a:rPr lang="en-US" dirty="0" smtClean="0"/>
              <a:t> is even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” and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U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is the integers,  then </a:t>
            </a:r>
            <a:r>
              <a:rPr lang="en-US" dirty="0" smtClean="0">
                <a:sym typeface="Symbol"/>
              </a:rPr>
              <a:t> </a:t>
            </a:r>
            <a:r>
              <a:rPr lang="en-US" i="1" dirty="0" smtClean="0">
                <a:sym typeface="Symbol"/>
              </a:rPr>
              <a:t>x 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 is false.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Existential Quantifier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Symbol"/>
              </a:rPr>
              <a:t></a:t>
            </a:r>
            <a:r>
              <a:rPr lang="en-US" i="1" dirty="0" smtClean="0">
                <a:sym typeface="Symbol"/>
              </a:rPr>
              <a:t>x 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 is read as </a:t>
            </a:r>
            <a:r>
              <a:rPr lang="en-US" i="1" dirty="0" smtClean="0"/>
              <a:t>“</a:t>
            </a:r>
            <a:r>
              <a:rPr lang="en-US" dirty="0" smtClean="0"/>
              <a:t>For some </a:t>
            </a:r>
            <a:r>
              <a:rPr lang="en-US" i="1" dirty="0" smtClean="0"/>
              <a:t>x</a:t>
            </a:r>
            <a:r>
              <a:rPr lang="en-US" dirty="0" smtClean="0"/>
              <a:t>, P(</a:t>
            </a:r>
            <a:r>
              <a:rPr lang="en-US" i="1" dirty="0" smtClean="0"/>
              <a:t>x</a:t>
            </a:r>
            <a:r>
              <a:rPr lang="en-US" dirty="0" smtClean="0"/>
              <a:t>)”,  or as “There is an </a:t>
            </a:r>
            <a:r>
              <a:rPr lang="en-US" i="1" dirty="0" smtClean="0"/>
              <a:t>x</a:t>
            </a:r>
            <a:r>
              <a:rPr lang="en-US" dirty="0" smtClean="0"/>
              <a:t> such that P(</a:t>
            </a:r>
            <a:r>
              <a:rPr lang="en-US" i="1" dirty="0" smtClean="0"/>
              <a:t>x</a:t>
            </a:r>
            <a:r>
              <a:rPr lang="en-US" dirty="0" smtClean="0"/>
              <a:t>),”  or “For at least one </a:t>
            </a:r>
            <a:r>
              <a:rPr lang="en-US" i="1" dirty="0" smtClean="0"/>
              <a:t>x</a:t>
            </a:r>
            <a:r>
              <a:rPr lang="en-US" dirty="0" smtClean="0"/>
              <a:t>, P(</a:t>
            </a:r>
            <a:r>
              <a:rPr lang="en-US" i="1" dirty="0" smtClean="0"/>
              <a:t>x</a:t>
            </a:r>
            <a:r>
              <a:rPr lang="en-US" dirty="0" smtClean="0"/>
              <a:t>).” </a:t>
            </a:r>
          </a:p>
          <a:p>
            <a:pPr lvl="1">
              <a:buNone/>
            </a:pPr>
            <a:r>
              <a:rPr lang="en-US" b="1" dirty="0" smtClean="0"/>
              <a:t>Examples</a:t>
            </a:r>
            <a:r>
              <a:rPr lang="en-US" dirty="0" smtClean="0"/>
              <a:t>:</a:t>
            </a:r>
          </a:p>
          <a:p>
            <a:pPr marL="1124712" lvl="2" indent="-457200">
              <a:buFont typeface="+mj-lt"/>
              <a:buAutoNum type="arabicPeriod"/>
            </a:pPr>
            <a:r>
              <a:rPr lang="en-US" i="1" dirty="0" smtClean="0"/>
              <a:t> </a:t>
            </a:r>
            <a:r>
              <a:rPr lang="en-US" dirty="0" smtClean="0"/>
              <a:t>If</a:t>
            </a:r>
            <a:r>
              <a:rPr lang="en-US" i="1" dirty="0" smtClean="0"/>
              <a:t> P(x)</a:t>
            </a:r>
            <a:r>
              <a:rPr lang="en-US" dirty="0" smtClean="0"/>
              <a:t> denotes  “</a:t>
            </a:r>
            <a:r>
              <a:rPr lang="en-US" i="1" dirty="0" smtClean="0"/>
              <a:t>x</a:t>
            </a:r>
            <a:r>
              <a:rPr lang="en-US" dirty="0" smtClean="0"/>
              <a:t> &gt;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0” and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U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is the integers, then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</a:t>
            </a:r>
            <a:r>
              <a:rPr lang="en-US" i="1" dirty="0" smtClean="0">
                <a:sym typeface="Symbol"/>
              </a:rPr>
              <a:t>x 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 is true. It is also true if U is the positive integers.</a:t>
            </a:r>
          </a:p>
          <a:p>
            <a:pPr marL="1124712" lvl="2" indent="-457200">
              <a:buFont typeface="+mj-lt"/>
              <a:buAutoNum type="arabicPeriod"/>
            </a:pPr>
            <a:r>
              <a:rPr lang="en-US" dirty="0" smtClean="0"/>
              <a:t>If</a:t>
            </a:r>
            <a:r>
              <a:rPr lang="en-US" i="1" dirty="0" smtClean="0"/>
              <a:t> P(x)</a:t>
            </a:r>
            <a:r>
              <a:rPr lang="en-US" dirty="0" smtClean="0"/>
              <a:t> denotes  “</a:t>
            </a:r>
            <a:r>
              <a:rPr lang="en-US" i="1" dirty="0" smtClean="0"/>
              <a:t>x</a:t>
            </a:r>
            <a:r>
              <a:rPr lang="en-US" dirty="0" smtClean="0"/>
              <a:t> &lt;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0” and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U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is the positive integers,  then    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</a:t>
            </a:r>
            <a:r>
              <a:rPr lang="en-US" i="1" dirty="0" smtClean="0">
                <a:sym typeface="Symbol"/>
              </a:rPr>
              <a:t>x 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 is false.</a:t>
            </a:r>
          </a:p>
          <a:p>
            <a:pPr marL="1124712" lvl="2" indent="-457200">
              <a:buFont typeface="+mj-lt"/>
              <a:buAutoNum type="arabicPeriod"/>
            </a:pPr>
            <a:r>
              <a:rPr lang="en-US" dirty="0" smtClean="0"/>
              <a:t>If</a:t>
            </a:r>
            <a:r>
              <a:rPr lang="en-US" i="1" dirty="0" smtClean="0"/>
              <a:t> P(x)</a:t>
            </a:r>
            <a:r>
              <a:rPr lang="en-US" dirty="0" smtClean="0"/>
              <a:t> denotes  “</a:t>
            </a:r>
            <a:r>
              <a:rPr lang="en-US" i="1" dirty="0" smtClean="0"/>
              <a:t>x</a:t>
            </a:r>
            <a:r>
              <a:rPr lang="en-US" dirty="0" smtClean="0"/>
              <a:t> is even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” and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U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is the integers,  then    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</a:t>
            </a:r>
            <a:r>
              <a:rPr lang="en-US" i="1" dirty="0" smtClean="0">
                <a:sym typeface="Symbol"/>
              </a:rPr>
              <a:t>x 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 is true.</a:t>
            </a:r>
          </a:p>
          <a:p>
            <a:pPr lvl="2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Thinking about Quantifiers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ym typeface="Symbol"/>
              </a:rPr>
              <a:t>When the  domain of discourse is finite, we can think of quantification as looping through the elements of the domain.</a:t>
            </a:r>
          </a:p>
          <a:p>
            <a:r>
              <a:rPr lang="en-US" dirty="0" smtClean="0">
                <a:sym typeface="Symbol"/>
              </a:rPr>
              <a:t>To evaluate </a:t>
            </a:r>
            <a:r>
              <a:rPr lang="en-US" i="1" dirty="0" smtClean="0">
                <a:sym typeface="Symbol"/>
              </a:rPr>
              <a:t>x 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 loop through all 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 in the domain. </a:t>
            </a:r>
          </a:p>
          <a:p>
            <a:pPr lvl="1"/>
            <a:r>
              <a:rPr lang="en-US" dirty="0" smtClean="0">
                <a:sym typeface="Symbol"/>
              </a:rPr>
              <a:t>If at every step P(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 is true, then </a:t>
            </a:r>
            <a:r>
              <a:rPr lang="en-US" i="1" dirty="0" smtClean="0">
                <a:sym typeface="Symbol"/>
              </a:rPr>
              <a:t>x 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 is true. </a:t>
            </a:r>
          </a:p>
          <a:p>
            <a:pPr lvl="1"/>
            <a:r>
              <a:rPr lang="en-US" dirty="0" smtClean="0">
                <a:sym typeface="Symbol"/>
              </a:rPr>
              <a:t>If at a step P(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 is false, then </a:t>
            </a:r>
            <a:r>
              <a:rPr lang="en-US" i="1" dirty="0" smtClean="0">
                <a:sym typeface="Symbol"/>
              </a:rPr>
              <a:t>x 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 is false and the loop terminates. </a:t>
            </a:r>
          </a:p>
          <a:p>
            <a:r>
              <a:rPr lang="en-US" dirty="0" smtClean="0">
                <a:sym typeface="Symbol"/>
              </a:rPr>
              <a:t>To evaluate </a:t>
            </a:r>
            <a:r>
              <a:rPr lang="en-US" i="1" dirty="0" smtClean="0">
                <a:sym typeface="Symbol"/>
              </a:rPr>
              <a:t>x 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 loop through all 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 in the domain. </a:t>
            </a:r>
          </a:p>
          <a:p>
            <a:pPr lvl="1"/>
            <a:r>
              <a:rPr lang="en-US" dirty="0" smtClean="0">
                <a:sym typeface="Symbol"/>
              </a:rPr>
              <a:t>If  at some step, P(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 is true, then </a:t>
            </a:r>
            <a:r>
              <a:rPr lang="en-US" i="1" dirty="0" smtClean="0">
                <a:sym typeface="Symbol"/>
              </a:rPr>
              <a:t>x 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 is true and the loop terminates. </a:t>
            </a:r>
          </a:p>
          <a:p>
            <a:pPr lvl="1"/>
            <a:r>
              <a:rPr lang="en-US" dirty="0" smtClean="0">
                <a:sym typeface="Symbol"/>
              </a:rPr>
              <a:t>If the loop ends without finding an 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 for which P(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 is true, then </a:t>
            </a:r>
            <a:r>
              <a:rPr lang="en-US" i="1" dirty="0" smtClean="0">
                <a:sym typeface="Symbol"/>
              </a:rPr>
              <a:t>x 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 is false.</a:t>
            </a:r>
          </a:p>
          <a:p>
            <a:r>
              <a:rPr lang="en-US" dirty="0" smtClean="0">
                <a:sym typeface="Symbol"/>
              </a:rPr>
              <a:t>Even if the domains are infinite, we can still think of the quantifiers this fashion, but the loops will not terminate in some cases.</a:t>
            </a:r>
          </a:p>
          <a:p>
            <a:endParaRPr lang="en-US" dirty="0" smtClean="0"/>
          </a:p>
          <a:p>
            <a:endParaRPr lang="en-US" dirty="0" smtClean="0"/>
          </a:p>
          <a:p>
            <a:pPr lvl="2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Quantifiers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truth value of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x P(x)</a:t>
            </a:r>
            <a:r>
              <a:rPr lang="en-US" dirty="0" smtClean="0"/>
              <a:t>  and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 x P(x) 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depend on both the propositional function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P(x)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and on  the domain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U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. </a:t>
            </a:r>
          </a:p>
          <a:p>
            <a:r>
              <a:rPr lang="en-US" b="1" dirty="0" smtClean="0">
                <a:latin typeface="Cambria Math" pitchFamily="18" charset="0"/>
                <a:ea typeface="Cambria Math" pitchFamily="18" charset="0"/>
                <a:sym typeface="Symbol"/>
              </a:rPr>
              <a:t>Examples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: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i="1" dirty="0" smtClean="0"/>
              <a:t>U</a:t>
            </a:r>
            <a:r>
              <a:rPr lang="en-US" dirty="0" smtClean="0"/>
              <a:t> is the  positive integers and </a:t>
            </a:r>
            <a:r>
              <a:rPr lang="en-US" i="1" dirty="0" smtClean="0"/>
              <a:t>P(x) </a:t>
            </a:r>
            <a:r>
              <a:rPr lang="en-US" dirty="0" smtClean="0"/>
              <a:t>is the statement           “</a:t>
            </a:r>
            <a:r>
              <a:rPr lang="en-US" i="1" dirty="0" smtClean="0"/>
              <a:t>x</a:t>
            </a:r>
            <a:r>
              <a:rPr lang="en-US" dirty="0" smtClean="0"/>
              <a:t> &lt;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”, then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x P(x)</a:t>
            </a:r>
            <a:r>
              <a:rPr lang="en-US" dirty="0" smtClean="0"/>
              <a:t>   is true, but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 x P(x) 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is false. 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i="1" dirty="0" smtClean="0"/>
              <a:t>U</a:t>
            </a:r>
            <a:r>
              <a:rPr lang="en-US" dirty="0" smtClean="0"/>
              <a:t> is the negative integers and </a:t>
            </a:r>
            <a:r>
              <a:rPr lang="en-US" i="1" dirty="0" smtClean="0"/>
              <a:t>P(x) </a:t>
            </a:r>
            <a:r>
              <a:rPr lang="en-US" dirty="0" smtClean="0"/>
              <a:t>is the statement           “</a:t>
            </a:r>
            <a:r>
              <a:rPr lang="en-US" i="1" dirty="0" smtClean="0"/>
              <a:t>x</a:t>
            </a:r>
            <a:r>
              <a:rPr lang="en-US" dirty="0" smtClean="0"/>
              <a:t> &lt;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”, then both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x P(x)</a:t>
            </a:r>
            <a:r>
              <a:rPr lang="en-US" dirty="0" smtClean="0"/>
              <a:t>  and 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 x P(x) 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are true. 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i="1" dirty="0" smtClean="0"/>
              <a:t>U</a:t>
            </a:r>
            <a:r>
              <a:rPr lang="en-US" dirty="0" smtClean="0"/>
              <a:t> consists of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, and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/>
              <a:t>,  and </a:t>
            </a:r>
            <a:r>
              <a:rPr lang="en-US" i="1" dirty="0" smtClean="0"/>
              <a:t>P(x) </a:t>
            </a:r>
            <a:r>
              <a:rPr lang="en-US" dirty="0" smtClean="0"/>
              <a:t>is the statement           “</a:t>
            </a:r>
            <a:r>
              <a:rPr lang="en-US" i="1" dirty="0" smtClean="0"/>
              <a:t>x</a:t>
            </a:r>
            <a:r>
              <a:rPr lang="en-US" dirty="0" smtClean="0"/>
              <a:t> &gt;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”, then  both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x P(x)</a:t>
            </a:r>
            <a:r>
              <a:rPr lang="en-US" dirty="0" smtClean="0"/>
              <a:t>   and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 x P(x) 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are true. But if </a:t>
            </a:r>
            <a:r>
              <a:rPr lang="en-US" i="1" dirty="0" smtClean="0"/>
              <a:t>P(x) </a:t>
            </a:r>
            <a:r>
              <a:rPr lang="en-US" dirty="0" smtClean="0"/>
              <a:t>is the statement “</a:t>
            </a:r>
            <a:r>
              <a:rPr lang="en-US" i="1" dirty="0" smtClean="0"/>
              <a:t>x</a:t>
            </a:r>
            <a:r>
              <a:rPr lang="en-US" dirty="0" smtClean="0"/>
              <a:t> &lt;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”, then  both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x P(x)</a:t>
            </a:r>
            <a:r>
              <a:rPr lang="en-US" dirty="0" smtClean="0"/>
              <a:t>   and            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 x P(x) 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are false. 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Precedence of Quantifiers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quantifiers </a:t>
            </a:r>
            <a:r>
              <a:rPr lang="en-US" dirty="0" smtClean="0">
                <a:sym typeface="Symbol"/>
              </a:rPr>
              <a:t> and   have higher precedence than all the logical operators.</a:t>
            </a:r>
          </a:p>
          <a:p>
            <a:r>
              <a:rPr lang="en-US" dirty="0" smtClean="0">
                <a:sym typeface="Symbol"/>
              </a:rPr>
              <a:t>For example,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x P(x)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∨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Q(x)  </a:t>
            </a:r>
            <a:r>
              <a:rPr lang="en-US" dirty="0" smtClean="0">
                <a:sym typeface="Symbol"/>
              </a:rPr>
              <a:t>means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(x P(x))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∨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Q(x)</a:t>
            </a:r>
            <a:r>
              <a:rPr lang="en-US" dirty="0" smtClean="0">
                <a:sym typeface="Symbol"/>
              </a:rPr>
              <a:t>  </a:t>
            </a:r>
          </a:p>
          <a:p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x (P(x)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∨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Q(x))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means something different.</a:t>
            </a:r>
          </a:p>
          <a:p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Unfortunately, often people write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x P(x)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∨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Q(x) 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when they mean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 x (P(x)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∨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Q(x)).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Translating from English to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:  Translate the following sentence into predicate logic: “Every student in this class has taken a course in Java.”</a:t>
            </a:r>
          </a:p>
          <a:p>
            <a:pPr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  First decide on the domain </a:t>
            </a:r>
            <a:r>
              <a:rPr lang="en-US" i="1" dirty="0" smtClean="0"/>
              <a:t>U</a:t>
            </a:r>
            <a:r>
              <a:rPr lang="en-US" dirty="0" smtClean="0"/>
              <a:t>. </a:t>
            </a:r>
          </a:p>
          <a:p>
            <a:pPr lvl="1">
              <a:buNone/>
            </a:pPr>
            <a:r>
              <a:rPr lang="en-US" b="1" dirty="0" smtClean="0"/>
              <a:t>Solution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: If </a:t>
            </a:r>
            <a:r>
              <a:rPr lang="en-US" i="1" dirty="0" smtClean="0"/>
              <a:t>U</a:t>
            </a:r>
            <a:r>
              <a:rPr lang="en-US" dirty="0" smtClean="0"/>
              <a:t> is all students in this class, define a propositional function J(</a:t>
            </a:r>
            <a:r>
              <a:rPr lang="en-US" i="1" dirty="0" smtClean="0"/>
              <a:t>x</a:t>
            </a:r>
            <a:r>
              <a:rPr lang="en-US" dirty="0" smtClean="0"/>
              <a:t>) denoting “x has taken a course in Java” and translate as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x J(x). </a:t>
            </a:r>
          </a:p>
          <a:p>
            <a:pPr lvl="1">
              <a:buNone/>
            </a:pPr>
            <a:r>
              <a:rPr lang="en-US" b="1" dirty="0" smtClean="0"/>
              <a:t>Solution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: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/>
              <a:t>But if </a:t>
            </a:r>
            <a:r>
              <a:rPr lang="en-US" i="1" dirty="0" smtClean="0"/>
              <a:t>U</a:t>
            </a:r>
            <a:r>
              <a:rPr lang="en-US" dirty="0" smtClean="0"/>
              <a:t> is all people, also define a propositional  function S(x) denoting “x is a student in this class” and translate as    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x (S(x)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→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J(x))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.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</a:p>
          <a:p>
            <a:pPr lvl="2">
              <a:buNone/>
            </a:pP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            x (S(x)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∧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J(x))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  is not correct.  What does it mean?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Translating from English to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Example 2</a:t>
            </a:r>
            <a:r>
              <a:rPr lang="en-US" dirty="0" smtClean="0"/>
              <a:t>: Translate the following sentence into predicate logic: “Some student in this class has taken a course in Java.” </a:t>
            </a:r>
          </a:p>
          <a:p>
            <a:pPr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First decide on the domain </a:t>
            </a:r>
            <a:r>
              <a:rPr lang="en-US" i="1" dirty="0" smtClean="0"/>
              <a:t>U</a:t>
            </a:r>
            <a:r>
              <a:rPr lang="en-US" dirty="0" smtClean="0"/>
              <a:t>. </a:t>
            </a:r>
          </a:p>
          <a:p>
            <a:pPr lvl="1">
              <a:buNone/>
            </a:pPr>
            <a:r>
              <a:rPr lang="en-US" b="1" dirty="0" smtClean="0"/>
              <a:t>Solution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: If </a:t>
            </a:r>
            <a:r>
              <a:rPr lang="en-US" i="1" dirty="0" smtClean="0"/>
              <a:t>U</a:t>
            </a:r>
            <a:r>
              <a:rPr lang="en-US" dirty="0" smtClean="0"/>
              <a:t> is all students in this class, translate as </a:t>
            </a:r>
          </a:p>
          <a:p>
            <a:pPr lvl="1">
              <a:buNone/>
            </a:pP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                          x J(x)</a:t>
            </a:r>
          </a:p>
          <a:p>
            <a:pPr lvl="1">
              <a:buNone/>
            </a:pPr>
            <a:r>
              <a:rPr lang="en-US" b="1" dirty="0" smtClean="0"/>
              <a:t>Solution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: But if </a:t>
            </a:r>
            <a:r>
              <a:rPr lang="en-US" i="1" dirty="0" smtClean="0"/>
              <a:t>U</a:t>
            </a:r>
            <a:r>
              <a:rPr lang="en-US" dirty="0" smtClean="0"/>
              <a:t> is all people, then translate as                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x (S(x)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∧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J(x)) </a:t>
            </a:r>
          </a:p>
          <a:p>
            <a:pPr lvl="2">
              <a:buNone/>
            </a:pP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       x (S(x)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→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J(x))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 is not correct. What does it mean?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Translate these statements into English, where </a:t>
            </a:r>
            <a:r>
              <a:rPr lang="en-US" i="1" dirty="0"/>
              <a:t>R(x) </a:t>
            </a:r>
            <a:r>
              <a:rPr lang="en-US" dirty="0"/>
              <a:t>is “</a:t>
            </a:r>
            <a:r>
              <a:rPr lang="en-US" i="1" dirty="0"/>
              <a:t>x</a:t>
            </a:r>
          </a:p>
          <a:p>
            <a:pPr marL="0" indent="0">
              <a:buNone/>
            </a:pPr>
            <a:r>
              <a:rPr lang="en-US" dirty="0"/>
              <a:t>is a rabbit” and </a:t>
            </a:r>
            <a:r>
              <a:rPr lang="en-US" i="1" dirty="0"/>
              <a:t>H(x) </a:t>
            </a:r>
            <a:r>
              <a:rPr lang="en-US" dirty="0"/>
              <a:t>is “</a:t>
            </a:r>
            <a:r>
              <a:rPr lang="en-US" i="1" dirty="0"/>
              <a:t>x </a:t>
            </a:r>
            <a:r>
              <a:rPr lang="en-US" dirty="0"/>
              <a:t>hops” and the domain consists</a:t>
            </a:r>
          </a:p>
          <a:p>
            <a:pPr marL="0" indent="0">
              <a:buNone/>
            </a:pPr>
            <a:r>
              <a:rPr lang="en-US" dirty="0"/>
              <a:t>of all animals.</a:t>
            </a:r>
          </a:p>
          <a:p>
            <a:r>
              <a:rPr lang="pt-BR" b="1" dirty="0"/>
              <a:t>a) </a:t>
            </a:r>
            <a:r>
              <a:rPr lang="pt-BR" dirty="0"/>
              <a:t>∀</a:t>
            </a:r>
            <a:r>
              <a:rPr lang="pt-BR" i="1" dirty="0"/>
              <a:t>x(R(x) </a:t>
            </a:r>
            <a:r>
              <a:rPr lang="pt-BR" dirty="0"/>
              <a:t>→ </a:t>
            </a:r>
            <a:r>
              <a:rPr lang="pt-BR" i="1" dirty="0"/>
              <a:t>H(x)) </a:t>
            </a:r>
            <a:r>
              <a:rPr lang="pt-BR" b="1" dirty="0"/>
              <a:t>b) </a:t>
            </a:r>
            <a:r>
              <a:rPr lang="pt-BR" dirty="0"/>
              <a:t>∀</a:t>
            </a:r>
            <a:r>
              <a:rPr lang="pt-BR" i="1" dirty="0"/>
              <a:t>x(R(x) </a:t>
            </a:r>
            <a:r>
              <a:rPr lang="pt-BR" dirty="0"/>
              <a:t>∧ </a:t>
            </a:r>
            <a:r>
              <a:rPr lang="pt-BR" i="1" dirty="0"/>
              <a:t>H(x))</a:t>
            </a:r>
          </a:p>
          <a:p>
            <a:r>
              <a:rPr lang="pt-BR" b="1" dirty="0"/>
              <a:t>c) </a:t>
            </a:r>
            <a:r>
              <a:rPr lang="pt-BR" dirty="0"/>
              <a:t>∃</a:t>
            </a:r>
            <a:r>
              <a:rPr lang="pt-BR" i="1" dirty="0"/>
              <a:t>x(R(x) </a:t>
            </a:r>
            <a:r>
              <a:rPr lang="pt-BR" dirty="0"/>
              <a:t>→ </a:t>
            </a:r>
            <a:r>
              <a:rPr lang="pt-BR" i="1" dirty="0"/>
              <a:t>H(x)) </a:t>
            </a:r>
            <a:r>
              <a:rPr lang="pt-BR" b="1" dirty="0"/>
              <a:t>d) </a:t>
            </a:r>
            <a:r>
              <a:rPr lang="pt-BR" dirty="0"/>
              <a:t>∃</a:t>
            </a:r>
            <a:r>
              <a:rPr lang="pt-BR" i="1" dirty="0"/>
              <a:t>x(R(x) </a:t>
            </a:r>
            <a:r>
              <a:rPr lang="pt-BR" dirty="0"/>
              <a:t>∧ </a:t>
            </a:r>
            <a:r>
              <a:rPr lang="pt-BR" i="1" dirty="0"/>
              <a:t>H(x))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97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Returning to the Socrates 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Introduce the  propositional functions </a:t>
            </a:r>
            <a:r>
              <a:rPr lang="en-US" i="1" dirty="0" smtClean="0"/>
              <a:t>Man(x) </a:t>
            </a:r>
            <a:r>
              <a:rPr lang="en-US" dirty="0" smtClean="0"/>
              <a:t>denoting “</a:t>
            </a:r>
            <a:r>
              <a:rPr lang="en-US" i="1" dirty="0" smtClean="0"/>
              <a:t>x</a:t>
            </a:r>
            <a:r>
              <a:rPr lang="en-US" dirty="0" smtClean="0"/>
              <a:t> is a man” and  </a:t>
            </a:r>
            <a:r>
              <a:rPr lang="en-US" i="1" dirty="0" smtClean="0"/>
              <a:t>Mortal(x)</a:t>
            </a:r>
            <a:r>
              <a:rPr lang="en-US" dirty="0" smtClean="0"/>
              <a:t> denoting “</a:t>
            </a:r>
            <a:r>
              <a:rPr lang="en-US" i="1" dirty="0" smtClean="0"/>
              <a:t>x</a:t>
            </a:r>
            <a:r>
              <a:rPr lang="en-US" dirty="0" smtClean="0"/>
              <a:t> is mortal.”  Specify the  domain as all people.</a:t>
            </a:r>
          </a:p>
          <a:p>
            <a:r>
              <a:rPr lang="en-US" dirty="0" smtClean="0"/>
              <a:t>The two premises are:</a:t>
            </a:r>
          </a:p>
          <a:p>
            <a:endParaRPr lang="en-US" dirty="0" smtClean="0"/>
          </a:p>
          <a:p>
            <a:r>
              <a:rPr lang="en-US" dirty="0" smtClean="0"/>
              <a:t>The conclusion is:</a:t>
            </a:r>
          </a:p>
          <a:p>
            <a:endParaRPr lang="en-US" dirty="0" smtClean="0"/>
          </a:p>
          <a:p>
            <a:r>
              <a:rPr lang="en-US" dirty="0" smtClean="0"/>
              <a:t>Later we will show how to prove that the conclusion follows from the premises.</a:t>
            </a:r>
          </a:p>
          <a:p>
            <a:endParaRPr lang="en-US" dirty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4267201" y="3276600"/>
            <a:ext cx="3648075" cy="319088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4648200" y="3733800"/>
            <a:ext cx="2133600" cy="319088"/>
          </a:xfrm>
          <a:prstGeom prst="rect">
            <a:avLst/>
          </a:prstGeom>
        </p:spPr>
      </p:pic>
      <p:pic>
        <p:nvPicPr>
          <p:cNvPr id="11" name="Picture 10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4495800" y="4343400"/>
            <a:ext cx="2462213" cy="3190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Predicate Logic (First-Order Logic (FOL), Predicate Calculus)</a:t>
            </a:r>
          </a:p>
          <a:p>
            <a:pPr lvl="1"/>
            <a:r>
              <a:rPr lang="en-US" dirty="0" smtClean="0"/>
              <a:t>The Language of Quantifiers</a:t>
            </a:r>
          </a:p>
          <a:p>
            <a:pPr lvl="1"/>
            <a:r>
              <a:rPr lang="en-US" dirty="0" smtClean="0"/>
              <a:t>Logical Equivalences</a:t>
            </a:r>
          </a:p>
          <a:p>
            <a:pPr lvl="1"/>
            <a:r>
              <a:rPr lang="en-US" dirty="0" smtClean="0"/>
              <a:t>Nested Quantifiers</a:t>
            </a:r>
          </a:p>
          <a:p>
            <a:pPr lvl="1"/>
            <a:r>
              <a:rPr lang="en-US" dirty="0" smtClean="0"/>
              <a:t>Translation from Predicate Logic to English</a:t>
            </a:r>
          </a:p>
          <a:p>
            <a:pPr lvl="1"/>
            <a:r>
              <a:rPr lang="en-US" dirty="0" smtClean="0"/>
              <a:t>Translation from English to Predicate Logic</a:t>
            </a:r>
          </a:p>
          <a:p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Equivalences in Predicate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Statements involving predicates and quantifiers are </a:t>
            </a:r>
            <a:r>
              <a:rPr lang="en-US" i="1" dirty="0" smtClean="0"/>
              <a:t>logically equivalent </a:t>
            </a:r>
            <a:r>
              <a:rPr lang="en-US" dirty="0" smtClean="0"/>
              <a:t>if and only if they have the same truth value </a:t>
            </a:r>
          </a:p>
          <a:p>
            <a:pPr lvl="1"/>
            <a:r>
              <a:rPr lang="en-US" dirty="0" smtClean="0"/>
              <a:t>for every predicate substituted into these statements and </a:t>
            </a:r>
          </a:p>
          <a:p>
            <a:pPr lvl="1"/>
            <a:r>
              <a:rPr lang="en-US" dirty="0" smtClean="0"/>
              <a:t>for every domain of discourse used for the variables in the expressions. </a:t>
            </a:r>
          </a:p>
          <a:p>
            <a:r>
              <a:rPr lang="en-US" dirty="0" smtClean="0"/>
              <a:t>The notation </a:t>
            </a:r>
            <a:r>
              <a:rPr lang="en-US" i="1" dirty="0" smtClean="0"/>
              <a:t>S </a:t>
            </a:r>
            <a:r>
              <a:rPr lang="en-US" dirty="0" smtClean="0">
                <a:latin typeface="Cambria Math"/>
                <a:ea typeface="Cambria Math"/>
              </a:rPr>
              <a:t>≡</a:t>
            </a:r>
            <a:r>
              <a:rPr lang="en-US" i="1" dirty="0" smtClean="0">
                <a:latin typeface="Cambria Math"/>
                <a:ea typeface="Cambria Math"/>
              </a:rPr>
              <a:t>T</a:t>
            </a:r>
            <a:r>
              <a:rPr lang="en-US" dirty="0" smtClean="0">
                <a:latin typeface="Cambria Math"/>
                <a:ea typeface="Cambria Math"/>
              </a:rPr>
              <a:t>  indicates that </a:t>
            </a:r>
            <a:r>
              <a:rPr lang="en-US" i="1" dirty="0" smtClean="0">
                <a:latin typeface="Cambria Math"/>
                <a:ea typeface="Cambria Math"/>
              </a:rPr>
              <a:t>S</a:t>
            </a:r>
            <a:r>
              <a:rPr lang="en-US" dirty="0" smtClean="0">
                <a:latin typeface="Cambria Math"/>
                <a:ea typeface="Cambria Math"/>
              </a:rPr>
              <a:t> and </a:t>
            </a:r>
            <a:r>
              <a:rPr lang="en-US" i="1" dirty="0" smtClean="0">
                <a:latin typeface="Cambria Math"/>
                <a:ea typeface="Cambria Math"/>
              </a:rPr>
              <a:t>T</a:t>
            </a:r>
            <a:r>
              <a:rPr lang="en-US" dirty="0" smtClean="0">
                <a:latin typeface="Cambria Math"/>
                <a:ea typeface="Cambria Math"/>
              </a:rPr>
              <a:t>  are logically equivalent. </a:t>
            </a:r>
          </a:p>
          <a:p>
            <a:r>
              <a:rPr lang="en-US" b="1" dirty="0" smtClean="0">
                <a:latin typeface="Cambria Math"/>
                <a:ea typeface="Cambria Math"/>
              </a:rPr>
              <a:t>Example</a:t>
            </a:r>
            <a:r>
              <a:rPr lang="en-US" dirty="0" smtClean="0">
                <a:latin typeface="Cambria Math"/>
                <a:ea typeface="Cambria Math"/>
              </a:rPr>
              <a:t>: 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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x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¬¬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S(x) </a:t>
            </a:r>
            <a:r>
              <a:rPr lang="en-US" dirty="0" smtClean="0">
                <a:latin typeface="Cambria Math"/>
                <a:ea typeface="Cambria Math"/>
              </a:rPr>
              <a:t>≡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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x S(x)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Thinking about Quantifiers as Conjunctions and Disjunctions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ym typeface="Symbol"/>
              </a:rPr>
              <a:t>If the domain is finite, a universally quantified proposition is equivalent to a conjunction of propositions without quantifiers and an existentially quantified proposition is equivalent to  a disjunction of propositions without quantifiers. </a:t>
            </a:r>
          </a:p>
          <a:p>
            <a:r>
              <a:rPr lang="en-US" dirty="0" smtClean="0">
                <a:sym typeface="Symbol"/>
              </a:rPr>
              <a:t>If </a:t>
            </a:r>
            <a:r>
              <a:rPr lang="en-US" i="1" dirty="0" smtClean="0">
                <a:sym typeface="Symbol"/>
              </a:rPr>
              <a:t>U</a:t>
            </a:r>
            <a:r>
              <a:rPr lang="en-US" dirty="0" smtClean="0">
                <a:sym typeface="Symbol"/>
              </a:rPr>
              <a:t> consists of the integers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1</a:t>
            </a:r>
            <a:r>
              <a:rPr lang="en-US" dirty="0" smtClean="0">
                <a:sym typeface="Symbol"/>
              </a:rPr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2</a:t>
            </a:r>
            <a:r>
              <a:rPr lang="en-US" dirty="0" smtClean="0">
                <a:sym typeface="Symbol"/>
              </a:rPr>
              <a:t>, and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3</a:t>
            </a:r>
            <a:r>
              <a:rPr lang="en-US" dirty="0" smtClean="0">
                <a:sym typeface="Symbol"/>
              </a:rPr>
              <a:t>:</a:t>
            </a:r>
          </a:p>
          <a:p>
            <a:pPr>
              <a:buNone/>
            </a:pPr>
            <a:endParaRPr lang="en-US" dirty="0" smtClean="0">
              <a:sym typeface="Symbol"/>
            </a:endParaRPr>
          </a:p>
          <a:p>
            <a:pPr>
              <a:buNone/>
            </a:pPr>
            <a:endParaRPr lang="en-US" dirty="0" smtClean="0">
              <a:sym typeface="Symbol"/>
            </a:endParaRPr>
          </a:p>
          <a:p>
            <a:pPr>
              <a:buNone/>
            </a:pPr>
            <a:endParaRPr lang="en-US" dirty="0" smtClean="0">
              <a:sym typeface="Symbol"/>
            </a:endParaRPr>
          </a:p>
          <a:p>
            <a:pPr>
              <a:buNone/>
            </a:pPr>
            <a:endParaRPr lang="en-US" dirty="0" smtClean="0">
              <a:sym typeface="Symbol"/>
            </a:endParaRPr>
          </a:p>
          <a:p>
            <a:pPr>
              <a:buNone/>
            </a:pPr>
            <a:endParaRPr lang="en-US" dirty="0" smtClean="0">
              <a:sym typeface="Symbol"/>
            </a:endParaRPr>
          </a:p>
          <a:p>
            <a:r>
              <a:rPr lang="en-US" dirty="0" smtClean="0">
                <a:sym typeface="Symbol"/>
              </a:rPr>
              <a:t>Even if the domains are infinite, you can still think of the quantifiers in this fashion, but the equivalent expressions without quantifiers will be infinitely long.</a:t>
            </a:r>
          </a:p>
          <a:p>
            <a:endParaRPr lang="en-US" dirty="0" smtClean="0"/>
          </a:p>
          <a:p>
            <a:endParaRPr lang="en-US" dirty="0" smtClean="0"/>
          </a:p>
          <a:p>
            <a:pPr lvl="2"/>
            <a:endParaRPr lang="en-US" dirty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057400" y="3657600"/>
            <a:ext cx="4079081" cy="319088"/>
          </a:xfrm>
          <a:prstGeom prst="rect">
            <a:avLst/>
          </a:prstGeom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2133600" y="4343400"/>
            <a:ext cx="4062413" cy="3190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Negating Quantified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Consider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x J(x)</a:t>
            </a:r>
            <a:endParaRPr lang="en-US" dirty="0" smtClean="0"/>
          </a:p>
          <a:p>
            <a:pPr marL="850392" lvl="1" indent="-457200">
              <a:buNone/>
            </a:pPr>
            <a:r>
              <a:rPr lang="en-US" dirty="0" smtClean="0"/>
              <a:t>“Every student in your class has taken a course in Java.”</a:t>
            </a:r>
          </a:p>
          <a:p>
            <a:pPr marL="850392" lvl="1" indent="-457200">
              <a:buNone/>
            </a:pPr>
            <a:r>
              <a:rPr lang="en-US" dirty="0" smtClean="0"/>
              <a:t> Here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J(x)</a:t>
            </a:r>
            <a:r>
              <a:rPr lang="en-US" dirty="0" smtClean="0"/>
              <a:t>  is “x has taken a course in Java” and </a:t>
            </a:r>
          </a:p>
          <a:p>
            <a:pPr marL="850392" lvl="1" indent="-457200">
              <a:buNone/>
            </a:pPr>
            <a:r>
              <a:rPr lang="en-US" dirty="0" smtClean="0"/>
              <a:t> the domain is students in your class. </a:t>
            </a:r>
          </a:p>
          <a:p>
            <a:r>
              <a:rPr lang="en-US" dirty="0" smtClean="0"/>
              <a:t>Negating the original statement gives “It is not the case that every student in your class has taken Java.” This implies that “There is a student in your class who has not taken Java.”</a:t>
            </a:r>
          </a:p>
          <a:p>
            <a:pPr>
              <a:buNone/>
            </a:pPr>
            <a:r>
              <a:rPr lang="en-US" i="1" dirty="0" smtClean="0">
                <a:latin typeface="Cambria Math"/>
                <a:ea typeface="Cambria Math"/>
                <a:sym typeface="Symbol"/>
              </a:rPr>
              <a:t>    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Symbolically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  </a:t>
            </a:r>
            <a:r>
              <a:rPr lang="en-US" i="1" dirty="0" smtClean="0">
                <a:solidFill>
                  <a:srgbClr val="FF0000"/>
                </a:solidFill>
                <a:latin typeface="Cambria Math"/>
                <a:ea typeface="Cambria Math"/>
                <a:sym typeface="Symbol"/>
              </a:rPr>
              <a:t>¬</a:t>
            </a:r>
            <a:r>
              <a:rPr lang="en-US" i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sym typeface="Symbol"/>
              </a:rPr>
              <a:t>x J(x)  </a:t>
            </a:r>
            <a:r>
              <a:rPr lang="en-US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sym typeface="Symbol"/>
              </a:rPr>
              <a:t>and </a:t>
            </a:r>
            <a:r>
              <a:rPr lang="en-US" i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sym typeface="Symbol"/>
              </a:rPr>
              <a:t>x </a:t>
            </a:r>
            <a:r>
              <a:rPr lang="en-US" i="1" dirty="0" smtClean="0">
                <a:solidFill>
                  <a:srgbClr val="FF0000"/>
                </a:solidFill>
                <a:latin typeface="Cambria Math"/>
                <a:ea typeface="Cambria Math"/>
                <a:sym typeface="Symbol"/>
              </a:rPr>
              <a:t>¬</a:t>
            </a:r>
            <a:r>
              <a:rPr lang="en-US" i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sym typeface="Symbol"/>
              </a:rPr>
              <a:t>J(x) </a:t>
            </a:r>
            <a:r>
              <a:rPr lang="en-US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sym typeface="Symbol"/>
              </a:rPr>
              <a:t>are equivalent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Negating Quantified Expressions (</a:t>
            </a:r>
            <a:r>
              <a:rPr lang="en-US" i="1" dirty="0" smtClean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 Consider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 x J(x)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“There is a student in this class who has taken a course in Java.”</a:t>
            </a:r>
            <a:endParaRPr lang="en-US" i="1" dirty="0" smtClean="0">
              <a:latin typeface="Cambria Math" pitchFamily="18" charset="0"/>
              <a:ea typeface="Cambria Math" pitchFamily="18" charset="0"/>
              <a:sym typeface="Symbol"/>
            </a:endParaRPr>
          </a:p>
          <a:p>
            <a:pPr lvl="1">
              <a:buNone/>
            </a:pPr>
            <a:r>
              <a:rPr lang="en-US" dirty="0" smtClean="0"/>
              <a:t>Where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J(x)</a:t>
            </a:r>
            <a:r>
              <a:rPr lang="en-US" dirty="0" smtClean="0"/>
              <a:t>  is “x has taken a course in Java.”</a:t>
            </a:r>
          </a:p>
          <a:p>
            <a:r>
              <a:rPr lang="en-US" dirty="0" smtClean="0"/>
              <a:t>Negating the original statement gives “It is not the case that there is a student in this class who has taken Java.” This implies that “Every student in this class has not taken Java”</a:t>
            </a:r>
          </a:p>
          <a:p>
            <a:pPr>
              <a:buNone/>
            </a:pPr>
            <a:r>
              <a:rPr lang="en-US" i="1" dirty="0" smtClean="0">
                <a:latin typeface="Cambria Math"/>
                <a:ea typeface="Cambria Math"/>
                <a:sym typeface="Symbol"/>
              </a:rPr>
              <a:t>    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Symbolically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  ¬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 x J(x) 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and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 x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¬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J(x)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are equivalent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 Morgan’s Laws for Quantifiers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rules for negating quantifiers are: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reasoning in the table shows that: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These are important. You will use these. </a:t>
            </a:r>
            <a:endParaRPr lang="en-US" dirty="0"/>
          </a:p>
        </p:txBody>
      </p:sp>
      <p:pic>
        <p:nvPicPr>
          <p:cNvPr id="4" name="Picture 3" descr="table2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95400" y="2438400"/>
            <a:ext cx="5024628" cy="1216152"/>
          </a:xfrm>
          <a:prstGeom prst="rect">
            <a:avLst/>
          </a:prstGeom>
        </p:spPr>
      </p:pic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362200" y="4419600"/>
            <a:ext cx="3431858" cy="382905"/>
          </a:xfrm>
          <a:prstGeom prst="rect">
            <a:avLst/>
          </a:prstGeom>
        </p:spPr>
      </p:pic>
      <p:pic>
        <p:nvPicPr>
          <p:cNvPr id="8" name="Picture 7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2286000" y="5105400"/>
            <a:ext cx="3431858" cy="3829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Translation from English to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Examples</a:t>
            </a:r>
            <a:r>
              <a:rPr lang="en-US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“Some student in this class has visited Mexico.”</a:t>
            </a:r>
          </a:p>
          <a:p>
            <a:pPr marL="850392" lvl="1" indent="-457200">
              <a:buNone/>
            </a:pPr>
            <a:r>
              <a:rPr lang="en-US" dirty="0" smtClean="0"/>
              <a:t>   </a:t>
            </a:r>
            <a:r>
              <a:rPr lang="en-US" b="1" dirty="0" smtClean="0"/>
              <a:t>Solution</a:t>
            </a:r>
            <a:r>
              <a:rPr lang="en-US" dirty="0" smtClean="0"/>
              <a:t>: Let </a:t>
            </a:r>
            <a:r>
              <a:rPr lang="en-US" i="1" dirty="0" smtClean="0"/>
              <a:t>M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denote “</a:t>
            </a:r>
            <a:r>
              <a:rPr lang="en-US" i="1" dirty="0" smtClean="0"/>
              <a:t>x</a:t>
            </a:r>
            <a:r>
              <a:rPr lang="en-US" dirty="0" smtClean="0"/>
              <a:t> has visited Mexico” and </a:t>
            </a:r>
            <a:r>
              <a:rPr lang="en-US" i="1" dirty="0" smtClean="0"/>
              <a:t>S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denote “</a:t>
            </a:r>
            <a:r>
              <a:rPr lang="en-US" i="1" dirty="0" smtClean="0"/>
              <a:t>x</a:t>
            </a:r>
            <a:r>
              <a:rPr lang="en-US" dirty="0" smtClean="0"/>
              <a:t> is a student in this class,”  and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U 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be all people.</a:t>
            </a:r>
            <a:endParaRPr lang="en-US" dirty="0" smtClean="0"/>
          </a:p>
          <a:p>
            <a:pPr marL="850392" lvl="1" indent="-457200">
              <a:buNone/>
            </a:pPr>
            <a:r>
              <a:rPr lang="en-US" dirty="0" smtClean="0"/>
              <a:t>                      </a:t>
            </a:r>
            <a:r>
              <a:rPr lang="en-US" dirty="0" smtClean="0">
                <a:sym typeface="Symbol"/>
              </a:rPr>
              <a:t>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x  (S(x)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∧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M(x))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“Every student in this class has visited Canada or Mexico.”</a:t>
            </a:r>
          </a:p>
          <a:p>
            <a:pPr marL="850392" lvl="1" indent="-457200">
              <a:buNone/>
            </a:pPr>
            <a:r>
              <a:rPr lang="en-US" dirty="0" smtClean="0"/>
              <a:t>  </a:t>
            </a:r>
            <a:r>
              <a:rPr lang="en-US" b="1" dirty="0" smtClean="0"/>
              <a:t>Solution</a:t>
            </a:r>
            <a:r>
              <a:rPr lang="en-US" dirty="0" smtClean="0"/>
              <a:t>: Add </a:t>
            </a:r>
            <a:r>
              <a:rPr lang="en-US" i="1" dirty="0" smtClean="0"/>
              <a:t>C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denoting “</a:t>
            </a:r>
            <a:r>
              <a:rPr lang="en-US" i="1" dirty="0" smtClean="0"/>
              <a:t>x</a:t>
            </a:r>
            <a:r>
              <a:rPr lang="en-US" dirty="0" smtClean="0"/>
              <a:t> has visited Canada.”</a:t>
            </a:r>
          </a:p>
          <a:p>
            <a:pPr marL="850392" lvl="1" indent="-457200">
              <a:buNone/>
            </a:pP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                   x (S(x)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→ (M(x)∨C(x)))</a:t>
            </a:r>
            <a:endParaRPr lang="en-US" i="1" dirty="0" smtClean="0">
              <a:latin typeface="Cambria Math" pitchFamily="18" charset="0"/>
              <a:ea typeface="Cambria Math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Fun with Translating from English into Logical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 = {</a:t>
            </a:r>
            <a:r>
              <a:rPr lang="en-US" dirty="0" err="1" smtClean="0"/>
              <a:t>fleegles</a:t>
            </a:r>
            <a:r>
              <a:rPr lang="en-US" dirty="0" smtClean="0"/>
              <a:t>, </a:t>
            </a:r>
            <a:r>
              <a:rPr lang="en-US" dirty="0" err="1" smtClean="0"/>
              <a:t>snurds</a:t>
            </a:r>
            <a:r>
              <a:rPr lang="en-US" dirty="0" smtClean="0"/>
              <a:t>, thingamabobs}</a:t>
            </a:r>
          </a:p>
          <a:p>
            <a:pPr lvl="1">
              <a:buNone/>
            </a:pPr>
            <a:r>
              <a:rPr lang="en-US" i="1" dirty="0" smtClean="0"/>
              <a:t>F(x)</a:t>
            </a:r>
            <a:r>
              <a:rPr lang="en-US" dirty="0" smtClean="0"/>
              <a:t>: </a:t>
            </a:r>
            <a:r>
              <a:rPr lang="en-US" i="1" dirty="0" smtClean="0"/>
              <a:t>x</a:t>
            </a:r>
            <a:r>
              <a:rPr lang="en-US" dirty="0" smtClean="0"/>
              <a:t> is a </a:t>
            </a:r>
            <a:r>
              <a:rPr lang="en-US" dirty="0" err="1" smtClean="0"/>
              <a:t>fleegle</a:t>
            </a:r>
            <a:endParaRPr lang="en-US" dirty="0" smtClean="0"/>
          </a:p>
          <a:p>
            <a:pPr lvl="1">
              <a:buNone/>
            </a:pPr>
            <a:r>
              <a:rPr lang="en-US" i="1" dirty="0" smtClean="0"/>
              <a:t>S(x)</a:t>
            </a:r>
            <a:r>
              <a:rPr lang="en-US" dirty="0" smtClean="0"/>
              <a:t>: </a:t>
            </a:r>
            <a:r>
              <a:rPr lang="en-US" i="1" dirty="0" smtClean="0"/>
              <a:t>x</a:t>
            </a:r>
            <a:r>
              <a:rPr lang="en-US" dirty="0" smtClean="0"/>
              <a:t> is a </a:t>
            </a:r>
            <a:r>
              <a:rPr lang="en-US" dirty="0" err="1" smtClean="0"/>
              <a:t>snurd</a:t>
            </a:r>
            <a:endParaRPr lang="en-US" dirty="0" smtClean="0"/>
          </a:p>
          <a:p>
            <a:pPr lvl="1">
              <a:buNone/>
            </a:pPr>
            <a:r>
              <a:rPr lang="en-US" i="1" dirty="0" smtClean="0"/>
              <a:t>T(x)</a:t>
            </a:r>
            <a:r>
              <a:rPr lang="en-US" dirty="0" smtClean="0"/>
              <a:t>: x is a thingamabob</a:t>
            </a:r>
          </a:p>
          <a:p>
            <a:pPr>
              <a:buNone/>
            </a:pPr>
            <a:r>
              <a:rPr lang="en-US" b="1" dirty="0" smtClean="0"/>
              <a:t>   </a:t>
            </a:r>
            <a:r>
              <a:rPr lang="en-US" dirty="0" smtClean="0"/>
              <a:t>Translate “Everything is a </a:t>
            </a:r>
            <a:r>
              <a:rPr lang="en-US" dirty="0" err="1" smtClean="0"/>
              <a:t>fleegle</a:t>
            </a:r>
            <a:r>
              <a:rPr lang="en-US" dirty="0" smtClean="0"/>
              <a:t>”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    Solution</a:t>
            </a:r>
            <a:r>
              <a:rPr lang="en-US" dirty="0" smtClean="0"/>
              <a:t>: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x F(x)</a:t>
            </a:r>
            <a:endParaRPr lang="en-US" i="1" dirty="0" smtClean="0">
              <a:latin typeface="Cambria Math" pitchFamily="18" charset="0"/>
              <a:ea typeface="Cambria Math" pitchFamily="18" charset="0"/>
            </a:endParaRPr>
          </a:p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 (cont)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 = {</a:t>
            </a:r>
            <a:r>
              <a:rPr lang="en-US" dirty="0" err="1" smtClean="0"/>
              <a:t>fleegles</a:t>
            </a:r>
            <a:r>
              <a:rPr lang="en-US" dirty="0" smtClean="0"/>
              <a:t>, </a:t>
            </a:r>
            <a:r>
              <a:rPr lang="en-US" dirty="0" err="1" smtClean="0"/>
              <a:t>snurds</a:t>
            </a:r>
            <a:r>
              <a:rPr lang="en-US" dirty="0" smtClean="0"/>
              <a:t>, thingamabobs}</a:t>
            </a:r>
          </a:p>
          <a:p>
            <a:pPr lvl="1">
              <a:buNone/>
            </a:pPr>
            <a:r>
              <a:rPr lang="en-US" i="1" dirty="0" smtClean="0"/>
              <a:t>F(x)</a:t>
            </a:r>
            <a:r>
              <a:rPr lang="en-US" dirty="0" smtClean="0"/>
              <a:t>: </a:t>
            </a:r>
            <a:r>
              <a:rPr lang="en-US" i="1" dirty="0" smtClean="0"/>
              <a:t>x</a:t>
            </a:r>
            <a:r>
              <a:rPr lang="en-US" dirty="0" smtClean="0"/>
              <a:t> is a </a:t>
            </a:r>
            <a:r>
              <a:rPr lang="en-US" dirty="0" err="1" smtClean="0"/>
              <a:t>fleegle</a:t>
            </a:r>
            <a:endParaRPr lang="en-US" dirty="0" smtClean="0"/>
          </a:p>
          <a:p>
            <a:pPr lvl="1">
              <a:buNone/>
            </a:pPr>
            <a:r>
              <a:rPr lang="en-US" i="1" dirty="0" smtClean="0"/>
              <a:t>S(x)</a:t>
            </a:r>
            <a:r>
              <a:rPr lang="en-US" dirty="0" smtClean="0"/>
              <a:t>: </a:t>
            </a:r>
            <a:r>
              <a:rPr lang="en-US" i="1" dirty="0" smtClean="0"/>
              <a:t>x</a:t>
            </a:r>
            <a:r>
              <a:rPr lang="en-US" dirty="0" smtClean="0"/>
              <a:t> is a </a:t>
            </a:r>
            <a:r>
              <a:rPr lang="en-US" dirty="0" err="1" smtClean="0"/>
              <a:t>snurd</a:t>
            </a:r>
            <a:endParaRPr lang="en-US" dirty="0" smtClean="0"/>
          </a:p>
          <a:p>
            <a:pPr lvl="1">
              <a:buNone/>
            </a:pPr>
            <a:r>
              <a:rPr lang="en-US" i="1" dirty="0" smtClean="0"/>
              <a:t>T(x)</a:t>
            </a:r>
            <a:r>
              <a:rPr lang="en-US" dirty="0" smtClean="0"/>
              <a:t>: </a:t>
            </a:r>
            <a:r>
              <a:rPr lang="en-US" i="1" dirty="0" smtClean="0"/>
              <a:t>x</a:t>
            </a:r>
            <a:r>
              <a:rPr lang="en-US" dirty="0" smtClean="0"/>
              <a:t> is a thingamabob</a:t>
            </a:r>
          </a:p>
          <a:p>
            <a:pPr>
              <a:buNone/>
            </a:pPr>
            <a:r>
              <a:rPr lang="en-US" dirty="0" smtClean="0"/>
              <a:t>   “Nothing is a </a:t>
            </a:r>
            <a:r>
              <a:rPr lang="en-US" dirty="0" err="1" smtClean="0"/>
              <a:t>snurd</a:t>
            </a:r>
            <a:r>
              <a:rPr lang="en-US" dirty="0" smtClean="0"/>
              <a:t>.”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     Solution</a:t>
            </a:r>
            <a:r>
              <a:rPr lang="en-US" dirty="0" smtClean="0"/>
              <a:t>: </a:t>
            </a:r>
            <a:r>
              <a:rPr lang="en-US" dirty="0" smtClean="0">
                <a:latin typeface="Cambria Math"/>
                <a:ea typeface="Cambria Math"/>
              </a:rPr>
              <a:t>¬</a:t>
            </a:r>
            <a:r>
              <a:rPr lang="en-US" dirty="0" smtClean="0">
                <a:sym typeface="Symbol"/>
              </a:rPr>
              <a:t>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x S(x)  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What is this equivalent to?</a:t>
            </a:r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b="1" dirty="0" smtClean="0"/>
              <a:t>Solution</a:t>
            </a:r>
            <a:r>
              <a:rPr lang="en-US" dirty="0" smtClean="0"/>
              <a:t>:   </a:t>
            </a:r>
            <a:r>
              <a:rPr lang="en-US" dirty="0" smtClean="0">
                <a:sym typeface="Symbol"/>
              </a:rPr>
              <a:t>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x </a:t>
            </a:r>
            <a:r>
              <a:rPr lang="en-US" dirty="0" smtClean="0">
                <a:latin typeface="Cambria Math"/>
                <a:ea typeface="Cambria Math"/>
              </a:rPr>
              <a:t>¬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S(x) 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 (cont)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 = {</a:t>
            </a:r>
            <a:r>
              <a:rPr lang="en-US" dirty="0" err="1" smtClean="0"/>
              <a:t>fleegles</a:t>
            </a:r>
            <a:r>
              <a:rPr lang="en-US" dirty="0" smtClean="0"/>
              <a:t>, </a:t>
            </a:r>
            <a:r>
              <a:rPr lang="en-US" dirty="0" err="1" smtClean="0"/>
              <a:t>snurds</a:t>
            </a:r>
            <a:r>
              <a:rPr lang="en-US" dirty="0" smtClean="0"/>
              <a:t>, thingamabobs}</a:t>
            </a:r>
          </a:p>
          <a:p>
            <a:pPr lvl="1">
              <a:buNone/>
            </a:pPr>
            <a:r>
              <a:rPr lang="en-US" i="1" dirty="0" smtClean="0"/>
              <a:t>F(x)</a:t>
            </a:r>
            <a:r>
              <a:rPr lang="en-US" dirty="0" smtClean="0"/>
              <a:t>: </a:t>
            </a:r>
            <a:r>
              <a:rPr lang="en-US" i="1" dirty="0" smtClean="0"/>
              <a:t>x</a:t>
            </a:r>
            <a:r>
              <a:rPr lang="en-US" dirty="0" smtClean="0"/>
              <a:t> is a </a:t>
            </a:r>
            <a:r>
              <a:rPr lang="en-US" dirty="0" err="1" smtClean="0"/>
              <a:t>fleegle</a:t>
            </a:r>
            <a:endParaRPr lang="en-US" dirty="0" smtClean="0"/>
          </a:p>
          <a:p>
            <a:pPr lvl="1">
              <a:buNone/>
            </a:pPr>
            <a:r>
              <a:rPr lang="en-US" i="1" dirty="0" smtClean="0"/>
              <a:t>S(x)</a:t>
            </a:r>
            <a:r>
              <a:rPr lang="en-US" dirty="0" smtClean="0"/>
              <a:t>: </a:t>
            </a:r>
            <a:r>
              <a:rPr lang="en-US" i="1" dirty="0" smtClean="0"/>
              <a:t>x</a:t>
            </a:r>
            <a:r>
              <a:rPr lang="en-US" dirty="0" smtClean="0"/>
              <a:t> is a </a:t>
            </a:r>
            <a:r>
              <a:rPr lang="en-US" dirty="0" err="1" smtClean="0"/>
              <a:t>snurd</a:t>
            </a:r>
            <a:endParaRPr lang="en-US" dirty="0" smtClean="0"/>
          </a:p>
          <a:p>
            <a:pPr lvl="1">
              <a:buNone/>
            </a:pPr>
            <a:r>
              <a:rPr lang="en-US" i="1" dirty="0" smtClean="0"/>
              <a:t>T(x)</a:t>
            </a:r>
            <a:r>
              <a:rPr lang="en-US" dirty="0" smtClean="0"/>
              <a:t>: </a:t>
            </a:r>
            <a:r>
              <a:rPr lang="en-US" i="1" dirty="0" smtClean="0"/>
              <a:t>x</a:t>
            </a:r>
            <a:r>
              <a:rPr lang="en-US" dirty="0" smtClean="0"/>
              <a:t> is a thingamabob</a:t>
            </a:r>
          </a:p>
          <a:p>
            <a:pPr>
              <a:buNone/>
            </a:pPr>
            <a:r>
              <a:rPr lang="en-US" dirty="0" smtClean="0"/>
              <a:t>  “All </a:t>
            </a:r>
            <a:r>
              <a:rPr lang="en-US" dirty="0" err="1" smtClean="0"/>
              <a:t>fleegles</a:t>
            </a:r>
            <a:r>
              <a:rPr lang="en-US" dirty="0" smtClean="0"/>
              <a:t> are </a:t>
            </a:r>
            <a:r>
              <a:rPr lang="en-US" dirty="0" err="1" smtClean="0"/>
              <a:t>snurds</a:t>
            </a:r>
            <a:r>
              <a:rPr lang="en-US" dirty="0" smtClean="0"/>
              <a:t>.”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   Solution</a:t>
            </a:r>
            <a:r>
              <a:rPr lang="en-US" dirty="0" smtClean="0"/>
              <a:t>: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x (F(x)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→ S(x))</a:t>
            </a:r>
            <a:endParaRPr lang="en-US" i="1" dirty="0" smtClean="0">
              <a:latin typeface="Cambria Math" pitchFamily="18" charset="0"/>
              <a:ea typeface="Cambria Math" pitchFamily="18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 (cont)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 = {</a:t>
            </a:r>
            <a:r>
              <a:rPr lang="en-US" dirty="0" err="1" smtClean="0"/>
              <a:t>fleegles</a:t>
            </a:r>
            <a:r>
              <a:rPr lang="en-US" dirty="0" smtClean="0"/>
              <a:t>, </a:t>
            </a:r>
            <a:r>
              <a:rPr lang="en-US" dirty="0" err="1" smtClean="0"/>
              <a:t>snurds</a:t>
            </a:r>
            <a:r>
              <a:rPr lang="en-US" dirty="0" smtClean="0"/>
              <a:t>, thingamabobs}</a:t>
            </a:r>
          </a:p>
          <a:p>
            <a:pPr lvl="1">
              <a:buNone/>
            </a:pPr>
            <a:r>
              <a:rPr lang="en-US" i="1" dirty="0" smtClean="0"/>
              <a:t>F(x)</a:t>
            </a:r>
            <a:r>
              <a:rPr lang="en-US" dirty="0" smtClean="0"/>
              <a:t>: </a:t>
            </a:r>
            <a:r>
              <a:rPr lang="en-US" i="1" dirty="0" smtClean="0"/>
              <a:t>x</a:t>
            </a:r>
            <a:r>
              <a:rPr lang="en-US" dirty="0" smtClean="0"/>
              <a:t> is a </a:t>
            </a:r>
            <a:r>
              <a:rPr lang="en-US" dirty="0" err="1" smtClean="0"/>
              <a:t>fleegle</a:t>
            </a:r>
            <a:endParaRPr lang="en-US" dirty="0" smtClean="0"/>
          </a:p>
          <a:p>
            <a:pPr lvl="1">
              <a:buNone/>
            </a:pPr>
            <a:r>
              <a:rPr lang="en-US" i="1" dirty="0" smtClean="0"/>
              <a:t>S(x)</a:t>
            </a:r>
            <a:r>
              <a:rPr lang="en-US" dirty="0" smtClean="0"/>
              <a:t>: </a:t>
            </a:r>
            <a:r>
              <a:rPr lang="en-US" i="1" dirty="0" smtClean="0"/>
              <a:t>x</a:t>
            </a:r>
            <a:r>
              <a:rPr lang="en-US" dirty="0" smtClean="0"/>
              <a:t> is a </a:t>
            </a:r>
            <a:r>
              <a:rPr lang="en-US" dirty="0" err="1" smtClean="0"/>
              <a:t>snurd</a:t>
            </a:r>
            <a:endParaRPr lang="en-US" dirty="0" smtClean="0"/>
          </a:p>
          <a:p>
            <a:pPr lvl="1">
              <a:buNone/>
            </a:pPr>
            <a:r>
              <a:rPr lang="en-US" i="1" dirty="0" smtClean="0"/>
              <a:t>T(x)</a:t>
            </a:r>
            <a:r>
              <a:rPr lang="en-US" dirty="0" smtClean="0"/>
              <a:t>: </a:t>
            </a:r>
            <a:r>
              <a:rPr lang="en-US" i="1" dirty="0" smtClean="0"/>
              <a:t>x</a:t>
            </a:r>
            <a:r>
              <a:rPr lang="en-US" dirty="0" smtClean="0"/>
              <a:t> is a thingamabob</a:t>
            </a:r>
          </a:p>
          <a:p>
            <a:pPr>
              <a:buNone/>
            </a:pPr>
            <a:r>
              <a:rPr lang="en-US" dirty="0" smtClean="0"/>
              <a:t>  “Some </a:t>
            </a:r>
            <a:r>
              <a:rPr lang="en-US" dirty="0" err="1" smtClean="0"/>
              <a:t>fleegles</a:t>
            </a:r>
            <a:r>
              <a:rPr lang="en-US" dirty="0" smtClean="0"/>
              <a:t> are thingamabobs.”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   Solution</a:t>
            </a:r>
            <a:r>
              <a:rPr lang="en-US" dirty="0" smtClean="0"/>
              <a:t>: </a:t>
            </a:r>
            <a:r>
              <a:rPr lang="en-US" dirty="0" smtClean="0">
                <a:sym typeface="Symbol"/>
              </a:rPr>
              <a:t>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x (F(x)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∧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T(x))</a:t>
            </a:r>
            <a:endParaRPr lang="en-US" i="1" dirty="0" smtClean="0">
              <a:latin typeface="Cambria Math" pitchFamily="18" charset="0"/>
              <a:ea typeface="Cambria Math" pitchFamily="18" charset="0"/>
            </a:endParaRPr>
          </a:p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Predicates and Quantifiers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1.4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 (cont)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 = {</a:t>
            </a:r>
            <a:r>
              <a:rPr lang="en-US" dirty="0" err="1" smtClean="0"/>
              <a:t>fleegles</a:t>
            </a:r>
            <a:r>
              <a:rPr lang="en-US" dirty="0" smtClean="0"/>
              <a:t>, </a:t>
            </a:r>
            <a:r>
              <a:rPr lang="en-US" dirty="0" err="1" smtClean="0"/>
              <a:t>snurds</a:t>
            </a:r>
            <a:r>
              <a:rPr lang="en-US" dirty="0" smtClean="0"/>
              <a:t>, thingamabobs}</a:t>
            </a:r>
          </a:p>
          <a:p>
            <a:pPr lvl="1">
              <a:buNone/>
            </a:pPr>
            <a:r>
              <a:rPr lang="en-US" i="1" dirty="0" smtClean="0"/>
              <a:t>F(x)</a:t>
            </a:r>
            <a:r>
              <a:rPr lang="en-US" dirty="0" smtClean="0"/>
              <a:t>: </a:t>
            </a:r>
            <a:r>
              <a:rPr lang="en-US" i="1" dirty="0" smtClean="0"/>
              <a:t>x</a:t>
            </a:r>
            <a:r>
              <a:rPr lang="en-US" dirty="0" smtClean="0"/>
              <a:t> is a </a:t>
            </a:r>
            <a:r>
              <a:rPr lang="en-US" dirty="0" err="1" smtClean="0"/>
              <a:t>fleegle</a:t>
            </a:r>
            <a:endParaRPr lang="en-US" dirty="0" smtClean="0"/>
          </a:p>
          <a:p>
            <a:pPr lvl="1">
              <a:buNone/>
            </a:pPr>
            <a:r>
              <a:rPr lang="en-US" i="1" dirty="0" smtClean="0"/>
              <a:t>S(x)</a:t>
            </a:r>
            <a:r>
              <a:rPr lang="en-US" dirty="0" smtClean="0"/>
              <a:t>: </a:t>
            </a:r>
            <a:r>
              <a:rPr lang="en-US" i="1" dirty="0" smtClean="0"/>
              <a:t>x </a:t>
            </a:r>
            <a:r>
              <a:rPr lang="en-US" dirty="0" smtClean="0"/>
              <a:t>is a </a:t>
            </a:r>
            <a:r>
              <a:rPr lang="en-US" dirty="0" err="1" smtClean="0"/>
              <a:t>snurd</a:t>
            </a:r>
            <a:endParaRPr lang="en-US" dirty="0" smtClean="0"/>
          </a:p>
          <a:p>
            <a:pPr lvl="1">
              <a:buNone/>
            </a:pPr>
            <a:r>
              <a:rPr lang="en-US" i="1" dirty="0" smtClean="0"/>
              <a:t>T(x)</a:t>
            </a:r>
            <a:r>
              <a:rPr lang="en-US" dirty="0" smtClean="0"/>
              <a:t>: </a:t>
            </a:r>
            <a:r>
              <a:rPr lang="en-US" i="1" dirty="0" smtClean="0"/>
              <a:t>x</a:t>
            </a:r>
            <a:r>
              <a:rPr lang="en-US" dirty="0" smtClean="0"/>
              <a:t> is a thingamabob</a:t>
            </a:r>
          </a:p>
          <a:p>
            <a:pPr>
              <a:buNone/>
            </a:pPr>
            <a:r>
              <a:rPr lang="en-US" dirty="0" smtClean="0"/>
              <a:t>   “No </a:t>
            </a:r>
            <a:r>
              <a:rPr lang="en-US" dirty="0" err="1" smtClean="0"/>
              <a:t>snurd</a:t>
            </a:r>
            <a:r>
              <a:rPr lang="en-US" dirty="0" smtClean="0"/>
              <a:t> is a thingamabob.”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     Solution</a:t>
            </a:r>
            <a:r>
              <a:rPr lang="en-US" dirty="0" smtClean="0"/>
              <a:t>: </a:t>
            </a:r>
            <a:r>
              <a:rPr lang="en-US" dirty="0" smtClean="0">
                <a:latin typeface="Cambria Math"/>
                <a:ea typeface="Cambria Math"/>
              </a:rPr>
              <a:t>¬</a:t>
            </a:r>
            <a:r>
              <a:rPr lang="en-US" dirty="0" smtClean="0">
                <a:sym typeface="Symbol"/>
              </a:rPr>
              <a:t>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x (S(x)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∧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T(x)) 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What is this equivalent to?</a:t>
            </a:r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b="1" dirty="0" smtClean="0"/>
              <a:t>Solution</a:t>
            </a:r>
            <a:r>
              <a:rPr lang="en-US" dirty="0" smtClean="0"/>
              <a:t>: </a:t>
            </a:r>
            <a:r>
              <a:rPr lang="en-US" dirty="0" smtClean="0">
                <a:sym typeface="Symbol"/>
              </a:rPr>
              <a:t>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x (</a:t>
            </a:r>
            <a:r>
              <a:rPr lang="en-US" dirty="0" smtClean="0">
                <a:latin typeface="Cambria Math"/>
                <a:ea typeface="Cambria Math"/>
              </a:rPr>
              <a:t>¬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S(x)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∨ </a:t>
            </a:r>
            <a:r>
              <a:rPr lang="en-US" dirty="0" smtClean="0">
                <a:latin typeface="Cambria Math"/>
                <a:ea typeface="Cambria Math"/>
              </a:rPr>
              <a:t>¬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T(x))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 (cont)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 = {</a:t>
            </a:r>
            <a:r>
              <a:rPr lang="en-US" dirty="0" err="1" smtClean="0"/>
              <a:t>fleegles</a:t>
            </a:r>
            <a:r>
              <a:rPr lang="en-US" dirty="0" smtClean="0"/>
              <a:t>, </a:t>
            </a:r>
            <a:r>
              <a:rPr lang="en-US" dirty="0" err="1" smtClean="0"/>
              <a:t>snurds</a:t>
            </a:r>
            <a:r>
              <a:rPr lang="en-US" dirty="0" smtClean="0"/>
              <a:t>, thingamabobs}</a:t>
            </a:r>
          </a:p>
          <a:p>
            <a:pPr lvl="1">
              <a:buNone/>
            </a:pPr>
            <a:r>
              <a:rPr lang="en-US" i="1" dirty="0" smtClean="0"/>
              <a:t>F(x)</a:t>
            </a:r>
            <a:r>
              <a:rPr lang="en-US" dirty="0" smtClean="0"/>
              <a:t>: x is a </a:t>
            </a:r>
            <a:r>
              <a:rPr lang="en-US" dirty="0" err="1" smtClean="0"/>
              <a:t>fleegle</a:t>
            </a:r>
            <a:endParaRPr lang="en-US" dirty="0" smtClean="0"/>
          </a:p>
          <a:p>
            <a:pPr lvl="1">
              <a:buNone/>
            </a:pPr>
            <a:r>
              <a:rPr lang="en-US" i="1" dirty="0" smtClean="0"/>
              <a:t>S(x)</a:t>
            </a:r>
            <a:r>
              <a:rPr lang="en-US" dirty="0" smtClean="0"/>
              <a:t>: </a:t>
            </a:r>
            <a:r>
              <a:rPr lang="en-US" i="1" dirty="0" smtClean="0"/>
              <a:t>x</a:t>
            </a:r>
            <a:r>
              <a:rPr lang="en-US" dirty="0" smtClean="0"/>
              <a:t> is a </a:t>
            </a:r>
            <a:r>
              <a:rPr lang="en-US" dirty="0" err="1" smtClean="0"/>
              <a:t>snurd</a:t>
            </a:r>
            <a:endParaRPr lang="en-US" dirty="0" smtClean="0"/>
          </a:p>
          <a:p>
            <a:pPr lvl="1">
              <a:buNone/>
            </a:pPr>
            <a:r>
              <a:rPr lang="en-US" i="1" dirty="0" smtClean="0"/>
              <a:t>T(x)</a:t>
            </a:r>
            <a:r>
              <a:rPr lang="en-US" dirty="0" smtClean="0"/>
              <a:t>: </a:t>
            </a:r>
            <a:r>
              <a:rPr lang="en-US" i="1" dirty="0" smtClean="0"/>
              <a:t>x</a:t>
            </a:r>
            <a:r>
              <a:rPr lang="en-US" dirty="0" smtClean="0"/>
              <a:t> is a thingamabob</a:t>
            </a:r>
          </a:p>
          <a:p>
            <a:pPr>
              <a:buNone/>
            </a:pPr>
            <a:r>
              <a:rPr lang="en-US" dirty="0" smtClean="0"/>
              <a:t>  “If any </a:t>
            </a:r>
            <a:r>
              <a:rPr lang="en-US" dirty="0" err="1" smtClean="0"/>
              <a:t>fleegle</a:t>
            </a:r>
            <a:r>
              <a:rPr lang="en-US" dirty="0" smtClean="0"/>
              <a:t> is a </a:t>
            </a:r>
            <a:r>
              <a:rPr lang="en-US" dirty="0" err="1" smtClean="0"/>
              <a:t>snurd</a:t>
            </a:r>
            <a:r>
              <a:rPr lang="en-US" dirty="0" smtClean="0"/>
              <a:t> then it is also a thingamabob.”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     Solution</a:t>
            </a:r>
            <a:r>
              <a:rPr lang="en-US" dirty="0" smtClean="0"/>
              <a:t>: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x ((F(x)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∧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 S(x))→ T(x))</a:t>
            </a:r>
            <a:endParaRPr lang="en-US" i="1" dirty="0" smtClean="0">
              <a:latin typeface="Cambria Math" pitchFamily="18" charset="0"/>
              <a:ea typeface="Cambria Math" pitchFamily="18" charset="0"/>
            </a:endParaRPr>
          </a:p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Specification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28800"/>
            <a:ext cx="8229600" cy="438912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Predicate logic is used for specifying properties that systems must satisfy.</a:t>
            </a:r>
          </a:p>
          <a:p>
            <a:r>
              <a:rPr lang="en-US" sz="2000" dirty="0" smtClean="0"/>
              <a:t>For example, translate into predicate logic:</a:t>
            </a:r>
          </a:p>
          <a:p>
            <a:pPr lvl="1"/>
            <a:r>
              <a:rPr lang="en-US" sz="2000" dirty="0" smtClean="0"/>
              <a:t>“Every mail message larger than one megabyte will be compressed.”</a:t>
            </a:r>
          </a:p>
          <a:p>
            <a:pPr lvl="1"/>
            <a:r>
              <a:rPr lang="en-US" sz="2000" dirty="0" smtClean="0"/>
              <a:t>“If a user is active, at least one network link will be available.”</a:t>
            </a:r>
          </a:p>
          <a:p>
            <a:r>
              <a:rPr lang="en-US" sz="2000" dirty="0" smtClean="0"/>
              <a:t>Decide on predicates and domains (left implicit here) for the variables:</a:t>
            </a:r>
          </a:p>
          <a:p>
            <a:pPr lvl="1"/>
            <a:r>
              <a:rPr lang="en-US" sz="1800" dirty="0" smtClean="0"/>
              <a:t>Let </a:t>
            </a:r>
            <a:r>
              <a:rPr lang="en-US" sz="1800" i="1" dirty="0" smtClean="0"/>
              <a:t>L</a:t>
            </a:r>
            <a:r>
              <a:rPr lang="en-US" sz="1800" dirty="0" smtClean="0"/>
              <a:t>(</a:t>
            </a:r>
            <a:r>
              <a:rPr lang="en-US" sz="1800" i="1" dirty="0" smtClean="0"/>
              <a:t>m</a:t>
            </a:r>
            <a:r>
              <a:rPr lang="en-US" sz="1800" dirty="0" smtClean="0"/>
              <a:t>, </a:t>
            </a:r>
            <a:r>
              <a:rPr lang="en-US" sz="1800" i="1" dirty="0" smtClean="0"/>
              <a:t>y</a:t>
            </a:r>
            <a:r>
              <a:rPr lang="en-US" sz="1800" dirty="0" smtClean="0"/>
              <a:t>) be “Mail message </a:t>
            </a:r>
            <a:r>
              <a:rPr lang="en-US" sz="1800" i="1" dirty="0" smtClean="0"/>
              <a:t>m</a:t>
            </a:r>
            <a:r>
              <a:rPr lang="en-US" sz="1800" dirty="0" smtClean="0"/>
              <a:t> is larger than </a:t>
            </a:r>
            <a:r>
              <a:rPr lang="en-US" sz="1800" i="1" dirty="0" smtClean="0"/>
              <a:t>y</a:t>
            </a:r>
            <a:r>
              <a:rPr lang="en-US" sz="1800" dirty="0" smtClean="0"/>
              <a:t> megabytes.”</a:t>
            </a:r>
          </a:p>
          <a:p>
            <a:pPr lvl="1"/>
            <a:r>
              <a:rPr lang="en-US" sz="1800" dirty="0" smtClean="0"/>
              <a:t>Let </a:t>
            </a:r>
            <a:r>
              <a:rPr lang="en-US" sz="1800" i="1" dirty="0" smtClean="0"/>
              <a:t>C</a:t>
            </a:r>
            <a:r>
              <a:rPr lang="en-US" sz="1800" dirty="0" smtClean="0"/>
              <a:t>(</a:t>
            </a:r>
            <a:r>
              <a:rPr lang="en-US" sz="1800" i="1" dirty="0" smtClean="0"/>
              <a:t>m</a:t>
            </a:r>
            <a:r>
              <a:rPr lang="en-US" sz="1800" dirty="0" smtClean="0"/>
              <a:t>) denote “Mail message </a:t>
            </a:r>
            <a:r>
              <a:rPr lang="en-US" sz="1800" i="1" dirty="0" smtClean="0"/>
              <a:t>m</a:t>
            </a:r>
            <a:r>
              <a:rPr lang="en-US" sz="1800" dirty="0" smtClean="0"/>
              <a:t> will be compressed.”</a:t>
            </a:r>
          </a:p>
          <a:p>
            <a:pPr lvl="1"/>
            <a:r>
              <a:rPr lang="en-US" sz="1800" dirty="0" smtClean="0"/>
              <a:t>Let </a:t>
            </a:r>
            <a:r>
              <a:rPr lang="en-US" sz="1800" i="1" dirty="0" smtClean="0"/>
              <a:t>A</a:t>
            </a:r>
            <a:r>
              <a:rPr lang="en-US" sz="1800" dirty="0" smtClean="0"/>
              <a:t>(</a:t>
            </a:r>
            <a:r>
              <a:rPr lang="en-US" sz="1800" i="1" dirty="0" smtClean="0"/>
              <a:t>u</a:t>
            </a:r>
            <a:r>
              <a:rPr lang="en-US" sz="1800" dirty="0" smtClean="0"/>
              <a:t>) represent “User </a:t>
            </a:r>
            <a:r>
              <a:rPr lang="en-US" sz="1800" i="1" dirty="0" smtClean="0"/>
              <a:t>u</a:t>
            </a:r>
            <a:r>
              <a:rPr lang="en-US" sz="1800" dirty="0" smtClean="0"/>
              <a:t> is active.”</a:t>
            </a:r>
          </a:p>
          <a:p>
            <a:pPr lvl="1"/>
            <a:r>
              <a:rPr lang="en-US" sz="1800" dirty="0" smtClean="0"/>
              <a:t>Let </a:t>
            </a:r>
            <a:r>
              <a:rPr lang="en-US" sz="1800" i="1" dirty="0" smtClean="0"/>
              <a:t>S</a:t>
            </a:r>
            <a:r>
              <a:rPr lang="en-US" sz="1800" dirty="0" smtClean="0"/>
              <a:t>(</a:t>
            </a:r>
            <a:r>
              <a:rPr lang="en-US" sz="1800" i="1" dirty="0" smtClean="0"/>
              <a:t>n, x</a:t>
            </a:r>
            <a:r>
              <a:rPr lang="en-US" sz="1800" dirty="0" smtClean="0"/>
              <a:t>) represent “Network link </a:t>
            </a:r>
            <a:r>
              <a:rPr lang="en-US" sz="1800" i="1" dirty="0" smtClean="0"/>
              <a:t>n</a:t>
            </a:r>
            <a:r>
              <a:rPr lang="en-US" sz="1800" dirty="0" smtClean="0"/>
              <a:t> is state </a:t>
            </a:r>
            <a:r>
              <a:rPr lang="en-US" sz="1800" i="1" dirty="0" smtClean="0"/>
              <a:t>x</a:t>
            </a:r>
            <a:r>
              <a:rPr lang="en-US" sz="1800" dirty="0" smtClean="0"/>
              <a:t>.</a:t>
            </a:r>
          </a:p>
          <a:p>
            <a:r>
              <a:rPr lang="en-US" sz="2000" dirty="0" smtClean="0"/>
              <a:t> </a:t>
            </a:r>
            <a:endParaRPr lang="en-US" sz="2000" dirty="0" smtClean="0"/>
          </a:p>
          <a:p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Specification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28800"/>
            <a:ext cx="8229600" cy="438912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Predicate logic is used for specifying properties that systems must satisfy.</a:t>
            </a:r>
          </a:p>
          <a:p>
            <a:r>
              <a:rPr lang="en-US" sz="2000" dirty="0" smtClean="0"/>
              <a:t>For example, translate into predicate logic:</a:t>
            </a:r>
          </a:p>
          <a:p>
            <a:pPr lvl="1"/>
            <a:r>
              <a:rPr lang="en-US" sz="2000" dirty="0" smtClean="0"/>
              <a:t>“Every mail message larger than one megabyte will be compressed.”</a:t>
            </a:r>
          </a:p>
          <a:p>
            <a:pPr lvl="1"/>
            <a:r>
              <a:rPr lang="en-US" sz="2000" dirty="0" smtClean="0"/>
              <a:t>“If a user is active, at least one network link will be available.”</a:t>
            </a:r>
          </a:p>
          <a:p>
            <a:r>
              <a:rPr lang="en-US" sz="2000" dirty="0" smtClean="0"/>
              <a:t>Decide on predicates and domains (left implicit here) for the variables:</a:t>
            </a:r>
          </a:p>
          <a:p>
            <a:pPr lvl="1"/>
            <a:r>
              <a:rPr lang="en-US" sz="1800" dirty="0" smtClean="0"/>
              <a:t>Let </a:t>
            </a:r>
            <a:r>
              <a:rPr lang="en-US" sz="1800" i="1" dirty="0" smtClean="0"/>
              <a:t>L</a:t>
            </a:r>
            <a:r>
              <a:rPr lang="en-US" sz="1800" dirty="0" smtClean="0"/>
              <a:t>(</a:t>
            </a:r>
            <a:r>
              <a:rPr lang="en-US" sz="1800" i="1" dirty="0" smtClean="0"/>
              <a:t>m</a:t>
            </a:r>
            <a:r>
              <a:rPr lang="en-US" sz="1800" dirty="0" smtClean="0"/>
              <a:t>, </a:t>
            </a:r>
            <a:r>
              <a:rPr lang="en-US" sz="1800" i="1" dirty="0" smtClean="0"/>
              <a:t>y</a:t>
            </a:r>
            <a:r>
              <a:rPr lang="en-US" sz="1800" dirty="0" smtClean="0"/>
              <a:t>) be “Mail message </a:t>
            </a:r>
            <a:r>
              <a:rPr lang="en-US" sz="1800" i="1" dirty="0" smtClean="0"/>
              <a:t>m</a:t>
            </a:r>
            <a:r>
              <a:rPr lang="en-US" sz="1800" dirty="0" smtClean="0"/>
              <a:t> is larger than </a:t>
            </a:r>
            <a:r>
              <a:rPr lang="en-US" sz="1800" i="1" dirty="0" smtClean="0"/>
              <a:t>y</a:t>
            </a:r>
            <a:r>
              <a:rPr lang="en-US" sz="1800" dirty="0" smtClean="0"/>
              <a:t> megabytes.”</a:t>
            </a:r>
          </a:p>
          <a:p>
            <a:pPr lvl="1"/>
            <a:r>
              <a:rPr lang="en-US" sz="1800" dirty="0" smtClean="0"/>
              <a:t>Let </a:t>
            </a:r>
            <a:r>
              <a:rPr lang="en-US" sz="1800" i="1" dirty="0" smtClean="0"/>
              <a:t>C</a:t>
            </a:r>
            <a:r>
              <a:rPr lang="en-US" sz="1800" dirty="0" smtClean="0"/>
              <a:t>(</a:t>
            </a:r>
            <a:r>
              <a:rPr lang="en-US" sz="1800" i="1" dirty="0" smtClean="0"/>
              <a:t>m</a:t>
            </a:r>
            <a:r>
              <a:rPr lang="en-US" sz="1800" dirty="0" smtClean="0"/>
              <a:t>) denote “Mail message </a:t>
            </a:r>
            <a:r>
              <a:rPr lang="en-US" sz="1800" i="1" dirty="0" smtClean="0"/>
              <a:t>m</a:t>
            </a:r>
            <a:r>
              <a:rPr lang="en-US" sz="1800" dirty="0" smtClean="0"/>
              <a:t> will be compressed.”</a:t>
            </a:r>
          </a:p>
          <a:p>
            <a:pPr lvl="1"/>
            <a:r>
              <a:rPr lang="en-US" sz="1800" dirty="0" smtClean="0"/>
              <a:t>Let </a:t>
            </a:r>
            <a:r>
              <a:rPr lang="en-US" sz="1800" i="1" dirty="0" smtClean="0"/>
              <a:t>A</a:t>
            </a:r>
            <a:r>
              <a:rPr lang="en-US" sz="1800" dirty="0" smtClean="0"/>
              <a:t>(</a:t>
            </a:r>
            <a:r>
              <a:rPr lang="en-US" sz="1800" i="1" dirty="0" smtClean="0"/>
              <a:t>u</a:t>
            </a:r>
            <a:r>
              <a:rPr lang="en-US" sz="1800" dirty="0" smtClean="0"/>
              <a:t>) represent “User </a:t>
            </a:r>
            <a:r>
              <a:rPr lang="en-US" sz="1800" i="1" dirty="0" smtClean="0"/>
              <a:t>u</a:t>
            </a:r>
            <a:r>
              <a:rPr lang="en-US" sz="1800" dirty="0" smtClean="0"/>
              <a:t> is active.”</a:t>
            </a:r>
          </a:p>
          <a:p>
            <a:pPr lvl="1"/>
            <a:r>
              <a:rPr lang="en-US" sz="1800" dirty="0" smtClean="0"/>
              <a:t>Let </a:t>
            </a:r>
            <a:r>
              <a:rPr lang="en-US" sz="1800" i="1" dirty="0" smtClean="0"/>
              <a:t>S</a:t>
            </a:r>
            <a:r>
              <a:rPr lang="en-US" sz="1800" dirty="0" smtClean="0"/>
              <a:t>(</a:t>
            </a:r>
            <a:r>
              <a:rPr lang="en-US" sz="1800" i="1" dirty="0" smtClean="0"/>
              <a:t>n, x</a:t>
            </a:r>
            <a:r>
              <a:rPr lang="en-US" sz="1800" dirty="0" smtClean="0"/>
              <a:t>) represent “Network link </a:t>
            </a:r>
            <a:r>
              <a:rPr lang="en-US" sz="1800" i="1" dirty="0" smtClean="0"/>
              <a:t>n</a:t>
            </a:r>
            <a:r>
              <a:rPr lang="en-US" sz="1800" dirty="0" smtClean="0"/>
              <a:t> is state </a:t>
            </a:r>
            <a:r>
              <a:rPr lang="en-US" sz="1800" i="1" dirty="0" smtClean="0"/>
              <a:t>x</a:t>
            </a:r>
            <a:r>
              <a:rPr lang="en-US" sz="1800" dirty="0" smtClean="0"/>
              <a:t>.</a:t>
            </a:r>
          </a:p>
          <a:p>
            <a:r>
              <a:rPr lang="en-US" sz="2000" dirty="0" smtClean="0"/>
              <a:t>Now we have:</a:t>
            </a:r>
          </a:p>
          <a:p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pPr lvl="1">
              <a:buNone/>
            </a:pPr>
            <a:endParaRPr lang="en-US" dirty="0" smtClean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2743200" y="5410200"/>
            <a:ext cx="2974181" cy="319088"/>
          </a:xfrm>
          <a:prstGeom prst="rect">
            <a:avLst/>
          </a:prstGeom>
        </p:spPr>
      </p:pic>
      <p:pic>
        <p:nvPicPr>
          <p:cNvPr id="6" name="Picture 5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133600" y="5867400"/>
            <a:ext cx="3988594" cy="31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93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Lewis Carroll 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first two are called </a:t>
            </a:r>
            <a:r>
              <a:rPr lang="en-US" i="1" dirty="0" smtClean="0"/>
              <a:t>premises</a:t>
            </a:r>
            <a:r>
              <a:rPr lang="en-US" dirty="0" smtClean="0"/>
              <a:t> and the third is called the </a:t>
            </a:r>
            <a:r>
              <a:rPr lang="en-US" i="1" dirty="0" smtClean="0"/>
              <a:t>conclusion</a:t>
            </a:r>
            <a:r>
              <a:rPr lang="en-US" dirty="0" smtClean="0"/>
              <a:t>. 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“All lions are fierce.”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“Some lions do not drink coffee.”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“Some fierce creatures do not drink coffee.” </a:t>
            </a:r>
          </a:p>
          <a:p>
            <a:pPr marL="484632" indent="-457200"/>
            <a:r>
              <a:rPr lang="en-US" dirty="0" smtClean="0"/>
              <a:t>Here is one way to translate these statements to predicate logic. Let P(x), Q(x), and R(x) be the propositional functions “x is a lion,” “x is fierce,” and “x drinks coffee,” respectively.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x (P(x)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→ Q(x))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>
                <a:sym typeface="Symbol"/>
              </a:rPr>
              <a:t>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x (P(x)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∧ ¬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R(x))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>
                <a:sym typeface="Symbol"/>
              </a:rPr>
              <a:t>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x (Q(x)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∧ ¬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R(x))</a:t>
            </a:r>
          </a:p>
          <a:p>
            <a:pPr marL="484632" indent="-457200"/>
            <a:r>
              <a:rPr lang="en-US" dirty="0" smtClean="0"/>
              <a:t>Later we will see how to prove that the conclusion follows from the premises.</a:t>
            </a:r>
          </a:p>
          <a:p>
            <a:pPr marL="850392" lvl="1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6" name="Content Placeholder 3" descr="011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86600" y="76200"/>
            <a:ext cx="886968" cy="10363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96000" y="1066800"/>
            <a:ext cx="289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Charles </a:t>
            </a:r>
            <a:r>
              <a:rPr lang="en-US" dirty="0" err="1" smtClean="0"/>
              <a:t>Lutwidge</a:t>
            </a:r>
            <a:r>
              <a:rPr lang="en-US" dirty="0" smtClean="0"/>
              <a:t> Dodgson</a:t>
            </a:r>
          </a:p>
          <a:p>
            <a:r>
              <a:rPr lang="en-US" dirty="0" smtClean="0"/>
              <a:t>   (AKA Lewis </a:t>
            </a:r>
            <a:r>
              <a:rPr lang="en-US" dirty="0" err="1" smtClean="0"/>
              <a:t>Caroll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  (1832-1898)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Let </a:t>
            </a:r>
            <a:r>
              <a:rPr lang="en-US" i="1" dirty="0"/>
              <a:t>C(x) </a:t>
            </a:r>
            <a:r>
              <a:rPr lang="en-US" dirty="0"/>
              <a:t>be the statement “</a:t>
            </a:r>
            <a:r>
              <a:rPr lang="en-US" i="1" dirty="0"/>
              <a:t>x </a:t>
            </a:r>
            <a:r>
              <a:rPr lang="en-US" dirty="0"/>
              <a:t>has a cat,” let </a:t>
            </a:r>
            <a:r>
              <a:rPr lang="en-US" i="1" dirty="0"/>
              <a:t>D(x) </a:t>
            </a:r>
            <a:r>
              <a:rPr lang="en-US" dirty="0"/>
              <a:t>be </a:t>
            </a:r>
            <a:r>
              <a:rPr lang="en-US" dirty="0" smtClean="0"/>
              <a:t>the statement </a:t>
            </a:r>
            <a:r>
              <a:rPr lang="en-US" dirty="0"/>
              <a:t>“</a:t>
            </a:r>
            <a:r>
              <a:rPr lang="en-US" i="1" dirty="0"/>
              <a:t>x </a:t>
            </a:r>
            <a:r>
              <a:rPr lang="en-US" dirty="0"/>
              <a:t>has a dog,” and let </a:t>
            </a:r>
            <a:r>
              <a:rPr lang="en-US" i="1" dirty="0"/>
              <a:t>F(x) </a:t>
            </a:r>
            <a:r>
              <a:rPr lang="en-US" dirty="0"/>
              <a:t>be the statement “</a:t>
            </a:r>
            <a:r>
              <a:rPr lang="en-US" i="1" dirty="0" smtClean="0"/>
              <a:t>x </a:t>
            </a:r>
            <a:r>
              <a:rPr lang="en-US" dirty="0" smtClean="0"/>
              <a:t>has </a:t>
            </a:r>
            <a:r>
              <a:rPr lang="en-US" dirty="0"/>
              <a:t>a ferret.” Express each of these statements in terms </a:t>
            </a:r>
            <a:r>
              <a:rPr lang="en-US" dirty="0" smtClean="0"/>
              <a:t>of </a:t>
            </a:r>
            <a:r>
              <a:rPr lang="en-US" i="1" dirty="0" smtClean="0"/>
              <a:t>C(x</a:t>
            </a:r>
            <a:r>
              <a:rPr lang="en-US" i="1" dirty="0"/>
              <a:t>)</a:t>
            </a:r>
            <a:r>
              <a:rPr lang="en-US" dirty="0"/>
              <a:t>, </a:t>
            </a:r>
            <a:r>
              <a:rPr lang="en-US" i="1" dirty="0"/>
              <a:t>D(x)</a:t>
            </a:r>
            <a:r>
              <a:rPr lang="en-US" dirty="0"/>
              <a:t>, </a:t>
            </a:r>
            <a:r>
              <a:rPr lang="en-US" i="1" dirty="0"/>
              <a:t>F(x)</a:t>
            </a:r>
            <a:r>
              <a:rPr lang="en-US" dirty="0"/>
              <a:t>, quantifiers, and logical connectives.</a:t>
            </a:r>
          </a:p>
          <a:p>
            <a:pPr marL="0" indent="0">
              <a:buNone/>
            </a:pPr>
            <a:r>
              <a:rPr lang="en-US" dirty="0"/>
              <a:t>Let the domain consist of all students in your class.</a:t>
            </a:r>
          </a:p>
          <a:p>
            <a:pPr marL="0" indent="0">
              <a:buNone/>
            </a:pPr>
            <a:r>
              <a:rPr lang="en-US" b="1" dirty="0"/>
              <a:t>a) </a:t>
            </a:r>
            <a:r>
              <a:rPr lang="en-US" dirty="0"/>
              <a:t>A student in your class has a cat, a dog, and a ferret.</a:t>
            </a:r>
          </a:p>
          <a:p>
            <a:pPr marL="0" indent="0">
              <a:buNone/>
            </a:pPr>
            <a:r>
              <a:rPr lang="en-US" b="1" dirty="0"/>
              <a:t>b) </a:t>
            </a:r>
            <a:r>
              <a:rPr lang="en-US" dirty="0"/>
              <a:t>All students in your class have a cat, a dog, or a ferret.</a:t>
            </a:r>
          </a:p>
          <a:p>
            <a:pPr marL="0" indent="0">
              <a:buNone/>
            </a:pPr>
            <a:r>
              <a:rPr lang="en-US" b="1" dirty="0"/>
              <a:t>c) </a:t>
            </a:r>
            <a:r>
              <a:rPr lang="en-US" dirty="0"/>
              <a:t>Some student in your class has a cat and a ferret, </a:t>
            </a:r>
            <a:r>
              <a:rPr lang="en-US" dirty="0" smtClean="0"/>
              <a:t>but not </a:t>
            </a:r>
            <a:r>
              <a:rPr lang="en-US" dirty="0"/>
              <a:t>a dog.</a:t>
            </a:r>
          </a:p>
          <a:p>
            <a:pPr marL="0" indent="0">
              <a:buNone/>
            </a:pPr>
            <a:r>
              <a:rPr lang="en-US" b="1" dirty="0"/>
              <a:t>d) </a:t>
            </a:r>
            <a:r>
              <a:rPr lang="en-US" dirty="0"/>
              <a:t>No student in your class has a cat, a dog, and a ferret.</a:t>
            </a:r>
          </a:p>
          <a:p>
            <a:pPr marL="0" indent="0">
              <a:buNone/>
            </a:pPr>
            <a:r>
              <a:rPr lang="en-US" b="1" dirty="0"/>
              <a:t>e) </a:t>
            </a:r>
            <a:r>
              <a:rPr lang="en-US" dirty="0"/>
              <a:t>For each of the three animals, cats, dogs, and </a:t>
            </a:r>
            <a:r>
              <a:rPr lang="en-US" dirty="0" smtClean="0"/>
              <a:t>ferrets, there </a:t>
            </a:r>
            <a:r>
              <a:rPr lang="en-US" dirty="0"/>
              <a:t>is a student in your class who has this animal </a:t>
            </a:r>
            <a:r>
              <a:rPr lang="en-US" dirty="0" smtClean="0"/>
              <a:t>as a </a:t>
            </a:r>
            <a:r>
              <a:rPr lang="en-US" dirty="0"/>
              <a:t>pet.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0292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Programming (optional)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Prolog (from </a:t>
            </a:r>
            <a:r>
              <a:rPr lang="en-US" i="1" dirty="0" smtClean="0"/>
              <a:t>Pro</a:t>
            </a:r>
            <a:r>
              <a:rPr lang="en-US" dirty="0" smtClean="0"/>
              <a:t>gramming in </a:t>
            </a:r>
            <a:r>
              <a:rPr lang="en-US" i="1" dirty="0" smtClean="0"/>
              <a:t>Log</a:t>
            </a:r>
            <a:r>
              <a:rPr lang="en-US" dirty="0" smtClean="0"/>
              <a:t>ic) is a programming language developed in the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1970</a:t>
            </a:r>
            <a:r>
              <a:rPr lang="en-US" dirty="0" smtClean="0"/>
              <a:t>s by researchers in artificial intelligence (AI).</a:t>
            </a:r>
          </a:p>
          <a:p>
            <a:r>
              <a:rPr lang="en-US" dirty="0" smtClean="0"/>
              <a:t>Prolog programs include </a:t>
            </a:r>
            <a:r>
              <a:rPr lang="en-US" i="1" dirty="0" smtClean="0"/>
              <a:t>Prolog facts </a:t>
            </a:r>
            <a:r>
              <a:rPr lang="en-US" dirty="0" smtClean="0"/>
              <a:t>and </a:t>
            </a:r>
            <a:r>
              <a:rPr lang="en-US" i="1" dirty="0" smtClean="0"/>
              <a:t>Prolog rules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As an example of a set of Prolog facts consider the following:</a:t>
            </a:r>
          </a:p>
          <a:p>
            <a:pPr lvl="1">
              <a:buNone/>
            </a:pPr>
            <a:r>
              <a:rPr lang="en-US" sz="1200" dirty="0" smtClean="0">
                <a:latin typeface="Lucida Sans Typewriter" pitchFamily="49" charset="0"/>
              </a:rPr>
              <a:t>   instructor(</a:t>
            </a:r>
            <a:r>
              <a:rPr lang="en-US" sz="1200" dirty="0" err="1" smtClean="0">
                <a:latin typeface="Lucida Sans Typewriter" pitchFamily="49" charset="0"/>
              </a:rPr>
              <a:t>chan</a:t>
            </a:r>
            <a:r>
              <a:rPr lang="en-US" sz="1200" dirty="0" smtClean="0">
                <a:latin typeface="Lucida Sans Typewriter" pitchFamily="49" charset="0"/>
              </a:rPr>
              <a:t>, math273).</a:t>
            </a:r>
          </a:p>
          <a:p>
            <a:pPr lvl="1">
              <a:buNone/>
            </a:pPr>
            <a:r>
              <a:rPr lang="en-US" sz="1200" dirty="0" smtClean="0">
                <a:latin typeface="Lucida Sans Typewriter" pitchFamily="49" charset="0"/>
              </a:rPr>
              <a:t>   instructor(</a:t>
            </a:r>
            <a:r>
              <a:rPr lang="en-US" sz="1200" dirty="0" err="1" smtClean="0">
                <a:latin typeface="Lucida Sans Typewriter" pitchFamily="49" charset="0"/>
              </a:rPr>
              <a:t>patel</a:t>
            </a:r>
            <a:r>
              <a:rPr lang="en-US" sz="1200" dirty="0" smtClean="0">
                <a:latin typeface="Lucida Sans Typewriter" pitchFamily="49" charset="0"/>
              </a:rPr>
              <a:t>, ee222).</a:t>
            </a:r>
          </a:p>
          <a:p>
            <a:pPr lvl="1">
              <a:buNone/>
            </a:pPr>
            <a:r>
              <a:rPr lang="en-US" sz="1200" dirty="0" smtClean="0">
                <a:latin typeface="Lucida Sans Typewriter" pitchFamily="49" charset="0"/>
              </a:rPr>
              <a:t>   instructor(</a:t>
            </a:r>
            <a:r>
              <a:rPr lang="en-US" sz="1200" dirty="0" err="1" smtClean="0">
                <a:latin typeface="Lucida Sans Typewriter" pitchFamily="49" charset="0"/>
              </a:rPr>
              <a:t>grossman</a:t>
            </a:r>
            <a:r>
              <a:rPr lang="en-US" sz="1200" dirty="0" smtClean="0">
                <a:latin typeface="Lucida Sans Typewriter" pitchFamily="49" charset="0"/>
              </a:rPr>
              <a:t>, cs301).</a:t>
            </a:r>
          </a:p>
          <a:p>
            <a:pPr lvl="1">
              <a:buNone/>
            </a:pPr>
            <a:r>
              <a:rPr lang="en-US" sz="1200" dirty="0" smtClean="0">
                <a:latin typeface="Lucida Sans Typewriter" pitchFamily="49" charset="0"/>
              </a:rPr>
              <a:t>   enrolled(</a:t>
            </a:r>
            <a:r>
              <a:rPr lang="en-US" sz="1200" dirty="0" err="1" smtClean="0">
                <a:latin typeface="Lucida Sans Typewriter" pitchFamily="49" charset="0"/>
              </a:rPr>
              <a:t>kevin</a:t>
            </a:r>
            <a:r>
              <a:rPr lang="en-US" sz="1200" dirty="0" smtClean="0">
                <a:latin typeface="Lucida Sans Typewriter" pitchFamily="49" charset="0"/>
              </a:rPr>
              <a:t>, math273).</a:t>
            </a:r>
          </a:p>
          <a:p>
            <a:pPr lvl="1">
              <a:buNone/>
            </a:pPr>
            <a:r>
              <a:rPr lang="en-US" sz="1200" dirty="0" smtClean="0">
                <a:latin typeface="Lucida Sans Typewriter" pitchFamily="49" charset="0"/>
              </a:rPr>
              <a:t>   </a:t>
            </a:r>
            <a:r>
              <a:rPr lang="en-US" sz="1200" dirty="0" err="1" smtClean="0">
                <a:latin typeface="Lucida Sans Typewriter" pitchFamily="49" charset="0"/>
              </a:rPr>
              <a:t>enrolled(juana</a:t>
            </a:r>
            <a:r>
              <a:rPr lang="en-US" sz="1200" dirty="0" smtClean="0">
                <a:latin typeface="Lucida Sans Typewriter" pitchFamily="49" charset="0"/>
              </a:rPr>
              <a:t>, ee222).</a:t>
            </a:r>
          </a:p>
          <a:p>
            <a:pPr lvl="1">
              <a:buNone/>
            </a:pPr>
            <a:r>
              <a:rPr lang="en-US" sz="1200" dirty="0" smtClean="0">
                <a:latin typeface="Lucida Sans Typewriter" pitchFamily="49" charset="0"/>
              </a:rPr>
              <a:t>   enrolled(</a:t>
            </a:r>
            <a:r>
              <a:rPr lang="en-US" sz="1200" dirty="0" err="1" smtClean="0">
                <a:latin typeface="Lucida Sans Typewriter" pitchFamily="49" charset="0"/>
              </a:rPr>
              <a:t>juana</a:t>
            </a:r>
            <a:r>
              <a:rPr lang="en-US" sz="1200" dirty="0" smtClean="0">
                <a:latin typeface="Lucida Sans Typewriter" pitchFamily="49" charset="0"/>
              </a:rPr>
              <a:t>, cs301).</a:t>
            </a:r>
          </a:p>
          <a:p>
            <a:pPr lvl="1">
              <a:buNone/>
            </a:pPr>
            <a:r>
              <a:rPr lang="en-US" sz="1200" dirty="0" smtClean="0">
                <a:latin typeface="Lucida Sans Typewriter" pitchFamily="49" charset="0"/>
              </a:rPr>
              <a:t>   enrolled(</a:t>
            </a:r>
            <a:r>
              <a:rPr lang="en-US" sz="1200" dirty="0" err="1" smtClean="0">
                <a:latin typeface="Lucida Sans Typewriter" pitchFamily="49" charset="0"/>
              </a:rPr>
              <a:t>kiko</a:t>
            </a:r>
            <a:r>
              <a:rPr lang="en-US" sz="1200" dirty="0" smtClean="0">
                <a:latin typeface="Lucida Sans Typewriter" pitchFamily="49" charset="0"/>
              </a:rPr>
              <a:t>, math273).</a:t>
            </a:r>
          </a:p>
          <a:p>
            <a:pPr lvl="1">
              <a:buNone/>
            </a:pPr>
            <a:r>
              <a:rPr lang="en-US" sz="1200" dirty="0" smtClean="0">
                <a:latin typeface="Lucida Sans Typewriter" pitchFamily="49" charset="0"/>
              </a:rPr>
              <a:t>   enrolled(</a:t>
            </a:r>
            <a:r>
              <a:rPr lang="en-US" sz="1200" dirty="0" err="1" smtClean="0">
                <a:latin typeface="Lucida Sans Typewriter" pitchFamily="49" charset="0"/>
              </a:rPr>
              <a:t>kiko</a:t>
            </a:r>
            <a:r>
              <a:rPr lang="en-US" sz="1200" dirty="0" smtClean="0">
                <a:latin typeface="Lucida Sans Typewriter" pitchFamily="49" charset="0"/>
              </a:rPr>
              <a:t>, cs301).</a:t>
            </a:r>
          </a:p>
          <a:p>
            <a:r>
              <a:rPr lang="en-US" dirty="0" smtClean="0"/>
              <a:t>Here the predicates </a:t>
            </a:r>
            <a:r>
              <a:rPr lang="en-US" i="1" dirty="0" smtClean="0"/>
              <a:t>instructor(</a:t>
            </a:r>
            <a:r>
              <a:rPr lang="en-US" i="1" dirty="0" err="1" smtClean="0"/>
              <a:t>p,c</a:t>
            </a:r>
            <a:r>
              <a:rPr lang="en-US" i="1" dirty="0" smtClean="0"/>
              <a:t>)</a:t>
            </a:r>
            <a:r>
              <a:rPr lang="en-US" dirty="0" smtClean="0"/>
              <a:t> and </a:t>
            </a:r>
            <a:r>
              <a:rPr lang="en-US" i="1" dirty="0" smtClean="0"/>
              <a:t>enrolled(</a:t>
            </a:r>
            <a:r>
              <a:rPr lang="en-US" i="1" dirty="0" err="1" smtClean="0"/>
              <a:t>s,c</a:t>
            </a:r>
            <a:r>
              <a:rPr lang="en-US" i="1" dirty="0" smtClean="0"/>
              <a:t>)</a:t>
            </a:r>
            <a:r>
              <a:rPr lang="en-US" dirty="0" smtClean="0"/>
              <a:t> represent that professor </a:t>
            </a:r>
            <a:r>
              <a:rPr lang="en-US" i="1" dirty="0" smtClean="0"/>
              <a:t>p </a:t>
            </a:r>
            <a:r>
              <a:rPr lang="en-US" dirty="0" smtClean="0"/>
              <a:t>is the instructor of course </a:t>
            </a:r>
            <a:r>
              <a:rPr lang="en-US" i="1" dirty="0" smtClean="0"/>
              <a:t>c</a:t>
            </a:r>
            <a:r>
              <a:rPr lang="en-US" dirty="0" smtClean="0"/>
              <a:t> and that student </a:t>
            </a:r>
            <a:r>
              <a:rPr lang="en-US" i="1" dirty="0" smtClean="0"/>
              <a:t>s </a:t>
            </a:r>
            <a:r>
              <a:rPr lang="en-US" dirty="0" smtClean="0"/>
              <a:t>is enrolled in course </a:t>
            </a:r>
            <a:r>
              <a:rPr lang="en-US" i="1" dirty="0" smtClean="0"/>
              <a:t>c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Programming (cont)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Prolog, names beginning with an uppercase letter are variables. </a:t>
            </a:r>
          </a:p>
          <a:p>
            <a:r>
              <a:rPr lang="en-US" dirty="0" smtClean="0"/>
              <a:t>If we have </a:t>
            </a:r>
            <a:r>
              <a:rPr lang="en-US" dirty="0" smtClean="0"/>
              <a:t>a predicate </a:t>
            </a:r>
            <a:r>
              <a:rPr lang="en-US" i="1" dirty="0" smtClean="0"/>
              <a:t>teaches(p</a:t>
            </a:r>
            <a:r>
              <a:rPr lang="en-US" i="1" dirty="0" smtClean="0"/>
              <a:t>, s</a:t>
            </a:r>
            <a:r>
              <a:rPr lang="en-US" i="1" dirty="0" smtClean="0"/>
              <a:t>) </a:t>
            </a:r>
            <a:r>
              <a:rPr lang="en-US" dirty="0" smtClean="0"/>
              <a:t>representing “professor </a:t>
            </a:r>
            <a:r>
              <a:rPr lang="en-US" i="1" dirty="0" smtClean="0"/>
              <a:t>p</a:t>
            </a:r>
            <a:r>
              <a:rPr lang="en-US" dirty="0" smtClean="0"/>
              <a:t> teaches student </a:t>
            </a:r>
            <a:r>
              <a:rPr lang="en-US" i="1" dirty="0" smtClean="0"/>
              <a:t>s</a:t>
            </a:r>
            <a:r>
              <a:rPr lang="en-US" dirty="0" smtClean="0"/>
              <a:t>,” we can write the rule: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sz="2000" i="1" dirty="0" smtClean="0">
                <a:latin typeface="Lucida Sans Typewriter" pitchFamily="49" charset="0"/>
              </a:rPr>
              <a:t>teaches(P,S)</a:t>
            </a:r>
            <a:r>
              <a:rPr lang="en-US" sz="2000" dirty="0" smtClean="0">
                <a:latin typeface="Lucida Sans Typewriter" pitchFamily="49" charset="0"/>
              </a:rPr>
              <a:t> :- </a:t>
            </a:r>
            <a:r>
              <a:rPr lang="en-US" sz="2000" i="1" dirty="0" smtClean="0">
                <a:latin typeface="Lucida Sans Typewriter" pitchFamily="49" charset="0"/>
              </a:rPr>
              <a:t>instructor(P,C)</a:t>
            </a:r>
            <a:r>
              <a:rPr lang="en-US" sz="2000" dirty="0" smtClean="0">
                <a:latin typeface="Lucida Sans Typewriter" pitchFamily="49" charset="0"/>
              </a:rPr>
              <a:t>, </a:t>
            </a:r>
            <a:r>
              <a:rPr lang="en-US" sz="2000" i="1" dirty="0" smtClean="0">
                <a:latin typeface="Lucida Sans Typewriter" pitchFamily="49" charset="0"/>
              </a:rPr>
              <a:t>enrolled(S,C)</a:t>
            </a:r>
            <a:r>
              <a:rPr lang="en-US" sz="2000" dirty="0" smtClean="0">
                <a:latin typeface="Lucida Sans Typewriter" pitchFamily="49" charset="0"/>
              </a:rPr>
              <a:t>.</a:t>
            </a:r>
          </a:p>
          <a:p>
            <a:r>
              <a:rPr lang="en-US" dirty="0" smtClean="0"/>
              <a:t>This Prolog rule can be viewed as equivalent to the following statement in logic (using our conventions for logical statements).</a:t>
            </a:r>
          </a:p>
          <a:p>
            <a:pPr marL="850392" lvl="1" indent="-457200">
              <a:buNone/>
            </a:pP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p c s(I(p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, c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)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∧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E(s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, c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))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→ T(p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, s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))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Programming (cont)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Prolog programs are loaded into a </a:t>
            </a:r>
            <a:r>
              <a:rPr lang="en-US" i="1" dirty="0" smtClean="0"/>
              <a:t>Prolog interpreter</a:t>
            </a:r>
            <a:r>
              <a:rPr lang="en-US" dirty="0" smtClean="0"/>
              <a:t>. The interpreter receives</a:t>
            </a:r>
            <a:r>
              <a:rPr lang="en-US" i="1" dirty="0" smtClean="0"/>
              <a:t> queries </a:t>
            </a:r>
            <a:r>
              <a:rPr lang="en-US" dirty="0" smtClean="0"/>
              <a:t>and returns answers using the Prolog program. </a:t>
            </a:r>
          </a:p>
          <a:p>
            <a:r>
              <a:rPr lang="en-US" dirty="0" smtClean="0"/>
              <a:t>For example, using our program, the following query may be given:</a:t>
            </a:r>
          </a:p>
          <a:p>
            <a:pPr>
              <a:buNone/>
            </a:pPr>
            <a:r>
              <a:rPr lang="en-US" dirty="0" smtClean="0"/>
              <a:t>          </a:t>
            </a:r>
            <a:r>
              <a:rPr lang="en-US" dirty="0" smtClean="0">
                <a:latin typeface="Lucida Sans Typewriter" pitchFamily="49" charset="0"/>
              </a:rPr>
              <a:t>?enrolled(kevin,math273).</a:t>
            </a:r>
          </a:p>
          <a:p>
            <a:r>
              <a:rPr lang="en-US" dirty="0" smtClean="0"/>
              <a:t>Prolog produces the response: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smtClean="0">
                <a:latin typeface="Lucida Sans Typewriter" pitchFamily="49" charset="0"/>
              </a:rPr>
              <a:t>yes</a:t>
            </a:r>
          </a:p>
          <a:p>
            <a:r>
              <a:rPr lang="en-US" dirty="0" smtClean="0"/>
              <a:t>Note that the </a:t>
            </a:r>
            <a:r>
              <a:rPr lang="en-US" dirty="0" smtClean="0">
                <a:latin typeface="Lucida Sans Typewriter" pitchFamily="49" charset="0"/>
              </a:rPr>
              <a:t>? </a:t>
            </a:r>
            <a:r>
              <a:rPr lang="en-US" dirty="0" smtClean="0"/>
              <a:t>is the prompt given by the Prolog interpreter indicating that it is ready to receive a query.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Programming (cont)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query:</a:t>
            </a:r>
          </a:p>
          <a:p>
            <a:pPr>
              <a:buNone/>
            </a:pPr>
            <a:r>
              <a:rPr lang="en-US" dirty="0" smtClean="0"/>
              <a:t>          </a:t>
            </a:r>
            <a:r>
              <a:rPr lang="en-US" sz="1600" dirty="0" smtClean="0">
                <a:latin typeface="Lucida Sans Typewriter" pitchFamily="49" charset="0"/>
              </a:rPr>
              <a:t>?enrolled(X,math273).</a:t>
            </a:r>
          </a:p>
          <a:p>
            <a:pPr>
              <a:buNone/>
            </a:pPr>
            <a:r>
              <a:rPr lang="en-US" dirty="0" smtClean="0"/>
              <a:t>   produces the response:</a:t>
            </a:r>
          </a:p>
          <a:p>
            <a:pPr>
              <a:buNone/>
            </a:pPr>
            <a:r>
              <a:rPr lang="en-US" dirty="0" smtClean="0"/>
              <a:t>          </a:t>
            </a:r>
            <a:r>
              <a:rPr lang="en-US" sz="1600" dirty="0" smtClean="0">
                <a:latin typeface="Lucida Sans Typewriter" pitchFamily="49" charset="0"/>
              </a:rPr>
              <a:t>X = </a:t>
            </a:r>
            <a:r>
              <a:rPr lang="en-US" sz="1600" dirty="0" err="1" smtClean="0">
                <a:latin typeface="Lucida Sans Typewriter" pitchFamily="49" charset="0"/>
              </a:rPr>
              <a:t>kevin</a:t>
            </a:r>
            <a:r>
              <a:rPr lang="en-US" sz="1600" dirty="0" smtClean="0">
                <a:latin typeface="Lucida Sans Typewriter" pitchFamily="49" charset="0"/>
              </a:rPr>
              <a:t>;</a:t>
            </a:r>
          </a:p>
          <a:p>
            <a:pPr>
              <a:buNone/>
            </a:pPr>
            <a:r>
              <a:rPr lang="en-US" sz="1600" dirty="0" smtClean="0">
                <a:latin typeface="Lucida Sans Typewriter" pitchFamily="49" charset="0"/>
              </a:rPr>
              <a:t>       X = </a:t>
            </a:r>
            <a:r>
              <a:rPr lang="en-US" sz="1600" dirty="0" err="1" smtClean="0">
                <a:latin typeface="Lucida Sans Typewriter" pitchFamily="49" charset="0"/>
              </a:rPr>
              <a:t>kiko</a:t>
            </a:r>
            <a:r>
              <a:rPr lang="en-US" sz="1600" dirty="0" smtClean="0">
                <a:latin typeface="Lucida Sans Typewriter" pitchFamily="49" charset="0"/>
              </a:rPr>
              <a:t>;</a:t>
            </a:r>
          </a:p>
          <a:p>
            <a:pPr>
              <a:buNone/>
            </a:pPr>
            <a:r>
              <a:rPr lang="en-US" sz="1600" dirty="0" smtClean="0">
                <a:latin typeface="Lucida Sans Typewriter" pitchFamily="49" charset="0"/>
              </a:rPr>
              <a:t>       no</a:t>
            </a:r>
          </a:p>
          <a:p>
            <a:r>
              <a:rPr lang="en-US" dirty="0" smtClean="0"/>
              <a:t>The query:</a:t>
            </a:r>
          </a:p>
          <a:p>
            <a:pPr>
              <a:buNone/>
            </a:pPr>
            <a:r>
              <a:rPr lang="en-US" sz="1600" dirty="0" smtClean="0">
                <a:latin typeface="Lucida Sans Typewriter" pitchFamily="49" charset="0"/>
              </a:rPr>
              <a:t>       ?teaches(</a:t>
            </a:r>
            <a:r>
              <a:rPr lang="en-US" sz="1600" dirty="0" err="1" smtClean="0">
                <a:latin typeface="Lucida Sans Typewriter" pitchFamily="49" charset="0"/>
              </a:rPr>
              <a:t>X,juana</a:t>
            </a:r>
            <a:r>
              <a:rPr lang="en-US" sz="1600" dirty="0" smtClean="0">
                <a:latin typeface="Lucida Sans Typewriter" pitchFamily="49" charset="0"/>
              </a:rPr>
              <a:t>).</a:t>
            </a:r>
          </a:p>
          <a:p>
            <a:pPr>
              <a:buNone/>
            </a:pPr>
            <a:r>
              <a:rPr lang="en-US" dirty="0" smtClean="0"/>
              <a:t>    produces the response:</a:t>
            </a:r>
          </a:p>
          <a:p>
            <a:pPr>
              <a:buNone/>
            </a:pPr>
            <a:r>
              <a:rPr lang="en-US" dirty="0" smtClean="0"/>
              <a:t>          </a:t>
            </a:r>
            <a:r>
              <a:rPr lang="en-US" sz="1600" dirty="0" smtClean="0">
                <a:latin typeface="Lucida Sans Typewriter" pitchFamily="49" charset="0"/>
              </a:rPr>
              <a:t>X = </a:t>
            </a:r>
            <a:r>
              <a:rPr lang="en-US" sz="1600" dirty="0" err="1" smtClean="0">
                <a:latin typeface="Lucida Sans Typewriter" pitchFamily="49" charset="0"/>
              </a:rPr>
              <a:t>patel</a:t>
            </a:r>
            <a:r>
              <a:rPr lang="en-US" sz="1600" dirty="0" smtClean="0">
                <a:latin typeface="Lucida Sans Typewriter" pitchFamily="49" charset="0"/>
              </a:rPr>
              <a:t>;</a:t>
            </a:r>
          </a:p>
          <a:p>
            <a:pPr>
              <a:buNone/>
            </a:pPr>
            <a:r>
              <a:rPr lang="en-US" sz="1600" dirty="0" smtClean="0">
                <a:latin typeface="Lucida Sans Typewriter" pitchFamily="49" charset="0"/>
              </a:rPr>
              <a:t>       X = </a:t>
            </a:r>
            <a:r>
              <a:rPr lang="en-US" sz="1600" dirty="0" err="1" smtClean="0">
                <a:latin typeface="Lucida Sans Typewriter" pitchFamily="49" charset="0"/>
              </a:rPr>
              <a:t>grossman</a:t>
            </a:r>
            <a:r>
              <a:rPr lang="en-US" sz="1600" dirty="0" smtClean="0">
                <a:latin typeface="Lucida Sans Typewriter" pitchFamily="49" charset="0"/>
              </a:rPr>
              <a:t>;</a:t>
            </a:r>
          </a:p>
          <a:p>
            <a:pPr>
              <a:buNone/>
            </a:pPr>
            <a:r>
              <a:rPr lang="en-US" sz="1600" dirty="0" smtClean="0">
                <a:latin typeface="Lucida Sans Typewriter" pitchFamily="49" charset="0"/>
              </a:rPr>
              <a:t>       no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00600" y="2895600"/>
            <a:ext cx="3505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Prolog interpreter tries to find an instantiation for </a:t>
            </a:r>
            <a:r>
              <a:rPr lang="en-US" dirty="0" smtClean="0">
                <a:latin typeface="Lucida Sans Typewriter" pitchFamily="49" charset="0"/>
              </a:rPr>
              <a:t>X</a:t>
            </a:r>
            <a:r>
              <a:rPr lang="en-US" dirty="0" smtClean="0"/>
              <a:t>. It does so and returns</a:t>
            </a:r>
            <a:r>
              <a:rPr lang="en-US" dirty="0" smtClean="0">
                <a:latin typeface="Lucida Sans Typewriter" pitchFamily="49" charset="0"/>
              </a:rPr>
              <a:t> X = </a:t>
            </a:r>
            <a:r>
              <a:rPr lang="en-US" dirty="0" err="1" smtClean="0">
                <a:latin typeface="Lucida Sans Typewriter" pitchFamily="49" charset="0"/>
              </a:rPr>
              <a:t>kevin</a:t>
            </a:r>
            <a:r>
              <a:rPr lang="en-US" dirty="0" smtClean="0">
                <a:latin typeface="Lucida Sans Typewriter" pitchFamily="49" charset="0"/>
              </a:rPr>
              <a:t>. </a:t>
            </a:r>
            <a:r>
              <a:rPr lang="en-US" dirty="0" smtClean="0"/>
              <a:t>Then the user types the </a:t>
            </a:r>
            <a:r>
              <a:rPr lang="en-US" dirty="0" smtClean="0">
                <a:latin typeface="Lucida Sans Typewriter" pitchFamily="49" charset="0"/>
              </a:rPr>
              <a:t>; </a:t>
            </a:r>
            <a:r>
              <a:rPr lang="en-US" dirty="0" smtClean="0"/>
              <a:t>indicating a request for another answer. When Prolog is unable to find another answer it returns </a:t>
            </a:r>
            <a:r>
              <a:rPr lang="en-US" dirty="0" smtClean="0">
                <a:latin typeface="Lucida Sans Typewriter" pitchFamily="49" charset="0"/>
              </a:rPr>
              <a:t>no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Predicates </a:t>
            </a:r>
          </a:p>
          <a:p>
            <a:r>
              <a:rPr lang="en-US" dirty="0" smtClean="0"/>
              <a:t>Variables</a:t>
            </a:r>
          </a:p>
          <a:p>
            <a:r>
              <a:rPr lang="en-US" dirty="0" smtClean="0"/>
              <a:t>Quantifiers</a:t>
            </a:r>
          </a:p>
          <a:p>
            <a:pPr lvl="1"/>
            <a:r>
              <a:rPr lang="en-US" dirty="0" smtClean="0"/>
              <a:t>Universal Quantifier</a:t>
            </a:r>
          </a:p>
          <a:p>
            <a:pPr lvl="1"/>
            <a:r>
              <a:rPr lang="en-US" dirty="0" smtClean="0"/>
              <a:t>Existential Quantifier</a:t>
            </a:r>
          </a:p>
          <a:p>
            <a:r>
              <a:rPr lang="en-US" dirty="0" smtClean="0"/>
              <a:t>Negating Quantifiers</a:t>
            </a:r>
          </a:p>
          <a:p>
            <a:pPr lvl="1"/>
            <a:r>
              <a:rPr lang="en-US" dirty="0" smtClean="0"/>
              <a:t>De Morgan’s Laws for Quantifiers</a:t>
            </a:r>
          </a:p>
          <a:p>
            <a:r>
              <a:rPr lang="en-US" dirty="0" smtClean="0"/>
              <a:t>Translating English to Logic</a:t>
            </a:r>
          </a:p>
          <a:p>
            <a:r>
              <a:rPr lang="en-US" dirty="0" smtClean="0"/>
              <a:t>Logic Programming (</a:t>
            </a:r>
            <a:r>
              <a:rPr lang="en-US" i="1" dirty="0" smtClean="0"/>
              <a:t>optional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Programming (cont)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sz="1600" dirty="0" smtClean="0">
              <a:latin typeface="Lucida Sans Typewriter" pitchFamily="49" charset="0"/>
            </a:endParaRPr>
          </a:p>
          <a:p>
            <a:r>
              <a:rPr lang="en-US" dirty="0" smtClean="0"/>
              <a:t>The query:</a:t>
            </a:r>
          </a:p>
          <a:p>
            <a:pPr>
              <a:buNone/>
            </a:pPr>
            <a:r>
              <a:rPr lang="en-US" sz="1600" dirty="0" smtClean="0">
                <a:latin typeface="Lucida Sans Typewriter" pitchFamily="49" charset="0"/>
              </a:rPr>
              <a:t>       ?teaches(</a:t>
            </a:r>
            <a:r>
              <a:rPr lang="en-US" sz="1600" dirty="0" err="1" smtClean="0">
                <a:latin typeface="Lucida Sans Typewriter" pitchFamily="49" charset="0"/>
              </a:rPr>
              <a:t>chan,X</a:t>
            </a:r>
            <a:r>
              <a:rPr lang="en-US" sz="1600" dirty="0" smtClean="0">
                <a:latin typeface="Lucida Sans Typewriter" pitchFamily="49" charset="0"/>
              </a:rPr>
              <a:t>).</a:t>
            </a:r>
          </a:p>
          <a:p>
            <a:pPr>
              <a:buNone/>
            </a:pPr>
            <a:r>
              <a:rPr lang="en-US" dirty="0" smtClean="0"/>
              <a:t>    produces the response:</a:t>
            </a:r>
          </a:p>
          <a:p>
            <a:pPr>
              <a:buNone/>
            </a:pPr>
            <a:r>
              <a:rPr lang="en-US" dirty="0" smtClean="0"/>
              <a:t>           </a:t>
            </a:r>
            <a:r>
              <a:rPr lang="en-US" sz="1600" dirty="0" smtClean="0">
                <a:latin typeface="Lucida Sans Typewriter" pitchFamily="49" charset="0"/>
              </a:rPr>
              <a:t>X = </a:t>
            </a:r>
            <a:r>
              <a:rPr lang="en-US" sz="1600" dirty="0" err="1" smtClean="0">
                <a:latin typeface="Lucida Sans Typewriter" pitchFamily="49" charset="0"/>
              </a:rPr>
              <a:t>kevin</a:t>
            </a:r>
            <a:r>
              <a:rPr lang="en-US" sz="1600" dirty="0" smtClean="0">
                <a:latin typeface="Lucida Sans Typewriter" pitchFamily="49" charset="0"/>
              </a:rPr>
              <a:t>;</a:t>
            </a:r>
          </a:p>
          <a:p>
            <a:pPr>
              <a:buNone/>
            </a:pPr>
            <a:r>
              <a:rPr lang="en-US" sz="1600" dirty="0" smtClean="0">
                <a:latin typeface="Lucida Sans Typewriter" pitchFamily="49" charset="0"/>
              </a:rPr>
              <a:t>       X = </a:t>
            </a:r>
            <a:r>
              <a:rPr lang="en-US" sz="1600" dirty="0" err="1" smtClean="0">
                <a:latin typeface="Lucida Sans Typewriter" pitchFamily="49" charset="0"/>
              </a:rPr>
              <a:t>kiko</a:t>
            </a:r>
            <a:r>
              <a:rPr lang="en-US" sz="1600" dirty="0" smtClean="0">
                <a:latin typeface="Lucida Sans Typewriter" pitchFamily="49" charset="0"/>
              </a:rPr>
              <a:t>;</a:t>
            </a:r>
          </a:p>
          <a:p>
            <a:pPr>
              <a:buNone/>
            </a:pPr>
            <a:r>
              <a:rPr lang="en-US" sz="1600" dirty="0" smtClean="0">
                <a:latin typeface="Lucida Sans Typewriter" pitchFamily="49" charset="0"/>
              </a:rPr>
              <a:t>       no</a:t>
            </a:r>
          </a:p>
          <a:p>
            <a:pPr>
              <a:buNone/>
            </a:pPr>
            <a:endParaRPr lang="en-US" sz="1600" dirty="0" smtClean="0">
              <a:latin typeface="Lucida Sans Typewriter" pitchFamily="49" charset="0"/>
            </a:endParaRPr>
          </a:p>
          <a:p>
            <a:r>
              <a:rPr lang="en-US" dirty="0" smtClean="0"/>
              <a:t>A number of very good Prolog texts are available.  </a:t>
            </a:r>
            <a:r>
              <a:rPr lang="en-US" i="1" dirty="0" smtClean="0"/>
              <a:t>Learn Prolog Now! </a:t>
            </a:r>
            <a:r>
              <a:rPr lang="en-US" dirty="0" smtClean="0"/>
              <a:t>is one such text with a free online version at  </a:t>
            </a:r>
            <a:r>
              <a:rPr lang="en-US" dirty="0" smtClean="0">
                <a:hlinkClick r:id="rId2"/>
              </a:rPr>
              <a:t>http://www.learnprolognow.org/</a:t>
            </a:r>
            <a:endParaRPr lang="en-US" dirty="0" smtClean="0"/>
          </a:p>
          <a:p>
            <a:r>
              <a:rPr lang="en-US" dirty="0" smtClean="0"/>
              <a:t>There is much more to Prolog and to the entire field of logic programming.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#7, #9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6174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Nested Quantifiers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 smtClean="0"/>
              <a:t>1.5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Nested Quantifiers </a:t>
            </a:r>
          </a:p>
          <a:p>
            <a:r>
              <a:rPr lang="en-US" dirty="0" smtClean="0"/>
              <a:t>Order of Quantifiers</a:t>
            </a:r>
          </a:p>
          <a:p>
            <a:r>
              <a:rPr lang="en-US" dirty="0" smtClean="0"/>
              <a:t>Translating from Nested Quantifiers into English</a:t>
            </a:r>
          </a:p>
          <a:p>
            <a:r>
              <a:rPr lang="en-US" dirty="0" smtClean="0"/>
              <a:t>Translating Mathematical Statements into Statements involving Nested Quantifiers.</a:t>
            </a:r>
          </a:p>
          <a:p>
            <a:r>
              <a:rPr lang="en-US" dirty="0" smtClean="0"/>
              <a:t>Translated English Sentences into Logical Expressions.</a:t>
            </a:r>
          </a:p>
          <a:p>
            <a:r>
              <a:rPr lang="en-US" dirty="0" smtClean="0"/>
              <a:t>Negating Nested Quantifiers.</a:t>
            </a:r>
          </a:p>
          <a:p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Quantifiers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Nested quantifiers are often necessary to express the meaning of sentences in English as well as important concepts in computer science and mathematics.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b="1" dirty="0" smtClean="0"/>
              <a:t>Example</a:t>
            </a:r>
            <a:r>
              <a:rPr lang="en-US" dirty="0" smtClean="0"/>
              <a:t>: “Every real number has an inverse” is   </a:t>
            </a:r>
          </a:p>
          <a:p>
            <a:pPr>
              <a:buNone/>
            </a:pP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       x </a:t>
            </a:r>
            <a:r>
              <a:rPr lang="en-US" dirty="0" smtClean="0">
                <a:sym typeface="Symbol"/>
              </a:rPr>
              <a:t>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y(x + y = 0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) </a:t>
            </a:r>
          </a:p>
          <a:p>
            <a:pPr>
              <a:buNone/>
            </a:pPr>
            <a:r>
              <a:rPr lang="en-US" i="1" dirty="0" smtClean="0">
                <a:latin typeface="Cambria Math"/>
                <a:ea typeface="Cambria Math"/>
                <a:sym typeface="Symbol"/>
              </a:rPr>
              <a:t>     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where the domains of x and y are the real numbers.</a:t>
            </a:r>
            <a:endParaRPr lang="en-US" dirty="0" smtClean="0"/>
          </a:p>
          <a:p>
            <a:r>
              <a:rPr lang="en-US" dirty="0" smtClean="0"/>
              <a:t>We can also think of nested propositional functions:</a:t>
            </a:r>
          </a:p>
          <a:p>
            <a:pPr lvl="1">
              <a:buNone/>
            </a:pP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x </a:t>
            </a:r>
            <a:r>
              <a:rPr lang="en-US" dirty="0" smtClean="0">
                <a:sym typeface="Symbol"/>
              </a:rPr>
              <a:t>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y(x + y = 0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) </a:t>
            </a:r>
            <a:r>
              <a:rPr lang="en-US" dirty="0" smtClean="0">
                <a:ea typeface="Cambria Math"/>
                <a:sym typeface="Symbol"/>
              </a:rPr>
              <a:t>can be viewed as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x Q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) </a:t>
            </a:r>
            <a:r>
              <a:rPr lang="en-US" dirty="0" smtClean="0">
                <a:ea typeface="Cambria Math"/>
                <a:sym typeface="Symbol"/>
              </a:rPr>
              <a:t>where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Q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) </a:t>
            </a:r>
            <a:r>
              <a:rPr lang="en-US" dirty="0" smtClean="0">
                <a:ea typeface="Cambria Math"/>
                <a:sym typeface="Symbol"/>
              </a:rPr>
              <a:t>is           </a:t>
            </a:r>
            <a:r>
              <a:rPr lang="en-US" dirty="0" smtClean="0">
                <a:sym typeface="Symbol"/>
              </a:rPr>
              <a:t>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y P(x, y) </a:t>
            </a:r>
            <a:r>
              <a:rPr lang="en-US" dirty="0" smtClean="0">
                <a:ea typeface="Cambria Math" pitchFamily="18" charset="0"/>
                <a:sym typeface="Symbol"/>
              </a:rPr>
              <a:t>where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P(x, y) </a:t>
            </a:r>
            <a:r>
              <a:rPr lang="en-US" i="1" dirty="0" smtClean="0">
                <a:ea typeface="Cambria Math" pitchFamily="18" charset="0"/>
                <a:sym typeface="Symbol"/>
              </a:rPr>
              <a:t>is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(x + y = 0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)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Thinking of Nested Quantification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ea typeface="Cambria Math"/>
                <a:sym typeface="Symbol"/>
              </a:rPr>
              <a:t>Nested Loops</a:t>
            </a:r>
          </a:p>
          <a:p>
            <a:pPr lvl="1"/>
            <a:r>
              <a:rPr lang="en-US" dirty="0" smtClean="0">
                <a:ea typeface="Cambria Math"/>
                <a:sym typeface="Symbol"/>
              </a:rPr>
              <a:t>To see if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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xyP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(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x,y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)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is true, loop through the values of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x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:</a:t>
            </a:r>
          </a:p>
          <a:p>
            <a:pPr lvl="2"/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 At each step, loop through the values for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y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. </a:t>
            </a:r>
          </a:p>
          <a:p>
            <a:pPr lvl="2"/>
            <a:r>
              <a:rPr lang="en-US" dirty="0" smtClean="0">
                <a:ea typeface="Cambria Math" pitchFamily="18" charset="0"/>
                <a:sym typeface="Symbol"/>
              </a:rPr>
              <a:t> If for some pair of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x </a:t>
            </a:r>
            <a:r>
              <a:rPr lang="en-US" dirty="0" err="1" smtClean="0">
                <a:ea typeface="Cambria Math" pitchFamily="18" charset="0"/>
                <a:sym typeface="Symbol"/>
              </a:rPr>
              <a:t>and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y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, P(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x,y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) </a:t>
            </a:r>
            <a:r>
              <a:rPr lang="en-US" dirty="0" smtClean="0">
                <a:ea typeface="Cambria Math" pitchFamily="18" charset="0"/>
                <a:sym typeface="Symbol"/>
              </a:rPr>
              <a:t>is false, then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x 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yP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x,y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) </a:t>
            </a:r>
            <a:r>
              <a:rPr lang="en-US" dirty="0" smtClean="0">
                <a:ea typeface="Cambria Math" pitchFamily="18" charset="0"/>
                <a:sym typeface="Symbol"/>
              </a:rPr>
              <a:t>is false and both the outer and inner loop terminate.</a:t>
            </a:r>
            <a:endParaRPr lang="en-US" dirty="0" smtClean="0">
              <a:latin typeface="Cambria Math" pitchFamily="18" charset="0"/>
              <a:ea typeface="Cambria Math" pitchFamily="18" charset="0"/>
              <a:sym typeface="Symbol"/>
            </a:endParaRPr>
          </a:p>
          <a:p>
            <a:pPr lvl="1">
              <a:buNone/>
            </a:pP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   x y P(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x,y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) </a:t>
            </a:r>
            <a:r>
              <a:rPr lang="en-US" dirty="0" smtClean="0">
                <a:ea typeface="Cambria Math" pitchFamily="18" charset="0"/>
                <a:sym typeface="Symbol"/>
              </a:rPr>
              <a:t>is true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if the outer loop ends after stepping through each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.  </a:t>
            </a:r>
            <a:endParaRPr lang="en-US" dirty="0" smtClean="0">
              <a:ea typeface="Cambria Math"/>
              <a:sym typeface="Symbol"/>
            </a:endParaRPr>
          </a:p>
          <a:p>
            <a:pPr lvl="1"/>
            <a:r>
              <a:rPr lang="en-US" dirty="0" smtClean="0">
                <a:ea typeface="Cambria Math"/>
                <a:sym typeface="Symbol"/>
              </a:rPr>
              <a:t>To see if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x </a:t>
            </a:r>
            <a:r>
              <a:rPr lang="en-US" dirty="0" smtClean="0">
                <a:sym typeface="Symbol"/>
              </a:rPr>
              <a:t>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yP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x,y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)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is true, loop through the values of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:</a:t>
            </a:r>
          </a:p>
          <a:p>
            <a:pPr lvl="2"/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At each step, loop through the values for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y.</a:t>
            </a:r>
          </a:p>
          <a:p>
            <a:pPr lvl="2"/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The inner loop ends when a pair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 and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y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  is found such that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P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, y) is true.</a:t>
            </a:r>
          </a:p>
          <a:p>
            <a:pPr lvl="2"/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If no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y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 is found such that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P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, y) is true the outer loop terminates as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x </a:t>
            </a:r>
            <a:r>
              <a:rPr lang="en-US" dirty="0" smtClean="0">
                <a:sym typeface="Symbol"/>
              </a:rPr>
              <a:t>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yP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x,y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)</a:t>
            </a:r>
            <a:r>
              <a:rPr lang="en-US" dirty="0" smtClean="0">
                <a:ea typeface="Cambria Math" pitchFamily="18" charset="0"/>
                <a:sym typeface="Symbol"/>
              </a:rPr>
              <a:t>  has been shown to be false. </a:t>
            </a:r>
            <a:endParaRPr lang="en-US" dirty="0" smtClean="0">
              <a:latin typeface="Cambria Math" pitchFamily="18" charset="0"/>
              <a:ea typeface="Cambria Math" pitchFamily="18" charset="0"/>
              <a:sym typeface="Symbol"/>
            </a:endParaRPr>
          </a:p>
          <a:p>
            <a:pPr lvl="1">
              <a:buNone/>
            </a:pP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   x </a:t>
            </a:r>
            <a:r>
              <a:rPr lang="en-US" dirty="0" smtClean="0">
                <a:sym typeface="Symbol"/>
              </a:rPr>
              <a:t>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y P(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x,y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)  </a:t>
            </a:r>
            <a:r>
              <a:rPr lang="en-US" dirty="0" smtClean="0">
                <a:ea typeface="Cambria Math" pitchFamily="18" charset="0"/>
                <a:sym typeface="Symbol"/>
              </a:rPr>
              <a:t>is true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if the outer loop ends after stepping through each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. </a:t>
            </a:r>
            <a:endParaRPr lang="en-US" dirty="0" smtClean="0">
              <a:ea typeface="Cambria Math" pitchFamily="18" charset="0"/>
              <a:sym typeface="Symbol"/>
            </a:endParaRPr>
          </a:p>
          <a:p>
            <a:r>
              <a:rPr lang="en-US" dirty="0" smtClean="0">
                <a:ea typeface="Cambria Math" pitchFamily="18" charset="0"/>
                <a:sym typeface="Symbol"/>
              </a:rPr>
              <a:t>If the domains of the variables are infinite, then this process can not actually be carried out.</a:t>
            </a:r>
            <a:endParaRPr lang="en-US" dirty="0">
              <a:ea typeface="Cambria Math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of Quantifiers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Examples</a:t>
            </a:r>
            <a:r>
              <a:rPr lang="en-US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Let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P(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</a:rPr>
              <a:t>x,y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) </a:t>
            </a:r>
            <a:r>
              <a:rPr lang="en-US" dirty="0" smtClean="0"/>
              <a:t>be the statement “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x + y = y + x</a:t>
            </a:r>
            <a:r>
              <a:rPr lang="en-US" dirty="0" smtClean="0"/>
              <a:t>.” Assume that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U</a:t>
            </a:r>
            <a:r>
              <a:rPr lang="en-US" dirty="0" smtClean="0"/>
              <a:t> is the real numbers. Then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x 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yP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x,y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)  </a:t>
            </a:r>
            <a:r>
              <a:rPr lang="en-US" dirty="0" smtClean="0">
                <a:ea typeface="Cambria Math" pitchFamily="18" charset="0"/>
                <a:sym typeface="Symbol"/>
              </a:rPr>
              <a:t>and    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y 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xP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x,y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) </a:t>
            </a:r>
            <a:r>
              <a:rPr lang="en-US" dirty="0" smtClean="0">
                <a:ea typeface="Cambria Math" pitchFamily="18" charset="0"/>
                <a:sym typeface="Symbol"/>
              </a:rPr>
              <a:t>have the same truth value.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Let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Q(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</a:rPr>
              <a:t>x,y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) </a:t>
            </a:r>
            <a:r>
              <a:rPr lang="en-US" dirty="0" smtClean="0"/>
              <a:t>be the statement “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x + y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.” Assume that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U</a:t>
            </a:r>
            <a:r>
              <a:rPr lang="en-US" dirty="0" smtClean="0"/>
              <a:t> is the real numbers. Then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x </a:t>
            </a:r>
            <a:r>
              <a:rPr lang="en-US" dirty="0" smtClean="0">
                <a:sym typeface="Symbol"/>
              </a:rPr>
              <a:t>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yQ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x,y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)  </a:t>
            </a:r>
            <a:r>
              <a:rPr lang="en-US" dirty="0" smtClean="0">
                <a:ea typeface="Cambria Math" pitchFamily="18" charset="0"/>
                <a:sym typeface="Symbol"/>
              </a:rPr>
              <a:t>is true</a:t>
            </a:r>
            <a:r>
              <a:rPr lang="en-US" i="1" dirty="0" smtClean="0">
                <a:ea typeface="Cambria Math" pitchFamily="18" charset="0"/>
                <a:sym typeface="Symbol"/>
              </a:rPr>
              <a:t>, </a:t>
            </a:r>
            <a:r>
              <a:rPr lang="en-US" dirty="0" smtClean="0">
                <a:ea typeface="Cambria Math" pitchFamily="18" charset="0"/>
                <a:sym typeface="Symbol"/>
              </a:rPr>
              <a:t>but</a:t>
            </a:r>
            <a:r>
              <a:rPr lang="en-US" i="1" dirty="0" smtClean="0">
                <a:ea typeface="Cambria Math" pitchFamily="18" charset="0"/>
                <a:sym typeface="Symbol"/>
              </a:rPr>
              <a:t>     </a:t>
            </a:r>
            <a:r>
              <a:rPr lang="en-US" dirty="0" smtClean="0">
                <a:ea typeface="Cambria Math" pitchFamily="18" charset="0"/>
                <a:sym typeface="Symbol"/>
              </a:rPr>
              <a:t> </a:t>
            </a:r>
            <a:r>
              <a:rPr lang="en-US" dirty="0" smtClean="0">
                <a:sym typeface="Symbol"/>
              </a:rPr>
              <a:t>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y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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xQ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x,y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) </a:t>
            </a:r>
            <a:r>
              <a:rPr lang="en-US" dirty="0" smtClean="0">
                <a:ea typeface="Cambria Math" pitchFamily="18" charset="0"/>
                <a:sym typeface="Symbol"/>
              </a:rPr>
              <a:t>is false.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Questions on Order of Quantifiers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    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: Let </a:t>
            </a:r>
            <a:r>
              <a:rPr lang="en-US" i="1" dirty="0" smtClean="0"/>
              <a:t>U</a:t>
            </a:r>
            <a:r>
              <a:rPr lang="en-US" dirty="0" smtClean="0"/>
              <a:t> be the real numbers,</a:t>
            </a:r>
          </a:p>
          <a:p>
            <a:pPr>
              <a:buNone/>
            </a:pPr>
            <a:r>
              <a:rPr lang="en-US" dirty="0" smtClean="0"/>
              <a:t>    Define </a:t>
            </a:r>
            <a:r>
              <a:rPr lang="en-US" i="1" dirty="0" smtClean="0"/>
              <a:t>P(</a:t>
            </a:r>
            <a:r>
              <a:rPr lang="en-US" i="1" dirty="0" err="1" smtClean="0"/>
              <a:t>x,y</a:t>
            </a:r>
            <a:r>
              <a:rPr lang="en-US" i="1" dirty="0" smtClean="0"/>
              <a:t>) : x ∙ y </a:t>
            </a:r>
            <a:r>
              <a:rPr lang="en-US" dirty="0" smtClean="0"/>
              <a:t>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</a:p>
          <a:p>
            <a:pPr>
              <a:buNone/>
            </a:pPr>
            <a:r>
              <a:rPr lang="en-US" dirty="0" smtClean="0"/>
              <a:t>    What is the truth value of the following: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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xyP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x,y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)</a:t>
            </a:r>
            <a:r>
              <a:rPr lang="en-US" dirty="0" smtClean="0"/>
              <a:t>       </a:t>
            </a:r>
          </a:p>
          <a:p>
            <a:pPr marL="1188720" lvl="2" indent="-514350">
              <a:buNone/>
            </a:pPr>
            <a:r>
              <a:rPr lang="en-US" b="1" dirty="0" smtClean="0"/>
              <a:t>     Answer: </a:t>
            </a:r>
            <a:r>
              <a:rPr lang="en-US" dirty="0" smtClean="0"/>
              <a:t>False</a:t>
            </a:r>
            <a:endParaRPr lang="en-US" b="1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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xyP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x,y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)</a:t>
            </a:r>
            <a:r>
              <a:rPr lang="en-US" dirty="0" smtClean="0"/>
              <a:t>        </a:t>
            </a:r>
          </a:p>
          <a:p>
            <a:pPr marL="1188720" lvl="2" indent="-514350">
              <a:buNone/>
            </a:pPr>
            <a:r>
              <a:rPr lang="en-US" b="1" dirty="0" smtClean="0"/>
              <a:t>     Answer: </a:t>
            </a:r>
            <a:r>
              <a:rPr lang="en-US" dirty="0" smtClean="0"/>
              <a:t>True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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xy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P(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x,y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)</a:t>
            </a:r>
            <a:r>
              <a:rPr lang="en-US" dirty="0" smtClean="0"/>
              <a:t>       </a:t>
            </a:r>
          </a:p>
          <a:p>
            <a:pPr marL="1188720" lvl="2" indent="-514350">
              <a:buNone/>
            </a:pPr>
            <a:r>
              <a:rPr lang="en-US" b="1" dirty="0" smtClean="0"/>
              <a:t>     Answer: </a:t>
            </a:r>
            <a:r>
              <a:rPr lang="en-US" dirty="0" smtClean="0"/>
              <a:t>True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x  y P(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x,y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)</a:t>
            </a:r>
            <a:r>
              <a:rPr lang="en-US" dirty="0" smtClean="0"/>
              <a:t>     </a:t>
            </a:r>
          </a:p>
          <a:p>
            <a:pPr marL="914400" lvl="1" indent="-514350">
              <a:buNone/>
            </a:pPr>
            <a:r>
              <a:rPr lang="en-US" b="1" dirty="0" smtClean="0"/>
              <a:t>       Answer: </a:t>
            </a:r>
            <a:r>
              <a:rPr lang="en-US" dirty="0" smtClean="0"/>
              <a:t>True</a:t>
            </a:r>
          </a:p>
          <a:p>
            <a:pPr marL="914400" lvl="1" indent="-514350">
              <a:buNone/>
            </a:pPr>
            <a:endParaRPr lang="en-US" dirty="0" smtClean="0"/>
          </a:p>
          <a:p>
            <a:pPr marL="914400" lvl="1" indent="-514350">
              <a:buNone/>
            </a:pPr>
            <a:endParaRPr lang="en-US" dirty="0" smtClean="0"/>
          </a:p>
          <a:p>
            <a:pPr marL="914400" lvl="1" indent="-514350">
              <a:buNone/>
            </a:pPr>
            <a:endParaRPr lang="en-US" dirty="0" smtClean="0"/>
          </a:p>
          <a:p>
            <a:pPr marL="914400" lvl="1" indent="-514350">
              <a:buNone/>
            </a:pPr>
            <a:endParaRPr lang="en-US" dirty="0" smtClean="0"/>
          </a:p>
          <a:p>
            <a:pPr marL="914400" lvl="1" indent="-514350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Questions on Order of Quantifiers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/>
              <a:t>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: Let </a:t>
            </a:r>
            <a:r>
              <a:rPr lang="en-US" i="1" dirty="0" smtClean="0"/>
              <a:t>U</a:t>
            </a:r>
            <a:r>
              <a:rPr lang="en-US" dirty="0" smtClean="0"/>
              <a:t> be the real numbers,</a:t>
            </a:r>
          </a:p>
          <a:p>
            <a:pPr>
              <a:buNone/>
            </a:pPr>
            <a:r>
              <a:rPr lang="en-US" dirty="0" smtClean="0"/>
              <a:t>   Define </a:t>
            </a:r>
            <a:r>
              <a:rPr lang="en-US" i="1" dirty="0" smtClean="0"/>
              <a:t>P(</a:t>
            </a:r>
            <a:r>
              <a:rPr lang="en-US" i="1" dirty="0" err="1" smtClean="0"/>
              <a:t>x,y</a:t>
            </a:r>
            <a:r>
              <a:rPr lang="en-US" i="1" dirty="0" smtClean="0"/>
              <a:t>) </a:t>
            </a:r>
            <a:r>
              <a:rPr lang="en-US" dirty="0" smtClean="0"/>
              <a:t>:</a:t>
            </a:r>
            <a:r>
              <a:rPr lang="en-US" i="1" dirty="0" smtClean="0"/>
              <a:t> x / y </a:t>
            </a:r>
            <a:r>
              <a:rPr lang="en-US" dirty="0" smtClean="0"/>
              <a:t>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</a:p>
          <a:p>
            <a:pPr>
              <a:buNone/>
            </a:pPr>
            <a:r>
              <a:rPr lang="en-US" dirty="0" smtClean="0"/>
              <a:t>   What is the truth value of the following: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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xyP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x,y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)</a:t>
            </a:r>
            <a:r>
              <a:rPr lang="en-US" dirty="0" smtClean="0"/>
              <a:t>       </a:t>
            </a:r>
          </a:p>
          <a:p>
            <a:pPr marL="1188720" lvl="2" indent="-514350">
              <a:buNone/>
            </a:pPr>
            <a:r>
              <a:rPr lang="en-US" b="1" dirty="0" smtClean="0"/>
              <a:t>      Answer: </a:t>
            </a:r>
            <a:r>
              <a:rPr lang="en-US" dirty="0" smtClean="0"/>
              <a:t>False</a:t>
            </a:r>
            <a:endParaRPr lang="en-US" b="1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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xyP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x,y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)</a:t>
            </a:r>
            <a:r>
              <a:rPr lang="en-US" dirty="0" smtClean="0"/>
              <a:t>        </a:t>
            </a:r>
          </a:p>
          <a:p>
            <a:pPr marL="1188720" lvl="2" indent="-514350">
              <a:buNone/>
            </a:pPr>
            <a:r>
              <a:rPr lang="en-US" b="1" dirty="0" smtClean="0"/>
              <a:t>     Answer</a:t>
            </a:r>
            <a:r>
              <a:rPr lang="en-US" b="1" smtClean="0"/>
              <a:t>: </a:t>
            </a:r>
            <a:r>
              <a:rPr lang="en-US" smtClean="0"/>
              <a:t>False</a:t>
            </a:r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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xy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P(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x,y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)</a:t>
            </a:r>
            <a:r>
              <a:rPr lang="en-US" dirty="0" smtClean="0"/>
              <a:t>       </a:t>
            </a:r>
          </a:p>
          <a:p>
            <a:pPr marL="1188720" lvl="2" indent="-514350">
              <a:buNone/>
            </a:pPr>
            <a:r>
              <a:rPr lang="en-US" b="1" dirty="0" smtClean="0"/>
              <a:t>    Answer: </a:t>
            </a:r>
            <a:r>
              <a:rPr lang="en-US" dirty="0" smtClean="0"/>
              <a:t>False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x  y P(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x,y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)</a:t>
            </a:r>
            <a:r>
              <a:rPr lang="en-US" dirty="0" smtClean="0"/>
              <a:t>     </a:t>
            </a:r>
          </a:p>
          <a:p>
            <a:pPr marL="1188720" lvl="2" indent="-514350">
              <a:buNone/>
            </a:pPr>
            <a:r>
              <a:rPr lang="en-US" dirty="0" smtClean="0"/>
              <a:t>   </a:t>
            </a:r>
            <a:r>
              <a:rPr lang="en-US" b="1" dirty="0" smtClean="0"/>
              <a:t>Answer: </a:t>
            </a:r>
            <a:r>
              <a:rPr lang="en-US" dirty="0" smtClean="0"/>
              <a:t>True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Quantifications of Two Variables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3400" y="2514600"/>
          <a:ext cx="8229600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When True?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When False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P</a:t>
                      </a:r>
                      <a:r>
                        <a:rPr lang="en-US" dirty="0" smtClean="0"/>
                        <a:t>(</a:t>
                      </a:r>
                      <a:r>
                        <a:rPr lang="en-US" i="1" dirty="0" err="1" smtClean="0"/>
                        <a:t>x</a:t>
                      </a:r>
                      <a:r>
                        <a:rPr lang="en-US" dirty="0" err="1" smtClean="0"/>
                        <a:t>,</a:t>
                      </a:r>
                      <a:r>
                        <a:rPr lang="en-US" i="1" dirty="0" err="1" smtClean="0"/>
                        <a:t>y</a:t>
                      </a:r>
                      <a:r>
                        <a:rPr lang="en-US" dirty="0" smtClean="0"/>
                        <a:t>) is true for every pair </a:t>
                      </a:r>
                      <a:r>
                        <a:rPr lang="en-US" i="1" dirty="0" err="1" smtClean="0"/>
                        <a:t>x</a:t>
                      </a:r>
                      <a:r>
                        <a:rPr lang="en-US" dirty="0" err="1" smtClean="0"/>
                        <a:t>,</a:t>
                      </a:r>
                      <a:r>
                        <a:rPr lang="en-US" i="1" dirty="0" err="1" smtClean="0"/>
                        <a:t>y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There is a pair </a:t>
                      </a:r>
                      <a:r>
                        <a:rPr lang="en-US" i="1" dirty="0" smtClean="0"/>
                        <a:t>x, y </a:t>
                      </a:r>
                      <a:r>
                        <a:rPr lang="en-US" dirty="0" smtClean="0"/>
                        <a:t>for</a:t>
                      </a:r>
                      <a:r>
                        <a:rPr lang="en-US" baseline="0" dirty="0" smtClean="0"/>
                        <a:t> which </a:t>
                      </a:r>
                      <a:r>
                        <a:rPr lang="en-US" i="1" baseline="0" dirty="0" smtClean="0"/>
                        <a:t>P</a:t>
                      </a:r>
                      <a:r>
                        <a:rPr lang="en-US" baseline="0" dirty="0" smtClean="0"/>
                        <a:t>(</a:t>
                      </a:r>
                      <a:r>
                        <a:rPr lang="en-US" i="1" baseline="0" dirty="0" err="1" smtClean="0"/>
                        <a:t>x,y</a:t>
                      </a:r>
                      <a:r>
                        <a:rPr lang="en-US" baseline="0" dirty="0" smtClean="0"/>
                        <a:t>) is false.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 every </a:t>
                      </a:r>
                      <a:r>
                        <a:rPr lang="en-US" i="1" dirty="0" smtClean="0"/>
                        <a:t>x </a:t>
                      </a:r>
                      <a:r>
                        <a:rPr lang="en-US" dirty="0" smtClean="0"/>
                        <a:t>there is a </a:t>
                      </a:r>
                      <a:r>
                        <a:rPr lang="en-US" i="1" dirty="0" smtClean="0"/>
                        <a:t>y</a:t>
                      </a:r>
                      <a:r>
                        <a:rPr lang="en-US" dirty="0" smtClean="0"/>
                        <a:t> for which </a:t>
                      </a:r>
                      <a:r>
                        <a:rPr lang="en-US" i="1" dirty="0" smtClean="0"/>
                        <a:t>P</a:t>
                      </a:r>
                      <a:r>
                        <a:rPr lang="en-US" dirty="0" smtClean="0"/>
                        <a:t>(</a:t>
                      </a:r>
                      <a:r>
                        <a:rPr lang="en-US" i="1" dirty="0" err="1" smtClean="0"/>
                        <a:t>x,y</a:t>
                      </a:r>
                      <a:r>
                        <a:rPr lang="en-US" dirty="0" smtClean="0"/>
                        <a:t>) is true.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There is an x such that </a:t>
                      </a:r>
                      <a:r>
                        <a:rPr lang="en-US" i="1" dirty="0" smtClean="0"/>
                        <a:t>P</a:t>
                      </a:r>
                      <a:r>
                        <a:rPr lang="en-US" dirty="0" smtClean="0"/>
                        <a:t>(</a:t>
                      </a:r>
                      <a:r>
                        <a:rPr lang="en-US" i="1" dirty="0" err="1" smtClean="0"/>
                        <a:t>x,y</a:t>
                      </a:r>
                      <a:r>
                        <a:rPr lang="en-US" dirty="0" smtClean="0"/>
                        <a:t>) is false for every </a:t>
                      </a:r>
                      <a:r>
                        <a:rPr lang="en-US" i="1" dirty="0" smtClean="0"/>
                        <a:t>y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There is an </a:t>
                      </a:r>
                      <a:r>
                        <a:rPr lang="en-US" i="1" dirty="0" smtClean="0"/>
                        <a:t>x</a:t>
                      </a:r>
                      <a:r>
                        <a:rPr lang="en-US" dirty="0" smtClean="0"/>
                        <a:t> for which </a:t>
                      </a:r>
                      <a:r>
                        <a:rPr lang="en-US" i="1" dirty="0" smtClean="0"/>
                        <a:t>P</a:t>
                      </a:r>
                      <a:r>
                        <a:rPr lang="en-US" dirty="0" smtClean="0"/>
                        <a:t>(</a:t>
                      </a:r>
                      <a:r>
                        <a:rPr lang="en-US" i="1" dirty="0" err="1" smtClean="0"/>
                        <a:t>x,y</a:t>
                      </a:r>
                      <a:r>
                        <a:rPr lang="en-US" dirty="0" smtClean="0"/>
                        <a:t>) is true for every </a:t>
                      </a:r>
                      <a:r>
                        <a:rPr lang="en-US" i="1" dirty="0" smtClean="0"/>
                        <a:t>y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 every </a:t>
                      </a:r>
                      <a:r>
                        <a:rPr lang="en-US" i="1" dirty="0" smtClean="0"/>
                        <a:t>x</a:t>
                      </a:r>
                      <a:r>
                        <a:rPr lang="en-US" dirty="0" smtClean="0"/>
                        <a:t> there is a y for which </a:t>
                      </a:r>
                      <a:r>
                        <a:rPr lang="en-US" i="1" dirty="0" smtClean="0"/>
                        <a:t>P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x,y</a:t>
                      </a:r>
                      <a:r>
                        <a:rPr lang="en-US" dirty="0" smtClean="0"/>
                        <a:t>) is false.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There is a pair </a:t>
                      </a:r>
                      <a:r>
                        <a:rPr lang="en-US" i="1" dirty="0" smtClean="0"/>
                        <a:t>x, y </a:t>
                      </a:r>
                      <a:r>
                        <a:rPr lang="en-US" dirty="0" smtClean="0"/>
                        <a:t>for which </a:t>
                      </a:r>
                      <a:r>
                        <a:rPr lang="en-US" i="1" dirty="0" smtClean="0"/>
                        <a:t>P</a:t>
                      </a:r>
                      <a:r>
                        <a:rPr lang="en-US" dirty="0" smtClean="0"/>
                        <a:t>(</a:t>
                      </a:r>
                      <a:r>
                        <a:rPr lang="en-US" i="1" dirty="0" err="1" smtClean="0"/>
                        <a:t>x,y</a:t>
                      </a:r>
                      <a:r>
                        <a:rPr lang="en-US" dirty="0" smtClean="0"/>
                        <a:t>) is true.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P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x,y</a:t>
                      </a:r>
                      <a:r>
                        <a:rPr lang="en-US" dirty="0" smtClean="0"/>
                        <a:t>) is false for every pair </a:t>
                      </a:r>
                      <a:r>
                        <a:rPr lang="en-US" i="1" dirty="0" err="1" smtClean="0"/>
                        <a:t>x,y</a:t>
                      </a:r>
                      <a:endParaRPr lang="en-US" i="1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914400" y="2971800"/>
            <a:ext cx="1320165" cy="255270"/>
          </a:xfrm>
          <a:prstGeom prst="rect">
            <a:avLst/>
          </a:prstGeom>
        </p:spPr>
      </p:pic>
      <p:pic>
        <p:nvPicPr>
          <p:cNvPr id="6" name="Picture 5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914400" y="3429000"/>
            <a:ext cx="1320165" cy="255270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914400" y="3962400"/>
            <a:ext cx="1320165" cy="255270"/>
          </a:xfrm>
          <a:prstGeom prst="rect">
            <a:avLst/>
          </a:prstGeom>
        </p:spPr>
      </p:pic>
      <p:pic>
        <p:nvPicPr>
          <p:cNvPr id="11" name="Picture 10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990600" y="4572000"/>
            <a:ext cx="1306830" cy="255270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990600" y="5181600"/>
            <a:ext cx="1306830" cy="255270"/>
          </a:xfrm>
          <a:prstGeom prst="rect">
            <a:avLst/>
          </a:prstGeom>
        </p:spPr>
      </p:pic>
      <p:pic>
        <p:nvPicPr>
          <p:cNvPr id="13" name="Picture 12" descr="addin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914400" y="5638800"/>
            <a:ext cx="1306830" cy="2552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Propositional Logic Not Enough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we have: </a:t>
            </a:r>
          </a:p>
          <a:p>
            <a:pPr lvl="1">
              <a:buNone/>
            </a:pPr>
            <a:r>
              <a:rPr lang="en-US" dirty="0" smtClean="0"/>
              <a:t>“All men are mortal.”</a:t>
            </a:r>
          </a:p>
          <a:p>
            <a:pPr lvl="1">
              <a:buNone/>
            </a:pPr>
            <a:r>
              <a:rPr lang="en-US" dirty="0" smtClean="0"/>
              <a:t>“Socrates is a man.”</a:t>
            </a:r>
          </a:p>
          <a:p>
            <a:r>
              <a:rPr lang="en-US" dirty="0" smtClean="0"/>
              <a:t>Does it follow that “Socrates is mortal?”</a:t>
            </a:r>
          </a:p>
          <a:p>
            <a:r>
              <a:rPr lang="en-US" dirty="0" smtClean="0"/>
              <a:t>Can’t  be represented in propositional logic. Need a language that talks about objects, their properties, and their relations. </a:t>
            </a:r>
          </a:p>
          <a:p>
            <a:r>
              <a:rPr lang="en-US" dirty="0" smtClean="0"/>
              <a:t>Later we’ll see how to draw inferences.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Translating Nested Quantifiers into English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4320" lvl="1" indent="-274320">
              <a:buClr>
                <a:schemeClr val="accent3"/>
              </a:buClr>
              <a:buSzPct val="95000"/>
              <a:buNone/>
            </a:pPr>
            <a:r>
              <a:rPr lang="en-US" b="1" dirty="0" smtClean="0"/>
              <a:t>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: Translate the statement </a:t>
            </a:r>
          </a:p>
          <a:p>
            <a:pPr marL="274320" lvl="1" indent="-274320">
              <a:buClr>
                <a:schemeClr val="accent3"/>
              </a:buClr>
              <a:buSzPct val="95000"/>
              <a:buNone/>
            </a:pP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               x  (C(x )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∨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y (C(y )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∧ F(x, y)))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endParaRPr lang="en-US" i="1" dirty="0" smtClean="0">
              <a:latin typeface="Cambria Math"/>
              <a:ea typeface="Cambria Math"/>
              <a:sym typeface="Symbol"/>
            </a:endParaRPr>
          </a:p>
          <a:p>
            <a:pPr marL="274320" lvl="1" indent="-274320">
              <a:buClr>
                <a:schemeClr val="accent3"/>
              </a:buClr>
              <a:buSzPct val="95000"/>
              <a:buNone/>
            </a:pPr>
            <a:r>
              <a:rPr lang="en-US" dirty="0" smtClean="0"/>
              <a:t>     where C(x) is “</a:t>
            </a:r>
            <a:r>
              <a:rPr lang="en-US" i="1" dirty="0" smtClean="0"/>
              <a:t>x</a:t>
            </a:r>
            <a:r>
              <a:rPr lang="en-US" dirty="0" smtClean="0"/>
              <a:t> has a computer,” and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err="1" smtClean="0"/>
              <a:t>x</a:t>
            </a:r>
            <a:r>
              <a:rPr lang="en-US" dirty="0" err="1" smtClean="0"/>
              <a:t>,</a:t>
            </a:r>
            <a:r>
              <a:rPr lang="en-US" i="1" dirty="0" err="1" smtClean="0"/>
              <a:t>y</a:t>
            </a:r>
            <a:r>
              <a:rPr lang="en-US" dirty="0" smtClean="0"/>
              <a:t>) is “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are friends,” and the domain for both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consists of all students in your school. </a:t>
            </a:r>
          </a:p>
          <a:p>
            <a:pPr marL="274320" lvl="1" indent="-274320">
              <a:buClr>
                <a:schemeClr val="accent3"/>
              </a:buClr>
              <a:buSzPct val="95000"/>
              <a:buNone/>
            </a:pPr>
            <a:r>
              <a:rPr lang="en-US" dirty="0" smtClean="0"/>
              <a:t>    </a:t>
            </a:r>
            <a:r>
              <a:rPr lang="en-US" b="1" dirty="0" smtClean="0"/>
              <a:t>Solution</a:t>
            </a:r>
            <a:r>
              <a:rPr lang="en-US" dirty="0" smtClean="0"/>
              <a:t>: Every student in your school has a computer or has a friend who has a computer. </a:t>
            </a:r>
          </a:p>
          <a:p>
            <a:pPr marL="274320" lvl="1" indent="-274320">
              <a:buClr>
                <a:schemeClr val="accent3"/>
              </a:buClr>
              <a:buSzPct val="95000"/>
              <a:buNone/>
            </a:pPr>
            <a:r>
              <a:rPr lang="en-US" b="1" dirty="0" smtClean="0"/>
              <a:t>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:  </a:t>
            </a:r>
            <a:r>
              <a:rPr lang="en-US" dirty="0" smtClean="0">
                <a:sym typeface="Symbol"/>
              </a:rPr>
              <a:t>Translate the statement</a:t>
            </a:r>
            <a:endParaRPr lang="en-US" i="1" dirty="0" smtClean="0">
              <a:latin typeface="Cambria Math"/>
              <a:ea typeface="Cambria Math"/>
              <a:sym typeface="Symbol"/>
            </a:endParaRP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smtClean="0">
                <a:sym typeface="Symbol"/>
              </a:rPr>
              <a:t></a:t>
            </a:r>
            <a:r>
              <a:rPr lang="en-US" dirty="0" err="1" smtClean="0">
                <a:sym typeface="Symbol"/>
              </a:rPr>
              <a:t>x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y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z ((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F(x, y)∧ F(</a:t>
            </a:r>
            <a:r>
              <a:rPr lang="en-US" i="1" dirty="0" err="1" smtClean="0">
                <a:latin typeface="Cambria Math"/>
                <a:ea typeface="Cambria Math"/>
                <a:sym typeface="Symbol"/>
              </a:rPr>
              <a:t>x,z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) ∧ (y ≠z))→¬F(</a:t>
            </a:r>
            <a:r>
              <a:rPr lang="en-US" i="1" dirty="0" err="1" smtClean="0">
                <a:latin typeface="Cambria Math"/>
                <a:ea typeface="Cambria Math"/>
                <a:sym typeface="Symbol"/>
              </a:rPr>
              <a:t>y,z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))</a:t>
            </a:r>
          </a:p>
          <a:p>
            <a:pPr>
              <a:buNone/>
            </a:pPr>
            <a:r>
              <a:rPr lang="en-US" i="1" dirty="0" smtClean="0">
                <a:latin typeface="Cambria Math"/>
                <a:ea typeface="Cambria Math"/>
                <a:sym typeface="Symbol"/>
              </a:rPr>
              <a:t>   </a:t>
            </a:r>
            <a:r>
              <a:rPr lang="en-US" b="1" dirty="0" smtClean="0"/>
              <a:t>Solution</a:t>
            </a:r>
            <a:r>
              <a:rPr lang="en-US" dirty="0" smtClean="0"/>
              <a:t>: There is a student none of whose friends are also friends with each other.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Let </a:t>
            </a:r>
            <a:r>
              <a:rPr lang="en-US" i="1" dirty="0"/>
              <a:t>C(x, y) </a:t>
            </a:r>
            <a:r>
              <a:rPr lang="en-US" dirty="0"/>
              <a:t>mean that student </a:t>
            </a:r>
            <a:r>
              <a:rPr lang="en-US" i="1" dirty="0"/>
              <a:t>x </a:t>
            </a:r>
            <a:r>
              <a:rPr lang="en-US" dirty="0"/>
              <a:t>is enrolled in class </a:t>
            </a:r>
            <a:r>
              <a:rPr lang="en-US" i="1" dirty="0" smtClean="0"/>
              <a:t>y</a:t>
            </a:r>
            <a:r>
              <a:rPr lang="en-US" dirty="0" smtClean="0"/>
              <a:t>, where </a:t>
            </a:r>
            <a:r>
              <a:rPr lang="en-US" dirty="0"/>
              <a:t>the domain for </a:t>
            </a:r>
            <a:r>
              <a:rPr lang="en-US" i="1" dirty="0"/>
              <a:t>x </a:t>
            </a:r>
            <a:r>
              <a:rPr lang="en-US" dirty="0"/>
              <a:t>consists of all students in </a:t>
            </a:r>
            <a:r>
              <a:rPr lang="en-US" dirty="0" smtClean="0"/>
              <a:t>your school </a:t>
            </a:r>
            <a:r>
              <a:rPr lang="en-US" dirty="0"/>
              <a:t>and the domain for </a:t>
            </a:r>
            <a:r>
              <a:rPr lang="en-US" i="1" dirty="0"/>
              <a:t>y </a:t>
            </a:r>
            <a:r>
              <a:rPr lang="en-US" dirty="0"/>
              <a:t>consists of all classes </a:t>
            </a:r>
            <a:r>
              <a:rPr lang="en-US" dirty="0" smtClean="0"/>
              <a:t>being </a:t>
            </a:r>
            <a:r>
              <a:rPr lang="en-US" dirty="0"/>
              <a:t>given at your school. Express each of these statements </a:t>
            </a:r>
            <a:r>
              <a:rPr lang="en-US" dirty="0" smtClean="0"/>
              <a:t>by a </a:t>
            </a:r>
            <a:r>
              <a:rPr lang="en-US" dirty="0"/>
              <a:t>simple English sentence.</a:t>
            </a:r>
          </a:p>
          <a:p>
            <a:r>
              <a:rPr lang="en-US" b="1" dirty="0"/>
              <a:t>a) </a:t>
            </a:r>
            <a:r>
              <a:rPr lang="en-US" i="1" dirty="0"/>
              <a:t>C</a:t>
            </a:r>
            <a:r>
              <a:rPr lang="en-US" dirty="0"/>
              <a:t>(Randy Goldberg, CS 252)</a:t>
            </a:r>
          </a:p>
          <a:p>
            <a:r>
              <a:rPr lang="en-US" b="1" dirty="0"/>
              <a:t>b) </a:t>
            </a:r>
            <a:r>
              <a:rPr lang="en-US" dirty="0"/>
              <a:t>∃</a:t>
            </a:r>
            <a:r>
              <a:rPr lang="en-US" i="1" dirty="0" err="1"/>
              <a:t>xC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, Math 695)</a:t>
            </a:r>
          </a:p>
          <a:p>
            <a:r>
              <a:rPr lang="en-US" b="1" dirty="0"/>
              <a:t>c) </a:t>
            </a:r>
            <a:r>
              <a:rPr lang="en-US" dirty="0"/>
              <a:t>∃</a:t>
            </a:r>
            <a:r>
              <a:rPr lang="en-US" i="1" dirty="0" err="1"/>
              <a:t>yC</a:t>
            </a:r>
            <a:r>
              <a:rPr lang="en-US" dirty="0"/>
              <a:t>(Carol </a:t>
            </a:r>
            <a:r>
              <a:rPr lang="en-US" dirty="0" err="1"/>
              <a:t>Sitea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)</a:t>
            </a:r>
          </a:p>
          <a:p>
            <a:r>
              <a:rPr lang="en-US" b="1" dirty="0"/>
              <a:t>d) </a:t>
            </a:r>
            <a:r>
              <a:rPr lang="en-US" dirty="0"/>
              <a:t>∃</a:t>
            </a:r>
            <a:r>
              <a:rPr lang="en-US" i="1" dirty="0"/>
              <a:t>x</a:t>
            </a:r>
            <a:r>
              <a:rPr lang="en-US" dirty="0"/>
              <a:t>(</a:t>
            </a:r>
            <a:r>
              <a:rPr lang="en-US" i="1" dirty="0"/>
              <a:t>C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, Math 222) ∧</a:t>
            </a:r>
            <a:r>
              <a:rPr lang="en-US" i="1" dirty="0"/>
              <a:t>C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, CS 252))</a:t>
            </a:r>
          </a:p>
          <a:p>
            <a:r>
              <a:rPr lang="es-ES" b="1" dirty="0"/>
              <a:t>e) </a:t>
            </a:r>
            <a:r>
              <a:rPr lang="es-ES" dirty="0"/>
              <a:t>∃</a:t>
            </a:r>
            <a:r>
              <a:rPr lang="es-ES" i="1" dirty="0" err="1"/>
              <a:t>x</a:t>
            </a:r>
            <a:r>
              <a:rPr lang="es-ES" dirty="0" err="1"/>
              <a:t>∃</a:t>
            </a:r>
            <a:r>
              <a:rPr lang="es-ES" i="1" dirty="0" err="1"/>
              <a:t>y</a:t>
            </a:r>
            <a:r>
              <a:rPr lang="es-ES" dirty="0" err="1"/>
              <a:t>∀</a:t>
            </a:r>
            <a:r>
              <a:rPr lang="es-ES" i="1" dirty="0" err="1"/>
              <a:t>z</a:t>
            </a:r>
            <a:r>
              <a:rPr lang="es-ES" i="1" dirty="0"/>
              <a:t>((x </a:t>
            </a:r>
            <a:r>
              <a:rPr lang="es-ES" dirty="0"/>
              <a:t>= </a:t>
            </a:r>
            <a:r>
              <a:rPr lang="es-ES" i="1" dirty="0"/>
              <a:t>y) </a:t>
            </a:r>
            <a:r>
              <a:rPr lang="es-ES" dirty="0"/>
              <a:t>∧ </a:t>
            </a:r>
            <a:r>
              <a:rPr lang="es-ES" i="1" dirty="0"/>
              <a:t>(C(x, z) </a:t>
            </a:r>
            <a:r>
              <a:rPr lang="es-ES" dirty="0"/>
              <a:t>→ </a:t>
            </a:r>
            <a:r>
              <a:rPr lang="es-ES" i="1" dirty="0"/>
              <a:t>C(y, z)))</a:t>
            </a:r>
          </a:p>
          <a:p>
            <a:r>
              <a:rPr lang="en-US" b="1" dirty="0"/>
              <a:t>f ) </a:t>
            </a:r>
            <a:r>
              <a:rPr lang="en-US" dirty="0"/>
              <a:t>∃</a:t>
            </a:r>
            <a:r>
              <a:rPr lang="en-US" i="1" dirty="0" err="1"/>
              <a:t>x</a:t>
            </a:r>
            <a:r>
              <a:rPr lang="en-US" dirty="0" err="1"/>
              <a:t>∃</a:t>
            </a:r>
            <a:r>
              <a:rPr lang="en-US" i="1" dirty="0" err="1"/>
              <a:t>y</a:t>
            </a:r>
            <a:r>
              <a:rPr lang="en-US" dirty="0" err="1"/>
              <a:t>∀</a:t>
            </a:r>
            <a:r>
              <a:rPr lang="en-US" i="1" dirty="0" err="1"/>
              <a:t>z</a:t>
            </a:r>
            <a:r>
              <a:rPr lang="en-US" i="1" dirty="0"/>
              <a:t>((x </a:t>
            </a:r>
            <a:r>
              <a:rPr lang="en-US" dirty="0"/>
              <a:t>= </a:t>
            </a:r>
            <a:r>
              <a:rPr lang="en-US" i="1" dirty="0"/>
              <a:t>y) </a:t>
            </a:r>
            <a:r>
              <a:rPr lang="en-US" dirty="0"/>
              <a:t>∧ </a:t>
            </a:r>
            <a:r>
              <a:rPr lang="en-US" i="1" dirty="0"/>
              <a:t>(C(x, z) </a:t>
            </a:r>
            <a:r>
              <a:rPr lang="en-US" dirty="0"/>
              <a:t>↔ </a:t>
            </a:r>
            <a:r>
              <a:rPr lang="en-US" i="1" dirty="0"/>
              <a:t>C(y, z)))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7922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Translating Mathematical Statements into Predicate Logic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  Example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:</a:t>
            </a:r>
            <a:r>
              <a:rPr lang="en-US" dirty="0" smtClean="0"/>
              <a:t> Translate “The sum of two positive integers is always positive” into a logical expression.</a:t>
            </a:r>
          </a:p>
          <a:p>
            <a:pPr>
              <a:buNone/>
            </a:pPr>
            <a:r>
              <a:rPr lang="en-US" b="1" dirty="0" smtClean="0"/>
              <a:t>  Solution</a:t>
            </a:r>
            <a:r>
              <a:rPr lang="en-US" dirty="0" smtClean="0"/>
              <a:t>: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Rewrite the statement to make the implied quantifiers and domains explicit:</a:t>
            </a:r>
          </a:p>
          <a:p>
            <a:pPr marL="1124712" lvl="2" indent="-457200">
              <a:buNone/>
            </a:pPr>
            <a:r>
              <a:rPr lang="en-US" dirty="0" smtClean="0"/>
              <a:t>“For every two integers, if these integers are both positive, then the sum of these integers is positive.”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Introduce the variables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, and specify the domain, to obtain:</a:t>
            </a:r>
          </a:p>
          <a:p>
            <a:pPr marL="1124712" lvl="2" indent="-457200">
              <a:buNone/>
            </a:pPr>
            <a:r>
              <a:rPr lang="en-US" dirty="0" smtClean="0"/>
              <a:t>“For all positive integers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, </a:t>
            </a:r>
            <a:r>
              <a:rPr lang="en-US" i="1" dirty="0" smtClean="0"/>
              <a:t>x</a:t>
            </a:r>
            <a:r>
              <a:rPr lang="en-US" dirty="0" smtClean="0"/>
              <a:t> </a:t>
            </a:r>
            <a:r>
              <a:rPr lang="en-US" i="1" dirty="0" smtClean="0"/>
              <a:t>+ y</a:t>
            </a:r>
            <a:r>
              <a:rPr lang="en-US" dirty="0" smtClean="0"/>
              <a:t> is positive.”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The result is:</a:t>
            </a:r>
          </a:p>
          <a:p>
            <a:pPr marL="1124712" lvl="2" indent="-457200">
              <a:buNone/>
            </a:pPr>
            <a:r>
              <a:rPr lang="en-US" dirty="0" smtClean="0">
                <a:latin typeface="Cambria Math"/>
                <a:ea typeface="Cambria Math"/>
                <a:sym typeface="Symbol"/>
              </a:rPr>
              <a:t>            </a:t>
            </a:r>
            <a:r>
              <a:rPr lang="en-US" i="1" dirty="0" smtClean="0">
                <a:ea typeface="Cambria Math"/>
                <a:sym typeface="Symbol"/>
              </a:rPr>
              <a:t>x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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y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((</a:t>
            </a:r>
            <a:r>
              <a:rPr lang="en-US" i="1" dirty="0" smtClean="0">
                <a:ea typeface="Cambria Math"/>
                <a:sym typeface="Symbol"/>
              </a:rPr>
              <a:t>x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&gt; 0)∧ (</a:t>
            </a:r>
            <a:r>
              <a:rPr lang="en-US" i="1" dirty="0" smtClean="0">
                <a:ea typeface="Cambria Math"/>
                <a:sym typeface="Symbol"/>
              </a:rPr>
              <a:t>y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&gt; 0)</a:t>
            </a:r>
            <a:r>
              <a:rPr lang="en-US" dirty="0" smtClean="0">
                <a:latin typeface="Cambria Math"/>
                <a:ea typeface="Cambria Math"/>
              </a:rPr>
              <a:t>→ (</a:t>
            </a:r>
            <a:r>
              <a:rPr lang="en-US" i="1" dirty="0" smtClean="0">
                <a:ea typeface="Cambria Math"/>
              </a:rPr>
              <a:t>x</a:t>
            </a:r>
            <a:r>
              <a:rPr lang="en-US" dirty="0" smtClean="0">
                <a:latin typeface="Cambria Math"/>
                <a:ea typeface="Cambria Math"/>
              </a:rPr>
              <a:t> + </a:t>
            </a:r>
            <a:r>
              <a:rPr lang="en-US" i="1" dirty="0" smtClean="0">
                <a:ea typeface="Cambria Math"/>
              </a:rPr>
              <a:t>y </a:t>
            </a:r>
            <a:r>
              <a:rPr lang="en-US" dirty="0" smtClean="0">
                <a:latin typeface="Cambria Math"/>
                <a:ea typeface="Cambria Math"/>
              </a:rPr>
              <a:t>&gt; 0))</a:t>
            </a:r>
          </a:p>
          <a:p>
            <a:pPr marL="1124712" lvl="2" indent="-457200">
              <a:buNone/>
            </a:pPr>
            <a:r>
              <a:rPr lang="en-US" dirty="0" smtClean="0">
                <a:latin typeface="Cambria Math"/>
                <a:ea typeface="Cambria Math"/>
              </a:rPr>
              <a:t> where the domain of both variables consists of all integers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Translating English into Logical Expressions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Use quantifiers to express the statement “There is a woman who has taken a flight on every airline in the world.”</a:t>
            </a:r>
          </a:p>
          <a:p>
            <a:pPr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Let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P(</a:t>
            </a:r>
            <a:r>
              <a:rPr lang="en-US" i="1" dirty="0" err="1" smtClean="0">
                <a:ea typeface="Cambria Math" pitchFamily="18" charset="0"/>
              </a:rPr>
              <a:t>w,f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)</a:t>
            </a:r>
            <a:r>
              <a:rPr lang="en-US" dirty="0" smtClean="0"/>
              <a:t> be “</a:t>
            </a:r>
            <a:r>
              <a:rPr lang="en-US" i="1" dirty="0" smtClean="0">
                <a:ea typeface="Cambria Math" pitchFamily="18" charset="0"/>
              </a:rPr>
              <a:t>w</a:t>
            </a:r>
            <a:r>
              <a:rPr lang="en-US" dirty="0" smtClean="0"/>
              <a:t> has taken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f  </a:t>
            </a:r>
            <a:r>
              <a:rPr lang="en-US" dirty="0" smtClean="0"/>
              <a:t>” and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i="1" dirty="0" err="1" smtClean="0">
                <a:ea typeface="Cambria Math" pitchFamily="18" charset="0"/>
              </a:rPr>
              <a:t>f,a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)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/>
              <a:t>be “</a:t>
            </a:r>
            <a:r>
              <a:rPr lang="en-US" i="1" dirty="0" smtClean="0">
                <a:ea typeface="Cambria Math" pitchFamily="18" charset="0"/>
              </a:rPr>
              <a:t>f</a:t>
            </a:r>
            <a:r>
              <a:rPr lang="en-US" dirty="0" smtClean="0"/>
              <a:t>  is a flight on </a:t>
            </a:r>
            <a:r>
              <a:rPr lang="en-US" i="1" dirty="0" smtClean="0">
                <a:ea typeface="Cambria Math" pitchFamily="18" charset="0"/>
              </a:rPr>
              <a:t>a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.</a:t>
            </a:r>
            <a:r>
              <a:rPr lang="en-US" dirty="0" smtClean="0"/>
              <a:t>” 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The domain of </a:t>
            </a:r>
            <a:r>
              <a:rPr lang="en-US" i="1" dirty="0" smtClean="0"/>
              <a:t>w</a:t>
            </a:r>
            <a:r>
              <a:rPr lang="en-US" dirty="0" smtClean="0"/>
              <a:t> is all women, the domain of </a:t>
            </a:r>
            <a:r>
              <a:rPr lang="en-US" i="1" dirty="0" smtClean="0"/>
              <a:t>f</a:t>
            </a:r>
            <a:r>
              <a:rPr lang="en-US" dirty="0" smtClean="0"/>
              <a:t> is all flights, and the domain of </a:t>
            </a:r>
            <a:r>
              <a:rPr lang="en-US" i="1" dirty="0" smtClean="0"/>
              <a:t>a</a:t>
            </a:r>
            <a:r>
              <a:rPr lang="en-US" dirty="0" smtClean="0"/>
              <a:t> is all airlines.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Then the statement can be expressed as:</a:t>
            </a:r>
          </a:p>
          <a:p>
            <a:pPr marL="850392" lvl="1" indent="-457200">
              <a:buNone/>
            </a:pPr>
            <a:r>
              <a:rPr lang="en-US" dirty="0" smtClean="0"/>
              <a:t>            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</a:t>
            </a:r>
            <a:r>
              <a:rPr lang="en-US" i="1" dirty="0" smtClean="0">
                <a:ea typeface="Cambria Math" pitchFamily="18" charset="0"/>
                <a:sym typeface="Symbol"/>
              </a:rPr>
              <a:t>w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</a:t>
            </a:r>
            <a:r>
              <a:rPr lang="en-US" i="1" dirty="0" smtClean="0">
                <a:ea typeface="Cambria Math" pitchFamily="18" charset="0"/>
                <a:sym typeface="Symbol"/>
              </a:rPr>
              <a:t>a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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f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  (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P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 err="1" smtClean="0">
                <a:ea typeface="Cambria Math" pitchFamily="18" charset="0"/>
                <a:sym typeface="Symbol"/>
              </a:rPr>
              <a:t>w,f</a:t>
            </a:r>
            <a:r>
              <a:rPr lang="en-US" i="1" dirty="0" smtClean="0">
                <a:ea typeface="Cambria Math" pitchFamily="18" charset="0"/>
                <a:sym typeface="Symbol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) ∧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Q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 err="1" smtClean="0">
                <a:ea typeface="Cambria Math" pitchFamily="18" charset="0"/>
                <a:sym typeface="Symbol"/>
              </a:rPr>
              <a:t>f,a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))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305800" cy="469392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Let </a:t>
            </a:r>
            <a:r>
              <a:rPr lang="en-US" i="1" dirty="0"/>
              <a:t>I (x) </a:t>
            </a:r>
            <a:r>
              <a:rPr lang="en-US" dirty="0"/>
              <a:t>be the statement “</a:t>
            </a:r>
            <a:r>
              <a:rPr lang="en-US" i="1" dirty="0"/>
              <a:t>x </a:t>
            </a:r>
            <a:r>
              <a:rPr lang="en-US" dirty="0"/>
              <a:t>has an Internet </a:t>
            </a:r>
            <a:r>
              <a:rPr lang="en-US" dirty="0" smtClean="0"/>
              <a:t>connection” and </a:t>
            </a:r>
            <a:r>
              <a:rPr lang="en-US" i="1" dirty="0"/>
              <a:t>C(x, y) </a:t>
            </a:r>
            <a:r>
              <a:rPr lang="en-US" dirty="0"/>
              <a:t>be the statement “</a:t>
            </a:r>
            <a:r>
              <a:rPr lang="en-US" i="1" dirty="0"/>
              <a:t>x </a:t>
            </a:r>
            <a:r>
              <a:rPr lang="en-US" dirty="0"/>
              <a:t>and </a:t>
            </a:r>
            <a:r>
              <a:rPr lang="en-US" i="1" dirty="0"/>
              <a:t>y </a:t>
            </a:r>
            <a:r>
              <a:rPr lang="en-US" dirty="0"/>
              <a:t>have chatted </a:t>
            </a:r>
            <a:r>
              <a:rPr lang="en-US" dirty="0" smtClean="0"/>
              <a:t>over the </a:t>
            </a:r>
            <a:r>
              <a:rPr lang="en-US" dirty="0"/>
              <a:t>Internet,” where the </a:t>
            </a:r>
            <a:r>
              <a:rPr lang="en-US" dirty="0" smtClean="0"/>
              <a:t>domain for </a:t>
            </a:r>
            <a:r>
              <a:rPr lang="en-US" dirty="0"/>
              <a:t>the variables </a:t>
            </a:r>
            <a:r>
              <a:rPr lang="en-US" i="1" dirty="0"/>
              <a:t>x </a:t>
            </a:r>
            <a:r>
              <a:rPr lang="en-US" dirty="0"/>
              <a:t>and </a:t>
            </a:r>
            <a:r>
              <a:rPr lang="en-US" i="1" dirty="0" smtClean="0"/>
              <a:t>y </a:t>
            </a:r>
            <a:r>
              <a:rPr lang="en-US" dirty="0" smtClean="0"/>
              <a:t>consists </a:t>
            </a:r>
            <a:r>
              <a:rPr lang="en-US" dirty="0"/>
              <a:t>of all students in your class. Use quantifiers </a:t>
            </a:r>
            <a:r>
              <a:rPr lang="en-US" dirty="0" smtClean="0"/>
              <a:t>to express </a:t>
            </a:r>
            <a:r>
              <a:rPr lang="en-US" dirty="0"/>
              <a:t>each of these statements.</a:t>
            </a:r>
          </a:p>
          <a:p>
            <a:pPr marL="0" indent="0">
              <a:buNone/>
            </a:pPr>
            <a:r>
              <a:rPr lang="en-US" b="1" dirty="0"/>
              <a:t>a) </a:t>
            </a:r>
            <a:r>
              <a:rPr lang="en-US" dirty="0"/>
              <a:t>Jerry does not have an Internet connection.</a:t>
            </a:r>
          </a:p>
          <a:p>
            <a:pPr marL="0" indent="0">
              <a:buNone/>
            </a:pPr>
            <a:r>
              <a:rPr lang="en-US" b="1" dirty="0"/>
              <a:t>b) </a:t>
            </a:r>
            <a:r>
              <a:rPr lang="en-US" dirty="0"/>
              <a:t>Rachel has not chatted over the Internet with Chelsea.</a:t>
            </a:r>
          </a:p>
          <a:p>
            <a:pPr marL="0" indent="0">
              <a:buNone/>
            </a:pPr>
            <a:r>
              <a:rPr lang="en-US" b="1" dirty="0"/>
              <a:t>c) </a:t>
            </a:r>
            <a:r>
              <a:rPr lang="en-US" dirty="0"/>
              <a:t>Jan and Sharon have never chatted over the Internet.</a:t>
            </a:r>
          </a:p>
          <a:p>
            <a:pPr marL="0" indent="0">
              <a:buNone/>
            </a:pPr>
            <a:r>
              <a:rPr lang="en-US" b="1" dirty="0"/>
              <a:t>d) </a:t>
            </a:r>
            <a:r>
              <a:rPr lang="en-US" dirty="0"/>
              <a:t>No one in the class has chatted with Bob.</a:t>
            </a:r>
          </a:p>
          <a:p>
            <a:pPr marL="0" indent="0">
              <a:buNone/>
            </a:pPr>
            <a:r>
              <a:rPr lang="en-US" b="1" dirty="0"/>
              <a:t>e) </a:t>
            </a:r>
            <a:r>
              <a:rPr lang="en-US" dirty="0"/>
              <a:t>Sanjay has chatted with everyone except Joseph.</a:t>
            </a:r>
          </a:p>
          <a:p>
            <a:pPr marL="0" indent="0">
              <a:buNone/>
            </a:pPr>
            <a:r>
              <a:rPr lang="en-US" b="1" dirty="0"/>
              <a:t>f ) </a:t>
            </a:r>
            <a:r>
              <a:rPr lang="en-US" dirty="0"/>
              <a:t>Someone in your class does not have an Internet connection.</a:t>
            </a:r>
          </a:p>
          <a:p>
            <a:pPr marL="0" indent="0">
              <a:buNone/>
            </a:pPr>
            <a:r>
              <a:rPr lang="en-US" b="1" dirty="0"/>
              <a:t>g) </a:t>
            </a:r>
            <a:r>
              <a:rPr lang="en-US" dirty="0"/>
              <a:t>Not everyone in your class has an Internet connection.</a:t>
            </a:r>
          </a:p>
          <a:p>
            <a:pPr marL="0" indent="0">
              <a:buNone/>
            </a:pPr>
            <a:r>
              <a:rPr lang="en-US" b="1" dirty="0"/>
              <a:t>h) </a:t>
            </a:r>
            <a:r>
              <a:rPr lang="en-US" dirty="0"/>
              <a:t>Exactly one student in your class has an Internet connection.</a:t>
            </a:r>
          </a:p>
          <a:p>
            <a:pPr marL="0" indent="0">
              <a:buNone/>
            </a:pPr>
            <a:r>
              <a:rPr lang="en-US" b="1" dirty="0" err="1"/>
              <a:t>i</a:t>
            </a:r>
            <a:r>
              <a:rPr lang="en-US" b="1" dirty="0"/>
              <a:t>) </a:t>
            </a:r>
            <a:r>
              <a:rPr lang="en-US" dirty="0"/>
              <a:t>Everyone except one student in your class has an </a:t>
            </a:r>
            <a:r>
              <a:rPr lang="en-US" dirty="0" smtClean="0"/>
              <a:t>Internet connection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j) </a:t>
            </a:r>
            <a:r>
              <a:rPr lang="en-US" dirty="0"/>
              <a:t>Everyone in your class with an Internet </a:t>
            </a:r>
            <a:r>
              <a:rPr lang="en-US" dirty="0" smtClean="0"/>
              <a:t>connection has </a:t>
            </a:r>
            <a:r>
              <a:rPr lang="en-US" dirty="0"/>
              <a:t>chatted over the Internet with at least one </a:t>
            </a:r>
            <a:r>
              <a:rPr lang="en-US" dirty="0" smtClean="0"/>
              <a:t>other student </a:t>
            </a:r>
            <a:r>
              <a:rPr lang="en-US" dirty="0"/>
              <a:t>in your class.</a:t>
            </a:r>
          </a:p>
          <a:p>
            <a:pPr marL="0" indent="0">
              <a:buNone/>
            </a:pPr>
            <a:r>
              <a:rPr lang="en-US" b="1" dirty="0"/>
              <a:t>k) </a:t>
            </a:r>
            <a:r>
              <a:rPr lang="en-US" dirty="0"/>
              <a:t>Someone in your class has an Internet connection </a:t>
            </a:r>
            <a:r>
              <a:rPr lang="en-US" dirty="0" smtClean="0"/>
              <a:t>but has </a:t>
            </a:r>
            <a:r>
              <a:rPr lang="en-US" dirty="0"/>
              <a:t>not chatted with anyone else in your class.</a:t>
            </a:r>
          </a:p>
          <a:p>
            <a:pPr marL="0" indent="0">
              <a:buNone/>
            </a:pPr>
            <a:r>
              <a:rPr lang="en-US" b="1" dirty="0"/>
              <a:t>l) </a:t>
            </a:r>
            <a:r>
              <a:rPr lang="en-US" dirty="0"/>
              <a:t>There are two students in your class who have </a:t>
            </a:r>
            <a:r>
              <a:rPr lang="en-US" dirty="0" smtClean="0"/>
              <a:t>not chatted </a:t>
            </a:r>
            <a:r>
              <a:rPr lang="en-US" dirty="0"/>
              <a:t>with each other over the Internet.</a:t>
            </a:r>
          </a:p>
          <a:p>
            <a:pPr marL="0" indent="0">
              <a:buNone/>
            </a:pPr>
            <a:r>
              <a:rPr lang="en-US" b="1" dirty="0"/>
              <a:t>m) </a:t>
            </a:r>
            <a:r>
              <a:rPr lang="en-US" dirty="0"/>
              <a:t>There is a student in your class who has chatted </a:t>
            </a:r>
            <a:r>
              <a:rPr lang="en-US" dirty="0" smtClean="0"/>
              <a:t>with everyone </a:t>
            </a:r>
            <a:r>
              <a:rPr lang="en-US" dirty="0"/>
              <a:t>in your class over the Internet.</a:t>
            </a:r>
          </a:p>
          <a:p>
            <a:pPr marL="0" indent="0">
              <a:buNone/>
            </a:pPr>
            <a:r>
              <a:rPr lang="en-US" b="1" dirty="0"/>
              <a:t>n) </a:t>
            </a:r>
            <a:r>
              <a:rPr lang="en-US" dirty="0"/>
              <a:t>There are at least two students in your class who </a:t>
            </a:r>
            <a:r>
              <a:rPr lang="en-US" dirty="0" smtClean="0"/>
              <a:t>have not </a:t>
            </a:r>
            <a:r>
              <a:rPr lang="en-US" dirty="0"/>
              <a:t>chatted with the same person in your class.</a:t>
            </a:r>
          </a:p>
          <a:p>
            <a:pPr marL="0" indent="0">
              <a:buNone/>
            </a:pPr>
            <a:r>
              <a:rPr lang="en-US" b="1" dirty="0"/>
              <a:t>o) </a:t>
            </a:r>
            <a:r>
              <a:rPr lang="en-US" dirty="0"/>
              <a:t>There are two students in the class who between </a:t>
            </a:r>
            <a:r>
              <a:rPr lang="en-US" dirty="0" smtClean="0"/>
              <a:t>them have </a:t>
            </a:r>
            <a:r>
              <a:rPr lang="en-US" dirty="0"/>
              <a:t>chatted with everyone else in the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5027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Questions on Translation from English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  Choose the obvious predicates and express in predicate logic.</a:t>
            </a:r>
          </a:p>
          <a:p>
            <a:pPr marL="514350" indent="-514350">
              <a:buNone/>
            </a:pPr>
            <a:r>
              <a:rPr lang="en-US" b="1" dirty="0" smtClean="0"/>
              <a:t>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: “Brothers are siblings.”</a:t>
            </a:r>
          </a:p>
          <a:p>
            <a:pPr marL="514350" indent="-514350">
              <a:buNone/>
            </a:pPr>
            <a:r>
              <a:rPr lang="en-US" dirty="0" smtClean="0">
                <a:sym typeface="Symbol"/>
              </a:rPr>
              <a:t>            </a:t>
            </a:r>
            <a:r>
              <a:rPr lang="en-US" b="1" dirty="0" smtClean="0">
                <a:sym typeface="Symbol"/>
              </a:rPr>
              <a:t> </a:t>
            </a:r>
            <a:endParaRPr lang="en-US" dirty="0" smtClean="0"/>
          </a:p>
          <a:p>
            <a:pPr marL="514350" indent="-514350">
              <a:buNone/>
            </a:pPr>
            <a:r>
              <a:rPr lang="en-US" b="1" dirty="0" smtClean="0"/>
              <a:t>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: “Siblinghood is symmetric.”</a:t>
            </a:r>
          </a:p>
          <a:p>
            <a:pPr marL="514350" indent="-514350">
              <a:buNone/>
            </a:pPr>
            <a:r>
              <a:rPr lang="en-US" dirty="0" smtClean="0">
                <a:sym typeface="Symbol"/>
              </a:rPr>
              <a:t>            </a:t>
            </a:r>
            <a:r>
              <a:rPr lang="en-US" b="1" dirty="0" smtClean="0">
                <a:sym typeface="Symbol"/>
              </a:rPr>
              <a:t> </a:t>
            </a:r>
            <a:endParaRPr lang="en-US" dirty="0" smtClean="0"/>
          </a:p>
          <a:p>
            <a:pPr marL="514350" indent="-514350">
              <a:buNone/>
            </a:pPr>
            <a:r>
              <a:rPr lang="en-US" b="1" dirty="0" smtClean="0"/>
              <a:t>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: “Everybody loves somebody.”</a:t>
            </a:r>
          </a:p>
          <a:p>
            <a:pPr marL="514350" indent="-514350">
              <a:buNone/>
            </a:pPr>
            <a:r>
              <a:rPr lang="en-US" dirty="0" smtClean="0">
                <a:sym typeface="Symbol"/>
              </a:rPr>
              <a:t>            </a:t>
            </a:r>
            <a:r>
              <a:rPr lang="en-US" b="1" dirty="0" smtClean="0">
                <a:sym typeface="Symbol"/>
              </a:rPr>
              <a:t> </a:t>
            </a:r>
            <a:endParaRPr lang="en-US" dirty="0" smtClean="0"/>
          </a:p>
          <a:p>
            <a:pPr marL="514350" indent="-514350">
              <a:buNone/>
            </a:pPr>
            <a:r>
              <a:rPr lang="en-US" b="1" dirty="0" smtClean="0"/>
              <a:t>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: “There is someone who is loved by everyone.”</a:t>
            </a:r>
          </a:p>
          <a:p>
            <a:pPr marL="514350" indent="-514350">
              <a:buNone/>
            </a:pPr>
            <a:r>
              <a:rPr lang="en-US" b="1" dirty="0" smtClean="0">
                <a:sym typeface="Symbol"/>
              </a:rPr>
              <a:t>            </a:t>
            </a:r>
            <a:r>
              <a:rPr lang="en-US" b="1" dirty="0" smtClean="0">
                <a:sym typeface="Symbol"/>
              </a:rPr>
              <a:t> </a:t>
            </a:r>
            <a:endParaRPr lang="en-US" dirty="0" smtClean="0"/>
          </a:p>
          <a:p>
            <a:pPr marL="514350" indent="-514350">
              <a:buNone/>
            </a:pPr>
            <a:r>
              <a:rPr lang="en-US" b="1" dirty="0" smtClean="0"/>
              <a:t>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/>
              <a:t>: “There is someone who loves someone.”</a:t>
            </a:r>
          </a:p>
          <a:p>
            <a:pPr marL="514350" indent="-514350">
              <a:buNone/>
            </a:pPr>
            <a:r>
              <a:rPr lang="en-US" b="1" dirty="0" smtClean="0">
                <a:sym typeface="Symbol"/>
              </a:rPr>
              <a:t>            </a:t>
            </a:r>
            <a:r>
              <a:rPr lang="en-US" b="1" dirty="0" smtClean="0">
                <a:sym typeface="Symbol"/>
              </a:rPr>
              <a:t> </a:t>
            </a:r>
            <a:endParaRPr lang="en-US" dirty="0" smtClean="0"/>
          </a:p>
          <a:p>
            <a:pPr marL="514350" indent="-514350">
              <a:buNone/>
            </a:pPr>
            <a:r>
              <a:rPr lang="en-US" b="1" dirty="0" smtClean="0"/>
              <a:t>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 smtClean="0"/>
              <a:t>: “Everyone loves himself”</a:t>
            </a:r>
          </a:p>
          <a:p>
            <a:pPr marL="514350" indent="-514350">
              <a:buNone/>
            </a:pPr>
            <a:r>
              <a:rPr lang="en-US" b="1" dirty="0" smtClean="0">
                <a:sym typeface="Symbol"/>
              </a:rPr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Questions on Translation from English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  Choose the obvious predicates and express in predicate logic.</a:t>
            </a:r>
          </a:p>
          <a:p>
            <a:pPr marL="514350" indent="-514350">
              <a:buNone/>
            </a:pPr>
            <a:r>
              <a:rPr lang="en-US" b="1" dirty="0" smtClean="0"/>
              <a:t>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: “Brothers are siblings.”</a:t>
            </a:r>
          </a:p>
          <a:p>
            <a:pPr marL="514350" indent="-514350">
              <a:buNone/>
            </a:pPr>
            <a:r>
              <a:rPr lang="en-US" dirty="0" smtClean="0">
                <a:sym typeface="Symbol"/>
              </a:rPr>
              <a:t>            </a:t>
            </a:r>
            <a:r>
              <a:rPr lang="en-US" b="1" dirty="0" smtClean="0">
                <a:sym typeface="Symbol"/>
              </a:rPr>
              <a:t>Solution</a:t>
            </a:r>
            <a:r>
              <a:rPr lang="en-US" dirty="0" smtClean="0">
                <a:sym typeface="Symbol"/>
              </a:rPr>
              <a:t>: 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 </a:t>
            </a:r>
            <a:r>
              <a:rPr lang="en-US" i="1" dirty="0" smtClean="0">
                <a:sym typeface="Symbol"/>
              </a:rPr>
              <a:t>y</a:t>
            </a:r>
            <a:r>
              <a:rPr lang="en-US" dirty="0" smtClean="0">
                <a:sym typeface="Symbol"/>
              </a:rPr>
              <a:t> (</a:t>
            </a:r>
            <a:r>
              <a:rPr lang="en-US" i="1" dirty="0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(</a:t>
            </a:r>
            <a:r>
              <a:rPr lang="en-US" dirty="0" err="1" smtClean="0">
                <a:sym typeface="Symbol"/>
              </a:rPr>
              <a:t>x,y</a:t>
            </a:r>
            <a:r>
              <a:rPr lang="en-US" dirty="0" smtClean="0">
                <a:sym typeface="Symbol"/>
              </a:rPr>
              <a:t>)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→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S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(</a:t>
            </a:r>
            <a:r>
              <a:rPr lang="en-US" dirty="0" err="1" smtClean="0">
                <a:latin typeface="Cambria Math"/>
                <a:ea typeface="Cambria Math"/>
                <a:sym typeface="Symbol"/>
              </a:rPr>
              <a:t>x,y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))</a:t>
            </a:r>
            <a:endParaRPr lang="en-US" dirty="0" smtClean="0"/>
          </a:p>
          <a:p>
            <a:pPr marL="514350" indent="-514350">
              <a:buNone/>
            </a:pPr>
            <a:r>
              <a:rPr lang="en-US" b="1" dirty="0" smtClean="0"/>
              <a:t>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: “Siblinghood is symmetric.”</a:t>
            </a:r>
          </a:p>
          <a:p>
            <a:pPr marL="514350" indent="-514350">
              <a:buNone/>
            </a:pPr>
            <a:r>
              <a:rPr lang="en-US" dirty="0" smtClean="0">
                <a:sym typeface="Symbol"/>
              </a:rPr>
              <a:t>            </a:t>
            </a:r>
            <a:r>
              <a:rPr lang="en-US" b="1" dirty="0" smtClean="0">
                <a:sym typeface="Symbol"/>
              </a:rPr>
              <a:t>Solution</a:t>
            </a:r>
            <a:r>
              <a:rPr lang="en-US" dirty="0" smtClean="0">
                <a:sym typeface="Symbol"/>
              </a:rPr>
              <a:t>: 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 </a:t>
            </a:r>
            <a:r>
              <a:rPr lang="en-US" i="1" dirty="0" smtClean="0">
                <a:sym typeface="Symbol"/>
              </a:rPr>
              <a:t>y</a:t>
            </a:r>
            <a:r>
              <a:rPr lang="en-US" dirty="0" smtClean="0">
                <a:sym typeface="Symbol"/>
              </a:rPr>
              <a:t> (</a:t>
            </a:r>
            <a:r>
              <a:rPr lang="en-US" i="1" dirty="0" smtClean="0">
                <a:sym typeface="Symbol"/>
              </a:rPr>
              <a:t>S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err="1" smtClean="0">
                <a:sym typeface="Symbol"/>
              </a:rPr>
              <a:t>x,y</a:t>
            </a:r>
            <a:r>
              <a:rPr lang="en-US" dirty="0" smtClean="0">
                <a:sym typeface="Symbol"/>
              </a:rPr>
              <a:t>)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→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S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(</a:t>
            </a:r>
            <a:r>
              <a:rPr lang="en-US" i="1" dirty="0" err="1" smtClean="0">
                <a:latin typeface="Cambria Math"/>
                <a:ea typeface="Cambria Math"/>
                <a:sym typeface="Symbol"/>
              </a:rPr>
              <a:t>y,x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))</a:t>
            </a:r>
            <a:endParaRPr lang="en-US" dirty="0" smtClean="0"/>
          </a:p>
          <a:p>
            <a:pPr marL="514350" indent="-514350">
              <a:buNone/>
            </a:pPr>
            <a:r>
              <a:rPr lang="en-US" b="1" dirty="0" smtClean="0"/>
              <a:t>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: “Everybody loves somebody.”</a:t>
            </a:r>
          </a:p>
          <a:p>
            <a:pPr marL="514350" indent="-514350">
              <a:buNone/>
            </a:pPr>
            <a:r>
              <a:rPr lang="en-US" dirty="0" smtClean="0">
                <a:sym typeface="Symbol"/>
              </a:rPr>
              <a:t>            </a:t>
            </a:r>
            <a:r>
              <a:rPr lang="en-US" b="1" dirty="0" smtClean="0">
                <a:sym typeface="Symbol"/>
              </a:rPr>
              <a:t>Solution</a:t>
            </a:r>
            <a:r>
              <a:rPr lang="en-US" dirty="0" smtClean="0">
                <a:sym typeface="Symbol"/>
              </a:rPr>
              <a:t>: 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 </a:t>
            </a:r>
            <a:r>
              <a:rPr lang="en-US" i="1" dirty="0" smtClean="0">
                <a:sym typeface="Symbol"/>
              </a:rPr>
              <a:t>y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 smtClean="0">
                <a:sym typeface="Symbol"/>
              </a:rPr>
              <a:t>L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err="1" smtClean="0">
                <a:sym typeface="Symbol"/>
              </a:rPr>
              <a:t>x,y</a:t>
            </a:r>
            <a:r>
              <a:rPr lang="en-US" dirty="0" smtClean="0">
                <a:sym typeface="Symbol"/>
              </a:rPr>
              <a:t>)</a:t>
            </a:r>
            <a:endParaRPr lang="en-US" dirty="0" smtClean="0"/>
          </a:p>
          <a:p>
            <a:pPr marL="514350" indent="-514350">
              <a:buNone/>
            </a:pPr>
            <a:r>
              <a:rPr lang="en-US" b="1" dirty="0" smtClean="0"/>
              <a:t>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: “There is someone who is loved by everyone.”</a:t>
            </a:r>
          </a:p>
          <a:p>
            <a:pPr marL="514350" indent="-514350">
              <a:buNone/>
            </a:pPr>
            <a:r>
              <a:rPr lang="en-US" b="1" dirty="0" smtClean="0">
                <a:sym typeface="Symbol"/>
              </a:rPr>
              <a:t>            Solution</a:t>
            </a:r>
            <a:r>
              <a:rPr lang="en-US" dirty="0" smtClean="0">
                <a:sym typeface="Symbol"/>
              </a:rPr>
              <a:t>: </a:t>
            </a:r>
            <a:r>
              <a:rPr lang="en-US" i="1" dirty="0" smtClean="0">
                <a:sym typeface="Symbol"/>
              </a:rPr>
              <a:t>y</a:t>
            </a:r>
            <a:r>
              <a:rPr lang="en-US" dirty="0" smtClean="0">
                <a:sym typeface="Symbol"/>
              </a:rPr>
              <a:t> 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 smtClean="0">
                <a:sym typeface="Symbol"/>
              </a:rPr>
              <a:t>L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err="1" smtClean="0">
                <a:sym typeface="Symbol"/>
              </a:rPr>
              <a:t>x,y</a:t>
            </a:r>
            <a:r>
              <a:rPr lang="en-US" dirty="0" smtClean="0">
                <a:sym typeface="Symbol"/>
              </a:rPr>
              <a:t>)</a:t>
            </a:r>
            <a:endParaRPr lang="en-US" dirty="0" smtClean="0"/>
          </a:p>
          <a:p>
            <a:pPr marL="514350" indent="-514350">
              <a:buNone/>
            </a:pPr>
            <a:r>
              <a:rPr lang="en-US" b="1" dirty="0" smtClean="0"/>
              <a:t>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/>
              <a:t>: “There is someone who loves someone.”</a:t>
            </a:r>
          </a:p>
          <a:p>
            <a:pPr marL="514350" indent="-514350">
              <a:buNone/>
            </a:pPr>
            <a:r>
              <a:rPr lang="en-US" b="1" dirty="0" smtClean="0">
                <a:sym typeface="Symbol"/>
              </a:rPr>
              <a:t>            Solution</a:t>
            </a:r>
            <a:r>
              <a:rPr lang="en-US" dirty="0" smtClean="0">
                <a:sym typeface="Symbol"/>
              </a:rPr>
              <a:t>: 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 </a:t>
            </a:r>
            <a:r>
              <a:rPr lang="en-US" i="1" dirty="0" smtClean="0">
                <a:sym typeface="Symbol"/>
              </a:rPr>
              <a:t>y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 smtClean="0">
                <a:sym typeface="Symbol"/>
              </a:rPr>
              <a:t>L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err="1" smtClean="0">
                <a:sym typeface="Symbol"/>
              </a:rPr>
              <a:t>x,y</a:t>
            </a:r>
            <a:r>
              <a:rPr lang="en-US" dirty="0" smtClean="0">
                <a:sym typeface="Symbol"/>
              </a:rPr>
              <a:t>)</a:t>
            </a:r>
            <a:endParaRPr lang="en-US" dirty="0" smtClean="0"/>
          </a:p>
          <a:p>
            <a:pPr marL="514350" indent="-514350">
              <a:buNone/>
            </a:pPr>
            <a:r>
              <a:rPr lang="en-US" b="1" dirty="0" smtClean="0"/>
              <a:t>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 smtClean="0"/>
              <a:t>: “Everyone loves himself”</a:t>
            </a:r>
          </a:p>
          <a:p>
            <a:pPr marL="514350" indent="-514350">
              <a:buNone/>
            </a:pPr>
            <a:r>
              <a:rPr lang="en-US" b="1" dirty="0" smtClean="0">
                <a:sym typeface="Symbol"/>
              </a:rPr>
              <a:t>            Solution</a:t>
            </a:r>
            <a:r>
              <a:rPr lang="en-US" dirty="0" smtClean="0">
                <a:sym typeface="Symbol"/>
              </a:rPr>
              <a:t>: 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 smtClean="0">
                <a:sym typeface="Symbol"/>
              </a:rPr>
              <a:t>L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err="1" smtClean="0">
                <a:sym typeface="Symbol"/>
              </a:rPr>
              <a:t>x</a:t>
            </a:r>
            <a:r>
              <a:rPr lang="en-US" dirty="0" err="1" smtClean="0">
                <a:sym typeface="Symbol"/>
              </a:rPr>
              <a:t>,</a:t>
            </a:r>
            <a:r>
              <a:rPr lang="en-US" i="1" dirty="0" err="1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569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Negating Nested Quantifiers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 smtClean="0"/>
              <a:t>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: Recall the logical expression developed three slides back:</a:t>
            </a:r>
          </a:p>
          <a:p>
            <a:pPr>
              <a:buNone/>
            </a:pPr>
            <a:r>
              <a:rPr lang="en-US" dirty="0" smtClean="0"/>
              <a:t>                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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w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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a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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f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  (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P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w,f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) ∧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Q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f,a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))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   Part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: Use quantifiers to express the statement that “There does not exist a woman who has taken a flight on every airline in the world.”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b="1" dirty="0" smtClean="0"/>
              <a:t>Solution</a:t>
            </a:r>
            <a:r>
              <a:rPr lang="en-US" dirty="0" smtClean="0"/>
              <a:t>: </a:t>
            </a:r>
            <a:r>
              <a:rPr lang="en-US" dirty="0" smtClean="0">
                <a:latin typeface="Cambria Math"/>
                <a:ea typeface="Cambria Math"/>
              </a:rPr>
              <a:t>¬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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w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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a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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f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  (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P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w,f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) ∧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Q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f,a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))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b="1" dirty="0" smtClean="0"/>
              <a:t>Part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: Now use De Morgan’s Laws to move the negation as far inwards as possible.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b="1" dirty="0" smtClean="0"/>
              <a:t>Solution</a:t>
            </a:r>
            <a:r>
              <a:rPr lang="en-US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¬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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w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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a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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f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  (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P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w,f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) ∧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Q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f,a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))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 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w</a:t>
            </a:r>
            <a:r>
              <a:rPr lang="en-US" dirty="0" smtClean="0">
                <a:latin typeface="Cambria Math"/>
                <a:ea typeface="Cambria Math"/>
              </a:rPr>
              <a:t> ¬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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a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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f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  (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P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w,f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) ∧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Q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f,a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))  by De Morgan’s for 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 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w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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a </a:t>
            </a:r>
            <a:r>
              <a:rPr lang="en-US" dirty="0" smtClean="0">
                <a:latin typeface="Cambria Math"/>
                <a:ea typeface="Cambria Math"/>
              </a:rPr>
              <a:t>¬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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f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  (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P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w,f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) ∧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Q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f,a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))  by De Morgan’s for 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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w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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a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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f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¬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 (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P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w,f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) ∧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Q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f,a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))   by De Morgan’s for 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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w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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a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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f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 (</a:t>
            </a:r>
            <a:r>
              <a:rPr lang="en-US" dirty="0" smtClean="0">
                <a:latin typeface="Cambria Math"/>
                <a:ea typeface="Cambria Math"/>
              </a:rPr>
              <a:t>¬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P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w,f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)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∨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¬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Q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f,a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))  by De Morgan’s for ∧</a:t>
            </a:r>
            <a:r>
              <a:rPr lang="en-US" dirty="0" smtClean="0"/>
              <a:t>.</a:t>
            </a:r>
          </a:p>
          <a:p>
            <a:pPr marL="514350" indent="-514350">
              <a:buNone/>
            </a:pPr>
            <a:r>
              <a:rPr lang="en-US" b="1" dirty="0" smtClean="0"/>
              <a:t>Part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: Can you translate the result back into English?</a:t>
            </a:r>
          </a:p>
          <a:p>
            <a:pPr marL="514350" indent="-514350">
              <a:buNone/>
            </a:pPr>
            <a:r>
              <a:rPr lang="en-US" dirty="0" smtClean="0"/>
              <a:t>       </a:t>
            </a:r>
            <a:r>
              <a:rPr lang="en-US" b="1" dirty="0" smtClean="0"/>
              <a:t>Solution</a:t>
            </a:r>
            <a:r>
              <a:rPr lang="en-US" dirty="0" smtClean="0"/>
              <a:t>:</a:t>
            </a:r>
          </a:p>
          <a:p>
            <a:pPr marL="514350" indent="-514350">
              <a:buNone/>
            </a:pPr>
            <a:r>
              <a:rPr lang="en-US" dirty="0" smtClean="0"/>
              <a:t>        “For every woman there is an airline such that for all flights, this woman has not taken that flight or that flight is not on this airline”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#7, #13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123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Introducing Predicate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Predicate logic uses the following new features:</a:t>
            </a:r>
          </a:p>
          <a:p>
            <a:pPr lvl="1"/>
            <a:r>
              <a:rPr lang="en-US" dirty="0" smtClean="0"/>
              <a:t>Variables:   </a:t>
            </a:r>
            <a:r>
              <a:rPr lang="en-US" i="1" dirty="0" smtClean="0"/>
              <a:t>x</a:t>
            </a:r>
            <a:r>
              <a:rPr lang="en-US" dirty="0" smtClean="0"/>
              <a:t>, </a:t>
            </a:r>
            <a:r>
              <a:rPr lang="en-US" i="1" dirty="0" smtClean="0"/>
              <a:t>y</a:t>
            </a:r>
            <a:r>
              <a:rPr lang="en-US" dirty="0" smtClean="0"/>
              <a:t>, </a:t>
            </a:r>
            <a:r>
              <a:rPr lang="en-US" i="1" dirty="0" smtClean="0"/>
              <a:t>z</a:t>
            </a:r>
          </a:p>
          <a:p>
            <a:pPr lvl="1"/>
            <a:r>
              <a:rPr lang="en-US" dirty="0" smtClean="0"/>
              <a:t>Predicates:</a:t>
            </a:r>
            <a:r>
              <a:rPr lang="en-US" i="1" dirty="0" smtClean="0"/>
              <a:t>  </a:t>
            </a:r>
            <a:r>
              <a:rPr lang="en-US" dirty="0" smtClean="0"/>
              <a:t>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), </a:t>
            </a:r>
            <a:r>
              <a:rPr lang="en-US" i="1" dirty="0" smtClean="0"/>
              <a:t>M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Quantifiers (</a:t>
            </a:r>
            <a:r>
              <a:rPr lang="en-US" i="1" dirty="0" smtClean="0"/>
              <a:t>to be covered in a few slides</a:t>
            </a:r>
            <a:r>
              <a:rPr lang="en-US" dirty="0" smtClean="0"/>
              <a:t>):</a:t>
            </a:r>
          </a:p>
          <a:p>
            <a:r>
              <a:rPr lang="en-US" i="1" dirty="0" smtClean="0"/>
              <a:t>Propositional functions</a:t>
            </a:r>
            <a:r>
              <a:rPr lang="en-US" dirty="0" smtClean="0"/>
              <a:t> are a generalization of propositions. </a:t>
            </a:r>
          </a:p>
          <a:p>
            <a:pPr lvl="1"/>
            <a:r>
              <a:rPr lang="en-US" dirty="0" smtClean="0"/>
              <a:t>They contain variables and a predicate, e.g.,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Variables can be replaced by elements from their </a:t>
            </a:r>
            <a:r>
              <a:rPr lang="en-US" i="1" dirty="0" smtClean="0"/>
              <a:t>domain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Propositional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Propositional functions become propositions (and have truth values) when their variables are each replaced by a value from the </a:t>
            </a:r>
            <a:r>
              <a:rPr lang="en-US" i="1" dirty="0" smtClean="0"/>
              <a:t>domain </a:t>
            </a:r>
            <a:r>
              <a:rPr lang="en-US" dirty="0" smtClean="0"/>
              <a:t>(or  </a:t>
            </a:r>
            <a:r>
              <a:rPr lang="en-US" i="1" dirty="0" smtClean="0"/>
              <a:t>bound</a:t>
            </a:r>
            <a:r>
              <a:rPr lang="en-US" dirty="0" smtClean="0"/>
              <a:t> by a quantifier, as we will see later).</a:t>
            </a:r>
          </a:p>
          <a:p>
            <a:r>
              <a:rPr lang="en-US" dirty="0" smtClean="0"/>
              <a:t>The statement </a:t>
            </a:r>
            <a:r>
              <a:rPr lang="en-US" i="1" dirty="0" smtClean="0"/>
              <a:t>P(x) </a:t>
            </a:r>
            <a:r>
              <a:rPr lang="en-US" dirty="0" smtClean="0"/>
              <a:t>is said to be the value of the propositional function </a:t>
            </a:r>
            <a:r>
              <a:rPr lang="en-US" i="1" dirty="0" smtClean="0"/>
              <a:t>P</a:t>
            </a:r>
            <a:r>
              <a:rPr lang="en-US" dirty="0" smtClean="0"/>
              <a:t> at </a:t>
            </a:r>
            <a:r>
              <a:rPr lang="en-US" i="1" dirty="0" smtClean="0"/>
              <a:t>x</a:t>
            </a:r>
            <a:r>
              <a:rPr lang="en-US" dirty="0" smtClean="0"/>
              <a:t>. </a:t>
            </a:r>
          </a:p>
          <a:p>
            <a:r>
              <a:rPr lang="en-US" dirty="0" smtClean="0"/>
              <a:t>For example, let</a:t>
            </a:r>
            <a:r>
              <a:rPr lang="en-US" i="1" dirty="0" smtClean="0"/>
              <a:t> P(x)</a:t>
            </a:r>
            <a:r>
              <a:rPr lang="en-US" dirty="0" smtClean="0"/>
              <a:t> denote  “</a:t>
            </a:r>
            <a:r>
              <a:rPr lang="en-US" i="1" dirty="0" smtClean="0"/>
              <a:t>x</a:t>
            </a:r>
            <a:r>
              <a:rPr lang="en-US" dirty="0" smtClean="0"/>
              <a:t> &gt;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0”</a:t>
            </a:r>
            <a:r>
              <a:rPr lang="en-US" dirty="0" smtClean="0"/>
              <a:t> and the domain be the integers. Then:</a:t>
            </a:r>
          </a:p>
          <a:p>
            <a:pPr marL="850392" lvl="1" indent="-457200">
              <a:buNone/>
            </a:pPr>
            <a:r>
              <a:rPr lang="en-US" dirty="0" smtClean="0"/>
              <a:t>P(-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)   is false.</a:t>
            </a:r>
          </a:p>
          <a:p>
            <a:pPr marL="850392" lvl="1" indent="-457200">
              <a:buNone/>
            </a:pPr>
            <a:r>
              <a:rPr lang="en-US" dirty="0" smtClean="0"/>
              <a:t>P(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)   is false.</a:t>
            </a:r>
          </a:p>
          <a:p>
            <a:pPr marL="850392" lvl="1" indent="-457200">
              <a:buNone/>
            </a:pPr>
            <a:r>
              <a:rPr lang="en-US" dirty="0" smtClean="0"/>
              <a:t>P(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)  is true. </a:t>
            </a:r>
          </a:p>
          <a:p>
            <a:r>
              <a:rPr lang="en-US" dirty="0" smtClean="0"/>
              <a:t>Often the domain is denoted by </a:t>
            </a:r>
            <a:r>
              <a:rPr lang="en-US" i="1" dirty="0" smtClean="0"/>
              <a:t>U</a:t>
            </a:r>
            <a:r>
              <a:rPr lang="en-US" dirty="0" smtClean="0"/>
              <a:t>. So in this example </a:t>
            </a:r>
            <a:r>
              <a:rPr lang="en-US" i="1" dirty="0" smtClean="0"/>
              <a:t>U</a:t>
            </a:r>
            <a:r>
              <a:rPr lang="en-US" dirty="0" smtClean="0"/>
              <a:t> is the integers.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Examples of Propositional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Let “</a:t>
            </a:r>
            <a:r>
              <a:rPr lang="en-US" i="1" dirty="0" smtClean="0"/>
              <a:t>x</a:t>
            </a:r>
            <a:r>
              <a:rPr lang="en-US" dirty="0" smtClean="0"/>
              <a:t> + </a:t>
            </a:r>
            <a:r>
              <a:rPr lang="en-US" i="1" dirty="0" smtClean="0"/>
              <a:t>y</a:t>
            </a:r>
            <a:r>
              <a:rPr lang="en-US" dirty="0" smtClean="0"/>
              <a:t> = </a:t>
            </a:r>
            <a:r>
              <a:rPr lang="en-US" i="1" dirty="0" smtClean="0"/>
              <a:t>z” </a:t>
            </a:r>
            <a:r>
              <a:rPr lang="en-US" dirty="0" smtClean="0"/>
              <a:t>be denoted by  </a:t>
            </a:r>
            <a:r>
              <a:rPr lang="en-US" i="1" dirty="0" smtClean="0"/>
              <a:t>R</a:t>
            </a:r>
            <a:r>
              <a:rPr lang="en-US" dirty="0" smtClean="0"/>
              <a:t>(</a:t>
            </a:r>
            <a:r>
              <a:rPr lang="en-US" i="1" dirty="0" smtClean="0"/>
              <a:t>x, y, z</a:t>
            </a:r>
            <a:r>
              <a:rPr lang="en-US" dirty="0" smtClean="0"/>
              <a:t>)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i="1" dirty="0" smtClean="0"/>
              <a:t>U</a:t>
            </a:r>
            <a:r>
              <a:rPr lang="en-US" dirty="0" smtClean="0"/>
              <a:t> (for all three variables) be the integers. Find these truth values:</a:t>
            </a:r>
            <a:r>
              <a:rPr lang="en-US" i="1" dirty="0" smtClean="0"/>
              <a:t> 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R(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2,-1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/>
              <a:t>)</a:t>
            </a:r>
          </a:p>
          <a:p>
            <a:pPr lvl="2">
              <a:buNone/>
            </a:pPr>
            <a:r>
              <a:rPr lang="en-US" b="1" dirty="0" smtClean="0"/>
              <a:t>Solution:  F</a:t>
            </a:r>
          </a:p>
          <a:p>
            <a:pPr lvl="1">
              <a:buNone/>
            </a:pPr>
            <a:r>
              <a:rPr lang="en-US" dirty="0" smtClean="0"/>
              <a:t>R(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3,4,7</a:t>
            </a:r>
            <a:r>
              <a:rPr lang="en-US" dirty="0" smtClean="0"/>
              <a:t>)</a:t>
            </a:r>
          </a:p>
          <a:p>
            <a:pPr lvl="2">
              <a:buNone/>
            </a:pPr>
            <a:r>
              <a:rPr lang="en-US" b="1" dirty="0" smtClean="0"/>
              <a:t>Solution: T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R(</a:t>
            </a:r>
            <a:r>
              <a:rPr lang="en-US" i="1" dirty="0" smtClean="0"/>
              <a:t>x</a:t>
            </a:r>
            <a:r>
              <a:rPr lang="en-US" dirty="0" smtClean="0"/>
              <a:t>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, </a:t>
            </a:r>
            <a:r>
              <a:rPr lang="en-US" i="1" dirty="0" smtClean="0"/>
              <a:t>z</a:t>
            </a:r>
            <a:r>
              <a:rPr lang="en-US" dirty="0" smtClean="0"/>
              <a:t>)</a:t>
            </a:r>
          </a:p>
          <a:p>
            <a:pPr lvl="2">
              <a:buNone/>
            </a:pPr>
            <a:r>
              <a:rPr lang="en-US" b="1" dirty="0" smtClean="0"/>
              <a:t>Solution: Not a Proposition</a:t>
            </a:r>
          </a:p>
          <a:p>
            <a:r>
              <a:rPr lang="en-US" dirty="0" smtClean="0"/>
              <a:t>Now let  “</a:t>
            </a:r>
            <a:r>
              <a:rPr lang="en-US" i="1" dirty="0" smtClean="0"/>
              <a:t>x</a:t>
            </a:r>
            <a:r>
              <a:rPr lang="en-US" dirty="0" smtClean="0"/>
              <a:t> - </a:t>
            </a:r>
            <a:r>
              <a:rPr lang="en-US" i="1" dirty="0" smtClean="0"/>
              <a:t>y</a:t>
            </a:r>
            <a:r>
              <a:rPr lang="en-US" dirty="0" smtClean="0"/>
              <a:t> = </a:t>
            </a:r>
            <a:r>
              <a:rPr lang="en-US" i="1" dirty="0" smtClean="0"/>
              <a:t>z” </a:t>
            </a:r>
            <a:r>
              <a:rPr lang="en-US" dirty="0" smtClean="0"/>
              <a:t>be denoted by </a:t>
            </a:r>
            <a:r>
              <a:rPr lang="en-US" i="1" dirty="0" smtClean="0"/>
              <a:t>Q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, </a:t>
            </a:r>
            <a:r>
              <a:rPr lang="en-US" i="1" dirty="0" smtClean="0"/>
              <a:t>y</a:t>
            </a:r>
            <a:r>
              <a:rPr lang="en-US" dirty="0" smtClean="0"/>
              <a:t>, </a:t>
            </a:r>
            <a:r>
              <a:rPr lang="en-US" i="1" dirty="0" smtClean="0"/>
              <a:t>z</a:t>
            </a:r>
            <a:r>
              <a:rPr lang="en-US" dirty="0" smtClean="0"/>
              <a:t>), with U as the integers.</a:t>
            </a:r>
            <a:r>
              <a:rPr lang="en-US" i="1" dirty="0" smtClean="0"/>
              <a:t> </a:t>
            </a:r>
            <a:r>
              <a:rPr lang="en-US" dirty="0" smtClean="0"/>
              <a:t>Find</a:t>
            </a:r>
            <a:r>
              <a:rPr lang="en-US" b="1" dirty="0" smtClean="0"/>
              <a:t> </a:t>
            </a:r>
            <a:r>
              <a:rPr lang="en-US" dirty="0" smtClean="0"/>
              <a:t>these truth values:</a:t>
            </a:r>
          </a:p>
          <a:p>
            <a:pPr lvl="1">
              <a:buNone/>
            </a:pPr>
            <a:r>
              <a:rPr lang="en-US" dirty="0" smtClean="0"/>
              <a:t>Q(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2,-1,3</a:t>
            </a:r>
            <a:r>
              <a:rPr lang="en-US" dirty="0" smtClean="0"/>
              <a:t>)</a:t>
            </a:r>
          </a:p>
          <a:p>
            <a:pPr lvl="2">
              <a:buNone/>
            </a:pPr>
            <a:r>
              <a:rPr lang="en-US" b="1" dirty="0" smtClean="0"/>
              <a:t> Solution:  T</a:t>
            </a:r>
          </a:p>
          <a:p>
            <a:pPr lvl="1">
              <a:buNone/>
            </a:pPr>
            <a:r>
              <a:rPr lang="en-US" dirty="0" smtClean="0"/>
              <a:t>Q(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3,4,7</a:t>
            </a:r>
            <a:r>
              <a:rPr lang="en-US" dirty="0" smtClean="0"/>
              <a:t>)</a:t>
            </a:r>
          </a:p>
          <a:p>
            <a:pPr lvl="2">
              <a:buNone/>
            </a:pPr>
            <a:r>
              <a:rPr lang="en-US" b="1" dirty="0" smtClean="0"/>
              <a:t> Solution: F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 Q(</a:t>
            </a:r>
            <a:r>
              <a:rPr lang="en-US" i="1" dirty="0" smtClean="0"/>
              <a:t>x</a:t>
            </a:r>
            <a:r>
              <a:rPr lang="en-US" dirty="0" smtClean="0"/>
              <a:t>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, </a:t>
            </a:r>
            <a:r>
              <a:rPr lang="en-US" i="1" dirty="0" smtClean="0"/>
              <a:t>z</a:t>
            </a:r>
            <a:r>
              <a:rPr lang="en-US" dirty="0" smtClean="0"/>
              <a:t>)</a:t>
            </a:r>
          </a:p>
          <a:p>
            <a:pPr lvl="2">
              <a:buNone/>
            </a:pPr>
            <a:r>
              <a:rPr lang="en-US" b="1" dirty="0" smtClean="0"/>
              <a:t> Solution:  Not a Proposition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Compound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Connectives from propositional logic carry over to predicate logic. </a:t>
            </a:r>
          </a:p>
          <a:p>
            <a:r>
              <a:rPr lang="en-US" dirty="0" smtClean="0"/>
              <a:t>If </a:t>
            </a:r>
            <a:r>
              <a:rPr lang="en-US" i="1" dirty="0" smtClean="0"/>
              <a:t>P(x)</a:t>
            </a:r>
            <a:r>
              <a:rPr lang="en-US" dirty="0" smtClean="0"/>
              <a:t> denotes  “</a:t>
            </a:r>
            <a:r>
              <a:rPr lang="en-US" i="1" dirty="0" smtClean="0"/>
              <a:t>x</a:t>
            </a:r>
            <a:r>
              <a:rPr lang="en-US" dirty="0" smtClean="0"/>
              <a:t> &gt;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0,”</a:t>
            </a:r>
            <a:r>
              <a:rPr lang="en-US" dirty="0" smtClean="0"/>
              <a:t> find these truth values:</a:t>
            </a:r>
          </a:p>
          <a:p>
            <a:pPr lvl="1">
              <a:buNone/>
            </a:pPr>
            <a:r>
              <a:rPr lang="en-US" dirty="0" smtClean="0"/>
              <a:t>P(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) </a:t>
            </a:r>
            <a:r>
              <a:rPr lang="en-US" dirty="0" smtClean="0">
                <a:latin typeface="Cambria Math"/>
                <a:ea typeface="Cambria Math"/>
              </a:rPr>
              <a:t>∨ P(-1)      </a:t>
            </a:r>
            <a:r>
              <a:rPr lang="en-US" b="1" dirty="0" smtClean="0">
                <a:latin typeface="Cambria Math"/>
                <a:ea typeface="Cambria Math"/>
              </a:rPr>
              <a:t>Solution</a:t>
            </a:r>
            <a:r>
              <a:rPr lang="en-US" dirty="0" smtClean="0">
                <a:latin typeface="Cambria Math"/>
                <a:ea typeface="Cambria Math"/>
              </a:rPr>
              <a:t>: T</a:t>
            </a:r>
          </a:p>
          <a:p>
            <a:pPr lvl="1">
              <a:buNone/>
            </a:pPr>
            <a:r>
              <a:rPr lang="en-US" dirty="0" smtClean="0"/>
              <a:t>P(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) </a:t>
            </a:r>
            <a:r>
              <a:rPr lang="en-US" dirty="0" smtClean="0">
                <a:latin typeface="Cambria Math"/>
                <a:ea typeface="Cambria Math"/>
              </a:rPr>
              <a:t>∧ P(-1)      </a:t>
            </a:r>
            <a:r>
              <a:rPr lang="en-US" b="1" dirty="0" smtClean="0">
                <a:latin typeface="Cambria Math"/>
                <a:ea typeface="Cambria Math"/>
              </a:rPr>
              <a:t>Solution</a:t>
            </a:r>
            <a:r>
              <a:rPr lang="en-US" dirty="0" smtClean="0">
                <a:latin typeface="Cambria Math"/>
                <a:ea typeface="Cambria Math"/>
              </a:rPr>
              <a:t>: F</a:t>
            </a:r>
          </a:p>
          <a:p>
            <a:pPr lvl="1">
              <a:buNone/>
            </a:pPr>
            <a:r>
              <a:rPr lang="en-US" dirty="0" smtClean="0"/>
              <a:t>P(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) </a:t>
            </a:r>
            <a:r>
              <a:rPr lang="en-US" dirty="0" smtClean="0">
                <a:latin typeface="Cambria Math"/>
                <a:ea typeface="Cambria Math"/>
              </a:rPr>
              <a:t>→ P(-1)     </a:t>
            </a:r>
            <a:r>
              <a:rPr lang="en-US" b="1" dirty="0" smtClean="0">
                <a:latin typeface="Cambria Math"/>
                <a:ea typeface="Cambria Math"/>
              </a:rPr>
              <a:t>Solution</a:t>
            </a:r>
            <a:r>
              <a:rPr lang="en-US" dirty="0" smtClean="0">
                <a:latin typeface="Cambria Math"/>
                <a:ea typeface="Cambria Math"/>
              </a:rPr>
              <a:t>: F</a:t>
            </a:r>
          </a:p>
          <a:p>
            <a:pPr lvl="1">
              <a:buNone/>
            </a:pPr>
            <a:r>
              <a:rPr lang="en-US" dirty="0" smtClean="0"/>
              <a:t>P(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) </a:t>
            </a:r>
            <a:r>
              <a:rPr lang="en-US" dirty="0" smtClean="0">
                <a:latin typeface="Cambria Math"/>
                <a:ea typeface="Cambria Math"/>
              </a:rPr>
              <a:t>→ ¬P(-1)     </a:t>
            </a:r>
            <a:r>
              <a:rPr lang="en-US" b="1" dirty="0" smtClean="0">
                <a:latin typeface="Cambria Math"/>
                <a:ea typeface="Cambria Math"/>
              </a:rPr>
              <a:t>Solution</a:t>
            </a:r>
            <a:r>
              <a:rPr lang="en-US" dirty="0" smtClean="0">
                <a:latin typeface="Cambria Math"/>
                <a:ea typeface="Cambria Math"/>
              </a:rPr>
              <a:t>: T</a:t>
            </a:r>
            <a:endParaRPr lang="en-US" dirty="0" smtClean="0"/>
          </a:p>
          <a:p>
            <a:r>
              <a:rPr lang="en-US" dirty="0" smtClean="0"/>
              <a:t>Expressions with variables are not propositions and therefore do not have truth values.  For example,</a:t>
            </a:r>
          </a:p>
          <a:p>
            <a:pPr lvl="1">
              <a:buNone/>
            </a:pPr>
            <a:r>
              <a:rPr lang="en-US" dirty="0" smtClean="0"/>
              <a:t>P(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) </a:t>
            </a:r>
            <a:r>
              <a:rPr lang="en-US" dirty="0" smtClean="0">
                <a:latin typeface="Cambria Math"/>
                <a:ea typeface="Cambria Math"/>
              </a:rPr>
              <a:t>∧ P(</a:t>
            </a:r>
            <a:r>
              <a:rPr lang="en-US" i="1" dirty="0" smtClean="0">
                <a:latin typeface="Cambria Math"/>
                <a:ea typeface="Cambria Math"/>
              </a:rPr>
              <a:t>y</a:t>
            </a:r>
            <a:r>
              <a:rPr lang="en-US" dirty="0" smtClean="0">
                <a:latin typeface="Cambria Math"/>
                <a:ea typeface="Cambria Math"/>
              </a:rPr>
              <a:t>)      </a:t>
            </a:r>
          </a:p>
          <a:p>
            <a:pPr lvl="1">
              <a:buNone/>
            </a:pPr>
            <a:r>
              <a:rPr lang="en-US" dirty="0" smtClean="0"/>
              <a:t>P(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x</a:t>
            </a:r>
            <a:r>
              <a:rPr lang="en-US" dirty="0" smtClean="0"/>
              <a:t>) </a:t>
            </a:r>
            <a:r>
              <a:rPr lang="en-US" dirty="0" smtClean="0">
                <a:latin typeface="Cambria Math"/>
                <a:ea typeface="Cambria Math"/>
              </a:rPr>
              <a:t>→ P(</a:t>
            </a:r>
            <a:r>
              <a:rPr lang="en-US" i="1" dirty="0" smtClean="0">
                <a:latin typeface="Cambria Math"/>
                <a:ea typeface="Cambria Math"/>
              </a:rPr>
              <a:t>y</a:t>
            </a:r>
            <a:r>
              <a:rPr lang="en-US" dirty="0" smtClean="0">
                <a:latin typeface="Cambria Math"/>
                <a:ea typeface="Cambria Math"/>
              </a:rPr>
              <a:t>)     </a:t>
            </a:r>
          </a:p>
          <a:p>
            <a:r>
              <a:rPr lang="en-US" dirty="0" smtClean="0"/>
              <a:t>When used with quantifiers (to be introduced next), these expressions (propositional functions) become propositions.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0.8|0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forall m (L(m,1) \rightarrow C(m))$&#10;&#10;&#10;&#10;\end{document}"/>
  <p:tag name="IGUANATEXSIZE" val="2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exists u \,A(u) \rightarrow \exists n\, S(n,available)$&#10;&#10;&#10;&#10;\end{document}"/>
  <p:tag name="IGUANATEXSIZE" val="2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forall x \forall y P(x,y)$&#10;&#10;&#10;&#10;\end{document}"/>
  <p:tag name="IGUANATEXSIZE" val="2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forall y \forall x P(x,y)$&#10;&#10;&#10;&#10;\end{document}"/>
  <p:tag name="IGUANATEXSIZE" val="2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forall x \exists y P(x,y)$&#10;&#10;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orall x (Man(x) \rightarrow Mortal(x))$&#10;&#10;&#10;\end{document}"/>
  <p:tag name="IGUANATEXSIZE" val="2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exists x \forall y P(x,y)$&#10;&#10;&#10;&#10;\end{document}"/>
  <p:tag name="IGUANATEXSIZE" val="2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exists x \exists y P(x,y)$&#10;&#10;&#10;&#10;\end{document}"/>
  <p:tag name="IGUANATEXSIZE" val="2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exists y \exists x P(x,y)$&#10;&#10;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Man(Socrates)$&#10;&#10;&#10;\end{document}"/>
  <p:tag name="IGUANATEXSIZE" val="2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Mortal(Socrates)$&#10;&#10;&#10;\end{document}"/>
  <p:tag name="IGUANATEXSIZE" val="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orall x P(x) \equiv  P(1)\wedge P(2) \wedge P(3)$&#10;&#10;&#10;\end{document}"/>
  <p:tag name="IGUANATEXSIZE" val="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exists x P(x) \equiv P(1)\vee P(2) \vee P(3)$&#10;&#10;&#10;\end{document}"/>
  <p:tag name="IGUANATEXSIZE" val="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neg \forall x P(x) \equiv \exists x \neg P(x)$&#10;&#10;&#10;\end{document}"/>
  <p:tag name="IGUANATEXSIZE" val="3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neg \exists x P(x) \equiv \forall  x \neg P(x)$&#10;&#10;&#10;\end{document}"/>
  <p:tag name="IGUANATEXSIZE" val="3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8484</TotalTime>
  <Words>5382</Words>
  <Application>Microsoft Office PowerPoint</Application>
  <PresentationFormat>On-screen Show (4:3)</PresentationFormat>
  <Paragraphs>520</Paragraphs>
  <Slides>58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5" baseType="lpstr">
      <vt:lpstr>Constantia</vt:lpstr>
      <vt:lpstr>Calibri</vt:lpstr>
      <vt:lpstr>Wingdings 2</vt:lpstr>
      <vt:lpstr>Cambria Math</vt:lpstr>
      <vt:lpstr>Lucida Sans Typewriter</vt:lpstr>
      <vt:lpstr>Symbol</vt:lpstr>
      <vt:lpstr>Flow</vt:lpstr>
      <vt:lpstr>The Foundations: Logic and Proofs</vt:lpstr>
      <vt:lpstr>Summary</vt:lpstr>
      <vt:lpstr>Predicates and Quantifiers</vt:lpstr>
      <vt:lpstr>Section Summary</vt:lpstr>
      <vt:lpstr>Propositional Logic Not Enough</vt:lpstr>
      <vt:lpstr>Introducing Predicate Logic</vt:lpstr>
      <vt:lpstr>Propositional Functions</vt:lpstr>
      <vt:lpstr>Examples of Propositional Functions</vt:lpstr>
      <vt:lpstr>Compound Expressions</vt:lpstr>
      <vt:lpstr>Quantifiers</vt:lpstr>
      <vt:lpstr>Universal Quantifier</vt:lpstr>
      <vt:lpstr>Existential Quantifier</vt:lpstr>
      <vt:lpstr>Thinking about Quantifiers</vt:lpstr>
      <vt:lpstr>Properties of Quantifiers</vt:lpstr>
      <vt:lpstr>Precedence of Quantifiers</vt:lpstr>
      <vt:lpstr>Translating from English to Logic</vt:lpstr>
      <vt:lpstr>Translating from English to Logic</vt:lpstr>
      <vt:lpstr>EXAMPLE</vt:lpstr>
      <vt:lpstr>Returning to the Socrates Example </vt:lpstr>
      <vt:lpstr>Equivalences in Predicate Logic</vt:lpstr>
      <vt:lpstr>Thinking about Quantifiers as Conjunctions and Disjunctions</vt:lpstr>
      <vt:lpstr>Negating Quantified Expressions</vt:lpstr>
      <vt:lpstr>Negating Quantified Expressions (continued)</vt:lpstr>
      <vt:lpstr>De Morgan’s Laws for Quantifiers</vt:lpstr>
      <vt:lpstr>Translation from English to Logic</vt:lpstr>
      <vt:lpstr>Some Fun with Translating from English into Logical Expressions</vt:lpstr>
      <vt:lpstr>Translation (cont)</vt:lpstr>
      <vt:lpstr>Translation (cont)</vt:lpstr>
      <vt:lpstr>Translation (cont)</vt:lpstr>
      <vt:lpstr>Translation (cont)</vt:lpstr>
      <vt:lpstr>Translation (cont)</vt:lpstr>
      <vt:lpstr>System Specification Example</vt:lpstr>
      <vt:lpstr>System Specification Example</vt:lpstr>
      <vt:lpstr>Lewis Carroll Example</vt:lpstr>
      <vt:lpstr>EXAMPLE</vt:lpstr>
      <vt:lpstr>Logic Programming (optional)</vt:lpstr>
      <vt:lpstr>Logic Programming (cont)</vt:lpstr>
      <vt:lpstr>Logic Programming (cont)</vt:lpstr>
      <vt:lpstr>Logic Programming (cont)</vt:lpstr>
      <vt:lpstr>Logic Programming (cont)</vt:lpstr>
      <vt:lpstr>HOMEWORK</vt:lpstr>
      <vt:lpstr>Nested Quantifiers</vt:lpstr>
      <vt:lpstr>Section Summary</vt:lpstr>
      <vt:lpstr>Nested Quantifiers</vt:lpstr>
      <vt:lpstr>Thinking of Nested Quantification</vt:lpstr>
      <vt:lpstr>Order of Quantifiers</vt:lpstr>
      <vt:lpstr>Questions on Order of Quantifiers </vt:lpstr>
      <vt:lpstr>Questions on Order of Quantifiers</vt:lpstr>
      <vt:lpstr>Quantifications of Two Variables</vt:lpstr>
      <vt:lpstr>Translating Nested Quantifiers into English</vt:lpstr>
      <vt:lpstr>EXAMPLE</vt:lpstr>
      <vt:lpstr>Translating Mathematical Statements into Predicate Logic </vt:lpstr>
      <vt:lpstr>Translating English into Logical Expressions Example</vt:lpstr>
      <vt:lpstr>EXAMPLE</vt:lpstr>
      <vt:lpstr>Questions on Translation from English</vt:lpstr>
      <vt:lpstr>Questions on Translation from English</vt:lpstr>
      <vt:lpstr>Negating Nested Quantifiers</vt:lpstr>
      <vt:lpstr>HOMEWORK</vt:lpstr>
    </vt:vector>
  </TitlesOfParts>
  <Company>Monmouth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Foundations: Logic and Proofs</dc:title>
  <dc:creator>Richard Scherl</dc:creator>
  <cp:lastModifiedBy>PETER STANCHEV</cp:lastModifiedBy>
  <cp:revision>589</cp:revision>
  <dcterms:created xsi:type="dcterms:W3CDTF">2013-09-23T20:53:45Z</dcterms:created>
  <dcterms:modified xsi:type="dcterms:W3CDTF">2017-03-08T19:19:47Z</dcterms:modified>
</cp:coreProperties>
</file>