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3"/>
  </p:notesMasterIdLst>
  <p:handoutMasterIdLst>
    <p:handoutMasterId r:id="rId84"/>
  </p:handoutMasterIdLst>
  <p:sldIdLst>
    <p:sldId id="256" r:id="rId2"/>
    <p:sldId id="396" r:id="rId3"/>
    <p:sldId id="359" r:id="rId4"/>
    <p:sldId id="397" r:id="rId5"/>
    <p:sldId id="376" r:id="rId6"/>
    <p:sldId id="379" r:id="rId7"/>
    <p:sldId id="458" r:id="rId8"/>
    <p:sldId id="438" r:id="rId9"/>
    <p:sldId id="363" r:id="rId10"/>
    <p:sldId id="364" r:id="rId11"/>
    <p:sldId id="365" r:id="rId12"/>
    <p:sldId id="366" r:id="rId13"/>
    <p:sldId id="368" r:id="rId14"/>
    <p:sldId id="369" r:id="rId15"/>
    <p:sldId id="370" r:id="rId16"/>
    <p:sldId id="371" r:id="rId17"/>
    <p:sldId id="380" r:id="rId18"/>
    <p:sldId id="439" r:id="rId19"/>
    <p:sldId id="373" r:id="rId20"/>
    <p:sldId id="367" r:id="rId21"/>
    <p:sldId id="459" r:id="rId22"/>
    <p:sldId id="385" r:id="rId23"/>
    <p:sldId id="386" r:id="rId24"/>
    <p:sldId id="387" r:id="rId25"/>
    <p:sldId id="388" r:id="rId26"/>
    <p:sldId id="389" r:id="rId27"/>
    <p:sldId id="477" r:id="rId28"/>
    <p:sldId id="391" r:id="rId29"/>
    <p:sldId id="393" r:id="rId30"/>
    <p:sldId id="394" r:id="rId31"/>
    <p:sldId id="395" r:id="rId32"/>
    <p:sldId id="440" r:id="rId33"/>
    <p:sldId id="478" r:id="rId34"/>
    <p:sldId id="479" r:id="rId35"/>
    <p:sldId id="480" r:id="rId36"/>
    <p:sldId id="398" r:id="rId37"/>
    <p:sldId id="460" r:id="rId38"/>
    <p:sldId id="399" r:id="rId39"/>
    <p:sldId id="401" r:id="rId40"/>
    <p:sldId id="443" r:id="rId41"/>
    <p:sldId id="442" r:id="rId42"/>
    <p:sldId id="402" r:id="rId43"/>
    <p:sldId id="476" r:id="rId44"/>
    <p:sldId id="466" r:id="rId45"/>
    <p:sldId id="406" r:id="rId46"/>
    <p:sldId id="468" r:id="rId47"/>
    <p:sldId id="474" r:id="rId48"/>
    <p:sldId id="411" r:id="rId49"/>
    <p:sldId id="412" r:id="rId50"/>
    <p:sldId id="414" r:id="rId51"/>
    <p:sldId id="445" r:id="rId52"/>
    <p:sldId id="415" r:id="rId53"/>
    <p:sldId id="481" r:id="rId54"/>
    <p:sldId id="482" r:id="rId55"/>
    <p:sldId id="483" r:id="rId56"/>
    <p:sldId id="416" r:id="rId57"/>
    <p:sldId id="462" r:id="rId58"/>
    <p:sldId id="417" r:id="rId59"/>
    <p:sldId id="419" r:id="rId60"/>
    <p:sldId id="420" r:id="rId61"/>
    <p:sldId id="463" r:id="rId62"/>
    <p:sldId id="421" r:id="rId63"/>
    <p:sldId id="426" r:id="rId64"/>
    <p:sldId id="428" r:id="rId65"/>
    <p:sldId id="454" r:id="rId66"/>
    <p:sldId id="455" r:id="rId67"/>
    <p:sldId id="456" r:id="rId68"/>
    <p:sldId id="434" r:id="rId69"/>
    <p:sldId id="436" r:id="rId70"/>
    <p:sldId id="437" r:id="rId71"/>
    <p:sldId id="470" r:id="rId72"/>
    <p:sldId id="475" r:id="rId73"/>
    <p:sldId id="471" r:id="rId74"/>
    <p:sldId id="472" r:id="rId75"/>
    <p:sldId id="450" r:id="rId76"/>
    <p:sldId id="451" r:id="rId77"/>
    <p:sldId id="452" r:id="rId78"/>
    <p:sldId id="484" r:id="rId79"/>
    <p:sldId id="485" r:id="rId80"/>
    <p:sldId id="486" r:id="rId81"/>
    <p:sldId id="487" r:id="rId82"/>
  </p:sldIdLst>
  <p:sldSz cx="9144000" cy="6858000" type="screen4x3"/>
  <p:notesSz cx="6858000" cy="9144000"/>
  <p:embeddedFontLst>
    <p:embeddedFont>
      <p:font typeface="Constantia" panose="02030602050306030303" pitchFamily="18" charset="0"/>
      <p:regular r:id="rId85"/>
      <p:bold r:id="rId86"/>
      <p:italic r:id="rId87"/>
      <p:boldItalic r:id="rId88"/>
    </p:embeddedFont>
    <p:embeddedFont>
      <p:font typeface="Calibri" panose="020F0502020204030204" pitchFamily="34" charset="0"/>
      <p:regular r:id="rId89"/>
      <p:bold r:id="rId90"/>
      <p:italic r:id="rId91"/>
      <p:boldItalic r:id="rId92"/>
    </p:embeddedFont>
    <p:embeddedFont>
      <p:font typeface="Wingdings 2" panose="05020102010507070707" pitchFamily="18" charset="2"/>
      <p:regular r:id="rId93"/>
    </p:embeddedFont>
    <p:embeddedFont>
      <p:font typeface="Cambria Math" panose="02040503050406030204" pitchFamily="18" charset="0"/>
      <p:regular r:id="rId9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5" autoAdjust="0"/>
    <p:restoredTop sz="94660"/>
  </p:normalViewPr>
  <p:slideViewPr>
    <p:cSldViewPr>
      <p:cViewPr varScale="1">
        <p:scale>
          <a:sx n="84" d="100"/>
          <a:sy n="84" d="100"/>
        </p:scale>
        <p:origin x="1445"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6.fntdata"/><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3/8/2017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3146681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51A1F-924C-4BCD-AE4C-3A5DD90B2C9D}" type="datetimeFigureOut">
              <a:rPr lang="en-US" smtClean="0"/>
              <a:pPr/>
              <a:t>3/8/2017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12B00-BF9F-4C8A-8D33-EED5BFD17111}" type="slidenum">
              <a:rPr lang="en-US" smtClean="0"/>
              <a:pPr/>
              <a:t>‹#›</a:t>
            </a:fld>
            <a:endParaRPr lang="en-US"/>
          </a:p>
        </p:txBody>
      </p:sp>
    </p:spTree>
    <p:extLst>
      <p:ext uri="{BB962C8B-B14F-4D97-AF65-F5344CB8AC3E}">
        <p14:creationId xmlns:p14="http://schemas.microsoft.com/office/powerpoint/2010/main" val="217720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a truth table would have 32 rows since we have 5 propositional variables.</a:t>
            </a:r>
            <a:endParaRPr lang="en-US" dirty="0"/>
          </a:p>
        </p:txBody>
      </p:sp>
      <p:sp>
        <p:nvSpPr>
          <p:cNvPr id="4" name="Slide Number Placeholder 3"/>
          <p:cNvSpPr>
            <a:spLocks noGrp="1"/>
          </p:cNvSpPr>
          <p:nvPr>
            <p:ph type="sldNum" sz="quarter" idx="10"/>
          </p:nvPr>
        </p:nvSpPr>
        <p:spPr/>
        <p:txBody>
          <a:bodyPr/>
          <a:lstStyle/>
          <a:p>
            <a:fld id="{F0612B00-BF9F-4C8A-8D33-EED5BFD17111}" type="slidenum">
              <a:rPr lang="en-US" smtClean="0"/>
              <a:pPr/>
              <a:t>20</a:t>
            </a:fld>
            <a:endParaRPr lang="en-US"/>
          </a:p>
        </p:txBody>
      </p:sp>
    </p:spTree>
    <p:extLst>
      <p:ext uri="{BB962C8B-B14F-4D97-AF65-F5344CB8AC3E}">
        <p14:creationId xmlns:p14="http://schemas.microsoft.com/office/powerpoint/2010/main" val="356109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3/8/2017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3/8/2017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3/8/2017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3/8/2017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3/8/2017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29.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31.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36.xml"/><Relationship Id="rId7" Type="http://schemas.openxmlformats.org/officeDocument/2006/relationships/image" Target="../media/image33.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2.png"/><Relationship Id="rId5" Type="http://schemas.openxmlformats.org/officeDocument/2006/relationships/slideLayout" Target="../slideLayouts/slideLayout2.xml"/><Relationship Id="rId4" Type="http://schemas.openxmlformats.org/officeDocument/2006/relationships/tags" Target="../tags/tag37.xm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40.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47.xml"/><Relationship Id="rId7" Type="http://schemas.openxmlformats.org/officeDocument/2006/relationships/image" Target="../media/image45.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44.png"/><Relationship Id="rId5" Type="http://schemas.openxmlformats.org/officeDocument/2006/relationships/slideLayout" Target="../slideLayouts/slideLayout2.xml"/><Relationship Id="rId4" Type="http://schemas.openxmlformats.org/officeDocument/2006/relationships/tags" Target="../tags/tag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51.xml"/><Relationship Id="rId7" Type="http://schemas.openxmlformats.org/officeDocument/2006/relationships/image" Target="../media/image47.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46.png"/><Relationship Id="rId5" Type="http://schemas.openxmlformats.org/officeDocument/2006/relationships/slideLayout" Target="../slideLayouts/slideLayout2.xml"/><Relationship Id="rId4" Type="http://schemas.openxmlformats.org/officeDocument/2006/relationships/tags" Target="../tags/tag5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1, Part III: Proofs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solidFill>
                  <a:srgbClr val="FF0000"/>
                </a:solidFill>
              </a:rPr>
              <a:t>Modus </a:t>
            </a:r>
            <a:r>
              <a:rPr lang="en-US" dirty="0" err="1" smtClean="0">
                <a:solidFill>
                  <a:srgbClr val="FF0000"/>
                </a:solidFill>
              </a:rPr>
              <a:t>Tollens</a:t>
            </a:r>
            <a:endParaRPr lang="en-US" dirty="0">
              <a:solidFill>
                <a:srgbClr val="FF000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1295400" y="2362200"/>
            <a:ext cx="1345883" cy="1194435"/>
          </a:xfrm>
          <a:prstGeom prst="rect">
            <a:avLst/>
          </a:prstGeom>
        </p:spPr>
      </p:pic>
      <p:sp>
        <p:nvSpPr>
          <p:cNvPr id="7" name="TextBox 6"/>
          <p:cNvSpPr txBox="1"/>
          <p:nvPr/>
        </p:nvSpPr>
        <p:spPr>
          <a:xfrm>
            <a:off x="2667000" y="4114800"/>
            <a:ext cx="59436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“it is snowing.”</a:t>
            </a:r>
          </a:p>
          <a:p>
            <a:r>
              <a:rPr lang="en-US" dirty="0" smtClean="0"/>
              <a:t>Let </a:t>
            </a:r>
            <a:r>
              <a:rPr lang="en-US" i="1" dirty="0" smtClean="0"/>
              <a:t>q</a:t>
            </a:r>
            <a:r>
              <a:rPr lang="en-US" dirty="0" smtClean="0"/>
              <a:t> be “I will study discrete math.”</a:t>
            </a:r>
          </a:p>
          <a:p>
            <a:endParaRPr lang="en-US" dirty="0" smtClean="0"/>
          </a:p>
          <a:p>
            <a:r>
              <a:rPr lang="en-US" dirty="0" smtClean="0"/>
              <a:t>“If it is snowing,  then I will study discrete math.”</a:t>
            </a:r>
          </a:p>
          <a:p>
            <a:r>
              <a:rPr lang="en-US" dirty="0" smtClean="0"/>
              <a:t>“I will not study discrete math.”</a:t>
            </a:r>
          </a:p>
          <a:p>
            <a:endParaRPr lang="en-US" dirty="0" smtClean="0"/>
          </a:p>
          <a:p>
            <a:r>
              <a:rPr lang="en-US" dirty="0" smtClean="0"/>
              <a:t>“Therefore , it is not snowing.”</a:t>
            </a:r>
          </a:p>
          <a:p>
            <a:endParaRPr lang="en-US" dirty="0"/>
          </a:p>
        </p:txBody>
      </p:sp>
      <p:sp>
        <p:nvSpPr>
          <p:cNvPr id="10" name="TextBox 9"/>
          <p:cNvSpPr txBox="1"/>
          <p:nvPr/>
        </p:nvSpPr>
        <p:spPr>
          <a:xfrm>
            <a:off x="4572000" y="2209800"/>
            <a:ext cx="33528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dirty="0" smtClean="0">
                <a:latin typeface="Cambria Math"/>
                <a:ea typeface="Cambria Math"/>
              </a:rPr>
              <a:t>¬</a:t>
            </a:r>
            <a:r>
              <a:rPr lang="en-US" i="1" dirty="0" smtClean="0"/>
              <a:t>q</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r>
              <a:rPr lang="en-US" i="1" dirty="0" smtClean="0">
                <a:latin typeface="Cambria Math"/>
                <a:ea typeface="Cambria Math"/>
              </a:rPr>
              <a:t>p</a:t>
            </a:r>
            <a:endParaRPr lang="en-US"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Hypothetical Syllogism</a:t>
            </a:r>
            <a:endParaRPr lang="en-US" dirty="0">
              <a:solidFill>
                <a:srgbClr val="FF000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990600" y="2514600"/>
            <a:ext cx="1703070" cy="1194435"/>
          </a:xfrm>
          <a:prstGeom prst="rect">
            <a:avLst/>
          </a:prstGeom>
        </p:spPr>
      </p:pic>
      <p:sp>
        <p:nvSpPr>
          <p:cNvPr id="9" name="TextBox 8"/>
          <p:cNvSpPr txBox="1"/>
          <p:nvPr/>
        </p:nvSpPr>
        <p:spPr>
          <a:xfrm>
            <a:off x="2667000" y="3886200"/>
            <a:ext cx="56388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“it snows.”</a:t>
            </a:r>
          </a:p>
          <a:p>
            <a:r>
              <a:rPr lang="en-US" dirty="0" smtClean="0"/>
              <a:t>Let </a:t>
            </a:r>
            <a:r>
              <a:rPr lang="en-US" i="1" dirty="0" smtClean="0"/>
              <a:t>q</a:t>
            </a:r>
            <a:r>
              <a:rPr lang="en-US" dirty="0" smtClean="0"/>
              <a:t> be “I will study discrete math.”</a:t>
            </a:r>
          </a:p>
          <a:p>
            <a:r>
              <a:rPr lang="en-US" dirty="0" smtClean="0"/>
              <a:t>Let </a:t>
            </a:r>
            <a:r>
              <a:rPr lang="en-US" i="1" dirty="0" smtClean="0"/>
              <a:t>r </a:t>
            </a:r>
            <a:r>
              <a:rPr lang="en-US" dirty="0" smtClean="0"/>
              <a:t>be “I will get an A.”</a:t>
            </a:r>
          </a:p>
          <a:p>
            <a:endParaRPr lang="en-US" dirty="0" smtClean="0"/>
          </a:p>
          <a:p>
            <a:r>
              <a:rPr lang="en-US" dirty="0" smtClean="0"/>
              <a:t>“If it snows,  then I will study discrete math.”</a:t>
            </a:r>
          </a:p>
          <a:p>
            <a:r>
              <a:rPr lang="en-US" dirty="0" smtClean="0"/>
              <a:t>“If I study discrete math, I will get an A.”</a:t>
            </a:r>
          </a:p>
          <a:p>
            <a:endParaRPr lang="en-US" dirty="0" smtClean="0"/>
          </a:p>
          <a:p>
            <a:r>
              <a:rPr lang="en-US" dirty="0" smtClean="0"/>
              <a:t>“Therefore , If it snows, I will get an A.”</a:t>
            </a:r>
          </a:p>
        </p:txBody>
      </p:sp>
      <p:sp>
        <p:nvSpPr>
          <p:cNvPr id="10" name="TextBox 9"/>
          <p:cNvSpPr txBox="1"/>
          <p:nvPr/>
        </p:nvSpPr>
        <p:spPr>
          <a:xfrm>
            <a:off x="4267200" y="2286000"/>
            <a:ext cx="4191000" cy="923330"/>
          </a:xfrm>
          <a:prstGeom prst="rect">
            <a:avLst/>
          </a:prstGeom>
          <a:noFill/>
        </p:spPr>
        <p:txBody>
          <a:bodyPr wrap="square" rtlCol="0">
            <a:spAutoFit/>
          </a:bodyPr>
          <a:lstStyle/>
          <a:p>
            <a:r>
              <a:rPr lang="en-US" b="1" dirty="0" smtClean="0"/>
              <a:t>Corresponding Tautology:</a:t>
            </a:r>
            <a:r>
              <a:rPr lang="en-US" dirty="0" smtClean="0"/>
              <a:t> </a:t>
            </a:r>
          </a:p>
          <a:p>
            <a:r>
              <a:rPr lang="en-US" dirty="0" smtClean="0"/>
              <a:t>(</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 ∧</a:t>
            </a:r>
            <a:r>
              <a:rPr lang="en-US" dirty="0" smtClean="0"/>
              <a:t> (</a:t>
            </a:r>
            <a:r>
              <a:rPr lang="en-US" dirty="0" err="1" smtClean="0">
                <a:latin typeface="Cambria Math"/>
                <a:ea typeface="Cambria Math"/>
              </a:rPr>
              <a:t>q→</a:t>
            </a:r>
            <a:r>
              <a:rPr lang="en-US" i="1" dirty="0" err="1" smtClean="0">
                <a:latin typeface="Cambria Math"/>
                <a:ea typeface="Cambria Math"/>
              </a:rPr>
              <a:t>r</a:t>
            </a:r>
            <a:r>
              <a:rPr lang="en-US" dirty="0" smtClean="0">
                <a:latin typeface="Cambria Math"/>
                <a:ea typeface="Cambria Math"/>
              </a:rPr>
              <a:t>))→(</a:t>
            </a:r>
            <a:r>
              <a:rPr lang="en-US" i="1" dirty="0" smtClean="0">
                <a:latin typeface="Cambria Math"/>
                <a:ea typeface="Cambria Math"/>
              </a:rPr>
              <a:t>p</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a:t>
            </a:r>
            <a:endParaRPr lang="en-US" i="1" dirty="0" smtClean="0"/>
          </a:p>
          <a:p>
            <a:r>
              <a:rPr lang="en-US" dirty="0" smtClean="0">
                <a:latin typeface="Cambria Math"/>
                <a:ea typeface="Cambria Math"/>
              </a:rPr>
              <a:t> </a:t>
            </a:r>
            <a:endParaRPr lang="en-US"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Disjunctive Syllogism</a:t>
            </a:r>
            <a:endParaRPr lang="en-US" dirty="0">
              <a:solidFill>
                <a:srgbClr val="FF000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676400" y="2514600"/>
            <a:ext cx="1177290" cy="1225868"/>
          </a:xfrm>
          <a:prstGeom prst="rect">
            <a:avLst/>
          </a:prstGeom>
        </p:spPr>
      </p:pic>
      <p:sp>
        <p:nvSpPr>
          <p:cNvPr id="7" name="TextBox 6"/>
          <p:cNvSpPr txBox="1"/>
          <p:nvPr/>
        </p:nvSpPr>
        <p:spPr>
          <a:xfrm>
            <a:off x="2286000" y="3962400"/>
            <a:ext cx="6400800" cy="2308324"/>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r>
              <a:rPr lang="en-US" dirty="0" smtClean="0"/>
              <a:t>“I will study discrete math or I will study English literature.”</a:t>
            </a:r>
          </a:p>
          <a:p>
            <a:r>
              <a:rPr lang="en-US" dirty="0" smtClean="0"/>
              <a:t>“I will not study discrete math.”</a:t>
            </a:r>
          </a:p>
          <a:p>
            <a:endParaRPr lang="en-US" dirty="0" smtClean="0"/>
          </a:p>
          <a:p>
            <a:r>
              <a:rPr lang="en-US" dirty="0" smtClean="0"/>
              <a:t>“Therefore , I will study English literature.”</a:t>
            </a:r>
          </a:p>
        </p:txBody>
      </p:sp>
      <p:sp>
        <p:nvSpPr>
          <p:cNvPr id="9" name="TextBox 8"/>
          <p:cNvSpPr txBox="1"/>
          <p:nvPr/>
        </p:nvSpPr>
        <p:spPr>
          <a:xfrm>
            <a:off x="3962400" y="2590800"/>
            <a:ext cx="34290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a:t>
            </a:r>
            <a:r>
              <a:rPr lang="en-US" dirty="0" smtClean="0">
                <a:latin typeface="Cambria Math"/>
                <a:ea typeface="Cambria Math"/>
              </a:rPr>
              <a:t>¬</a:t>
            </a:r>
            <a:r>
              <a:rPr lang="en-US" i="1" dirty="0" smtClean="0"/>
              <a:t>p</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r>
              <a:rPr lang="en-US" i="1" dirty="0" smtClean="0">
                <a:latin typeface="Cambria Math"/>
                <a:ea typeface="Cambria Math"/>
              </a:rPr>
              <a:t>q</a:t>
            </a:r>
            <a:endParaRPr lang="en-US"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Addition</a:t>
            </a:r>
            <a:endParaRPr lang="en-US" dirty="0">
              <a:solidFill>
                <a:srgbClr val="FF000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828800" y="2667000"/>
            <a:ext cx="1534478" cy="714375"/>
          </a:xfrm>
          <a:prstGeom prst="rect">
            <a:avLst/>
          </a:prstGeom>
        </p:spPr>
      </p:pic>
      <p:sp>
        <p:nvSpPr>
          <p:cNvPr id="18" name="TextBox 17"/>
          <p:cNvSpPr txBox="1"/>
          <p:nvPr/>
        </p:nvSpPr>
        <p:spPr>
          <a:xfrm>
            <a:off x="2971800" y="3810000"/>
            <a:ext cx="56388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visit Las Vegas.”</a:t>
            </a:r>
          </a:p>
          <a:p>
            <a:endParaRPr lang="en-US" dirty="0" smtClean="0"/>
          </a:p>
          <a:p>
            <a:r>
              <a:rPr lang="en-US" dirty="0" smtClean="0"/>
              <a:t>“I will study discrete math.”</a:t>
            </a:r>
          </a:p>
          <a:p>
            <a:endParaRPr lang="en-US" dirty="0" smtClean="0"/>
          </a:p>
          <a:p>
            <a:r>
              <a:rPr lang="en-US" dirty="0" smtClean="0"/>
              <a:t>“Therefore, I will  study discrete math or I will visit </a:t>
            </a:r>
          </a:p>
          <a:p>
            <a:r>
              <a:rPr lang="en-US" dirty="0" smtClean="0"/>
              <a:t>Las Vegas.”</a:t>
            </a:r>
          </a:p>
          <a:p>
            <a:endParaRPr lang="en-US" dirty="0" smtClean="0"/>
          </a:p>
        </p:txBody>
      </p:sp>
      <p:sp>
        <p:nvSpPr>
          <p:cNvPr id="10" name="TextBox 9"/>
          <p:cNvSpPr txBox="1"/>
          <p:nvPr/>
        </p:nvSpPr>
        <p:spPr>
          <a:xfrm>
            <a:off x="4648200" y="2514600"/>
            <a:ext cx="3657600" cy="646331"/>
          </a:xfrm>
          <a:prstGeom prst="rect">
            <a:avLst/>
          </a:prstGeom>
          <a:noFill/>
        </p:spPr>
        <p:txBody>
          <a:bodyPr wrap="square" rtlCol="0">
            <a:spAutoFit/>
          </a:bodyPr>
          <a:lstStyle/>
          <a:p>
            <a:r>
              <a:rPr lang="en-US" b="1" dirty="0" smtClean="0"/>
              <a:t>Corresponding Tautology:</a:t>
            </a:r>
            <a:r>
              <a:rPr lang="en-US" dirty="0" smtClean="0"/>
              <a:t> </a:t>
            </a:r>
          </a:p>
          <a:p>
            <a:r>
              <a:rPr lang="en-US" i="1" dirty="0" smtClean="0"/>
              <a:t>            p</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endParaRPr lang="en-US"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Simplification</a:t>
            </a:r>
            <a:endParaRPr lang="en-US" dirty="0">
              <a:solidFill>
                <a:srgbClr val="FF000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sp>
        <p:nvSpPr>
          <p:cNvPr id="18" name="TextBox 17"/>
          <p:cNvSpPr txBox="1"/>
          <p:nvPr/>
        </p:nvSpPr>
        <p:spPr>
          <a:xfrm>
            <a:off x="2209800" y="3962400"/>
            <a:ext cx="5257800" cy="2308324"/>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r>
              <a:rPr lang="en-US" dirty="0" smtClean="0"/>
              <a:t>“I will study discrete math and English literature”</a:t>
            </a:r>
          </a:p>
          <a:p>
            <a:endParaRPr lang="en-US" dirty="0" smtClean="0"/>
          </a:p>
          <a:p>
            <a:r>
              <a:rPr lang="en-US" dirty="0" smtClean="0"/>
              <a:t>“Therefore, I will study discrete math.”</a:t>
            </a:r>
          </a:p>
          <a:p>
            <a:endParaRPr lang="en-US" dirty="0" smtClean="0"/>
          </a:p>
        </p:txBody>
      </p:sp>
      <p:pic>
        <p:nvPicPr>
          <p:cNvPr id="10" name="Picture 9" descr="addin_tmp.png"/>
          <p:cNvPicPr>
            <a:picLocks noChangeAspect="1"/>
          </p:cNvPicPr>
          <p:nvPr>
            <p:custDataLst>
              <p:tags r:id="rId1"/>
            </p:custDataLst>
          </p:nvPr>
        </p:nvPicPr>
        <p:blipFill>
          <a:blip r:embed="rId3" cstate="print"/>
          <a:stretch>
            <a:fillRect/>
          </a:stretch>
        </p:blipFill>
        <p:spPr>
          <a:xfrm>
            <a:off x="1447800" y="2667000"/>
            <a:ext cx="1177290" cy="771525"/>
          </a:xfrm>
          <a:prstGeom prst="rect">
            <a:avLst/>
          </a:prstGeom>
        </p:spPr>
      </p:pic>
      <p:sp>
        <p:nvSpPr>
          <p:cNvPr id="11" name="TextBox 10"/>
          <p:cNvSpPr txBox="1"/>
          <p:nvPr/>
        </p:nvSpPr>
        <p:spPr>
          <a:xfrm>
            <a:off x="4343400" y="2743200"/>
            <a:ext cx="3657600" cy="646331"/>
          </a:xfrm>
          <a:prstGeom prst="rect">
            <a:avLst/>
          </a:prstGeom>
          <a:noFill/>
        </p:spPr>
        <p:txBody>
          <a:bodyPr wrap="square" rtlCol="0">
            <a:spAutoFit/>
          </a:bodyPr>
          <a:lstStyle/>
          <a:p>
            <a:r>
              <a:rPr lang="en-US" b="1" dirty="0" smtClean="0"/>
              <a:t>Corresponding Tautology: </a:t>
            </a:r>
          </a:p>
          <a:p>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 →</a:t>
            </a:r>
            <a:r>
              <a:rPr lang="en-US" i="1" dirty="0" smtClean="0">
                <a:latin typeface="Cambria Math"/>
                <a:ea typeface="Cambria Math"/>
              </a:rPr>
              <a:t>p</a:t>
            </a:r>
            <a:endParaRPr lang="en-US"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Conjunction</a:t>
            </a:r>
            <a:endParaRPr lang="en-US" dirty="0">
              <a:solidFill>
                <a:srgbClr val="FF000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sp>
        <p:nvSpPr>
          <p:cNvPr id="18" name="TextBox 17"/>
          <p:cNvSpPr txBox="1"/>
          <p:nvPr/>
        </p:nvSpPr>
        <p:spPr>
          <a:xfrm>
            <a:off x="2362200" y="3581400"/>
            <a:ext cx="6019800" cy="2862322"/>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endParaRPr lang="en-US" dirty="0" smtClean="0"/>
          </a:p>
          <a:p>
            <a:r>
              <a:rPr lang="en-US" dirty="0" smtClean="0"/>
              <a:t>“I will study discrete math.”</a:t>
            </a:r>
          </a:p>
          <a:p>
            <a:r>
              <a:rPr lang="en-US" dirty="0" smtClean="0"/>
              <a:t>“I will study  English literature.”</a:t>
            </a:r>
          </a:p>
          <a:p>
            <a:endParaRPr lang="en-US" dirty="0" smtClean="0"/>
          </a:p>
          <a:p>
            <a:r>
              <a:rPr lang="en-US" dirty="0" smtClean="0"/>
              <a:t>“Therefore, I will study discrete math and I will study English literature.”</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371600" y="2133600"/>
            <a:ext cx="1534478" cy="1168718"/>
          </a:xfrm>
          <a:prstGeom prst="rect">
            <a:avLst/>
          </a:prstGeom>
        </p:spPr>
      </p:pic>
      <p:sp>
        <p:nvSpPr>
          <p:cNvPr id="9" name="TextBox 8"/>
          <p:cNvSpPr txBox="1"/>
          <p:nvPr/>
        </p:nvSpPr>
        <p:spPr>
          <a:xfrm>
            <a:off x="4800600" y="2362200"/>
            <a:ext cx="3429000" cy="646331"/>
          </a:xfrm>
          <a:prstGeom prst="rect">
            <a:avLst/>
          </a:prstGeom>
          <a:noFill/>
        </p:spPr>
        <p:txBody>
          <a:bodyPr wrap="square" rtlCol="0">
            <a:spAutoFit/>
          </a:bodyPr>
          <a:lstStyle/>
          <a:p>
            <a:r>
              <a:rPr lang="en-US" b="1" dirty="0" smtClean="0"/>
              <a:t>Corresponding Tautology:</a:t>
            </a:r>
          </a:p>
          <a:p>
            <a:r>
              <a:rPr lang="en-US" dirty="0" smtClean="0"/>
              <a:t> (</a:t>
            </a:r>
            <a:r>
              <a:rPr lang="en-US" dirty="0" smtClean="0">
                <a:latin typeface="Cambria Math"/>
                <a:ea typeface="Cambria Math"/>
              </a:rPr>
              <a:t>(</a:t>
            </a:r>
            <a:r>
              <a:rPr lang="en-US" i="1" dirty="0" smtClean="0"/>
              <a:t>p</a:t>
            </a:r>
            <a:r>
              <a:rPr lang="en-US" dirty="0" smtClean="0"/>
              <a:t>)</a:t>
            </a:r>
            <a:r>
              <a:rPr lang="en-US" i="1" dirty="0" smtClean="0"/>
              <a:t>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a:t>
            </a:r>
            <a:endParaRPr lang="en-US"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Resolution</a:t>
            </a:r>
            <a:endParaRPr lang="en-US" dirty="0">
              <a:solidFill>
                <a:srgbClr val="FF000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sp>
        <p:nvSpPr>
          <p:cNvPr id="18" name="TextBox 17"/>
          <p:cNvSpPr txBox="1"/>
          <p:nvPr/>
        </p:nvSpPr>
        <p:spPr>
          <a:xfrm>
            <a:off x="1981200" y="3657600"/>
            <a:ext cx="6477000" cy="2862322"/>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r</a:t>
            </a:r>
            <a:r>
              <a:rPr lang="en-US" dirty="0" smtClean="0"/>
              <a:t> be “I will study English literature.”</a:t>
            </a:r>
          </a:p>
          <a:p>
            <a:r>
              <a:rPr lang="en-US" dirty="0" smtClean="0"/>
              <a:t>Let q be “I will study databases.”</a:t>
            </a:r>
          </a:p>
          <a:p>
            <a:endParaRPr lang="en-US" dirty="0" smtClean="0"/>
          </a:p>
          <a:p>
            <a:r>
              <a:rPr lang="en-US" dirty="0" smtClean="0"/>
              <a:t>“I will not study discrete math or I will study English literature.”</a:t>
            </a:r>
          </a:p>
          <a:p>
            <a:r>
              <a:rPr lang="en-US" dirty="0" smtClean="0"/>
              <a:t>“I will study  discrete math or I will study databases.”</a:t>
            </a:r>
          </a:p>
          <a:p>
            <a:endParaRPr lang="en-US" dirty="0" smtClean="0"/>
          </a:p>
          <a:p>
            <a:r>
              <a:rPr lang="en-US" dirty="0" smtClean="0"/>
              <a:t>“Therefore, I will study databases or I </a:t>
            </a:r>
            <a:r>
              <a:rPr lang="en-US" smtClean="0"/>
              <a:t>will study English </a:t>
            </a:r>
            <a:r>
              <a:rPr lang="en-US" dirty="0" smtClean="0"/>
              <a:t>literature.”</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990600" y="2209800"/>
            <a:ext cx="1525905" cy="1225868"/>
          </a:xfrm>
          <a:prstGeom prst="rect">
            <a:avLst/>
          </a:prstGeom>
        </p:spPr>
      </p:pic>
      <p:sp>
        <p:nvSpPr>
          <p:cNvPr id="10" name="TextBox 9"/>
          <p:cNvSpPr txBox="1"/>
          <p:nvPr/>
        </p:nvSpPr>
        <p:spPr>
          <a:xfrm>
            <a:off x="4114800" y="2438400"/>
            <a:ext cx="41148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dirty="0" smtClean="0">
                <a:latin typeface="Cambria Math"/>
                <a:ea typeface="Cambria Math"/>
              </a:rPr>
              <a:t>¬</a:t>
            </a:r>
            <a:r>
              <a:rPr lang="en-US" i="1" dirty="0" smtClean="0"/>
              <a:t>p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a:t>
            </a:r>
            <a:r>
              <a:rPr lang="en-US" i="1" dirty="0" smtClean="0">
                <a:latin typeface="Cambria Math"/>
                <a:ea typeface="Cambria Math"/>
              </a:rPr>
              <a:t>q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a:t>
            </a:r>
            <a:endParaRPr lang="en-US" i="1" dirty="0"/>
          </a:p>
        </p:txBody>
      </p:sp>
      <p:sp>
        <p:nvSpPr>
          <p:cNvPr id="11" name="TextBox 10"/>
          <p:cNvSpPr txBox="1"/>
          <p:nvPr/>
        </p:nvSpPr>
        <p:spPr>
          <a:xfrm>
            <a:off x="4419600" y="1371600"/>
            <a:ext cx="3733800" cy="646331"/>
          </a:xfrm>
          <a:prstGeom prst="rect">
            <a:avLst/>
          </a:prstGeom>
          <a:noFill/>
        </p:spPr>
        <p:txBody>
          <a:bodyPr wrap="square" rtlCol="0">
            <a:spAutoFit/>
          </a:bodyPr>
          <a:lstStyle/>
          <a:p>
            <a:r>
              <a:rPr lang="en-US" dirty="0" smtClean="0"/>
              <a:t>Resolution plays an important role in AI and is used in Prolog.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Rules of Inference to Build Valid Arguments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i="1" dirty="0" smtClean="0"/>
              <a:t>valid argument </a:t>
            </a:r>
            <a:r>
              <a:rPr lang="en-US" dirty="0" smtClean="0"/>
              <a:t>is a sequence of statements. Each statement is either a premise or follows from previous statements by  rules of inference. The last statement is called conclusion.</a:t>
            </a:r>
          </a:p>
          <a:p>
            <a:r>
              <a:rPr lang="en-US" dirty="0" smtClean="0"/>
              <a:t>A valid argument takes the following form:</a:t>
            </a:r>
          </a:p>
          <a:p>
            <a:pPr>
              <a:buNone/>
            </a:pPr>
            <a:r>
              <a:rPr lang="en-US" dirty="0" smtClean="0"/>
              <a:t>              	         S</a:t>
            </a:r>
            <a:r>
              <a:rPr lang="en-US" sz="2400" baseline="-25000" dirty="0" smtClean="0">
                <a:latin typeface="Cambria Math" pitchFamily="18" charset="0"/>
                <a:ea typeface="Cambria Math" pitchFamily="18" charset="0"/>
              </a:rPr>
              <a:t>1</a:t>
            </a:r>
          </a:p>
          <a:p>
            <a:pPr>
              <a:buNone/>
            </a:pPr>
            <a:r>
              <a:rPr lang="en-US" sz="2400" dirty="0" smtClean="0"/>
              <a:t>			</a:t>
            </a:r>
            <a:r>
              <a:rPr lang="en-US" dirty="0" smtClean="0"/>
              <a:t>         S</a:t>
            </a:r>
            <a:r>
              <a:rPr lang="en-US" sz="2400" baseline="-25000" dirty="0" smtClean="0">
                <a:latin typeface="Cambria Math" pitchFamily="18" charset="0"/>
                <a:ea typeface="Cambria Math" pitchFamily="18" charset="0"/>
              </a:rPr>
              <a:t>2</a:t>
            </a:r>
          </a:p>
          <a:p>
            <a:pPr>
              <a:buNone/>
            </a:pPr>
            <a:r>
              <a:rPr lang="en-US" sz="2400" dirty="0" smtClean="0"/>
              <a:t>                                       .</a:t>
            </a:r>
          </a:p>
          <a:p>
            <a:pPr>
              <a:buNone/>
            </a:pPr>
            <a:r>
              <a:rPr lang="en-US" sz="2400" dirty="0" smtClean="0"/>
              <a:t>                                       .</a:t>
            </a:r>
          </a:p>
          <a:p>
            <a:pPr>
              <a:buNone/>
            </a:pPr>
            <a:r>
              <a:rPr lang="en-US" sz="2400" dirty="0" smtClean="0"/>
              <a:t>                                       .</a:t>
            </a:r>
          </a:p>
          <a:p>
            <a:pPr>
              <a:buNone/>
            </a:pPr>
            <a:r>
              <a:rPr lang="en-US" dirty="0" smtClean="0"/>
              <a:t>                                  </a:t>
            </a:r>
            <a:r>
              <a:rPr lang="en-US" dirty="0" err="1" smtClean="0"/>
              <a:t>S</a:t>
            </a:r>
            <a:r>
              <a:rPr lang="en-US" sz="2800" i="1" baseline="-25000" dirty="0" err="1" smtClean="0"/>
              <a:t>n</a:t>
            </a:r>
            <a:endParaRPr lang="en-US" sz="2800" i="1" baseline="-25000" dirty="0" smtClean="0"/>
          </a:p>
          <a:p>
            <a:pPr>
              <a:buNone/>
            </a:pPr>
            <a:endParaRPr lang="en-US" sz="2800" dirty="0" smtClean="0"/>
          </a:p>
          <a:p>
            <a:pPr>
              <a:buNone/>
            </a:pPr>
            <a:r>
              <a:rPr lang="en-US" sz="2800" dirty="0" smtClean="0"/>
              <a:t>                               C</a:t>
            </a:r>
            <a:r>
              <a:rPr lang="en-US" sz="2400" dirty="0" smtClean="0"/>
              <a:t> </a:t>
            </a:r>
          </a:p>
          <a:p>
            <a:pPr>
              <a:buNone/>
            </a:pPr>
            <a:r>
              <a:rPr lang="en-US" sz="2400" dirty="0" smtClean="0"/>
              <a:t>                                      </a:t>
            </a:r>
            <a:endParaRPr lang="en-US" sz="24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5486400"/>
            <a:ext cx="231458" cy="20574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Arguments</a:t>
            </a:r>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457200" y="3962401"/>
            <a:ext cx="8126730" cy="2180273"/>
          </a:xfrm>
          <a:prstGeom prst="rect">
            <a:avLst/>
          </a:prstGeom>
        </p:spPr>
      </p:pic>
      <p:sp>
        <p:nvSpPr>
          <p:cNvPr id="4" name="Rectangle 3"/>
          <p:cNvSpPr/>
          <p:nvPr/>
        </p:nvSpPr>
        <p:spPr>
          <a:xfrm>
            <a:off x="457200" y="1905000"/>
            <a:ext cx="6553200" cy="1384995"/>
          </a:xfrm>
          <a:prstGeom prst="rect">
            <a:avLst/>
          </a:prstGeom>
        </p:spPr>
        <p:txBody>
          <a:bodyPr wrap="square">
            <a:spAutoFit/>
          </a:bodyPr>
          <a:lstStyle/>
          <a:p>
            <a:r>
              <a:rPr lang="en-US" sz="2400" b="1" dirty="0" smtClean="0"/>
              <a:t>Example </a:t>
            </a:r>
            <a:r>
              <a:rPr lang="en-US" sz="2400" b="1" dirty="0" smtClean="0">
                <a:latin typeface="Cambria Math" pitchFamily="18" charset="0"/>
                <a:ea typeface="Cambria Math" pitchFamily="18" charset="0"/>
              </a:rPr>
              <a:t>1</a:t>
            </a:r>
            <a:r>
              <a:rPr lang="en-US" sz="2400" dirty="0" smtClean="0"/>
              <a:t>: From the single proposition </a:t>
            </a:r>
            <a:endParaRPr lang="en-US" dirty="0" smtClean="0"/>
          </a:p>
          <a:p>
            <a:endParaRPr lang="en-US" dirty="0" smtClean="0"/>
          </a:p>
          <a:p>
            <a:endParaRPr lang="en-US" dirty="0" smtClean="0"/>
          </a:p>
          <a:p>
            <a:pPr>
              <a:buNone/>
            </a:pPr>
            <a:r>
              <a:rPr lang="en-US" dirty="0" smtClean="0"/>
              <a:t> </a:t>
            </a:r>
            <a:r>
              <a:rPr lang="en-US" sz="2400" dirty="0" smtClean="0"/>
              <a:t>Show that </a:t>
            </a:r>
            <a:r>
              <a:rPr lang="en-US" sz="2400" i="1" dirty="0" smtClean="0"/>
              <a:t>q</a:t>
            </a:r>
            <a:r>
              <a:rPr lang="en-US" sz="2400" dirty="0" smtClean="0"/>
              <a:t> is a conclusion.</a:t>
            </a:r>
          </a:p>
        </p:txBody>
      </p:sp>
      <p:pic>
        <p:nvPicPr>
          <p:cNvPr id="5" name="Picture 4" descr="addin_tmp.png"/>
          <p:cNvPicPr>
            <a:picLocks noChangeAspect="1"/>
          </p:cNvPicPr>
          <p:nvPr>
            <p:custDataLst>
              <p:tags r:id="rId2"/>
            </p:custDataLst>
          </p:nvPr>
        </p:nvPicPr>
        <p:blipFill>
          <a:blip r:embed="rId5" cstate="print"/>
          <a:stretch>
            <a:fillRect/>
          </a:stretch>
        </p:blipFill>
        <p:spPr>
          <a:xfrm>
            <a:off x="2819400" y="2362200"/>
            <a:ext cx="1848803" cy="382905"/>
          </a:xfrm>
          <a:prstGeom prst="rect">
            <a:avLst/>
          </a:prstGeom>
        </p:spPr>
      </p:pic>
      <p:sp>
        <p:nvSpPr>
          <p:cNvPr id="6" name="TextBox 5"/>
          <p:cNvSpPr txBox="1"/>
          <p:nvPr/>
        </p:nvSpPr>
        <p:spPr>
          <a:xfrm>
            <a:off x="381000" y="3276600"/>
            <a:ext cx="1905000" cy="461665"/>
          </a:xfrm>
          <a:prstGeom prst="rect">
            <a:avLst/>
          </a:prstGeom>
          <a:noFill/>
        </p:spPr>
        <p:txBody>
          <a:bodyPr wrap="square" rtlCol="0">
            <a:spAutoFit/>
          </a:bodyPr>
          <a:lstStyle/>
          <a:p>
            <a:r>
              <a:rPr lang="en-US" sz="2400" b="1" dirty="0" smtClean="0"/>
              <a:t>Solution</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Valid Arguments</a:t>
            </a:r>
            <a:endParaRPr lang="en-US" dirty="0"/>
          </a:p>
        </p:txBody>
      </p:sp>
      <p:sp>
        <p:nvSpPr>
          <p:cNvPr id="3" name="Content Placeholder 2"/>
          <p:cNvSpPr>
            <a:spLocks noGrp="1"/>
          </p:cNvSpPr>
          <p:nvPr>
            <p:ph idx="1"/>
          </p:nvPr>
        </p:nvSpPr>
        <p:spPr/>
        <p:txBody>
          <a:bodyPr>
            <a:normAutofit/>
          </a:bodyPr>
          <a:lstStyle/>
          <a:p>
            <a:pPr>
              <a:buNone/>
            </a:pPr>
            <a:r>
              <a:rPr lang="en-US" sz="1500" b="1" dirty="0" smtClean="0"/>
              <a:t>Example </a:t>
            </a:r>
            <a:r>
              <a:rPr lang="en-US" sz="1500" b="1" dirty="0" smtClean="0">
                <a:latin typeface="Cambria Math" pitchFamily="18" charset="0"/>
                <a:ea typeface="Cambria Math" pitchFamily="18" charset="0"/>
              </a:rPr>
              <a:t>2</a:t>
            </a:r>
            <a:r>
              <a:rPr lang="en-US" sz="1500" b="1" dirty="0" smtClean="0"/>
              <a:t>:</a:t>
            </a:r>
            <a:r>
              <a:rPr lang="en-US" sz="1500" dirty="0" smtClean="0"/>
              <a:t> </a:t>
            </a:r>
          </a:p>
          <a:p>
            <a:r>
              <a:rPr lang="en-US" sz="1500" dirty="0" smtClean="0"/>
              <a:t>With these hypotheses:</a:t>
            </a:r>
          </a:p>
          <a:p>
            <a:pPr lvl="1">
              <a:buNone/>
            </a:pPr>
            <a:r>
              <a:rPr lang="en-US" sz="1500" dirty="0" smtClean="0"/>
              <a:t>“It is not sunny this afternoon and it is colder than yesterday.”</a:t>
            </a:r>
          </a:p>
          <a:p>
            <a:pPr lvl="1">
              <a:buNone/>
            </a:pPr>
            <a:r>
              <a:rPr lang="en-US" sz="1500" dirty="0" smtClean="0"/>
              <a:t>“We will go swimming only if it is sunny.”</a:t>
            </a:r>
          </a:p>
          <a:p>
            <a:pPr lvl="1">
              <a:buNone/>
            </a:pPr>
            <a:r>
              <a:rPr lang="en-US" sz="1500" dirty="0" smtClean="0"/>
              <a:t>“If we do not go swimming, then we will take a canoe trip.”</a:t>
            </a:r>
          </a:p>
          <a:p>
            <a:pPr lvl="1">
              <a:buNone/>
            </a:pPr>
            <a:r>
              <a:rPr lang="en-US" sz="1500" dirty="0" smtClean="0"/>
              <a:t>“If we take a canoe trip, then we will be home by sunset.”</a:t>
            </a:r>
          </a:p>
          <a:p>
            <a:r>
              <a:rPr lang="en-US" sz="1500" dirty="0" smtClean="0"/>
              <a:t>Using the inference rules, construct a valid argument for the conclusion:</a:t>
            </a:r>
          </a:p>
          <a:p>
            <a:pPr lvl="1">
              <a:buNone/>
            </a:pPr>
            <a:r>
              <a:rPr lang="en-US" sz="1500" dirty="0" smtClean="0"/>
              <a:t>“We will be home by sunset.”</a:t>
            </a:r>
          </a:p>
          <a:p>
            <a:pPr>
              <a:buNone/>
            </a:pPr>
            <a:r>
              <a:rPr lang="en-US" sz="1500" b="1" dirty="0" smtClean="0"/>
              <a:t>Solution</a:t>
            </a:r>
            <a:r>
              <a:rPr lang="en-US" sz="1500" dirty="0" smtClean="0"/>
              <a:t>: </a:t>
            </a:r>
          </a:p>
          <a:p>
            <a:pPr marL="342900" indent="-342900">
              <a:buFont typeface="+mj-lt"/>
              <a:buAutoNum type="arabicPeriod"/>
            </a:pPr>
            <a:r>
              <a:rPr lang="en-US" sz="1500" dirty="0" smtClean="0"/>
              <a:t>  Choose propositional variables:</a:t>
            </a:r>
          </a:p>
          <a:p>
            <a:pPr lvl="1">
              <a:buNone/>
            </a:pPr>
            <a:r>
              <a:rPr lang="en-US" sz="1500" i="1" dirty="0" smtClean="0"/>
              <a:t>p</a:t>
            </a:r>
            <a:r>
              <a:rPr lang="en-US" sz="1500" dirty="0" smtClean="0"/>
              <a:t> : “It is sunny this afternoon.”      </a:t>
            </a:r>
            <a:r>
              <a:rPr lang="en-US" sz="1500" i="1" dirty="0" smtClean="0"/>
              <a:t>r</a:t>
            </a:r>
            <a:r>
              <a:rPr lang="en-US" sz="1500" dirty="0" smtClean="0"/>
              <a:t>  : “We will go swimming.”  </a:t>
            </a:r>
            <a:r>
              <a:rPr lang="en-US" sz="1500" i="1" dirty="0" smtClean="0"/>
              <a:t>t : </a:t>
            </a:r>
            <a:r>
              <a:rPr lang="en-US" sz="1500" dirty="0" smtClean="0"/>
              <a:t>“We will be home by sunset.”</a:t>
            </a:r>
          </a:p>
          <a:p>
            <a:pPr lvl="1">
              <a:buNone/>
            </a:pPr>
            <a:r>
              <a:rPr lang="en-US" sz="1500" i="1" dirty="0" smtClean="0"/>
              <a:t>q</a:t>
            </a:r>
            <a:r>
              <a:rPr lang="en-US" sz="1500" dirty="0" smtClean="0"/>
              <a:t>  : “It is colder than yesterday.”     </a:t>
            </a:r>
            <a:r>
              <a:rPr lang="en-US" sz="1500" i="1" dirty="0" smtClean="0"/>
              <a:t>s  : </a:t>
            </a:r>
            <a:r>
              <a:rPr lang="en-US" sz="1500" dirty="0" smtClean="0"/>
              <a:t>“We will take a canoe trip.” </a:t>
            </a:r>
            <a:endParaRPr lang="en-US" sz="1500" i="1" dirty="0" smtClean="0"/>
          </a:p>
          <a:p>
            <a:pPr marL="342900" indent="-342900">
              <a:buFont typeface="+mj-lt"/>
              <a:buAutoNum type="arabicPeriod"/>
            </a:pPr>
            <a:r>
              <a:rPr lang="en-US" sz="1500" dirty="0" smtClean="0"/>
              <a:t>Translation into propositional logic:</a:t>
            </a:r>
          </a:p>
          <a:p>
            <a:endParaRPr lang="en-US" dirty="0" smtClean="0"/>
          </a:p>
          <a:p>
            <a:endParaRPr lang="en-US" dirty="0" smtClean="0"/>
          </a:p>
          <a:p>
            <a:pPr lvl="1">
              <a:buNone/>
            </a:pPr>
            <a:endParaRPr lang="en-US" i="1" dirty="0" smtClean="0"/>
          </a:p>
          <a:p>
            <a:pPr lvl="1">
              <a:buNone/>
            </a:pPr>
            <a:endParaRPr lang="en-US" i="1" dirty="0" smtClean="0"/>
          </a:p>
          <a:p>
            <a:pPr lvl="1">
              <a:buNone/>
            </a:pPr>
            <a:endParaRPr lang="en-US" i="1" dirty="0" smtClean="0"/>
          </a:p>
          <a:p>
            <a:pPr lvl="1">
              <a:buNone/>
            </a:pPr>
            <a:endParaRPr lang="en-US" i="1" dirty="0" smtClean="0"/>
          </a:p>
          <a:p>
            <a:pPr lvl="1">
              <a:buNone/>
            </a:pPr>
            <a:endParaRPr lang="en-US" i="1" dirty="0" smtClean="0"/>
          </a:p>
          <a:p>
            <a:endParaRPr lang="en-US" dirty="0" smtClean="0"/>
          </a:p>
        </p:txBody>
      </p:sp>
      <p:pic>
        <p:nvPicPr>
          <p:cNvPr id="6" name="Picture 5" descr="addin_tmp.png"/>
          <p:cNvPicPr>
            <a:picLocks noChangeAspect="1"/>
          </p:cNvPicPr>
          <p:nvPr>
            <p:custDataLst>
              <p:tags r:id="rId1"/>
            </p:custDataLst>
          </p:nvPr>
        </p:nvPicPr>
        <p:blipFill>
          <a:blip r:embed="rId3" cstate="print"/>
          <a:stretch>
            <a:fillRect/>
          </a:stretch>
        </p:blipFill>
        <p:spPr>
          <a:xfrm>
            <a:off x="2514600" y="5715000"/>
            <a:ext cx="4640580" cy="4876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752600"/>
            <a:ext cx="8229600" cy="4389120"/>
          </a:xfrm>
        </p:spPr>
        <p:txBody>
          <a:bodyPr/>
          <a:lstStyle/>
          <a:p>
            <a:r>
              <a:rPr lang="en-US" dirty="0" smtClean="0"/>
              <a:t>Valid Arguments and Rules of Inference</a:t>
            </a:r>
          </a:p>
          <a:p>
            <a:r>
              <a:rPr lang="en-US" dirty="0" smtClean="0"/>
              <a:t>Proof Methods</a:t>
            </a:r>
          </a:p>
          <a:p>
            <a:r>
              <a:rPr lang="en-US" dirty="0" smtClean="0"/>
              <a:t>Proof Strategies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Arguments</a:t>
            </a: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914400" y="2362200"/>
            <a:ext cx="7432358" cy="4009073"/>
          </a:xfrm>
          <a:prstGeom prst="rect">
            <a:avLst/>
          </a:prstGeom>
        </p:spPr>
      </p:pic>
      <p:sp>
        <p:nvSpPr>
          <p:cNvPr id="4" name="TextBox 3"/>
          <p:cNvSpPr txBox="1"/>
          <p:nvPr/>
        </p:nvSpPr>
        <p:spPr>
          <a:xfrm>
            <a:off x="762000" y="1905000"/>
            <a:ext cx="3510385" cy="369332"/>
          </a:xfrm>
          <a:prstGeom prst="rect">
            <a:avLst/>
          </a:prstGeom>
          <a:noFill/>
          <a:ln>
            <a:solidFill>
              <a:schemeClr val="bg1"/>
            </a:solidFill>
          </a:ln>
        </p:spPr>
        <p:txBody>
          <a:bodyPr wrap="none" rtlCol="0">
            <a:spAutoFit/>
          </a:bodyPr>
          <a:lstStyle/>
          <a:p>
            <a:r>
              <a:rPr lang="en-US" dirty="0" smtClean="0">
                <a:solidFill>
                  <a:schemeClr val="accent1"/>
                </a:solidFill>
              </a:rPr>
              <a:t>3.  </a:t>
            </a:r>
            <a:r>
              <a:rPr lang="en-US" dirty="0" smtClean="0"/>
              <a:t>Construct the Valid Argument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Handling Quantified Statements</a:t>
            </a:r>
            <a:endParaRPr lang="en-US" dirty="0"/>
          </a:p>
        </p:txBody>
      </p:sp>
      <p:sp>
        <p:nvSpPr>
          <p:cNvPr id="3" name="Content Placeholder 2"/>
          <p:cNvSpPr>
            <a:spLocks noGrp="1"/>
          </p:cNvSpPr>
          <p:nvPr>
            <p:ph idx="1"/>
          </p:nvPr>
        </p:nvSpPr>
        <p:spPr/>
        <p:txBody>
          <a:bodyPr/>
          <a:lstStyle/>
          <a:p>
            <a:r>
              <a:rPr lang="en-US" dirty="0" smtClean="0"/>
              <a:t>Valid arguments for quantified statements are a sequence of statements. Each statement is either a premise or follows from previous statements by  rules of inference which include:</a:t>
            </a:r>
          </a:p>
          <a:p>
            <a:pPr lvl="1"/>
            <a:r>
              <a:rPr lang="en-US" dirty="0" smtClean="0"/>
              <a:t>Rules of Inference for Propositional Logic</a:t>
            </a:r>
          </a:p>
          <a:p>
            <a:pPr lvl="1"/>
            <a:r>
              <a:rPr lang="en-US" dirty="0" smtClean="0"/>
              <a:t>Rules of Inference for Quantified Statements</a:t>
            </a:r>
          </a:p>
          <a:p>
            <a:r>
              <a:rPr lang="en-US" dirty="0" smtClean="0"/>
              <a:t>The rules of inference for quantified statements are introduced in the next several slides.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Universal Instantiation (UI)</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          </a:t>
            </a:r>
            <a:endParaRPr lang="en-US" sz="3200" dirty="0" smtClean="0"/>
          </a:p>
          <a:p>
            <a:pPr>
              <a:buNone/>
            </a:pPr>
            <a:r>
              <a:rPr lang="en-US" dirty="0" smtClean="0"/>
              <a:t>                        </a:t>
            </a:r>
            <a:endParaRPr lang="en-US" dirty="0"/>
          </a:p>
        </p:txBody>
      </p:sp>
      <p:sp>
        <p:nvSpPr>
          <p:cNvPr id="18" name="TextBox 17"/>
          <p:cNvSpPr txBox="1"/>
          <p:nvPr/>
        </p:nvSpPr>
        <p:spPr>
          <a:xfrm>
            <a:off x="1676400" y="4038600"/>
            <a:ext cx="7010400" cy="2308324"/>
          </a:xfrm>
          <a:prstGeom prst="rect">
            <a:avLst/>
          </a:prstGeom>
          <a:noFill/>
        </p:spPr>
        <p:txBody>
          <a:bodyPr wrap="square" rtlCol="0">
            <a:spAutoFit/>
          </a:bodyPr>
          <a:lstStyle/>
          <a:p>
            <a:r>
              <a:rPr lang="en-US" b="1" dirty="0" smtClean="0"/>
              <a:t>Example</a:t>
            </a:r>
            <a:r>
              <a:rPr lang="en-US" dirty="0" smtClean="0"/>
              <a:t>:</a:t>
            </a:r>
          </a:p>
          <a:p>
            <a:endParaRPr lang="en-US" dirty="0" smtClean="0"/>
          </a:p>
          <a:p>
            <a:r>
              <a:rPr lang="en-US" dirty="0" smtClean="0"/>
              <a:t>Our domain consists of all dogs and Fido is a dog.</a:t>
            </a:r>
          </a:p>
          <a:p>
            <a:endParaRPr lang="en-US" dirty="0" smtClean="0"/>
          </a:p>
          <a:p>
            <a:r>
              <a:rPr lang="en-US" dirty="0" smtClean="0"/>
              <a:t>“All dogs are cuddly.”</a:t>
            </a:r>
          </a:p>
          <a:p>
            <a:endParaRPr lang="en-US" dirty="0" smtClean="0"/>
          </a:p>
          <a:p>
            <a:r>
              <a:rPr lang="en-US" dirty="0" smtClean="0"/>
              <a:t>“Therefore,  Fido is cuddly.”</a:t>
            </a:r>
          </a:p>
          <a:p>
            <a:endParaRPr lang="en-US" dirty="0" smtClean="0"/>
          </a:p>
        </p:txBody>
      </p:sp>
      <p:pic>
        <p:nvPicPr>
          <p:cNvPr id="9" name="Picture 8" descr="addin_tmp.png"/>
          <p:cNvPicPr>
            <a:picLocks noChangeAspect="1"/>
          </p:cNvPicPr>
          <p:nvPr>
            <p:custDataLst>
              <p:tags r:id="rId1"/>
            </p:custDataLst>
          </p:nvPr>
        </p:nvPicPr>
        <p:blipFill>
          <a:blip r:embed="rId3" cstate="print"/>
          <a:stretch>
            <a:fillRect/>
          </a:stretch>
        </p:blipFill>
        <p:spPr>
          <a:xfrm>
            <a:off x="3048001" y="2667000"/>
            <a:ext cx="1617345" cy="85439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Universal Generalization (UG)</a:t>
            </a:r>
            <a:endParaRPr lang="en-US" dirty="0">
              <a:solidFill>
                <a:srgbClr val="FF0000"/>
              </a:solidFill>
            </a:endParaRPr>
          </a:p>
        </p:txBody>
      </p:sp>
      <p:sp>
        <p:nvSpPr>
          <p:cNvPr id="3" name="Content Placeholder 2"/>
          <p:cNvSpPr>
            <a:spLocks noGrp="1"/>
          </p:cNvSpPr>
          <p:nvPr>
            <p:ph idx="1"/>
          </p:nvPr>
        </p:nvSpPr>
        <p:spPr>
          <a:xfrm>
            <a:off x="457200" y="1905000"/>
            <a:ext cx="8229600" cy="4389120"/>
          </a:xfrm>
        </p:spPr>
        <p:txBody>
          <a:bodyPr/>
          <a:lstStyle/>
          <a:p>
            <a:pPr>
              <a:buNone/>
            </a:pPr>
            <a:endParaRPr lang="en-US" sz="3200" dirty="0" smtClean="0"/>
          </a:p>
          <a:p>
            <a:pPr>
              <a:buNone/>
            </a:pPr>
            <a:r>
              <a:rPr lang="en-US" dirty="0" smtClean="0"/>
              <a:t>                        </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3048001" y="2667000"/>
            <a:ext cx="4154805" cy="854393"/>
          </a:xfrm>
          <a:prstGeom prst="rect">
            <a:avLst/>
          </a:prstGeom>
        </p:spPr>
      </p:pic>
      <p:sp>
        <p:nvSpPr>
          <p:cNvPr id="8" name="TextBox 7"/>
          <p:cNvSpPr txBox="1"/>
          <p:nvPr/>
        </p:nvSpPr>
        <p:spPr>
          <a:xfrm>
            <a:off x="2514600" y="4419600"/>
            <a:ext cx="5257800" cy="646331"/>
          </a:xfrm>
          <a:prstGeom prst="rect">
            <a:avLst/>
          </a:prstGeom>
          <a:noFill/>
        </p:spPr>
        <p:txBody>
          <a:bodyPr wrap="square" rtlCol="0">
            <a:spAutoFit/>
          </a:bodyPr>
          <a:lstStyle/>
          <a:p>
            <a:endParaRPr lang="en-US" dirty="0" smtClean="0"/>
          </a:p>
          <a:p>
            <a:r>
              <a:rPr lang="en-US" dirty="0" smtClean="0"/>
              <a:t>Used often implicitly in Mathematical Proofs.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Existential Instantiation (EI)</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sz="3200" dirty="0" smtClean="0"/>
              <a:t>       </a:t>
            </a:r>
          </a:p>
          <a:p>
            <a:pPr>
              <a:buNone/>
            </a:pPr>
            <a:r>
              <a:rPr lang="en-US" dirty="0" smtClean="0"/>
              <a:t>                        </a:t>
            </a:r>
            <a:endParaRPr lang="en-US" dirty="0"/>
          </a:p>
        </p:txBody>
      </p:sp>
      <p:sp>
        <p:nvSpPr>
          <p:cNvPr id="18" name="TextBox 17"/>
          <p:cNvSpPr txBox="1"/>
          <p:nvPr/>
        </p:nvSpPr>
        <p:spPr>
          <a:xfrm>
            <a:off x="1752600" y="4419600"/>
            <a:ext cx="7010400" cy="1477328"/>
          </a:xfrm>
          <a:prstGeom prst="rect">
            <a:avLst/>
          </a:prstGeom>
          <a:noFill/>
        </p:spPr>
        <p:txBody>
          <a:bodyPr wrap="square" rtlCol="0">
            <a:spAutoFit/>
          </a:bodyPr>
          <a:lstStyle/>
          <a:p>
            <a:r>
              <a:rPr lang="en-US" b="1" dirty="0" smtClean="0"/>
              <a:t>Example</a:t>
            </a:r>
            <a:r>
              <a:rPr lang="en-US" dirty="0" smtClean="0"/>
              <a:t>:</a:t>
            </a:r>
          </a:p>
          <a:p>
            <a:endParaRPr lang="en-US" dirty="0" smtClean="0"/>
          </a:p>
          <a:p>
            <a:r>
              <a:rPr lang="en-US" dirty="0" smtClean="0"/>
              <a:t>“There is someone who got an A in the course.”</a:t>
            </a:r>
          </a:p>
          <a:p>
            <a:r>
              <a:rPr lang="en-US" dirty="0" smtClean="0"/>
              <a:t>“Let’s call her </a:t>
            </a:r>
            <a:r>
              <a:rPr lang="en-US" i="1" dirty="0" smtClean="0"/>
              <a:t>a</a:t>
            </a:r>
            <a:r>
              <a:rPr lang="en-US" dirty="0" smtClean="0"/>
              <a:t> and say that </a:t>
            </a:r>
            <a:r>
              <a:rPr lang="en-US" i="1" dirty="0" smtClean="0"/>
              <a:t>a</a:t>
            </a:r>
            <a:r>
              <a:rPr lang="en-US" dirty="0" smtClean="0"/>
              <a:t> got an A”</a:t>
            </a:r>
          </a:p>
          <a:p>
            <a:endParaRPr lang="en-US" dirty="0" smtClean="0"/>
          </a:p>
        </p:txBody>
      </p:sp>
      <p:pic>
        <p:nvPicPr>
          <p:cNvPr id="7" name="Picture 6" descr="addin_tmp.png"/>
          <p:cNvPicPr>
            <a:picLocks noChangeAspect="1"/>
          </p:cNvPicPr>
          <p:nvPr>
            <p:custDataLst>
              <p:tags r:id="rId1"/>
            </p:custDataLst>
          </p:nvPr>
        </p:nvPicPr>
        <p:blipFill>
          <a:blip r:embed="rId3" cstate="print"/>
          <a:stretch>
            <a:fillRect/>
          </a:stretch>
        </p:blipFill>
        <p:spPr>
          <a:xfrm>
            <a:off x="2971800" y="2438401"/>
            <a:ext cx="4723448" cy="85439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Existential Generalization (EG)</a:t>
            </a:r>
            <a:endParaRPr lang="en-US" dirty="0">
              <a:solidFill>
                <a:srgbClr val="FF000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sp>
        <p:nvSpPr>
          <p:cNvPr id="18" name="TextBox 17"/>
          <p:cNvSpPr txBox="1"/>
          <p:nvPr/>
        </p:nvSpPr>
        <p:spPr>
          <a:xfrm>
            <a:off x="1752600" y="4419600"/>
            <a:ext cx="7010400" cy="1477328"/>
          </a:xfrm>
          <a:prstGeom prst="rect">
            <a:avLst/>
          </a:prstGeom>
          <a:noFill/>
        </p:spPr>
        <p:txBody>
          <a:bodyPr wrap="square" rtlCol="0">
            <a:spAutoFit/>
          </a:bodyPr>
          <a:lstStyle/>
          <a:p>
            <a:r>
              <a:rPr lang="en-US" b="1" dirty="0" smtClean="0"/>
              <a:t>Example</a:t>
            </a:r>
            <a:r>
              <a:rPr lang="en-US" dirty="0" smtClean="0"/>
              <a:t>:</a:t>
            </a:r>
          </a:p>
          <a:p>
            <a:endParaRPr lang="en-US" dirty="0" smtClean="0"/>
          </a:p>
          <a:p>
            <a:r>
              <a:rPr lang="en-US" dirty="0" smtClean="0"/>
              <a:t>“Michelle got an A in the class.”</a:t>
            </a:r>
          </a:p>
          <a:p>
            <a:r>
              <a:rPr lang="en-US" dirty="0" smtClean="0"/>
              <a:t>“Therefore,  someone got an A in the class.”</a:t>
            </a:r>
          </a:p>
          <a:p>
            <a:endParaRPr lang="en-US" dirty="0" smtClean="0"/>
          </a:p>
        </p:txBody>
      </p:sp>
      <p:pic>
        <p:nvPicPr>
          <p:cNvPr id="6" name="Picture 5" descr="addin_tmp.png"/>
          <p:cNvPicPr>
            <a:picLocks noChangeAspect="1"/>
          </p:cNvPicPr>
          <p:nvPr>
            <p:custDataLst>
              <p:tags r:id="rId1"/>
            </p:custDataLst>
          </p:nvPr>
        </p:nvPicPr>
        <p:blipFill>
          <a:blip r:embed="rId3" cstate="print"/>
          <a:stretch>
            <a:fillRect/>
          </a:stretch>
        </p:blipFill>
        <p:spPr>
          <a:xfrm>
            <a:off x="3048001" y="2667000"/>
            <a:ext cx="4363403" cy="85439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Rules of Inference</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Using the rules of inference, construct a valid argument to show that</a:t>
            </a:r>
          </a:p>
          <a:p>
            <a:pPr lvl="1">
              <a:buNone/>
            </a:pPr>
            <a:r>
              <a:rPr lang="en-US" dirty="0" smtClean="0"/>
              <a:t>“John Smith has two legs”</a:t>
            </a:r>
          </a:p>
          <a:p>
            <a:pPr>
              <a:buNone/>
            </a:pPr>
            <a:r>
              <a:rPr lang="en-US" dirty="0" smtClean="0"/>
              <a:t>    is a consequence of the premises:</a:t>
            </a:r>
          </a:p>
          <a:p>
            <a:pPr lvl="1">
              <a:buNone/>
            </a:pPr>
            <a:r>
              <a:rPr lang="en-US" dirty="0" smtClean="0"/>
              <a:t>“Every man has two legs.” “John Smith is a man.”</a:t>
            </a:r>
          </a:p>
          <a:p>
            <a:pPr>
              <a:buNone/>
            </a:pPr>
            <a:r>
              <a:rPr lang="en-US" b="1" dirty="0" smtClean="0"/>
              <a:t>Solution</a:t>
            </a:r>
            <a:r>
              <a:rPr lang="en-US" dirty="0" smtClean="0"/>
              <a:t>: Let </a:t>
            </a:r>
            <a:r>
              <a:rPr lang="en-US" i="1" dirty="0" smtClean="0"/>
              <a:t>M</a:t>
            </a:r>
            <a:r>
              <a:rPr lang="en-US" dirty="0" smtClean="0"/>
              <a:t>(</a:t>
            </a:r>
            <a:r>
              <a:rPr lang="en-US" i="1" dirty="0" smtClean="0"/>
              <a:t>x</a:t>
            </a:r>
            <a:r>
              <a:rPr lang="en-US" dirty="0" smtClean="0"/>
              <a:t>) denote  “</a:t>
            </a:r>
            <a:r>
              <a:rPr lang="en-US" i="1" dirty="0" smtClean="0"/>
              <a:t>x</a:t>
            </a:r>
            <a:r>
              <a:rPr lang="en-US" dirty="0" smtClean="0"/>
              <a:t> is a man” and </a:t>
            </a:r>
            <a:r>
              <a:rPr lang="en-US" i="1" dirty="0" smtClean="0"/>
              <a:t>L</a:t>
            </a:r>
            <a:r>
              <a:rPr lang="en-US" dirty="0" smtClean="0"/>
              <a:t>(</a:t>
            </a:r>
            <a:r>
              <a:rPr lang="en-US" i="1" dirty="0" smtClean="0"/>
              <a:t>x</a:t>
            </a:r>
            <a:r>
              <a:rPr lang="en-US" dirty="0" smtClean="0"/>
              <a:t>) “ </a:t>
            </a:r>
            <a:r>
              <a:rPr lang="en-US" i="1" dirty="0" smtClean="0"/>
              <a:t>x</a:t>
            </a:r>
            <a:r>
              <a:rPr lang="en-US" dirty="0" smtClean="0"/>
              <a:t> has two legs” and let John Smith be a member of the domain. </a:t>
            </a:r>
          </a:p>
          <a:p>
            <a:pPr lvl="1">
              <a:buNone/>
            </a:pPr>
            <a:r>
              <a:rPr lang="en-US" b="1" dirty="0" smtClean="0"/>
              <a:t> </a:t>
            </a:r>
            <a:endParaRPr lang="en-US" b="1" dirty="0" smtClean="0"/>
          </a:p>
          <a:p>
            <a:pPr lvl="1"/>
            <a:endParaRPr lang="en-US" b="1" dirty="0" smtClean="0"/>
          </a:p>
          <a:p>
            <a:pPr lvl="1">
              <a:buNone/>
            </a:pPr>
            <a:endParaRPr lang="en-US"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Rules of Inference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Using the rules of inference, construct a valid argument to show that</a:t>
            </a:r>
          </a:p>
          <a:p>
            <a:pPr lvl="1">
              <a:buNone/>
            </a:pPr>
            <a:r>
              <a:rPr lang="en-US" dirty="0" smtClean="0"/>
              <a:t>“John Smith has two legs”</a:t>
            </a:r>
          </a:p>
          <a:p>
            <a:pPr>
              <a:buNone/>
            </a:pPr>
            <a:r>
              <a:rPr lang="en-US" dirty="0" smtClean="0"/>
              <a:t>    is a consequence of the premises:</a:t>
            </a:r>
          </a:p>
          <a:p>
            <a:pPr lvl="1">
              <a:buNone/>
            </a:pPr>
            <a:r>
              <a:rPr lang="en-US" dirty="0" smtClean="0"/>
              <a:t>“Every man has two legs.” “John Smith is a man.”</a:t>
            </a:r>
          </a:p>
          <a:p>
            <a:pPr>
              <a:buNone/>
            </a:pPr>
            <a:r>
              <a:rPr lang="en-US" b="1" dirty="0" smtClean="0"/>
              <a:t>Solution</a:t>
            </a:r>
            <a:r>
              <a:rPr lang="en-US" dirty="0" smtClean="0"/>
              <a:t>: Let </a:t>
            </a:r>
            <a:r>
              <a:rPr lang="en-US" i="1" dirty="0" smtClean="0"/>
              <a:t>M</a:t>
            </a:r>
            <a:r>
              <a:rPr lang="en-US" dirty="0" smtClean="0"/>
              <a:t>(</a:t>
            </a:r>
            <a:r>
              <a:rPr lang="en-US" i="1" dirty="0" smtClean="0"/>
              <a:t>x</a:t>
            </a:r>
            <a:r>
              <a:rPr lang="en-US" dirty="0" smtClean="0"/>
              <a:t>) denote  “</a:t>
            </a:r>
            <a:r>
              <a:rPr lang="en-US" i="1" dirty="0" smtClean="0"/>
              <a:t>x</a:t>
            </a:r>
            <a:r>
              <a:rPr lang="en-US" dirty="0" smtClean="0"/>
              <a:t> is a man” and </a:t>
            </a:r>
            <a:r>
              <a:rPr lang="en-US" i="1" dirty="0" smtClean="0"/>
              <a:t>L</a:t>
            </a:r>
            <a:r>
              <a:rPr lang="en-US" dirty="0" smtClean="0"/>
              <a:t>(</a:t>
            </a:r>
            <a:r>
              <a:rPr lang="en-US" i="1" dirty="0" smtClean="0"/>
              <a:t>x</a:t>
            </a:r>
            <a:r>
              <a:rPr lang="en-US" dirty="0" smtClean="0"/>
              <a:t>) “ </a:t>
            </a:r>
            <a:r>
              <a:rPr lang="en-US" i="1" dirty="0" smtClean="0"/>
              <a:t>x</a:t>
            </a:r>
            <a:r>
              <a:rPr lang="en-US" dirty="0" smtClean="0"/>
              <a:t> has two legs” and let John Smith be a member of the domain. </a:t>
            </a:r>
          </a:p>
          <a:p>
            <a:pPr lvl="1">
              <a:buNone/>
            </a:pPr>
            <a:r>
              <a:rPr lang="en-US" b="1" dirty="0" smtClean="0"/>
              <a:t>Valid Argument</a:t>
            </a:r>
            <a:r>
              <a:rPr lang="en-US" dirty="0" smtClean="0"/>
              <a:t>:</a:t>
            </a:r>
          </a:p>
          <a:p>
            <a:pPr lvl="1">
              <a:buNone/>
            </a:pPr>
            <a:r>
              <a:rPr lang="en-US" b="1" dirty="0" smtClean="0"/>
              <a:t>   </a:t>
            </a:r>
          </a:p>
          <a:p>
            <a:pPr lvl="1">
              <a:buNone/>
            </a:pPr>
            <a:r>
              <a:rPr lang="en-US" b="1" dirty="0" smtClean="0"/>
              <a:t>   </a:t>
            </a:r>
          </a:p>
          <a:p>
            <a:pPr lvl="1">
              <a:buNone/>
            </a:pPr>
            <a:r>
              <a:rPr lang="en-US" b="1" dirty="0" smtClean="0"/>
              <a:t>    </a:t>
            </a:r>
          </a:p>
          <a:p>
            <a:pPr lvl="1">
              <a:buNone/>
            </a:pPr>
            <a:r>
              <a:rPr lang="en-US" b="1" dirty="0" smtClean="0"/>
              <a:t>   </a:t>
            </a:r>
          </a:p>
          <a:p>
            <a:pPr lvl="1">
              <a:buNone/>
            </a:pPr>
            <a:r>
              <a:rPr lang="en-US" b="1" dirty="0" smtClean="0"/>
              <a:t>    </a:t>
            </a:r>
          </a:p>
          <a:p>
            <a:pPr lvl="1">
              <a:buNone/>
            </a:pPr>
            <a:r>
              <a:rPr lang="en-US" b="1" dirty="0" smtClean="0"/>
              <a:t>  </a:t>
            </a:r>
          </a:p>
          <a:p>
            <a:pPr lvl="1"/>
            <a:endParaRPr lang="en-US" b="1" dirty="0" smtClean="0"/>
          </a:p>
          <a:p>
            <a:pPr lvl="1">
              <a:buNone/>
            </a:pPr>
            <a:endParaRPr lang="en-US" b="1" dirty="0" smtClean="0"/>
          </a:p>
        </p:txBody>
      </p:sp>
      <p:pic>
        <p:nvPicPr>
          <p:cNvPr id="4" name="Picture 3" descr="addin_tmp.png"/>
          <p:cNvPicPr>
            <a:picLocks noChangeAspect="1"/>
          </p:cNvPicPr>
          <p:nvPr>
            <p:custDataLst>
              <p:tags r:id="rId1"/>
            </p:custDataLst>
          </p:nvPr>
        </p:nvPicPr>
        <p:blipFill>
          <a:blip r:embed="rId3" cstate="print"/>
          <a:stretch>
            <a:fillRect/>
          </a:stretch>
        </p:blipFill>
        <p:spPr>
          <a:xfrm>
            <a:off x="3124200" y="4495800"/>
            <a:ext cx="4888230" cy="1756410"/>
          </a:xfrm>
          <a:prstGeom prst="rect">
            <a:avLst/>
          </a:prstGeom>
        </p:spPr>
      </p:pic>
    </p:spTree>
    <p:extLst>
      <p:ext uri="{BB962C8B-B14F-4D97-AF65-F5344CB8AC3E}">
        <p14:creationId xmlns:p14="http://schemas.microsoft.com/office/powerpoint/2010/main" val="1099071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Rules of Inference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Use the rules of inference to construct a valid argument showing that the conclusion</a:t>
            </a:r>
          </a:p>
          <a:p>
            <a:pPr lvl="1">
              <a:buNone/>
            </a:pPr>
            <a:r>
              <a:rPr lang="en-US" dirty="0" smtClean="0"/>
              <a:t>“Someone who passed the first exam has not read the book.”</a:t>
            </a:r>
          </a:p>
          <a:p>
            <a:pPr>
              <a:buNone/>
            </a:pPr>
            <a:r>
              <a:rPr lang="en-US" dirty="0" smtClean="0"/>
              <a:t>    follows from the premises</a:t>
            </a:r>
          </a:p>
          <a:p>
            <a:pPr lvl="1">
              <a:buNone/>
            </a:pPr>
            <a:r>
              <a:rPr lang="en-US" dirty="0" smtClean="0"/>
              <a:t>“A student in this class has not read the book.”</a:t>
            </a:r>
          </a:p>
          <a:p>
            <a:pPr lvl="1">
              <a:buNone/>
            </a:pPr>
            <a:r>
              <a:rPr lang="en-US" dirty="0" smtClean="0"/>
              <a:t>“Everyone in this class passed the first exam.”</a:t>
            </a:r>
          </a:p>
          <a:p>
            <a:pPr>
              <a:buNone/>
            </a:pPr>
            <a:r>
              <a:rPr lang="en-US" b="1" dirty="0" smtClean="0"/>
              <a:t>    Solution</a:t>
            </a:r>
            <a:r>
              <a:rPr lang="en-US" dirty="0" smtClean="0"/>
              <a:t>: Let </a:t>
            </a:r>
            <a:r>
              <a:rPr lang="en-US" i="1" dirty="0" smtClean="0"/>
              <a:t>C</a:t>
            </a:r>
            <a:r>
              <a:rPr lang="en-US" dirty="0" smtClean="0"/>
              <a:t>(</a:t>
            </a:r>
            <a:r>
              <a:rPr lang="en-US" i="1" dirty="0" smtClean="0"/>
              <a:t>x</a:t>
            </a:r>
            <a:r>
              <a:rPr lang="en-US" dirty="0" smtClean="0"/>
              <a:t>) denote  “</a:t>
            </a:r>
            <a:r>
              <a:rPr lang="en-US" i="1" dirty="0" smtClean="0"/>
              <a:t>x</a:t>
            </a:r>
            <a:r>
              <a:rPr lang="en-US" dirty="0" smtClean="0"/>
              <a:t> is in this class,” </a:t>
            </a:r>
            <a:r>
              <a:rPr lang="en-US" i="1" dirty="0" smtClean="0"/>
              <a:t>B</a:t>
            </a:r>
            <a:r>
              <a:rPr lang="en-US" dirty="0" smtClean="0"/>
              <a:t>(</a:t>
            </a:r>
            <a:r>
              <a:rPr lang="en-US" i="1" dirty="0" smtClean="0"/>
              <a:t>x</a:t>
            </a:r>
            <a:r>
              <a:rPr lang="en-US" dirty="0" smtClean="0"/>
              <a:t>) denote  “ </a:t>
            </a:r>
            <a:r>
              <a:rPr lang="en-US" i="1" dirty="0" smtClean="0"/>
              <a:t>x</a:t>
            </a:r>
            <a:r>
              <a:rPr lang="en-US" dirty="0" smtClean="0"/>
              <a:t> has  read the book,” and </a:t>
            </a:r>
            <a:r>
              <a:rPr lang="en-US" i="1" dirty="0" smtClean="0"/>
              <a:t>P</a:t>
            </a:r>
            <a:r>
              <a:rPr lang="en-US" dirty="0" smtClean="0"/>
              <a:t>(</a:t>
            </a:r>
            <a:r>
              <a:rPr lang="en-US" i="1" dirty="0" smtClean="0"/>
              <a:t>x</a:t>
            </a:r>
            <a:r>
              <a:rPr lang="en-US" dirty="0" smtClean="0"/>
              <a:t>) denote   “</a:t>
            </a:r>
            <a:r>
              <a:rPr lang="en-US" i="1" dirty="0" smtClean="0"/>
              <a:t>x</a:t>
            </a:r>
            <a:r>
              <a:rPr lang="en-US" dirty="0" smtClean="0"/>
              <a:t> passed the first exam.”</a:t>
            </a:r>
          </a:p>
          <a:p>
            <a:pPr lvl="1">
              <a:buNone/>
            </a:pPr>
            <a:r>
              <a:rPr lang="en-US" dirty="0" smtClean="0"/>
              <a:t> First we translate the</a:t>
            </a:r>
          </a:p>
          <a:p>
            <a:pPr lvl="1">
              <a:buNone/>
            </a:pPr>
            <a:r>
              <a:rPr lang="en-US" dirty="0" smtClean="0"/>
              <a:t> premises and conclusion </a:t>
            </a:r>
          </a:p>
          <a:p>
            <a:pPr lvl="1">
              <a:buNone/>
            </a:pPr>
            <a:r>
              <a:rPr lang="en-US" dirty="0" smtClean="0"/>
              <a:t> into symbolic form.</a:t>
            </a:r>
          </a:p>
          <a:p>
            <a:pPr lvl="1">
              <a:buNone/>
            </a:pPr>
            <a:r>
              <a:rPr lang="en-US" dirty="0" smtClean="0"/>
              <a:t> </a:t>
            </a:r>
          </a:p>
          <a:p>
            <a:pPr lvl="1">
              <a:buNone/>
            </a:pPr>
            <a:r>
              <a:rPr lang="en-US" dirty="0" smtClean="0"/>
              <a:t> </a:t>
            </a:r>
          </a:p>
          <a:p>
            <a:pPr lvl="1">
              <a:buNone/>
            </a:pPr>
            <a:r>
              <a:rPr lang="en-US" dirty="0" smtClean="0"/>
              <a:t> </a:t>
            </a:r>
          </a:p>
          <a:p>
            <a:pPr lvl="1">
              <a:buNone/>
            </a:pPr>
            <a:r>
              <a:rPr lang="en-US" dirty="0" smtClean="0"/>
              <a:t> </a:t>
            </a:r>
          </a:p>
          <a:p>
            <a:endParaRPr lang="en-US" dirty="0" smtClean="0"/>
          </a:p>
          <a:p>
            <a:pPr lvl="1"/>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3810001" y="4724402"/>
            <a:ext cx="3290888" cy="109061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Using Rules of Inference</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371600" y="2514600"/>
            <a:ext cx="6407944" cy="3714750"/>
          </a:xfrm>
          <a:prstGeom prst="rect">
            <a:avLst/>
          </a:prstGeom>
        </p:spPr>
      </p:pic>
      <p:sp>
        <p:nvSpPr>
          <p:cNvPr id="5" name="Rectangle 4"/>
          <p:cNvSpPr/>
          <p:nvPr/>
        </p:nvSpPr>
        <p:spPr>
          <a:xfrm>
            <a:off x="533400" y="1905000"/>
            <a:ext cx="2411109" cy="369332"/>
          </a:xfrm>
          <a:prstGeom prst="rect">
            <a:avLst/>
          </a:prstGeom>
        </p:spPr>
        <p:txBody>
          <a:bodyPr wrap="none">
            <a:spAutoFit/>
          </a:bodyPr>
          <a:lstStyle/>
          <a:p>
            <a:pPr lvl="1">
              <a:buNone/>
            </a:pPr>
            <a:r>
              <a:rPr lang="en-US" b="1" dirty="0" smtClean="0"/>
              <a:t>Valid Argument</a:t>
            </a:r>
            <a:r>
              <a:rPr lang="en-US"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Rules of Inference</a:t>
            </a:r>
            <a:endParaRPr lang="en-US" dirty="0"/>
          </a:p>
        </p:txBody>
      </p:sp>
      <p:sp>
        <p:nvSpPr>
          <p:cNvPr id="3" name="Subtitle 2"/>
          <p:cNvSpPr>
            <a:spLocks noGrp="1"/>
          </p:cNvSpPr>
          <p:nvPr>
            <p:ph type="subTitle" idx="1"/>
          </p:nvPr>
        </p:nvSpPr>
        <p:spPr/>
        <p:txBody>
          <a:bodyPr/>
          <a:lstStyle/>
          <a:p>
            <a:r>
              <a:rPr lang="en-US" smtClean="0"/>
              <a:t>Section 1.6</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Returning to  the Socrates Example</a:t>
            </a:r>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2540000" y="2540001"/>
            <a:ext cx="4377690" cy="382905"/>
          </a:xfrm>
          <a:prstGeom prst="rect">
            <a:avLst/>
          </a:prstGeom>
        </p:spPr>
      </p:pic>
      <p:pic>
        <p:nvPicPr>
          <p:cNvPr id="11" name="Content Placeholder 10" descr="addin_tmp.png"/>
          <p:cNvPicPr>
            <a:picLocks noGrp="1" noChangeAspect="1"/>
          </p:cNvPicPr>
          <p:nvPr>
            <p:ph idx="1"/>
            <p:custDataLst>
              <p:tags r:id="rId2"/>
            </p:custDataLst>
          </p:nvPr>
        </p:nvPicPr>
        <p:blipFill>
          <a:blip r:embed="rId6" cstate="print"/>
          <a:stretch>
            <a:fillRect/>
          </a:stretch>
        </p:blipFill>
        <p:spPr>
          <a:xfrm>
            <a:off x="2819400" y="3429001"/>
            <a:ext cx="2560320" cy="382905"/>
          </a:xfrm>
        </p:spPr>
      </p:pic>
      <p:cxnSp>
        <p:nvCxnSpPr>
          <p:cNvPr id="9" name="Straight Connector 8"/>
          <p:cNvCxnSpPr/>
          <p:nvPr/>
        </p:nvCxnSpPr>
        <p:spPr>
          <a:xfrm>
            <a:off x="2057400" y="4038600"/>
            <a:ext cx="4572000" cy="0"/>
          </a:xfrm>
          <a:prstGeom prst="line">
            <a:avLst/>
          </a:prstGeom>
        </p:spPr>
        <p:style>
          <a:lnRef idx="2">
            <a:schemeClr val="dk1"/>
          </a:lnRef>
          <a:fillRef idx="0">
            <a:schemeClr val="dk1"/>
          </a:fillRef>
          <a:effectRef idx="1">
            <a:schemeClr val="dk1"/>
          </a:effectRef>
          <a:fontRef idx="minor">
            <a:schemeClr val="tx1"/>
          </a:fontRef>
        </p:style>
      </p:cxnSp>
      <p:pic>
        <p:nvPicPr>
          <p:cNvPr id="7" name="Picture 6" descr="addin_tmp.png"/>
          <p:cNvPicPr>
            <a:picLocks noChangeAspect="1"/>
          </p:cNvPicPr>
          <p:nvPr>
            <p:custDataLst>
              <p:tags r:id="rId3"/>
            </p:custDataLst>
          </p:nvPr>
        </p:nvPicPr>
        <p:blipFill>
          <a:blip r:embed="rId7" cstate="print"/>
          <a:stretch>
            <a:fillRect/>
          </a:stretch>
        </p:blipFill>
        <p:spPr>
          <a:xfrm>
            <a:off x="2286000" y="4267200"/>
            <a:ext cx="3743325" cy="38290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for Socrates Example</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81000" y="3048000"/>
            <a:ext cx="8278464" cy="2371154"/>
          </a:xfrm>
          <a:prstGeom prst="rect">
            <a:avLst/>
          </a:prstGeom>
        </p:spPr>
      </p:pic>
      <p:sp>
        <p:nvSpPr>
          <p:cNvPr id="4" name="TextBox 3"/>
          <p:cNvSpPr txBox="1"/>
          <p:nvPr/>
        </p:nvSpPr>
        <p:spPr>
          <a:xfrm>
            <a:off x="762000" y="2209800"/>
            <a:ext cx="2971800" cy="461665"/>
          </a:xfrm>
          <a:prstGeom prst="rect">
            <a:avLst/>
          </a:prstGeom>
          <a:noFill/>
        </p:spPr>
        <p:txBody>
          <a:bodyPr wrap="square" rtlCol="0">
            <a:spAutoFit/>
          </a:bodyPr>
          <a:lstStyle/>
          <a:p>
            <a:r>
              <a:rPr lang="en-US" sz="2400" b="1" dirty="0" smtClean="0"/>
              <a:t>Valid Argument</a:t>
            </a:r>
            <a:endParaRPr lang="en-US" sz="24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Universal Modus Ponens</a:t>
            </a:r>
            <a:endParaRPr lang="en-US" dirty="0">
              <a:solidFill>
                <a:srgbClr val="FF0000"/>
              </a:solidFill>
            </a:endParaRPr>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1981200" y="3886200"/>
            <a:ext cx="5092065" cy="1765935"/>
          </a:xfrm>
        </p:spPr>
      </p:pic>
      <p:sp>
        <p:nvSpPr>
          <p:cNvPr id="8" name="TextBox 7"/>
          <p:cNvSpPr txBox="1"/>
          <p:nvPr/>
        </p:nvSpPr>
        <p:spPr>
          <a:xfrm>
            <a:off x="1752600" y="2362200"/>
            <a:ext cx="6324600" cy="830997"/>
          </a:xfrm>
          <a:prstGeom prst="rect">
            <a:avLst/>
          </a:prstGeom>
          <a:noFill/>
        </p:spPr>
        <p:txBody>
          <a:bodyPr wrap="square" rtlCol="0">
            <a:spAutoFit/>
          </a:bodyPr>
          <a:lstStyle/>
          <a:p>
            <a:r>
              <a:rPr lang="en-US" sz="2400" dirty="0" smtClean="0"/>
              <a:t>Universal Modus Ponens combines universal instantiation and modus ponens into one rule. </a:t>
            </a:r>
            <a:endParaRPr lang="en-US" sz="2400" dirty="0"/>
          </a:p>
        </p:txBody>
      </p:sp>
      <p:sp>
        <p:nvSpPr>
          <p:cNvPr id="5" name="TextBox 4"/>
          <p:cNvSpPr txBox="1"/>
          <p:nvPr/>
        </p:nvSpPr>
        <p:spPr>
          <a:xfrm>
            <a:off x="1600200" y="5791200"/>
            <a:ext cx="6781800" cy="461665"/>
          </a:xfrm>
          <a:prstGeom prst="rect">
            <a:avLst/>
          </a:prstGeom>
          <a:noFill/>
        </p:spPr>
        <p:txBody>
          <a:bodyPr wrap="square" rtlCol="0">
            <a:spAutoFit/>
          </a:bodyPr>
          <a:lstStyle/>
          <a:p>
            <a:r>
              <a:rPr lang="en-US" sz="2400" dirty="0" smtClean="0"/>
              <a:t> This rule could be used in the Socrates example.</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Use rules of inference to show that the hypotheses “If it does not rain or if it is not foggy, then the sailing race will be held and the lifesaving demonstration will go on,” “If the sailing race is held, then the trophy will be awarded,” and “The trophy was not awarded” imply the conclusion “It rained.”</a:t>
            </a:r>
            <a:endParaRPr lang="en-US" dirty="0"/>
          </a:p>
        </p:txBody>
      </p:sp>
    </p:spTree>
    <p:extLst>
      <p:ext uri="{BB962C8B-B14F-4D97-AF65-F5344CB8AC3E}">
        <p14:creationId xmlns:p14="http://schemas.microsoft.com/office/powerpoint/2010/main" val="3156659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For each of these arguments, explain which rules of </a:t>
            </a:r>
            <a:r>
              <a:rPr lang="en-US" dirty="0" smtClean="0"/>
              <a:t>inference are </a:t>
            </a:r>
            <a:r>
              <a:rPr lang="en-US" dirty="0"/>
              <a:t>used for each step.</a:t>
            </a:r>
          </a:p>
          <a:p>
            <a:pPr marL="0" indent="0">
              <a:buNone/>
            </a:pPr>
            <a:r>
              <a:rPr lang="en-US" b="1" dirty="0"/>
              <a:t>a) </a:t>
            </a:r>
            <a:r>
              <a:rPr lang="en-US" dirty="0"/>
              <a:t>“Linda, a student in this class, owns a red </a:t>
            </a:r>
            <a:r>
              <a:rPr lang="en-US" dirty="0" smtClean="0"/>
              <a:t>convertible. Everyone </a:t>
            </a:r>
            <a:r>
              <a:rPr lang="en-US" dirty="0"/>
              <a:t>who owns a red convertible has gotten </a:t>
            </a:r>
            <a:r>
              <a:rPr lang="en-US" dirty="0" smtClean="0"/>
              <a:t>at least </a:t>
            </a:r>
            <a:r>
              <a:rPr lang="en-US" dirty="0"/>
              <a:t>one speeding ticket. Therefore, someone in </a:t>
            </a:r>
            <a:r>
              <a:rPr lang="en-US" dirty="0" smtClean="0"/>
              <a:t>this class </a:t>
            </a:r>
            <a:r>
              <a:rPr lang="en-US" dirty="0"/>
              <a:t>has gotten a speeding ticket.”</a:t>
            </a:r>
            <a:endParaRPr lang="en-US" dirty="0"/>
          </a:p>
        </p:txBody>
      </p:sp>
    </p:spTree>
    <p:extLst>
      <p:ext uri="{BB962C8B-B14F-4D97-AF65-F5344CB8AC3E}">
        <p14:creationId xmlns:p14="http://schemas.microsoft.com/office/powerpoint/2010/main" val="2165339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dirty="0" smtClean="0"/>
              <a:t>#5, #13</a:t>
            </a:r>
            <a:endParaRPr lang="en-US" dirty="0"/>
          </a:p>
        </p:txBody>
      </p:sp>
    </p:spTree>
    <p:extLst>
      <p:ext uri="{BB962C8B-B14F-4D97-AF65-F5344CB8AC3E}">
        <p14:creationId xmlns:p14="http://schemas.microsoft.com/office/powerpoint/2010/main" val="2757973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Proofs</a:t>
            </a:r>
            <a:endParaRPr lang="en-US" dirty="0"/>
          </a:p>
        </p:txBody>
      </p:sp>
      <p:sp>
        <p:nvSpPr>
          <p:cNvPr id="3" name="Subtitle 2"/>
          <p:cNvSpPr>
            <a:spLocks noGrp="1"/>
          </p:cNvSpPr>
          <p:nvPr>
            <p:ph type="subTitle" idx="1"/>
          </p:nvPr>
        </p:nvSpPr>
        <p:spPr/>
        <p:txBody>
          <a:bodyPr/>
          <a:lstStyle/>
          <a:p>
            <a:r>
              <a:rPr lang="en-US" dirty="0" smtClean="0"/>
              <a:t>Section 1.7</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Mathematical Proofs</a:t>
            </a:r>
          </a:p>
          <a:p>
            <a:r>
              <a:rPr lang="en-US" dirty="0" smtClean="0"/>
              <a:t>Forms of Theorems</a:t>
            </a:r>
          </a:p>
          <a:p>
            <a:r>
              <a:rPr lang="en-US" dirty="0" smtClean="0"/>
              <a:t>Direct Proofs</a:t>
            </a:r>
          </a:p>
          <a:p>
            <a:r>
              <a:rPr lang="en-US" dirty="0" smtClean="0"/>
              <a:t>Indirect Proofs</a:t>
            </a:r>
          </a:p>
          <a:p>
            <a:pPr lvl="1"/>
            <a:r>
              <a:rPr lang="en-US" dirty="0" smtClean="0"/>
              <a:t>Proof of the </a:t>
            </a:r>
            <a:r>
              <a:rPr lang="en-US" dirty="0" err="1" smtClean="0"/>
              <a:t>Contrapositive</a:t>
            </a:r>
            <a:endParaRPr lang="en-US" dirty="0" smtClean="0"/>
          </a:p>
          <a:p>
            <a:pPr lvl="1"/>
            <a:r>
              <a:rPr lang="en-US" dirty="0" smtClean="0"/>
              <a:t>Proof by Contradiction</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Proofs of Mathematical Statements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i="1" dirty="0" smtClean="0"/>
              <a:t>proof</a:t>
            </a:r>
            <a:r>
              <a:rPr lang="en-US" dirty="0" smtClean="0"/>
              <a:t> is a valid argument that establishes the truth of a statement.</a:t>
            </a:r>
          </a:p>
          <a:p>
            <a:r>
              <a:rPr lang="en-US" dirty="0" smtClean="0"/>
              <a:t>In math, CS,  and other disciplines, informal proofs  which are generally shorter, are generally used.</a:t>
            </a:r>
          </a:p>
          <a:p>
            <a:pPr lvl="1"/>
            <a:r>
              <a:rPr lang="en-US" dirty="0" smtClean="0"/>
              <a:t>More than one rule of inference are often used in a step. </a:t>
            </a:r>
          </a:p>
          <a:p>
            <a:pPr lvl="1"/>
            <a:r>
              <a:rPr lang="en-US" dirty="0" smtClean="0"/>
              <a:t>Steps may be skipped.</a:t>
            </a:r>
          </a:p>
          <a:p>
            <a:pPr lvl="1"/>
            <a:r>
              <a:rPr lang="en-US" dirty="0" smtClean="0"/>
              <a:t>The rules of inference used are not explicitly stated. </a:t>
            </a:r>
          </a:p>
          <a:p>
            <a:pPr lvl="1"/>
            <a:r>
              <a:rPr lang="en-US" dirty="0" smtClean="0"/>
              <a:t>Easier for to understand and to explain to people. </a:t>
            </a:r>
          </a:p>
          <a:p>
            <a:pPr lvl="1"/>
            <a:r>
              <a:rPr lang="en-US" dirty="0" smtClean="0"/>
              <a:t>But it is also easier to introduce errors. </a:t>
            </a:r>
          </a:p>
          <a:p>
            <a:r>
              <a:rPr lang="en-US" dirty="0" smtClean="0"/>
              <a:t>Proofs have many practical applications:</a:t>
            </a:r>
          </a:p>
          <a:p>
            <a:pPr lvl="1"/>
            <a:r>
              <a:rPr lang="en-US" dirty="0" smtClean="0"/>
              <a:t>verification that computer programs are correct </a:t>
            </a:r>
          </a:p>
          <a:p>
            <a:pPr lvl="1"/>
            <a:r>
              <a:rPr lang="en-US" dirty="0" smtClean="0"/>
              <a:t>establishing that operating systems are secure </a:t>
            </a:r>
          </a:p>
          <a:p>
            <a:pPr lvl="1"/>
            <a:r>
              <a:rPr lang="en-US" dirty="0" smtClean="0"/>
              <a:t>enabling programs to make inferences in artificial intelligence </a:t>
            </a:r>
          </a:p>
          <a:p>
            <a:pPr lvl="1"/>
            <a:r>
              <a:rPr lang="en-US" dirty="0" smtClean="0"/>
              <a:t>showing that system specifications are consistent</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theorem</a:t>
            </a:r>
            <a:r>
              <a:rPr lang="en-US" dirty="0" smtClean="0"/>
              <a:t> is a statement that can be shown to be true using:</a:t>
            </a:r>
          </a:p>
          <a:p>
            <a:pPr lvl="1"/>
            <a:r>
              <a:rPr lang="en-US" dirty="0" smtClean="0"/>
              <a:t>definitions</a:t>
            </a:r>
          </a:p>
          <a:p>
            <a:pPr lvl="1"/>
            <a:r>
              <a:rPr lang="en-US" dirty="0" smtClean="0"/>
              <a:t>other theorems</a:t>
            </a:r>
          </a:p>
          <a:p>
            <a:pPr lvl="1"/>
            <a:r>
              <a:rPr lang="en-US" i="1" dirty="0" smtClean="0"/>
              <a:t>axioms</a:t>
            </a:r>
            <a:r>
              <a:rPr lang="en-US" dirty="0" smtClean="0"/>
              <a:t> (statements which are given as true) </a:t>
            </a:r>
          </a:p>
          <a:p>
            <a:pPr lvl="1"/>
            <a:r>
              <a:rPr lang="en-US" dirty="0" smtClean="0"/>
              <a:t>rules of inference</a:t>
            </a:r>
          </a:p>
          <a:p>
            <a:r>
              <a:rPr lang="en-US" dirty="0" smtClean="0"/>
              <a:t>A </a:t>
            </a:r>
            <a:r>
              <a:rPr lang="en-US" i="1" dirty="0" smtClean="0"/>
              <a:t>lemma</a:t>
            </a:r>
            <a:r>
              <a:rPr lang="en-US" dirty="0" smtClean="0"/>
              <a:t> is a ‘helping theorem’ or a result which is needed to prove a theorem.</a:t>
            </a:r>
          </a:p>
          <a:p>
            <a:r>
              <a:rPr lang="en-US" dirty="0" smtClean="0"/>
              <a:t>A </a:t>
            </a:r>
            <a:r>
              <a:rPr lang="en-US" i="1" dirty="0" smtClean="0"/>
              <a:t>corollary</a:t>
            </a:r>
            <a:r>
              <a:rPr lang="en-US" dirty="0" smtClean="0"/>
              <a:t> is a result which follows directly from a theorem.</a:t>
            </a:r>
          </a:p>
          <a:p>
            <a:r>
              <a:rPr lang="en-US" dirty="0" smtClean="0"/>
              <a:t>Less important theorems are sometimes called </a:t>
            </a:r>
            <a:r>
              <a:rPr lang="en-US" i="1" dirty="0" smtClean="0"/>
              <a:t>propositions</a:t>
            </a:r>
            <a:r>
              <a:rPr lang="en-US" dirty="0" smtClean="0"/>
              <a:t>. </a:t>
            </a:r>
          </a:p>
          <a:p>
            <a:r>
              <a:rPr lang="en-US" dirty="0" smtClean="0"/>
              <a:t>A </a:t>
            </a:r>
            <a:r>
              <a:rPr lang="en-US" i="1" dirty="0" smtClean="0"/>
              <a:t>conjecture</a:t>
            </a:r>
            <a:r>
              <a:rPr lang="en-US" dirty="0" smtClean="0"/>
              <a:t> is a statement that is being proposed to be true. Once a proof of a conjecture is found, it becomes a theorem. It may turn out to be false.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Valid Arguments</a:t>
            </a:r>
          </a:p>
          <a:p>
            <a:r>
              <a:rPr lang="en-US" dirty="0" smtClean="0"/>
              <a:t>Inference Rules for Propositional Logic</a:t>
            </a:r>
          </a:p>
          <a:p>
            <a:r>
              <a:rPr lang="en-US" dirty="0" smtClean="0"/>
              <a:t>Using Rules of Inference to Build Arguments</a:t>
            </a:r>
          </a:p>
          <a:p>
            <a:r>
              <a:rPr lang="en-US" dirty="0" smtClean="0"/>
              <a:t>Rules of Inference for Quantified Statements</a:t>
            </a:r>
          </a:p>
          <a:p>
            <a:r>
              <a:rPr lang="en-US" dirty="0" smtClean="0"/>
              <a:t>Building Arguments for Quantified Statements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Theorems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Many theorems assert that a property holds for all elements in a domain, such as the integers, the real numbers, or some of the discrete structures that we will study in this class. </a:t>
            </a:r>
          </a:p>
          <a:p>
            <a:r>
              <a:rPr lang="en-US" dirty="0" smtClean="0"/>
              <a:t>Often the universal quantifier (needed for a precise statement of a theorem) is omitted by standard mathematical convention. </a:t>
            </a:r>
          </a:p>
          <a:p>
            <a:pPr>
              <a:buNone/>
            </a:pPr>
            <a:r>
              <a:rPr lang="en-US" dirty="0" smtClean="0"/>
              <a:t>    For example, the statement:</a:t>
            </a:r>
          </a:p>
          <a:p>
            <a:pPr>
              <a:buNone/>
            </a:pPr>
            <a:r>
              <a:rPr lang="en-US" dirty="0" smtClean="0"/>
              <a:t>        </a:t>
            </a:r>
            <a:r>
              <a:rPr lang="en-US" sz="2200" dirty="0" smtClean="0"/>
              <a:t>“If </a:t>
            </a:r>
            <a:r>
              <a:rPr lang="en-US" sz="2200" i="1" dirty="0" smtClean="0"/>
              <a:t>x</a:t>
            </a:r>
            <a:r>
              <a:rPr lang="en-US" sz="2200" dirty="0" smtClean="0"/>
              <a:t> &gt; </a:t>
            </a:r>
            <a:r>
              <a:rPr lang="en-US" sz="2200" i="1" dirty="0" smtClean="0"/>
              <a:t>y</a:t>
            </a:r>
            <a:r>
              <a:rPr lang="en-US" sz="2200" dirty="0" smtClean="0"/>
              <a:t>, where </a:t>
            </a:r>
            <a:r>
              <a:rPr lang="en-US" sz="2200" i="1" dirty="0" smtClean="0"/>
              <a:t>x</a:t>
            </a:r>
            <a:r>
              <a:rPr lang="en-US" sz="2200" dirty="0" smtClean="0"/>
              <a:t> and </a:t>
            </a:r>
            <a:r>
              <a:rPr lang="en-US" sz="2200" i="1" dirty="0" smtClean="0"/>
              <a:t>y</a:t>
            </a:r>
            <a:r>
              <a:rPr lang="en-US" sz="2200" dirty="0" smtClean="0"/>
              <a:t> are positive real numbers, then </a:t>
            </a:r>
            <a:r>
              <a:rPr lang="en-US" sz="2200" i="1" dirty="0" smtClean="0"/>
              <a:t>x</a:t>
            </a:r>
            <a:r>
              <a:rPr lang="en-US" sz="2200" baseline="30000" dirty="0" smtClean="0"/>
              <a:t>2</a:t>
            </a:r>
            <a:r>
              <a:rPr lang="en-US" sz="2200" dirty="0" smtClean="0"/>
              <a:t> &gt; </a:t>
            </a:r>
            <a:r>
              <a:rPr lang="en-US" sz="2200" i="1" dirty="0" smtClean="0"/>
              <a:t>y</a:t>
            </a:r>
            <a:r>
              <a:rPr lang="en-US" sz="2200" baseline="30000" dirty="0" smtClean="0"/>
              <a:t>2</a:t>
            </a:r>
            <a:r>
              <a:rPr lang="en-US" sz="2200" dirty="0" smtClean="0"/>
              <a:t> ”</a:t>
            </a:r>
          </a:p>
          <a:p>
            <a:pPr>
              <a:buNone/>
            </a:pPr>
            <a:r>
              <a:rPr lang="en-US" dirty="0" smtClean="0"/>
              <a:t>   really means</a:t>
            </a:r>
          </a:p>
          <a:p>
            <a:pPr>
              <a:buNone/>
            </a:pPr>
            <a:r>
              <a:rPr lang="en-US" dirty="0" smtClean="0"/>
              <a:t>       </a:t>
            </a:r>
            <a:r>
              <a:rPr lang="en-US" sz="2200" dirty="0" smtClean="0"/>
              <a:t>“For all positive real numbers </a:t>
            </a:r>
            <a:r>
              <a:rPr lang="en-US" sz="2200" i="1" dirty="0" smtClean="0"/>
              <a:t>x</a:t>
            </a:r>
            <a:r>
              <a:rPr lang="en-US" sz="2200" dirty="0" smtClean="0"/>
              <a:t> and </a:t>
            </a:r>
            <a:r>
              <a:rPr lang="en-US" sz="2200" i="1" dirty="0" smtClean="0"/>
              <a:t>y</a:t>
            </a:r>
            <a:r>
              <a:rPr lang="en-US" sz="2200" dirty="0" smtClean="0"/>
              <a:t>, if </a:t>
            </a:r>
            <a:r>
              <a:rPr lang="en-US" sz="2200" i="1" dirty="0" smtClean="0"/>
              <a:t>x</a:t>
            </a:r>
            <a:r>
              <a:rPr lang="en-US" sz="2200" dirty="0" smtClean="0"/>
              <a:t> &gt; </a:t>
            </a:r>
            <a:r>
              <a:rPr lang="en-US" sz="2200" i="1" dirty="0" smtClean="0"/>
              <a:t>y</a:t>
            </a:r>
            <a:r>
              <a:rPr lang="en-US" sz="2200" dirty="0" smtClean="0"/>
              <a:t>, then </a:t>
            </a:r>
            <a:r>
              <a:rPr lang="en-US" sz="2200" i="1" dirty="0" smtClean="0"/>
              <a:t>x</a:t>
            </a:r>
            <a:r>
              <a:rPr lang="en-US" sz="2200" baseline="30000" dirty="0" smtClean="0"/>
              <a:t>2</a:t>
            </a:r>
            <a:r>
              <a:rPr lang="en-US" sz="2200" dirty="0" smtClean="0"/>
              <a:t> &gt; </a:t>
            </a:r>
            <a:r>
              <a:rPr lang="en-US" sz="2200" i="1" dirty="0" smtClean="0"/>
              <a:t>y</a:t>
            </a:r>
            <a:r>
              <a:rPr lang="en-US" sz="2200" baseline="30000" dirty="0" smtClean="0"/>
              <a:t>2</a:t>
            </a: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Theorems</a:t>
            </a:r>
            <a:endParaRPr lang="en-US" dirty="0"/>
          </a:p>
        </p:txBody>
      </p:sp>
      <p:sp>
        <p:nvSpPr>
          <p:cNvPr id="3" name="Content Placeholder 2"/>
          <p:cNvSpPr>
            <a:spLocks noGrp="1"/>
          </p:cNvSpPr>
          <p:nvPr>
            <p:ph idx="1"/>
          </p:nvPr>
        </p:nvSpPr>
        <p:spPr/>
        <p:txBody>
          <a:bodyPr>
            <a:normAutofit/>
          </a:bodyPr>
          <a:lstStyle/>
          <a:p>
            <a:r>
              <a:rPr lang="en-US" dirty="0" smtClean="0"/>
              <a:t>Many theorems have the form:  </a:t>
            </a:r>
          </a:p>
          <a:p>
            <a:pPr>
              <a:buNone/>
            </a:pPr>
            <a:endParaRPr lang="en-US" dirty="0" smtClean="0"/>
          </a:p>
          <a:p>
            <a:r>
              <a:rPr lang="en-US" dirty="0" smtClean="0"/>
              <a:t>To prove them, we show that where </a:t>
            </a:r>
            <a:r>
              <a:rPr lang="en-US" i="1" dirty="0" smtClean="0"/>
              <a:t>c</a:t>
            </a:r>
            <a:r>
              <a:rPr lang="en-US" dirty="0" smtClean="0"/>
              <a:t> is an arbitrary element of the domain, </a:t>
            </a:r>
          </a:p>
          <a:p>
            <a:r>
              <a:rPr lang="en-US" dirty="0" smtClean="0"/>
              <a:t>By universal generalization the truth of the original formula follows.</a:t>
            </a:r>
          </a:p>
          <a:p>
            <a:r>
              <a:rPr lang="en-US" dirty="0" smtClean="0"/>
              <a:t>So, we must prove something of the form:  </a:t>
            </a:r>
          </a:p>
          <a:p>
            <a:pPr>
              <a:buNone/>
            </a:pPr>
            <a:endParaRPr lang="en-US" dirty="0" smtClean="0"/>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733800" y="2438400"/>
            <a:ext cx="2416969" cy="319088"/>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4572000" y="3429000"/>
            <a:ext cx="1714500" cy="319088"/>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6934200" y="4800600"/>
            <a:ext cx="965835" cy="26860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r>
              <a:rPr lang="en-US" sz="4000" dirty="0" smtClean="0"/>
              <a:t> </a:t>
            </a:r>
            <a:endParaRPr lang="en-US" sz="4000"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r>
              <a:rPr lang="en-US" i="1" dirty="0" smtClean="0"/>
              <a:t>Trivial Proof</a:t>
            </a:r>
            <a:r>
              <a:rPr lang="en-US" dirty="0" smtClean="0"/>
              <a:t>: If we know </a:t>
            </a:r>
            <a:r>
              <a:rPr lang="en-US" i="1" dirty="0" smtClean="0"/>
              <a:t>q</a:t>
            </a:r>
            <a:r>
              <a:rPr lang="en-US" dirty="0" smtClean="0"/>
              <a:t> is true, then</a:t>
            </a:r>
          </a:p>
          <a:p>
            <a:pPr>
              <a:buNone/>
            </a:pPr>
            <a:r>
              <a:rPr lang="en-US" dirty="0" smtClean="0"/>
              <a:t>          </a:t>
            </a:r>
            <a:r>
              <a:rPr lang="en-US" i="1" dirty="0" smtClean="0"/>
              <a:t>p</a:t>
            </a:r>
            <a:r>
              <a:rPr lang="en-US" dirty="0" smtClean="0"/>
              <a:t> </a:t>
            </a:r>
            <a:r>
              <a:rPr lang="en-US" dirty="0" smtClean="0">
                <a:latin typeface="Cambria Math"/>
                <a:ea typeface="Cambria Math"/>
              </a:rPr>
              <a:t>→ </a:t>
            </a:r>
            <a:r>
              <a:rPr lang="en-US" i="1" dirty="0" smtClean="0">
                <a:latin typeface="Cambria Math"/>
                <a:ea typeface="Cambria Math"/>
              </a:rPr>
              <a:t>q</a:t>
            </a:r>
            <a:r>
              <a:rPr lang="en-US" dirty="0" smtClean="0"/>
              <a:t>   is true as well.   </a:t>
            </a:r>
          </a:p>
          <a:p>
            <a:pPr>
              <a:buNone/>
            </a:pPr>
            <a:r>
              <a:rPr lang="en-US" dirty="0" smtClean="0"/>
              <a:t> </a:t>
            </a:r>
          </a:p>
          <a:p>
            <a:pPr>
              <a:buNone/>
            </a:pPr>
            <a:r>
              <a:rPr lang="en-US" dirty="0" smtClean="0"/>
              <a:t>“If it is raining  then </a:t>
            </a:r>
            <a:r>
              <a:rPr lang="en-US" dirty="0" smtClean="0">
                <a:latin typeface="Cambria Math" pitchFamily="18" charset="0"/>
                <a:ea typeface="Cambria Math" pitchFamily="18" charset="0"/>
              </a:rPr>
              <a:t>1=1</a:t>
            </a:r>
            <a:r>
              <a:rPr lang="en-US" dirty="0" smtClean="0"/>
              <a:t>.”</a:t>
            </a:r>
          </a:p>
          <a:p>
            <a:pPr>
              <a:buNone/>
            </a:pPr>
            <a:r>
              <a:rPr lang="en-US" dirty="0" smtClean="0"/>
              <a:t>       </a:t>
            </a:r>
          </a:p>
          <a:p>
            <a:r>
              <a:rPr lang="en-US" dirty="0" smtClean="0"/>
              <a:t> </a:t>
            </a:r>
            <a:r>
              <a:rPr lang="en-US" i="1" dirty="0" smtClean="0"/>
              <a:t>Vacuous Proof</a:t>
            </a:r>
            <a:r>
              <a:rPr lang="en-US" dirty="0" smtClean="0"/>
              <a:t>: If we know </a:t>
            </a:r>
            <a:r>
              <a:rPr lang="en-US" i="1" dirty="0" smtClean="0"/>
              <a:t>p</a:t>
            </a:r>
            <a:r>
              <a:rPr lang="en-US" dirty="0" smtClean="0"/>
              <a:t> is false then</a:t>
            </a:r>
          </a:p>
          <a:p>
            <a:pPr>
              <a:buNone/>
            </a:pPr>
            <a:r>
              <a:rPr lang="en-US" dirty="0" smtClean="0"/>
              <a:t>           </a:t>
            </a:r>
            <a:r>
              <a:rPr lang="en-US" i="1" dirty="0" smtClean="0"/>
              <a:t>p</a:t>
            </a:r>
            <a:r>
              <a:rPr lang="en-US" dirty="0" smtClean="0"/>
              <a:t> </a:t>
            </a:r>
            <a:r>
              <a:rPr lang="en-US" dirty="0" smtClean="0">
                <a:latin typeface="Cambria Math"/>
                <a:ea typeface="Cambria Math"/>
              </a:rPr>
              <a:t>→ </a:t>
            </a:r>
            <a:r>
              <a:rPr lang="en-US" i="1" dirty="0" smtClean="0">
                <a:latin typeface="Cambria Math"/>
                <a:ea typeface="Cambria Math"/>
              </a:rPr>
              <a:t>q</a:t>
            </a:r>
            <a:r>
              <a:rPr lang="en-US" dirty="0" smtClean="0"/>
              <a:t>   is true as well.</a:t>
            </a:r>
          </a:p>
          <a:p>
            <a:pPr>
              <a:buNone/>
            </a:pPr>
            <a:r>
              <a:rPr lang="en-US" dirty="0" smtClean="0"/>
              <a:t>“If I am both rich and poor then </a:t>
            </a:r>
            <a:r>
              <a:rPr lang="en-US" dirty="0" smtClean="0">
                <a:latin typeface="Cambria Math" pitchFamily="18" charset="0"/>
                <a:ea typeface="Cambria Math" pitchFamily="18" charset="0"/>
              </a:rPr>
              <a:t>2 + 2 = 5</a:t>
            </a:r>
            <a:r>
              <a:rPr lang="en-US" dirty="0" smtClean="0"/>
              <a:t>.” </a:t>
            </a:r>
          </a:p>
          <a:p>
            <a:pPr>
              <a:buNone/>
            </a:pPr>
            <a:endParaRPr lang="en-US" dirty="0" smtClean="0"/>
          </a:p>
          <a:p>
            <a:pPr>
              <a:buNone/>
            </a:pPr>
            <a:r>
              <a:rPr lang="en-US" dirty="0" smtClean="0"/>
              <a:t> [ Even though these examples seem silly, both trivial and vacuous proofs are often used in mathematical induction, as we will see in Chapter </a:t>
            </a:r>
            <a:r>
              <a:rPr lang="en-US" dirty="0" smtClean="0"/>
              <a:t>5]</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and Odd Integers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integer </a:t>
            </a:r>
            <a:r>
              <a:rPr lang="en-US" i="1" dirty="0" smtClean="0"/>
              <a:t>n</a:t>
            </a:r>
            <a:r>
              <a:rPr lang="en-US" dirty="0" smtClean="0"/>
              <a:t> is even if there exists an integer </a:t>
            </a:r>
            <a:r>
              <a:rPr lang="en-US" i="1" dirty="0" smtClean="0"/>
              <a:t>k</a:t>
            </a:r>
            <a:r>
              <a:rPr lang="en-US" dirty="0" smtClean="0"/>
              <a:t> such that </a:t>
            </a:r>
            <a:r>
              <a:rPr lang="en-US" i="1" dirty="0" smtClean="0"/>
              <a:t>n</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and </a:t>
            </a:r>
            <a:r>
              <a:rPr lang="en-US" i="1" dirty="0" smtClean="0"/>
              <a:t>n</a:t>
            </a:r>
            <a:r>
              <a:rPr lang="en-US" dirty="0" smtClean="0"/>
              <a:t> is odd if there exists an integer </a:t>
            </a:r>
            <a:r>
              <a:rPr lang="en-US" i="1" dirty="0" smtClean="0"/>
              <a:t>k</a:t>
            </a:r>
            <a:r>
              <a:rPr lang="en-US" dirty="0" smtClean="0"/>
              <a:t>, such that </a:t>
            </a:r>
            <a:r>
              <a:rPr lang="en-US" i="1" dirty="0" smtClean="0"/>
              <a:t>n</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Note that every integer is either even or odd and no integer is both even and odd.</a:t>
            </a:r>
          </a:p>
          <a:p>
            <a:pPr>
              <a:buNone/>
            </a:pPr>
            <a:endParaRPr lang="en-US" dirty="0" smtClean="0"/>
          </a:p>
          <a:p>
            <a:pPr>
              <a:buNone/>
            </a:pPr>
            <a:r>
              <a:rPr lang="en-US" dirty="0" smtClean="0"/>
              <a:t> </a:t>
            </a:r>
            <a:r>
              <a:rPr lang="en-US"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r>
              <a:rPr lang="en-US" sz="4000" dirty="0" smtClean="0"/>
              <a:t> </a:t>
            </a:r>
            <a:endParaRPr lang="en-US" sz="4000" dirty="0"/>
          </a:p>
        </p:txBody>
      </p:sp>
      <p:sp>
        <p:nvSpPr>
          <p:cNvPr id="3" name="Content Placeholder 2"/>
          <p:cNvSpPr>
            <a:spLocks noGrp="1"/>
          </p:cNvSpPr>
          <p:nvPr>
            <p:ph idx="1"/>
          </p:nvPr>
        </p:nvSpPr>
        <p:spPr>
          <a:xfrm>
            <a:off x="533400" y="2057400"/>
            <a:ext cx="8229600" cy="4525963"/>
          </a:xfrm>
        </p:spPr>
        <p:txBody>
          <a:bodyPr>
            <a:normAutofit fontScale="92500" lnSpcReduction="10000"/>
          </a:bodyPr>
          <a:lstStyle/>
          <a:p>
            <a:r>
              <a:rPr lang="en-US" i="1" dirty="0" smtClean="0"/>
              <a:t>Direct Proof</a:t>
            </a:r>
            <a:r>
              <a:rPr lang="en-US" dirty="0" smtClean="0"/>
              <a:t>: Assume that  </a:t>
            </a:r>
            <a:r>
              <a:rPr lang="en-US" i="1" dirty="0" smtClean="0">
                <a:latin typeface="Cambria Math" pitchFamily="18" charset="0"/>
                <a:ea typeface="Cambria Math" pitchFamily="18" charset="0"/>
              </a:rPr>
              <a:t>p</a:t>
            </a:r>
            <a:r>
              <a:rPr lang="en-US" dirty="0" smtClean="0"/>
              <a:t>  is true. Use rules of inference, axioms, and logical equivalences to show that   </a:t>
            </a:r>
            <a:r>
              <a:rPr lang="en-US" i="1" dirty="0" smtClean="0"/>
              <a:t>q</a:t>
            </a:r>
            <a:r>
              <a:rPr lang="en-US" dirty="0" smtClean="0"/>
              <a:t>  must also be true.</a:t>
            </a:r>
          </a:p>
          <a:p>
            <a:pPr>
              <a:buNone/>
            </a:pPr>
            <a:r>
              <a:rPr lang="en-US" b="1" dirty="0" smtClean="0"/>
              <a:t>   Example</a:t>
            </a:r>
            <a:r>
              <a:rPr lang="en-US" dirty="0" smtClean="0"/>
              <a:t>: Give a direct proof of the theorem “If </a:t>
            </a:r>
            <a:r>
              <a:rPr lang="en-US" i="1" dirty="0" smtClean="0"/>
              <a:t>n</a:t>
            </a:r>
            <a:r>
              <a:rPr lang="en-US" dirty="0" smtClean="0"/>
              <a:t> is an odd integer, then </a:t>
            </a:r>
            <a:r>
              <a:rPr lang="en-US" i="1" dirty="0" smtClean="0"/>
              <a:t>n</a:t>
            </a:r>
            <a:r>
              <a:rPr lang="en-US" baseline="30000" dirty="0" smtClean="0"/>
              <a:t>2 </a:t>
            </a:r>
            <a:r>
              <a:rPr lang="en-US" dirty="0" smtClean="0"/>
              <a:t> is odd.”</a:t>
            </a:r>
          </a:p>
          <a:p>
            <a:pPr>
              <a:buNone/>
            </a:pPr>
            <a:r>
              <a:rPr lang="en-US" dirty="0" smtClean="0"/>
              <a:t>   </a:t>
            </a:r>
            <a:r>
              <a:rPr lang="en-US" b="1" dirty="0" smtClean="0"/>
              <a:t>Solution</a:t>
            </a:r>
            <a:r>
              <a:rPr lang="en-US" dirty="0" smtClean="0"/>
              <a:t>: Assume that </a:t>
            </a:r>
            <a:r>
              <a:rPr lang="en-US" i="1" dirty="0" smtClean="0"/>
              <a:t>n</a:t>
            </a:r>
            <a:r>
              <a:rPr lang="en-US" dirty="0" smtClean="0"/>
              <a:t> is odd. Then </a:t>
            </a:r>
            <a:r>
              <a:rPr lang="en-US" i="1" dirty="0" smtClean="0"/>
              <a:t>n</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for an integer </a:t>
            </a:r>
            <a:r>
              <a:rPr lang="en-US" i="1" dirty="0" smtClean="0"/>
              <a:t>k</a:t>
            </a:r>
            <a:r>
              <a:rPr lang="en-US" dirty="0" smtClean="0"/>
              <a:t>. Squaring both sides of the equation, we get:</a:t>
            </a:r>
          </a:p>
          <a:p>
            <a:pPr>
              <a:buNone/>
            </a:pPr>
            <a:r>
              <a:rPr lang="en-US" dirty="0" smtClean="0"/>
              <a:t>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4</a:t>
            </a:r>
            <a:r>
              <a:rPr lang="en-US" i="1" dirty="0" smtClean="0"/>
              <a:t>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+ 4</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+1 = 2(2</a:t>
            </a:r>
            <a:r>
              <a:rPr lang="en-US" i="1" dirty="0" smtClean="0"/>
              <a:t>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+ 2</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+ 1= 2</a:t>
            </a:r>
            <a:r>
              <a:rPr lang="en-US" i="1" dirty="0" smtClean="0">
                <a:latin typeface="Cambria Math" pitchFamily="18" charset="0"/>
                <a:ea typeface="Cambria Math" pitchFamily="18" charset="0"/>
              </a:rPr>
              <a:t>r</a:t>
            </a:r>
            <a:r>
              <a:rPr lang="en-US" dirty="0" smtClean="0">
                <a:latin typeface="Cambria Math" pitchFamily="18" charset="0"/>
                <a:ea typeface="Cambria Math" pitchFamily="18" charset="0"/>
              </a:rPr>
              <a:t> + 1,</a:t>
            </a:r>
          </a:p>
          <a:p>
            <a:pPr>
              <a:buNone/>
            </a:pPr>
            <a:r>
              <a:rPr lang="en-US" dirty="0" smtClean="0">
                <a:latin typeface="Cambria Math" pitchFamily="18" charset="0"/>
                <a:ea typeface="Cambria Math" pitchFamily="18" charset="0"/>
              </a:rPr>
              <a:t>     where </a:t>
            </a:r>
            <a:r>
              <a:rPr lang="en-US" i="1" dirty="0" smtClean="0">
                <a:latin typeface="Cambria Math" pitchFamily="18" charset="0"/>
                <a:ea typeface="Cambria Math" pitchFamily="18" charset="0"/>
              </a:rPr>
              <a:t>r</a:t>
            </a:r>
            <a:r>
              <a:rPr lang="en-US" dirty="0" smtClean="0">
                <a:latin typeface="Cambria Math" pitchFamily="18" charset="0"/>
                <a:ea typeface="Cambria Math" pitchFamily="18" charset="0"/>
              </a:rPr>
              <a:t> = 2</a:t>
            </a:r>
            <a:r>
              <a:rPr lang="en-US" i="1" dirty="0" smtClean="0"/>
              <a:t>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+ 2</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an integer.                                  </a:t>
            </a:r>
          </a:p>
          <a:p>
            <a:pPr>
              <a:buNone/>
            </a:pPr>
            <a:r>
              <a:rPr lang="en-US" dirty="0" smtClean="0">
                <a:latin typeface="Cambria Math" pitchFamily="18" charset="0"/>
                <a:ea typeface="Cambria Math" pitchFamily="18" charset="0"/>
              </a:rPr>
              <a:t>    </a:t>
            </a:r>
            <a:r>
              <a:rPr lang="en-US" dirty="0" smtClean="0"/>
              <a:t>We have proved that if n</a:t>
            </a:r>
            <a:r>
              <a:rPr lang="en-US" i="1" dirty="0" smtClean="0"/>
              <a:t> </a:t>
            </a:r>
            <a:r>
              <a:rPr lang="en-US" dirty="0" smtClean="0"/>
              <a:t>is an odd integer, then </a:t>
            </a:r>
            <a:r>
              <a:rPr lang="en-US" i="1" dirty="0" smtClean="0"/>
              <a:t>n</a:t>
            </a:r>
            <a:r>
              <a:rPr lang="en-US" baseline="30000" dirty="0" smtClean="0"/>
              <a:t>2 </a:t>
            </a:r>
            <a:r>
              <a:rPr lang="en-US" dirty="0" smtClean="0"/>
              <a:t> is an odd integer.    </a:t>
            </a:r>
          </a:p>
          <a:p>
            <a:pPr>
              <a:buNone/>
            </a:pPr>
            <a:r>
              <a:rPr lang="en-US" dirty="0" smtClean="0"/>
              <a:t>   </a:t>
            </a:r>
            <a:endParaRPr lang="en-US" b="1" dirty="0" smtClean="0"/>
          </a:p>
          <a:p>
            <a:pPr>
              <a:buNone/>
            </a:pPr>
            <a:endParaRPr lang="en-US" b="1" dirty="0" smtClean="0"/>
          </a:p>
          <a:p>
            <a:endParaRPr lang="en-US" dirty="0" smtClean="0"/>
          </a:p>
        </p:txBody>
      </p:sp>
      <p:sp>
        <p:nvSpPr>
          <p:cNvPr id="4" name="Isosceles Triangle 3"/>
          <p:cNvSpPr/>
          <p:nvPr/>
        </p:nvSpPr>
        <p:spPr>
          <a:xfrm rot="5400000" flipV="1">
            <a:off x="8153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6096000"/>
            <a:ext cx="5562600" cy="646331"/>
          </a:xfrm>
          <a:prstGeom prst="rect">
            <a:avLst/>
          </a:prstGeom>
          <a:noFill/>
        </p:spPr>
        <p:txBody>
          <a:bodyPr wrap="square" rtlCol="0">
            <a:spAutoFit/>
          </a:bodyPr>
          <a:lstStyle/>
          <a:p>
            <a:r>
              <a:rPr lang="en-US" dirty="0" smtClean="0"/>
              <a:t>(      marks the  end of  the proof. Sometimes </a:t>
            </a:r>
            <a:r>
              <a:rPr lang="en-US" b="1" dirty="0" smtClean="0"/>
              <a:t>QED </a:t>
            </a:r>
            <a:r>
              <a:rPr lang="en-US" dirty="0" smtClean="0"/>
              <a:t>is used instead. )  </a:t>
            </a:r>
            <a:endParaRPr lang="en-US" dirty="0"/>
          </a:p>
        </p:txBody>
      </p:sp>
      <p:sp>
        <p:nvSpPr>
          <p:cNvPr id="9" name="Isosceles Triangle 8"/>
          <p:cNvSpPr/>
          <p:nvPr/>
        </p:nvSpPr>
        <p:spPr>
          <a:xfrm rot="5400000" flipV="1">
            <a:off x="25146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r>
              <a:rPr lang="en-US" sz="4000" dirty="0" smtClean="0"/>
              <a:t> </a:t>
            </a:r>
            <a:endParaRPr lang="en-US" sz="4000" dirty="0"/>
          </a:p>
        </p:txBody>
      </p:sp>
      <p:sp>
        <p:nvSpPr>
          <p:cNvPr id="3" name="Content Placeholder 2"/>
          <p:cNvSpPr>
            <a:spLocks noGrp="1"/>
          </p:cNvSpPr>
          <p:nvPr>
            <p:ph idx="1"/>
          </p:nvPr>
        </p:nvSpPr>
        <p:spPr/>
        <p:txBody>
          <a:bodyPr>
            <a:normAutofit lnSpcReduction="10000"/>
          </a:bodyPr>
          <a:lstStyle/>
          <a:p>
            <a:pPr>
              <a:buNone/>
            </a:pPr>
            <a:r>
              <a:rPr lang="en-US" b="1" dirty="0" smtClean="0"/>
              <a:t>   Definition: </a:t>
            </a:r>
            <a:r>
              <a:rPr lang="en-US" dirty="0" smtClean="0"/>
              <a:t>The real number </a:t>
            </a:r>
            <a:r>
              <a:rPr lang="en-US" i="1" dirty="0" smtClean="0"/>
              <a:t>r </a:t>
            </a:r>
            <a:r>
              <a:rPr lang="en-US" dirty="0" smtClean="0"/>
              <a:t>is </a:t>
            </a:r>
            <a:r>
              <a:rPr lang="en-US" i="1" dirty="0" smtClean="0"/>
              <a:t>rational </a:t>
            </a:r>
            <a:r>
              <a:rPr lang="en-US" dirty="0" smtClean="0"/>
              <a:t>if there exist integers </a:t>
            </a:r>
            <a:r>
              <a:rPr lang="en-US" i="1" dirty="0" smtClean="0"/>
              <a:t>p</a:t>
            </a:r>
            <a:r>
              <a:rPr lang="en-US" dirty="0" smtClean="0"/>
              <a:t> and </a:t>
            </a:r>
            <a:r>
              <a:rPr lang="en-US" i="1" dirty="0" smtClean="0"/>
              <a:t>q</a:t>
            </a:r>
            <a:r>
              <a:rPr lang="en-US" dirty="0" smtClean="0"/>
              <a:t> where  </a:t>
            </a:r>
            <a:r>
              <a:rPr lang="en-US" i="1" dirty="0" smtClean="0"/>
              <a:t>q</a:t>
            </a:r>
            <a:r>
              <a:rPr lang="en-US" dirty="0" smtClean="0">
                <a:latin typeface="Cambria Math" pitchFamily="18" charset="0"/>
                <a:ea typeface="Cambria Math" pitchFamily="18" charset="0"/>
              </a:rPr>
              <a:t>≠0</a:t>
            </a:r>
            <a:r>
              <a:rPr lang="en-US" dirty="0" smtClean="0"/>
              <a:t>  such that </a:t>
            </a:r>
            <a:r>
              <a:rPr lang="en-US" i="1" dirty="0" smtClean="0"/>
              <a:t>r </a:t>
            </a:r>
            <a:r>
              <a:rPr lang="en-US" dirty="0" smtClean="0"/>
              <a:t>= </a:t>
            </a:r>
            <a:r>
              <a:rPr lang="en-US" i="1" dirty="0" smtClean="0"/>
              <a:t>p</a:t>
            </a:r>
            <a:r>
              <a:rPr lang="en-US" dirty="0" smtClean="0"/>
              <a:t>/</a:t>
            </a:r>
            <a:r>
              <a:rPr lang="en-US" i="1" dirty="0" smtClean="0"/>
              <a:t>q</a:t>
            </a:r>
            <a:endParaRPr lang="en-US" b="1" dirty="0" smtClean="0"/>
          </a:p>
          <a:p>
            <a:pPr>
              <a:buNone/>
            </a:pPr>
            <a:r>
              <a:rPr lang="en-US" b="1" dirty="0" smtClean="0"/>
              <a:t>   Example</a:t>
            </a:r>
            <a:r>
              <a:rPr lang="en-US" dirty="0" smtClean="0"/>
              <a:t>: Prove that the sum of two rational numbers is rational.</a:t>
            </a:r>
          </a:p>
          <a:p>
            <a:pPr>
              <a:buNone/>
            </a:pPr>
            <a:r>
              <a:rPr lang="en-US" b="1" dirty="0" smtClean="0"/>
              <a:t>   Solution</a:t>
            </a:r>
            <a:r>
              <a:rPr lang="en-US" i="1" dirty="0" smtClean="0"/>
              <a:t>: </a:t>
            </a:r>
            <a:r>
              <a:rPr lang="en-US" dirty="0" smtClean="0"/>
              <a:t>Assume </a:t>
            </a:r>
            <a:r>
              <a:rPr lang="en-US" i="1" dirty="0" smtClean="0"/>
              <a:t>r </a:t>
            </a:r>
            <a:r>
              <a:rPr lang="en-US" dirty="0" smtClean="0"/>
              <a:t>and </a:t>
            </a:r>
            <a:r>
              <a:rPr lang="en-US" i="1" dirty="0" smtClean="0"/>
              <a:t>s</a:t>
            </a:r>
            <a:r>
              <a:rPr lang="en-US" dirty="0" smtClean="0"/>
              <a:t> are two rational numbers. Then there must be integers </a:t>
            </a:r>
            <a:r>
              <a:rPr lang="en-US" i="1" dirty="0" smtClean="0"/>
              <a:t>p, q </a:t>
            </a:r>
            <a:r>
              <a:rPr lang="en-US" dirty="0" smtClean="0"/>
              <a:t>and also </a:t>
            </a:r>
            <a:r>
              <a:rPr lang="en-US" i="1" dirty="0" smtClean="0"/>
              <a:t>t, u  </a:t>
            </a:r>
            <a:r>
              <a:rPr lang="en-US" dirty="0" smtClean="0"/>
              <a:t>such that</a:t>
            </a:r>
          </a:p>
          <a:p>
            <a:pPr>
              <a:buNone/>
            </a:pPr>
            <a:endParaRPr lang="en-US" i="1" dirty="0" smtClean="0"/>
          </a:p>
          <a:p>
            <a:pPr>
              <a:buNone/>
            </a:pPr>
            <a:r>
              <a:rPr lang="en-US" dirty="0" smtClean="0"/>
              <a:t> </a:t>
            </a:r>
          </a:p>
          <a:p>
            <a:pPr>
              <a:buNone/>
            </a:pPr>
            <a:r>
              <a:rPr lang="en-US" dirty="0" smtClean="0"/>
              <a:t>    Thus the sum is rational.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990600" y="4572000"/>
            <a:ext cx="528351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990600" y="4953001"/>
            <a:ext cx="4514850" cy="520065"/>
          </a:xfrm>
          <a:prstGeom prst="rect">
            <a:avLst/>
          </a:prstGeom>
        </p:spPr>
      </p:pic>
      <p:sp>
        <p:nvSpPr>
          <p:cNvPr id="7" name="Isosceles Triangle 6"/>
          <p:cNvSpPr/>
          <p:nvPr/>
        </p:nvSpPr>
        <p:spPr>
          <a:xfrm rot="5400000" flipV="1">
            <a:off x="82296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4953000"/>
            <a:ext cx="2590800" cy="646331"/>
          </a:xfrm>
          <a:prstGeom prst="rect">
            <a:avLst/>
          </a:prstGeom>
          <a:noFill/>
        </p:spPr>
        <p:txBody>
          <a:bodyPr wrap="square" rtlCol="0">
            <a:spAutoFit/>
          </a:bodyPr>
          <a:lstStyle/>
          <a:p>
            <a:r>
              <a:rPr lang="en-US" dirty="0" smtClean="0"/>
              <a:t>where </a:t>
            </a:r>
            <a:r>
              <a:rPr lang="en-US" i="1" dirty="0" smtClean="0">
                <a:latin typeface="Cambria Math" pitchFamily="18" charset="0"/>
                <a:ea typeface="Cambria Math" pitchFamily="18" charset="0"/>
              </a:rPr>
              <a:t>v = </a:t>
            </a:r>
            <a:r>
              <a:rPr lang="en-US" i="1" dirty="0" err="1" smtClean="0">
                <a:latin typeface="Cambria Math" pitchFamily="18" charset="0"/>
                <a:ea typeface="Cambria Math" pitchFamily="18" charset="0"/>
              </a:rPr>
              <a:t>pu</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qt </a:t>
            </a:r>
          </a:p>
          <a:p>
            <a:r>
              <a:rPr lang="en-US" i="1" dirty="0" smtClean="0">
                <a:latin typeface="Cambria Math" pitchFamily="18" charset="0"/>
                <a:ea typeface="Cambria Math" pitchFamily="18" charset="0"/>
              </a:rPr>
              <a:t>             w </a:t>
            </a:r>
            <a:r>
              <a:rPr lang="en-US" dirty="0" smtClean="0"/>
              <a:t>= </a:t>
            </a:r>
            <a:r>
              <a:rPr lang="en-US" dirty="0" err="1" smtClean="0">
                <a:latin typeface="Cambria Math" pitchFamily="18" charset="0"/>
                <a:ea typeface="Cambria Math" pitchFamily="18" charset="0"/>
              </a:rPr>
              <a:t>qu</a:t>
            </a:r>
            <a:r>
              <a:rPr lang="en-US" dirty="0" smtClean="0"/>
              <a:t> </a:t>
            </a:r>
            <a:r>
              <a:rPr lang="en-US" dirty="0" smtClean="0">
                <a:latin typeface="Cambria Math"/>
                <a:ea typeface="Cambria Math"/>
              </a:rPr>
              <a:t>≠ 0</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r>
              <a:rPr lang="en-US" sz="4000" dirty="0" smtClean="0"/>
              <a:t> </a:t>
            </a:r>
            <a:endParaRPr lang="en-US" sz="4000" dirty="0"/>
          </a:p>
        </p:txBody>
      </p:sp>
      <p:sp>
        <p:nvSpPr>
          <p:cNvPr id="3" name="Content Placeholder 2"/>
          <p:cNvSpPr>
            <a:spLocks noGrp="1"/>
          </p:cNvSpPr>
          <p:nvPr>
            <p:ph idx="1"/>
          </p:nvPr>
        </p:nvSpPr>
        <p:spPr>
          <a:xfrm>
            <a:off x="533400" y="2057400"/>
            <a:ext cx="8229600" cy="4525963"/>
          </a:xfrm>
        </p:spPr>
        <p:txBody>
          <a:bodyPr>
            <a:normAutofit fontScale="85000" lnSpcReduction="10000"/>
          </a:bodyPr>
          <a:lstStyle/>
          <a:p>
            <a:pPr marL="274320" lvl="1" indent="-274320">
              <a:buClr>
                <a:schemeClr val="accent3"/>
              </a:buClr>
              <a:buSzPct val="95000"/>
            </a:pPr>
            <a:r>
              <a:rPr lang="en-US" dirty="0" smtClean="0"/>
              <a:t> </a:t>
            </a:r>
            <a:r>
              <a:rPr lang="en-US" i="1" dirty="0" smtClean="0"/>
              <a:t>Proof by Contraposition</a:t>
            </a:r>
            <a:r>
              <a:rPr lang="en-US" dirty="0" smtClean="0"/>
              <a:t>: Assume </a:t>
            </a:r>
            <a:r>
              <a:rPr lang="en-US" dirty="0" smtClean="0">
                <a:latin typeface="Cambria Math"/>
                <a:ea typeface="Cambria Math"/>
              </a:rPr>
              <a:t>¬</a:t>
            </a:r>
            <a:r>
              <a:rPr lang="en-US" i="1" dirty="0" smtClean="0"/>
              <a:t>q</a:t>
            </a:r>
            <a:r>
              <a:rPr lang="en-US" dirty="0" smtClean="0"/>
              <a:t>  and show </a:t>
            </a:r>
            <a:r>
              <a:rPr lang="en-US" dirty="0" smtClean="0">
                <a:latin typeface="Cambria Math"/>
                <a:ea typeface="Cambria Math"/>
              </a:rPr>
              <a:t>¬</a:t>
            </a:r>
            <a:r>
              <a:rPr lang="en-US" i="1" dirty="0" smtClean="0">
                <a:latin typeface="Cambria Math"/>
                <a:ea typeface="Cambria Math"/>
              </a:rPr>
              <a:t>p</a:t>
            </a:r>
            <a:r>
              <a:rPr lang="en-US" dirty="0" smtClean="0"/>
              <a:t>  is true also. This is sometimes called an </a:t>
            </a:r>
            <a:r>
              <a:rPr lang="en-US" i="1" dirty="0" smtClean="0"/>
              <a:t>indirect proof </a:t>
            </a:r>
            <a:r>
              <a:rPr lang="en-US" dirty="0" smtClean="0"/>
              <a:t>method. If we give a direct proof of </a:t>
            </a:r>
            <a:r>
              <a:rPr lang="en-US" dirty="0" smtClean="0">
                <a:latin typeface="Cambria Math"/>
                <a:ea typeface="Cambria Math"/>
              </a:rPr>
              <a:t>¬</a:t>
            </a:r>
            <a:r>
              <a:rPr lang="en-US" i="1" dirty="0" smtClean="0"/>
              <a:t>q</a:t>
            </a:r>
            <a:r>
              <a:rPr lang="en-US" dirty="0" smtClean="0"/>
              <a:t> </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then we have a proof of </a:t>
            </a:r>
            <a:r>
              <a:rPr lang="en-US" i="1" dirty="0" smtClean="0"/>
              <a:t>p</a:t>
            </a:r>
            <a:r>
              <a:rPr lang="en-US" dirty="0" smtClean="0"/>
              <a:t> </a:t>
            </a:r>
            <a:r>
              <a:rPr lang="en-US" dirty="0" smtClean="0">
                <a:latin typeface="Cambria Math"/>
                <a:ea typeface="Cambria Math"/>
              </a:rPr>
              <a:t>→ q</a:t>
            </a:r>
            <a:r>
              <a:rPr lang="en-US" i="1" dirty="0" smtClean="0">
                <a:latin typeface="Cambria Math"/>
                <a:ea typeface="Cambria Math"/>
              </a:rPr>
              <a:t>.</a:t>
            </a:r>
          </a:p>
          <a:p>
            <a:pPr marL="548640" lvl="2" indent="-274320">
              <a:buClr>
                <a:schemeClr val="accent3"/>
              </a:buClr>
              <a:buSzPct val="95000"/>
              <a:buNone/>
            </a:pPr>
            <a:r>
              <a:rPr lang="en-US" i="1" dirty="0" smtClean="0">
                <a:ea typeface="Cambria Math"/>
              </a:rPr>
              <a:t>     Why does this work?</a:t>
            </a:r>
            <a:endParaRPr lang="en-US" dirty="0" smtClean="0"/>
          </a:p>
          <a:p>
            <a:pPr>
              <a:buNone/>
            </a:pPr>
            <a:r>
              <a:rPr lang="en-US" b="1" dirty="0" smtClean="0"/>
              <a:t>   Example</a:t>
            </a:r>
            <a:r>
              <a:rPr lang="en-US" dirty="0" smtClean="0"/>
              <a:t>: Prove that if </a:t>
            </a:r>
            <a:r>
              <a:rPr lang="en-US" i="1" dirty="0" smtClean="0"/>
              <a:t>n </a:t>
            </a:r>
            <a:r>
              <a:rPr lang="en-US" dirty="0" smtClean="0"/>
              <a:t>is an integer and </a:t>
            </a:r>
            <a:r>
              <a:rPr lang="en-US" dirty="0" smtClean="0">
                <a:latin typeface="Cambria Math" pitchFamily="18" charset="0"/>
                <a:ea typeface="Cambria Math" pitchFamily="18" charset="0"/>
              </a:rPr>
              <a:t>3</a:t>
            </a:r>
            <a:r>
              <a:rPr lang="en-US" i="1" dirty="0" smtClean="0"/>
              <a:t>n + </a:t>
            </a:r>
            <a:r>
              <a:rPr lang="en-US" dirty="0" smtClean="0">
                <a:latin typeface="Cambria Math" pitchFamily="18" charset="0"/>
                <a:ea typeface="Cambria Math" pitchFamily="18" charset="0"/>
              </a:rPr>
              <a:t>2</a:t>
            </a:r>
            <a:r>
              <a:rPr lang="en-US" i="1" dirty="0" smtClean="0"/>
              <a:t> </a:t>
            </a:r>
            <a:r>
              <a:rPr lang="en-US" dirty="0" smtClean="0"/>
              <a:t>is odd</a:t>
            </a:r>
            <a:r>
              <a:rPr lang="en-US" i="1" dirty="0" smtClean="0"/>
              <a:t>, </a:t>
            </a:r>
            <a:r>
              <a:rPr lang="en-US" dirty="0" smtClean="0"/>
              <a:t>then</a:t>
            </a:r>
            <a:r>
              <a:rPr lang="en-US" i="1" dirty="0" smtClean="0"/>
              <a:t> n </a:t>
            </a:r>
            <a:r>
              <a:rPr lang="en-US" dirty="0" smtClean="0"/>
              <a:t>is odd.</a:t>
            </a:r>
          </a:p>
          <a:p>
            <a:pPr>
              <a:buNone/>
            </a:pPr>
            <a:r>
              <a:rPr lang="en-US" b="1" dirty="0" smtClean="0"/>
              <a:t>   Solution</a:t>
            </a:r>
            <a:r>
              <a:rPr lang="en-US" i="1" dirty="0" smtClean="0"/>
              <a:t>: </a:t>
            </a:r>
            <a:r>
              <a:rPr lang="en-US" dirty="0" smtClean="0"/>
              <a:t>Assume </a:t>
            </a:r>
            <a:r>
              <a:rPr lang="en-US" i="1" dirty="0" smtClean="0"/>
              <a:t>n</a:t>
            </a:r>
            <a:r>
              <a:rPr lang="en-US" dirty="0" smtClean="0"/>
              <a:t> is even. So, </a:t>
            </a:r>
            <a:r>
              <a:rPr lang="en-US" i="1" dirty="0" smtClean="0"/>
              <a:t>n = </a:t>
            </a:r>
            <a:r>
              <a:rPr lang="en-US" dirty="0" smtClean="0">
                <a:latin typeface="Cambria Math" pitchFamily="18" charset="0"/>
                <a:ea typeface="Cambria Math" pitchFamily="18" charset="0"/>
              </a:rPr>
              <a:t>2</a:t>
            </a:r>
            <a:r>
              <a:rPr lang="en-US" i="1" dirty="0" smtClean="0"/>
              <a:t>k </a:t>
            </a:r>
            <a:r>
              <a:rPr lang="en-US" dirty="0" smtClean="0"/>
              <a:t>for some integer </a:t>
            </a:r>
            <a:r>
              <a:rPr lang="en-US" i="1" dirty="0" smtClean="0"/>
              <a:t>k</a:t>
            </a:r>
            <a:r>
              <a:rPr lang="en-US" dirty="0" smtClean="0"/>
              <a:t>. Thus </a:t>
            </a:r>
          </a:p>
          <a:p>
            <a:pPr>
              <a:buNone/>
            </a:pPr>
            <a:r>
              <a:rPr lang="en-US" dirty="0" smtClean="0">
                <a:latin typeface="Cambria Math" pitchFamily="18" charset="0"/>
                <a:ea typeface="Cambria Math" pitchFamily="18" charset="0"/>
              </a:rPr>
              <a:t>     3</a:t>
            </a:r>
            <a:r>
              <a:rPr lang="en-US" i="1" dirty="0" smtClean="0"/>
              <a:t>n</a:t>
            </a:r>
            <a:r>
              <a:rPr lang="en-US" dirty="0" smtClean="0"/>
              <a:t> + </a:t>
            </a:r>
            <a:r>
              <a:rPr lang="en-US" dirty="0" smtClean="0">
                <a:latin typeface="Cambria Math" pitchFamily="18" charset="0"/>
                <a:ea typeface="Cambria Math" pitchFamily="18" charset="0"/>
              </a:rPr>
              <a:t>2 = 3(2</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+ 2 =6</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+2 = 2(3</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+ 1) = 2</a:t>
            </a:r>
            <a:r>
              <a:rPr lang="en-US" i="1" dirty="0" smtClean="0">
                <a:latin typeface="Cambria Math" pitchFamily="18" charset="0"/>
                <a:ea typeface="Cambria Math" pitchFamily="18" charset="0"/>
              </a:rPr>
              <a:t>j  </a:t>
            </a:r>
            <a:r>
              <a:rPr lang="en-US" dirty="0" smtClean="0">
                <a:latin typeface="Cambria Math" pitchFamily="18" charset="0"/>
                <a:ea typeface="Cambria Math" pitchFamily="18" charset="0"/>
              </a:rPr>
              <a:t>for </a:t>
            </a:r>
            <a:r>
              <a:rPr lang="en-US" i="1" dirty="0" smtClean="0"/>
              <a:t>j</a:t>
            </a:r>
            <a:r>
              <a:rPr lang="en-US" dirty="0" smtClean="0"/>
              <a:t> = </a:t>
            </a:r>
            <a:r>
              <a:rPr lang="en-US" dirty="0" smtClean="0">
                <a:latin typeface="Cambria Math" pitchFamily="18" charset="0"/>
                <a:ea typeface="Cambria Math" pitchFamily="18" charset="0"/>
              </a:rPr>
              <a:t>3</a:t>
            </a:r>
            <a:r>
              <a:rPr lang="en-US" i="1" dirty="0" smtClean="0"/>
              <a:t>k</a:t>
            </a:r>
            <a:r>
              <a:rPr lang="en-US" dirty="0" smtClean="0"/>
              <a:t> +</a:t>
            </a:r>
            <a:r>
              <a:rPr lang="en-US" dirty="0" smtClean="0">
                <a:latin typeface="Cambria Math" pitchFamily="18" charset="0"/>
                <a:ea typeface="Cambria Math" pitchFamily="18" charset="0"/>
              </a:rPr>
              <a:t>1</a:t>
            </a:r>
            <a:endParaRPr lang="en-US" i="1" dirty="0" smtClean="0">
              <a:latin typeface="Cambria Math" pitchFamily="18" charset="0"/>
              <a:ea typeface="Cambria Math" pitchFamily="18" charset="0"/>
            </a:endParaRPr>
          </a:p>
          <a:p>
            <a:pPr>
              <a:buNone/>
            </a:pPr>
            <a:r>
              <a:rPr lang="en-US" dirty="0" smtClean="0"/>
              <a:t>   Therefore </a:t>
            </a:r>
            <a:r>
              <a:rPr lang="en-US" dirty="0" smtClean="0">
                <a:latin typeface="Cambria Math" pitchFamily="18" charset="0"/>
                <a:ea typeface="Cambria Math" pitchFamily="18" charset="0"/>
              </a:rPr>
              <a:t>3</a:t>
            </a:r>
            <a:r>
              <a:rPr lang="en-US" i="1" dirty="0" smtClean="0"/>
              <a:t>n</a:t>
            </a:r>
            <a:r>
              <a:rPr lang="en-US" dirty="0" smtClean="0"/>
              <a:t> + </a:t>
            </a:r>
            <a:r>
              <a:rPr lang="en-US" dirty="0" smtClean="0">
                <a:latin typeface="Cambria Math" pitchFamily="18" charset="0"/>
                <a:ea typeface="Cambria Math" pitchFamily="18" charset="0"/>
              </a:rPr>
              <a:t>2 </a:t>
            </a:r>
            <a:r>
              <a:rPr lang="en-US" dirty="0" smtClean="0">
                <a:ea typeface="Cambria Math" pitchFamily="18" charset="0"/>
              </a:rPr>
              <a:t>is even</a:t>
            </a:r>
            <a:r>
              <a:rPr lang="en-US" dirty="0" smtClean="0">
                <a:latin typeface="Cambria Math" pitchFamily="18" charset="0"/>
                <a:ea typeface="Cambria Math" pitchFamily="18" charset="0"/>
              </a:rPr>
              <a:t>. Since we have shown ¬</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p</a:t>
            </a:r>
            <a:r>
              <a:rPr lang="en-US" dirty="0" smtClean="0">
                <a:latin typeface="Cambria Math" pitchFamily="18" charset="0"/>
                <a:ea typeface="Cambria Math" pitchFamily="18" charset="0"/>
              </a:rPr>
              <a:t> </a:t>
            </a:r>
            <a:r>
              <a:rPr lang="en-US" dirty="0" smtClean="0"/>
              <a:t>,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  must hold as well. </a:t>
            </a:r>
            <a:r>
              <a:rPr lang="en-US" dirty="0" smtClean="0"/>
              <a:t>If </a:t>
            </a:r>
            <a:r>
              <a:rPr lang="en-US" i="1" dirty="0" smtClean="0"/>
              <a:t>n </a:t>
            </a:r>
            <a:r>
              <a:rPr lang="en-US" dirty="0" smtClean="0"/>
              <a:t>is an integer and </a:t>
            </a:r>
            <a:r>
              <a:rPr lang="en-US" dirty="0" smtClean="0">
                <a:latin typeface="Cambria Math" pitchFamily="18" charset="0"/>
                <a:ea typeface="Cambria Math" pitchFamily="18" charset="0"/>
              </a:rPr>
              <a:t>3</a:t>
            </a:r>
            <a:r>
              <a:rPr lang="en-US" i="1" dirty="0" smtClean="0"/>
              <a:t>n + </a:t>
            </a:r>
            <a:r>
              <a:rPr lang="en-US" dirty="0" smtClean="0">
                <a:latin typeface="Cambria Math" pitchFamily="18" charset="0"/>
                <a:ea typeface="Cambria Math" pitchFamily="18" charset="0"/>
              </a:rPr>
              <a:t>2</a:t>
            </a:r>
            <a:r>
              <a:rPr lang="en-US" i="1" dirty="0" smtClean="0"/>
              <a:t> </a:t>
            </a:r>
            <a:r>
              <a:rPr lang="en-US" dirty="0" smtClean="0"/>
              <a:t>is odd (not even) </a:t>
            </a:r>
            <a:r>
              <a:rPr lang="en-US" i="1" dirty="0" smtClean="0"/>
              <a:t>, </a:t>
            </a:r>
            <a:r>
              <a:rPr lang="en-US" dirty="0" smtClean="0"/>
              <a:t>then</a:t>
            </a:r>
            <a:r>
              <a:rPr lang="en-US" i="1" dirty="0" smtClean="0"/>
              <a:t> n </a:t>
            </a:r>
            <a:r>
              <a:rPr lang="en-US" dirty="0" smtClean="0"/>
              <a:t>is odd (not even).</a:t>
            </a:r>
            <a:endParaRPr lang="en-US" dirty="0" smtClean="0">
              <a:latin typeface="Cambria Math" pitchFamily="18" charset="0"/>
              <a:ea typeface="Cambria Math" pitchFamily="18" charset="0"/>
            </a:endParaRPr>
          </a:p>
          <a:p>
            <a:pPr>
              <a:buNone/>
            </a:pPr>
            <a:r>
              <a:rPr lang="en-US" dirty="0" smtClean="0"/>
              <a:t>    </a:t>
            </a:r>
          </a:p>
          <a:p>
            <a:pPr>
              <a:buNone/>
            </a:pPr>
            <a:r>
              <a:rPr lang="en-US" dirty="0" smtClean="0"/>
              <a:t>  </a:t>
            </a:r>
          </a:p>
        </p:txBody>
      </p:sp>
      <p:sp>
        <p:nvSpPr>
          <p:cNvPr id="5" name="Isosceles Triangle 4"/>
          <p:cNvSpPr/>
          <p:nvPr/>
        </p:nvSpPr>
        <p:spPr>
          <a:xfrm rot="5400000" flipV="1">
            <a:off x="8305800" y="5334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r>
              <a:rPr lang="en-US" sz="4000" dirty="0" smtClean="0"/>
              <a:t> </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Prove that for an integer </a:t>
            </a:r>
            <a:r>
              <a:rPr lang="en-US" i="1" dirty="0" smtClean="0"/>
              <a:t>n,</a:t>
            </a:r>
            <a:r>
              <a:rPr lang="en-US" dirty="0" smtClean="0"/>
              <a:t> if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is odd, then </a:t>
            </a:r>
            <a:r>
              <a:rPr lang="en-US" i="1" dirty="0" smtClean="0"/>
              <a:t>n</a:t>
            </a:r>
            <a:r>
              <a:rPr lang="en-US" dirty="0" smtClean="0"/>
              <a:t> is odd. </a:t>
            </a:r>
          </a:p>
          <a:p>
            <a:pPr>
              <a:buNone/>
            </a:pPr>
            <a:r>
              <a:rPr lang="en-US" dirty="0" smtClean="0"/>
              <a:t>   </a:t>
            </a:r>
            <a:r>
              <a:rPr lang="en-US" b="1" dirty="0" smtClean="0"/>
              <a:t>Solution</a:t>
            </a:r>
            <a:r>
              <a:rPr lang="en-US" dirty="0" smtClean="0"/>
              <a:t>:  Use proof by contraposition. Assume </a:t>
            </a:r>
            <a:r>
              <a:rPr lang="en-US" i="1" dirty="0" smtClean="0"/>
              <a:t>n</a:t>
            </a:r>
            <a:r>
              <a:rPr lang="en-US" dirty="0" smtClean="0"/>
              <a:t> is even (i.e., not odd).  Therefore, there exists an integer </a:t>
            </a:r>
            <a:r>
              <a:rPr lang="en-US" i="1" dirty="0" smtClean="0"/>
              <a:t>k</a:t>
            </a:r>
            <a:r>
              <a:rPr lang="en-US" dirty="0" smtClean="0"/>
              <a:t> such that </a:t>
            </a:r>
            <a:r>
              <a:rPr lang="en-US" i="1" dirty="0" smtClean="0"/>
              <a:t>n</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Hence,</a:t>
            </a:r>
          </a:p>
          <a:p>
            <a:pPr>
              <a:buNone/>
            </a:pPr>
            <a:r>
              <a:rPr lang="en-US" dirty="0" smtClean="0"/>
              <a:t>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  </a:t>
            </a:r>
            <a:r>
              <a:rPr lang="en-US" dirty="0" smtClean="0">
                <a:latin typeface="Cambria Math" pitchFamily="18" charset="0"/>
                <a:ea typeface="Cambria Math" pitchFamily="18" charset="0"/>
              </a:rPr>
              <a:t>4</a:t>
            </a:r>
            <a:r>
              <a:rPr lang="en-US" i="1" dirty="0" smtClean="0"/>
              <a:t>k</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 </a:t>
            </a:r>
            <a:r>
              <a:rPr lang="en-US" dirty="0" smtClean="0"/>
              <a:t>(</a:t>
            </a:r>
            <a:r>
              <a:rPr lang="en-US" dirty="0" smtClean="0">
                <a:latin typeface="Cambria Math" pitchFamily="18" charset="0"/>
                <a:ea typeface="Cambria Math" pitchFamily="18" charset="0"/>
              </a:rPr>
              <a:t>2</a:t>
            </a:r>
            <a:r>
              <a:rPr lang="en-US" i="1" dirty="0" smtClean="0"/>
              <a:t>k</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r>
              <a:rPr lang="en-US" dirty="0" smtClean="0">
                <a:ea typeface="Cambria Math" pitchFamily="18" charset="0"/>
              </a:rPr>
              <a:t>    and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is even(i.e., not odd).</a:t>
            </a:r>
          </a:p>
          <a:p>
            <a:pPr>
              <a:buNone/>
            </a:pPr>
            <a:r>
              <a:rPr lang="en-US" dirty="0" smtClean="0"/>
              <a:t>    We have shown that if </a:t>
            </a:r>
            <a:r>
              <a:rPr lang="en-US" i="1" dirty="0" smtClean="0"/>
              <a:t>n </a:t>
            </a:r>
            <a:r>
              <a:rPr lang="en-US" dirty="0" smtClean="0"/>
              <a:t>is an even integer, then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is even. Therefore by contraposition, for an integer</a:t>
            </a:r>
            <a:r>
              <a:rPr lang="en-US" i="1" dirty="0" smtClean="0"/>
              <a:t> n,</a:t>
            </a:r>
            <a:r>
              <a:rPr lang="en-US" dirty="0" smtClean="0"/>
              <a:t> if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is odd, then </a:t>
            </a:r>
            <a:r>
              <a:rPr lang="en-US" i="1" dirty="0" smtClean="0"/>
              <a:t>n</a:t>
            </a:r>
            <a:r>
              <a:rPr lang="en-US" dirty="0" smtClean="0"/>
              <a:t> is odd. </a:t>
            </a:r>
          </a:p>
          <a:p>
            <a:pPr>
              <a:buNone/>
            </a:pPr>
            <a:r>
              <a:rPr lang="en-US" dirty="0" smtClean="0"/>
              <a:t>    </a:t>
            </a:r>
            <a:endParaRPr lang="en-US" b="1" dirty="0"/>
          </a:p>
        </p:txBody>
      </p:sp>
      <p:sp>
        <p:nvSpPr>
          <p:cNvPr id="4" name="Isosceles Triangle 3"/>
          <p:cNvSpPr/>
          <p:nvPr/>
        </p:nvSpPr>
        <p:spPr>
          <a:xfrm rot="5400000" flipV="1">
            <a:off x="8305800" y="5334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r>
              <a:rPr lang="en-US" sz="4000" dirty="0" smtClean="0"/>
              <a:t> </a:t>
            </a:r>
            <a:endParaRPr lang="en-US" sz="4000" dirty="0"/>
          </a:p>
        </p:txBody>
      </p:sp>
      <p:sp>
        <p:nvSpPr>
          <p:cNvPr id="3" name="Content Placeholder 2"/>
          <p:cNvSpPr>
            <a:spLocks noGrp="1"/>
          </p:cNvSpPr>
          <p:nvPr>
            <p:ph idx="1"/>
          </p:nvPr>
        </p:nvSpPr>
        <p:spPr/>
        <p:txBody>
          <a:bodyPr>
            <a:normAutofit fontScale="92500" lnSpcReduction="10000"/>
          </a:bodyPr>
          <a:lstStyle/>
          <a:p>
            <a:r>
              <a:rPr lang="en-US" i="1" dirty="0" smtClean="0"/>
              <a:t>Proof by Contradiction</a:t>
            </a:r>
            <a:r>
              <a:rPr lang="en-US" dirty="0" smtClean="0"/>
              <a:t>: (AKA </a:t>
            </a:r>
            <a:r>
              <a:rPr lang="en-US" i="1" dirty="0" err="1" smtClean="0"/>
              <a:t>reductio</a:t>
            </a:r>
            <a:r>
              <a:rPr lang="en-US" i="1" dirty="0" smtClean="0"/>
              <a:t> ad absurdum</a:t>
            </a:r>
            <a:r>
              <a:rPr lang="en-US" b="1" dirty="0" smtClean="0"/>
              <a:t>)</a:t>
            </a:r>
            <a:r>
              <a:rPr lang="en-US" dirty="0" smtClean="0"/>
              <a:t>.  </a:t>
            </a:r>
          </a:p>
          <a:p>
            <a:pPr>
              <a:buNone/>
            </a:pPr>
            <a:r>
              <a:rPr lang="en-US" dirty="0" smtClean="0"/>
              <a:t>   To prove  </a:t>
            </a:r>
            <a:r>
              <a:rPr lang="en-US" i="1" dirty="0" smtClean="0"/>
              <a:t>p</a:t>
            </a:r>
            <a:r>
              <a:rPr lang="en-US" dirty="0" smtClean="0"/>
              <a:t>, assume  </a:t>
            </a:r>
            <a:r>
              <a:rPr lang="en-US" dirty="0" smtClean="0">
                <a:latin typeface="Cambria Math"/>
                <a:ea typeface="Cambria Math"/>
              </a:rPr>
              <a:t>¬</a:t>
            </a:r>
            <a:r>
              <a:rPr lang="en-US" i="1" dirty="0" smtClean="0">
                <a:latin typeface="Cambria Math"/>
                <a:ea typeface="Cambria Math"/>
              </a:rPr>
              <a:t>p</a:t>
            </a:r>
            <a:r>
              <a:rPr lang="en-US" dirty="0" smtClean="0"/>
              <a:t>  and derive a contradiction such as    </a:t>
            </a:r>
            <a:r>
              <a:rPr lang="en-US" i="1" dirty="0" smtClean="0"/>
              <a:t>p </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(an indirect form of proof).</a:t>
            </a:r>
            <a:r>
              <a:rPr lang="en-US" dirty="0" smtClean="0"/>
              <a:t> Since we have shown that </a:t>
            </a:r>
            <a:r>
              <a:rPr lang="en-US" dirty="0" smtClean="0">
                <a:latin typeface="Cambria Math"/>
                <a:ea typeface="Cambria Math"/>
              </a:rPr>
              <a:t>¬</a:t>
            </a:r>
            <a:r>
              <a:rPr lang="en-US" i="1" dirty="0" smtClean="0">
                <a:latin typeface="Cambria Math"/>
                <a:ea typeface="Cambria Math"/>
              </a:rPr>
              <a:t>p</a:t>
            </a:r>
            <a:r>
              <a:rPr lang="en-US" dirty="0" smtClean="0"/>
              <a:t> </a:t>
            </a:r>
            <a:r>
              <a:rPr lang="en-US" dirty="0" smtClean="0">
                <a:latin typeface="Cambria Math"/>
                <a:ea typeface="Cambria Math"/>
              </a:rPr>
              <a:t>→</a:t>
            </a:r>
            <a:r>
              <a:rPr lang="en-US" b="1" dirty="0" smtClean="0">
                <a:latin typeface="Cambria Math"/>
                <a:ea typeface="Cambria Math"/>
              </a:rPr>
              <a:t>F</a:t>
            </a:r>
            <a:r>
              <a:rPr lang="en-US" dirty="0" smtClean="0"/>
              <a:t> is true , it follows that the </a:t>
            </a:r>
            <a:r>
              <a:rPr lang="en-US" dirty="0" err="1" smtClean="0"/>
              <a:t>contrapositive</a:t>
            </a:r>
            <a:r>
              <a:rPr lang="en-US" dirty="0" smtClean="0"/>
              <a:t>  </a:t>
            </a:r>
            <a:r>
              <a:rPr lang="en-US" b="1" dirty="0" err="1" smtClean="0"/>
              <a:t>T</a:t>
            </a:r>
            <a:r>
              <a:rPr lang="en-US" dirty="0" err="1" smtClean="0">
                <a:latin typeface="Cambria Math"/>
                <a:ea typeface="Cambria Math"/>
              </a:rPr>
              <a:t>→</a:t>
            </a:r>
            <a:r>
              <a:rPr lang="en-US" i="1" dirty="0" err="1" smtClean="0">
                <a:latin typeface="Cambria Math"/>
                <a:ea typeface="Cambria Math"/>
              </a:rPr>
              <a:t>p</a:t>
            </a:r>
            <a:r>
              <a:rPr lang="en-US" dirty="0" smtClean="0">
                <a:latin typeface="Cambria Math"/>
                <a:ea typeface="Cambria Math"/>
              </a:rPr>
              <a:t> also holds.</a:t>
            </a:r>
            <a:r>
              <a:rPr lang="en-US" dirty="0" smtClean="0"/>
              <a:t> </a:t>
            </a:r>
          </a:p>
          <a:p>
            <a:pPr>
              <a:buNone/>
            </a:pPr>
            <a:r>
              <a:rPr lang="en-US" b="1" dirty="0" smtClean="0"/>
              <a:t>   Example</a:t>
            </a:r>
            <a:r>
              <a:rPr lang="en-US" dirty="0" smtClean="0"/>
              <a:t>: </a:t>
            </a:r>
            <a:r>
              <a:rPr lang="en-US" i="1" dirty="0" smtClean="0"/>
              <a:t> </a:t>
            </a:r>
            <a:r>
              <a:rPr lang="en-US" dirty="0" smtClean="0"/>
              <a:t>Prove that if you pick 22 days from the calendar, at least 4 must fall on the same day of the week.</a:t>
            </a:r>
          </a:p>
          <a:p>
            <a:pPr>
              <a:buNone/>
            </a:pPr>
            <a:r>
              <a:rPr lang="en-US" b="1" dirty="0" smtClean="0"/>
              <a:t>    Solution</a:t>
            </a:r>
            <a:r>
              <a:rPr lang="en-US" dirty="0" smtClean="0"/>
              <a:t>: Assume that no more than 3  of the 22 days fall on the same day of the week. Because there are 7 days of the week, we could only have picked 21 days. This contradicts the assumption that we have picked 22 days.</a:t>
            </a:r>
          </a:p>
          <a:p>
            <a:pPr>
              <a:buNone/>
            </a:pPr>
            <a:r>
              <a:rPr lang="en-US" dirty="0" smtClean="0"/>
              <a:t>                 </a:t>
            </a:r>
            <a:endParaRPr lang="en-US" dirty="0"/>
          </a:p>
        </p:txBody>
      </p:sp>
      <p:sp>
        <p:nvSpPr>
          <p:cNvPr id="4" name="Isosceles Triangle 3"/>
          <p:cNvSpPr/>
          <p:nvPr/>
        </p:nvSpPr>
        <p:spPr>
          <a:xfrm rot="5400000" flipV="1">
            <a:off x="82296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Contradiction</a:t>
            </a:r>
            <a:endParaRPr lang="en-US" dirty="0"/>
          </a:p>
        </p:txBody>
      </p:sp>
      <p:sp>
        <p:nvSpPr>
          <p:cNvPr id="3" name="Content Placeholder 2"/>
          <p:cNvSpPr>
            <a:spLocks noGrp="1"/>
          </p:cNvSpPr>
          <p:nvPr>
            <p:ph idx="1"/>
          </p:nvPr>
        </p:nvSpPr>
        <p:spPr>
          <a:xfrm>
            <a:off x="533400" y="1981200"/>
            <a:ext cx="8229600" cy="4389120"/>
          </a:xfrm>
        </p:spPr>
        <p:txBody>
          <a:bodyPr>
            <a:normAutofit fontScale="25000" lnSpcReduction="20000"/>
          </a:bodyPr>
          <a:lstStyle/>
          <a:p>
            <a:r>
              <a:rPr lang="en-US" sz="8000" dirty="0" smtClean="0"/>
              <a:t>A preview of  Chapter 4.</a:t>
            </a:r>
          </a:p>
          <a:p>
            <a:pPr>
              <a:buNone/>
            </a:pPr>
            <a:r>
              <a:rPr lang="en-US" sz="8000" b="1" dirty="0" smtClean="0"/>
              <a:t>    Example</a:t>
            </a:r>
            <a:r>
              <a:rPr lang="en-US" sz="8000" dirty="0" smtClean="0"/>
              <a:t>: Use a proof by contradiction to give a proof that  </a:t>
            </a:r>
            <a:r>
              <a:rPr lang="en-US" sz="8000" dirty="0" smtClean="0">
                <a:latin typeface="Cambria Math"/>
                <a:ea typeface="Cambria Math"/>
              </a:rPr>
              <a:t>√2 is irrational.</a:t>
            </a:r>
          </a:p>
          <a:p>
            <a:pPr>
              <a:buNone/>
            </a:pPr>
            <a:r>
              <a:rPr lang="en-US" sz="8000" b="1" dirty="0" smtClean="0">
                <a:latin typeface="Cambria Math"/>
                <a:ea typeface="Cambria Math"/>
              </a:rPr>
              <a:t>     </a:t>
            </a:r>
            <a:r>
              <a:rPr lang="en-US" sz="8000" b="1" dirty="0" smtClean="0">
                <a:ea typeface="Cambria Math"/>
              </a:rPr>
              <a:t>Solution</a:t>
            </a:r>
            <a:r>
              <a:rPr lang="en-US" sz="8000" b="1" dirty="0" smtClean="0">
                <a:latin typeface="Cambria Math"/>
                <a:ea typeface="Cambria Math"/>
              </a:rPr>
              <a:t>: </a:t>
            </a:r>
            <a:r>
              <a:rPr lang="en-US" sz="8000" dirty="0" smtClean="0">
                <a:latin typeface="Cambria Math"/>
                <a:ea typeface="Cambria Math"/>
              </a:rPr>
              <a:t>Suppose √2 is rational. Then there exists integers </a:t>
            </a:r>
            <a:r>
              <a:rPr lang="en-US" sz="8000" i="1" dirty="0" smtClean="0">
                <a:latin typeface="Cambria Math"/>
                <a:ea typeface="Cambria Math"/>
              </a:rPr>
              <a:t>a</a:t>
            </a:r>
            <a:r>
              <a:rPr lang="en-US" sz="8000" dirty="0" smtClean="0">
                <a:latin typeface="Cambria Math"/>
                <a:ea typeface="Cambria Math"/>
              </a:rPr>
              <a:t> and </a:t>
            </a:r>
            <a:r>
              <a:rPr lang="en-US" sz="8000" i="1" dirty="0" smtClean="0">
                <a:latin typeface="Cambria Math"/>
                <a:ea typeface="Cambria Math"/>
              </a:rPr>
              <a:t>b</a:t>
            </a:r>
            <a:r>
              <a:rPr lang="en-US" sz="8000" dirty="0" smtClean="0">
                <a:latin typeface="Cambria Math"/>
                <a:ea typeface="Cambria Math"/>
              </a:rPr>
              <a:t> with √2  </a:t>
            </a:r>
            <a:r>
              <a:rPr lang="en-US" sz="8000" i="1" dirty="0" smtClean="0">
                <a:latin typeface="Cambria Math"/>
                <a:ea typeface="Cambria Math"/>
              </a:rPr>
              <a:t>= a/b</a:t>
            </a:r>
            <a:r>
              <a:rPr lang="en-US" sz="8000" dirty="0" smtClean="0">
                <a:latin typeface="Cambria Math"/>
                <a:ea typeface="Cambria Math"/>
              </a:rPr>
              <a:t>, where </a:t>
            </a:r>
            <a:r>
              <a:rPr lang="en-US" sz="8000" i="1" dirty="0" smtClean="0">
                <a:latin typeface="Cambria Math"/>
                <a:ea typeface="Cambria Math"/>
              </a:rPr>
              <a:t>b≠ 0 </a:t>
            </a:r>
            <a:r>
              <a:rPr lang="en-US" sz="8000" dirty="0" smtClean="0">
                <a:latin typeface="Cambria Math"/>
                <a:ea typeface="Cambria Math"/>
              </a:rPr>
              <a:t>and </a:t>
            </a:r>
            <a:r>
              <a:rPr lang="en-US" sz="8000" i="1" dirty="0" smtClean="0">
                <a:latin typeface="Cambria Math"/>
                <a:ea typeface="Cambria Math"/>
              </a:rPr>
              <a:t>a</a:t>
            </a:r>
            <a:r>
              <a:rPr lang="en-US" sz="8000" dirty="0" smtClean="0">
                <a:latin typeface="Cambria Math"/>
                <a:ea typeface="Cambria Math"/>
              </a:rPr>
              <a:t> and </a:t>
            </a:r>
            <a:r>
              <a:rPr lang="en-US" sz="8000" i="1" dirty="0" smtClean="0">
                <a:latin typeface="Cambria Math"/>
                <a:ea typeface="Cambria Math"/>
              </a:rPr>
              <a:t>b </a:t>
            </a:r>
            <a:r>
              <a:rPr lang="en-US" sz="8000" dirty="0" smtClean="0">
                <a:latin typeface="Cambria Math"/>
                <a:ea typeface="Cambria Math"/>
              </a:rPr>
              <a:t>have no common factors (see Chapter 4). Then</a:t>
            </a:r>
          </a:p>
          <a:p>
            <a:pPr>
              <a:buNone/>
            </a:pPr>
            <a:r>
              <a:rPr lang="en-US" sz="8000" dirty="0" smtClean="0">
                <a:latin typeface="Cambria Math"/>
                <a:ea typeface="Cambria Math"/>
              </a:rPr>
              <a:t>                                                  </a:t>
            </a:r>
          </a:p>
          <a:p>
            <a:pPr>
              <a:buNone/>
            </a:pPr>
            <a:r>
              <a:rPr lang="en-US" sz="8000" dirty="0" smtClean="0">
                <a:latin typeface="Cambria Math"/>
                <a:ea typeface="Cambria Math"/>
              </a:rPr>
              <a:t>     Therefore </a:t>
            </a:r>
            <a:r>
              <a:rPr lang="en-US" sz="8000" i="1" dirty="0" smtClean="0">
                <a:latin typeface="Cambria Math"/>
                <a:ea typeface="Cambria Math"/>
              </a:rPr>
              <a:t>a</a:t>
            </a:r>
            <a:r>
              <a:rPr lang="en-US" sz="8000" i="1" baseline="30000" dirty="0" smtClean="0">
                <a:latin typeface="Cambria Math"/>
                <a:ea typeface="Cambria Math"/>
              </a:rPr>
              <a:t>2</a:t>
            </a:r>
            <a:r>
              <a:rPr lang="en-US" sz="8000" baseline="30000" dirty="0" smtClean="0">
                <a:latin typeface="Cambria Math"/>
                <a:ea typeface="Cambria Math"/>
              </a:rPr>
              <a:t> </a:t>
            </a:r>
            <a:r>
              <a:rPr lang="en-US" sz="8000" dirty="0" smtClean="0">
                <a:latin typeface="Cambria Math"/>
                <a:ea typeface="Cambria Math"/>
              </a:rPr>
              <a:t> must be even. If </a:t>
            </a:r>
            <a:r>
              <a:rPr lang="en-US" sz="8000" i="1" dirty="0" smtClean="0">
                <a:latin typeface="Cambria Math"/>
                <a:ea typeface="Cambria Math"/>
              </a:rPr>
              <a:t>a</a:t>
            </a:r>
            <a:r>
              <a:rPr lang="en-US" sz="8000" i="1" baseline="30000" dirty="0" smtClean="0">
                <a:latin typeface="Cambria Math"/>
                <a:ea typeface="Cambria Math"/>
              </a:rPr>
              <a:t>2</a:t>
            </a:r>
            <a:r>
              <a:rPr lang="en-US" sz="8000" baseline="30000" dirty="0" smtClean="0">
                <a:latin typeface="Cambria Math"/>
                <a:ea typeface="Cambria Math"/>
              </a:rPr>
              <a:t> </a:t>
            </a:r>
            <a:r>
              <a:rPr lang="en-US" sz="8000" dirty="0" smtClean="0">
                <a:latin typeface="Cambria Math"/>
                <a:ea typeface="Cambria Math"/>
              </a:rPr>
              <a:t> is even then </a:t>
            </a:r>
            <a:r>
              <a:rPr lang="en-US" sz="8000" i="1" dirty="0" smtClean="0">
                <a:latin typeface="Cambria Math"/>
                <a:ea typeface="Cambria Math"/>
              </a:rPr>
              <a:t>a</a:t>
            </a:r>
            <a:r>
              <a:rPr lang="en-US" sz="8000" dirty="0" smtClean="0">
                <a:latin typeface="Cambria Math"/>
                <a:ea typeface="Cambria Math"/>
              </a:rPr>
              <a:t> must be even (an exercise). Since </a:t>
            </a:r>
            <a:r>
              <a:rPr lang="en-US" sz="8000" i="1" dirty="0" smtClean="0">
                <a:latin typeface="Cambria Math"/>
                <a:ea typeface="Cambria Math"/>
              </a:rPr>
              <a:t>a</a:t>
            </a:r>
            <a:r>
              <a:rPr lang="en-US" sz="8000" dirty="0" smtClean="0">
                <a:latin typeface="Cambria Math"/>
                <a:ea typeface="Cambria Math"/>
              </a:rPr>
              <a:t> is even, </a:t>
            </a:r>
            <a:r>
              <a:rPr lang="en-US" sz="8000" i="1" dirty="0" smtClean="0">
                <a:latin typeface="Cambria Math"/>
                <a:ea typeface="Cambria Math"/>
              </a:rPr>
              <a:t>a = </a:t>
            </a:r>
            <a:r>
              <a:rPr lang="en-US" sz="8000" dirty="0" smtClean="0">
                <a:latin typeface="Cambria Math"/>
                <a:ea typeface="Cambria Math"/>
              </a:rPr>
              <a:t>2</a:t>
            </a:r>
            <a:r>
              <a:rPr lang="en-US" sz="8000" i="1" dirty="0" smtClean="0">
                <a:latin typeface="Cambria Math"/>
                <a:ea typeface="Cambria Math"/>
              </a:rPr>
              <a:t>c  </a:t>
            </a:r>
            <a:r>
              <a:rPr lang="en-US" sz="8000" dirty="0" smtClean="0">
                <a:latin typeface="Cambria Math"/>
                <a:ea typeface="Cambria Math"/>
              </a:rPr>
              <a:t>for some integer </a:t>
            </a:r>
            <a:r>
              <a:rPr lang="en-US" sz="8000" i="1" dirty="0" smtClean="0">
                <a:latin typeface="Cambria Math"/>
                <a:ea typeface="Cambria Math"/>
              </a:rPr>
              <a:t>c</a:t>
            </a:r>
            <a:r>
              <a:rPr lang="en-US" sz="8000" dirty="0" smtClean="0">
                <a:latin typeface="Cambria Math"/>
                <a:ea typeface="Cambria Math"/>
              </a:rPr>
              <a:t>. Thus,</a:t>
            </a:r>
          </a:p>
          <a:p>
            <a:pPr>
              <a:buNone/>
            </a:pPr>
            <a:endParaRPr lang="en-US" sz="8000" dirty="0" smtClean="0">
              <a:latin typeface="Cambria Math"/>
              <a:ea typeface="Cambria Math"/>
            </a:endParaRPr>
          </a:p>
          <a:p>
            <a:pPr>
              <a:buNone/>
            </a:pPr>
            <a:r>
              <a:rPr lang="en-US" sz="8000" dirty="0" smtClean="0">
                <a:latin typeface="Cambria Math"/>
                <a:ea typeface="Cambria Math"/>
              </a:rPr>
              <a:t>    Therefore </a:t>
            </a:r>
            <a:r>
              <a:rPr lang="en-US" sz="8000" i="1" dirty="0" smtClean="0">
                <a:latin typeface="Cambria Math"/>
                <a:ea typeface="Cambria Math"/>
              </a:rPr>
              <a:t>b</a:t>
            </a:r>
            <a:r>
              <a:rPr lang="en-US" sz="8000" baseline="30000" dirty="0" smtClean="0">
                <a:latin typeface="Cambria Math"/>
                <a:ea typeface="Cambria Math"/>
              </a:rPr>
              <a:t>2 </a:t>
            </a:r>
            <a:r>
              <a:rPr lang="en-US" sz="8000" dirty="0" smtClean="0">
                <a:latin typeface="Cambria Math"/>
                <a:ea typeface="Cambria Math"/>
              </a:rPr>
              <a:t> is even.  Again then </a:t>
            </a:r>
            <a:r>
              <a:rPr lang="en-US" sz="8000" i="1" dirty="0" smtClean="0">
                <a:latin typeface="Cambria Math"/>
                <a:ea typeface="Cambria Math"/>
              </a:rPr>
              <a:t>b</a:t>
            </a:r>
            <a:r>
              <a:rPr lang="en-US" sz="8000" dirty="0" smtClean="0">
                <a:latin typeface="Cambria Math"/>
                <a:ea typeface="Cambria Math"/>
              </a:rPr>
              <a:t> must be even as well.</a:t>
            </a:r>
          </a:p>
          <a:p>
            <a:pPr>
              <a:buNone/>
            </a:pPr>
            <a:r>
              <a:rPr lang="en-US" sz="8000" dirty="0" smtClean="0">
                <a:latin typeface="Cambria Math"/>
                <a:ea typeface="Cambria Math"/>
              </a:rPr>
              <a:t>     But then 2 must divide both </a:t>
            </a:r>
            <a:r>
              <a:rPr lang="en-US" sz="8000" i="1" dirty="0" smtClean="0">
                <a:latin typeface="Cambria Math"/>
                <a:ea typeface="Cambria Math"/>
              </a:rPr>
              <a:t>a</a:t>
            </a:r>
            <a:r>
              <a:rPr lang="en-US" sz="8000" dirty="0" smtClean="0">
                <a:latin typeface="Cambria Math"/>
                <a:ea typeface="Cambria Math"/>
              </a:rPr>
              <a:t> and </a:t>
            </a:r>
            <a:r>
              <a:rPr lang="en-US" sz="8000" i="1" dirty="0" smtClean="0">
                <a:latin typeface="Cambria Math"/>
                <a:ea typeface="Cambria Math"/>
              </a:rPr>
              <a:t>b</a:t>
            </a:r>
            <a:r>
              <a:rPr lang="en-US" sz="8000" dirty="0" smtClean="0">
                <a:latin typeface="Cambria Math"/>
                <a:ea typeface="Cambria Math"/>
              </a:rPr>
              <a:t>. This contradicts our assumption that </a:t>
            </a:r>
            <a:r>
              <a:rPr lang="en-US" sz="8000" i="1" dirty="0" smtClean="0">
                <a:latin typeface="Cambria Math"/>
                <a:ea typeface="Cambria Math"/>
              </a:rPr>
              <a:t>a</a:t>
            </a:r>
            <a:r>
              <a:rPr lang="en-US" sz="8000" dirty="0" smtClean="0">
                <a:latin typeface="Cambria Math"/>
                <a:ea typeface="Cambria Math"/>
              </a:rPr>
              <a:t> and </a:t>
            </a:r>
            <a:r>
              <a:rPr lang="en-US" sz="8000" i="1" dirty="0" smtClean="0">
                <a:latin typeface="Cambria Math"/>
                <a:ea typeface="Cambria Math"/>
              </a:rPr>
              <a:t>b</a:t>
            </a:r>
            <a:r>
              <a:rPr lang="en-US" sz="8000" dirty="0" smtClean="0">
                <a:latin typeface="Cambria Math"/>
                <a:ea typeface="Cambria Math"/>
              </a:rPr>
              <a:t> have no common factors. We have proved by contradiction  that our initial assumption must be false  and  therefore  √2 is  irrational . </a:t>
            </a:r>
          </a:p>
          <a:p>
            <a:pPr>
              <a:buNone/>
            </a:pPr>
            <a:r>
              <a:rPr lang="en-US" sz="8000" dirty="0" smtClean="0">
                <a:latin typeface="Cambria Math"/>
                <a:ea typeface="Cambria Math"/>
              </a:rPr>
              <a:t>      </a:t>
            </a:r>
            <a:endParaRPr lang="en-US" sz="8000" b="1" dirty="0" smtClean="0">
              <a:latin typeface="Cambria Math"/>
              <a:ea typeface="Cambria Math"/>
            </a:endParaRPr>
          </a:p>
          <a:p>
            <a:pPr>
              <a:buNone/>
            </a:pPr>
            <a:r>
              <a:rPr lang="en-US" dirty="0" smtClean="0">
                <a:latin typeface="Cambria Math"/>
                <a:ea typeface="Cambria Math"/>
              </a:rPr>
              <a:t> </a:t>
            </a:r>
          </a:p>
          <a:p>
            <a:pPr>
              <a:buNone/>
            </a:pPr>
            <a:r>
              <a:rPr lang="en-US" dirty="0" smtClean="0">
                <a:latin typeface="Cambria Math"/>
                <a:ea typeface="Cambria Math"/>
              </a:rPr>
              <a:t>           </a:t>
            </a: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3048000" y="3505200"/>
            <a:ext cx="866775" cy="43815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4953000" y="3581400"/>
            <a:ext cx="1121569" cy="266700"/>
          </a:xfrm>
          <a:prstGeom prst="rect">
            <a:avLst/>
          </a:prstGeom>
        </p:spPr>
      </p:pic>
      <p:pic>
        <p:nvPicPr>
          <p:cNvPr id="10" name="Picture 9" descr="addin_tmp.png"/>
          <p:cNvPicPr>
            <a:picLocks noChangeAspect="1"/>
          </p:cNvPicPr>
          <p:nvPr>
            <p:custDataLst>
              <p:tags r:id="rId3"/>
            </p:custDataLst>
          </p:nvPr>
        </p:nvPicPr>
        <p:blipFill>
          <a:blip r:embed="rId8" cstate="print"/>
          <a:stretch>
            <a:fillRect/>
          </a:stretch>
        </p:blipFill>
        <p:spPr>
          <a:xfrm>
            <a:off x="2971800" y="4495800"/>
            <a:ext cx="1250156" cy="26670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5029200" y="4495800"/>
            <a:ext cx="1092994" cy="266700"/>
          </a:xfrm>
          <a:prstGeom prst="rect">
            <a:avLst/>
          </a:prstGeom>
        </p:spPr>
      </p:pic>
      <p:sp>
        <p:nvSpPr>
          <p:cNvPr id="12" name="Isosceles Triangle 11"/>
          <p:cNvSpPr/>
          <p:nvPr/>
        </p:nvSpPr>
        <p:spPr>
          <a:xfrm rot="5400000" flipV="1">
            <a:off x="8382000" y="6096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Revisiting the Socrates Example</a:t>
            </a:r>
            <a:endParaRPr lang="en-US" dirty="0"/>
          </a:p>
        </p:txBody>
      </p:sp>
      <p:sp>
        <p:nvSpPr>
          <p:cNvPr id="3" name="Content Placeholder 2"/>
          <p:cNvSpPr>
            <a:spLocks noGrp="1"/>
          </p:cNvSpPr>
          <p:nvPr>
            <p:ph idx="1"/>
          </p:nvPr>
        </p:nvSpPr>
        <p:spPr/>
        <p:txBody>
          <a:bodyPr/>
          <a:lstStyle/>
          <a:p>
            <a:r>
              <a:rPr lang="en-US" dirty="0" smtClean="0"/>
              <a:t>We have the two premises:</a:t>
            </a:r>
          </a:p>
          <a:p>
            <a:pPr lvl="1"/>
            <a:r>
              <a:rPr lang="en-US" dirty="0" smtClean="0"/>
              <a:t>“All men are mortal.”</a:t>
            </a:r>
          </a:p>
          <a:p>
            <a:pPr lvl="1"/>
            <a:r>
              <a:rPr lang="en-US" dirty="0" smtClean="0"/>
              <a:t>“Socrates is a man.”</a:t>
            </a:r>
          </a:p>
          <a:p>
            <a:r>
              <a:rPr lang="en-US" dirty="0" smtClean="0"/>
              <a:t>And the conclusion: </a:t>
            </a:r>
          </a:p>
          <a:p>
            <a:pPr lvl="1"/>
            <a:r>
              <a:rPr lang="en-US" dirty="0" smtClean="0"/>
              <a:t>“Socrates is mortal.”</a:t>
            </a:r>
          </a:p>
          <a:p>
            <a:r>
              <a:rPr lang="en-US" dirty="0" smtClean="0"/>
              <a:t>How do we get the conclusion from the premises?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 by Contradiction </a:t>
            </a:r>
            <a:endParaRPr lang="en-US" dirty="0"/>
          </a:p>
        </p:txBody>
      </p:sp>
      <p:sp>
        <p:nvSpPr>
          <p:cNvPr id="3" name="Content Placeholder 2"/>
          <p:cNvSpPr>
            <a:spLocks noGrp="1"/>
          </p:cNvSpPr>
          <p:nvPr>
            <p:ph idx="1"/>
          </p:nvPr>
        </p:nvSpPr>
        <p:spPr/>
        <p:txBody>
          <a:bodyPr>
            <a:normAutofit lnSpcReduction="10000"/>
          </a:bodyPr>
          <a:lstStyle/>
          <a:p>
            <a:r>
              <a:rPr lang="en-US" dirty="0" smtClean="0"/>
              <a:t>A preview of Chapter </a:t>
            </a:r>
            <a:r>
              <a:rPr lang="en-US" dirty="0" smtClean="0">
                <a:latin typeface="Cambria Math" pitchFamily="18" charset="0"/>
                <a:ea typeface="Cambria Math" pitchFamily="18" charset="0"/>
              </a:rPr>
              <a:t>4</a:t>
            </a:r>
            <a:r>
              <a:rPr lang="en-US" dirty="0" smtClean="0"/>
              <a:t>.</a:t>
            </a:r>
          </a:p>
          <a:p>
            <a:pPr>
              <a:buNone/>
            </a:pPr>
            <a:r>
              <a:rPr lang="en-US" b="1" dirty="0" smtClean="0"/>
              <a:t>   Example</a:t>
            </a:r>
            <a:r>
              <a:rPr lang="en-US" dirty="0" smtClean="0"/>
              <a:t>: Prove that there is no largest prime number.</a:t>
            </a:r>
          </a:p>
          <a:p>
            <a:pPr>
              <a:buNone/>
            </a:pPr>
            <a:r>
              <a:rPr lang="en-US" b="1" dirty="0" smtClean="0"/>
              <a:t>   Solution</a:t>
            </a:r>
            <a:r>
              <a:rPr lang="en-US" dirty="0" smtClean="0"/>
              <a:t>: Assume that there is a largest prime number. Call it </a:t>
            </a:r>
            <a:r>
              <a:rPr lang="en-US" i="1" dirty="0" err="1" smtClean="0"/>
              <a:t>p</a:t>
            </a:r>
            <a:r>
              <a:rPr lang="en-US" i="1" baseline="-25000" dirty="0" err="1" smtClean="0"/>
              <a:t>n</a:t>
            </a:r>
            <a:r>
              <a:rPr lang="en-US" dirty="0" smtClean="0"/>
              <a:t>. Hence, we can list all the primes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t>
            </a:r>
            <a:r>
              <a:rPr lang="en-US" i="1" dirty="0" err="1" smtClean="0"/>
              <a:t>p</a:t>
            </a:r>
            <a:r>
              <a:rPr lang="en-US" i="1" baseline="-25000" dirty="0" err="1" smtClean="0"/>
              <a:t>n</a:t>
            </a:r>
            <a:r>
              <a:rPr lang="en-US" dirty="0" smtClean="0"/>
              <a:t>. Form</a:t>
            </a:r>
          </a:p>
          <a:p>
            <a:endParaRPr lang="en-US" dirty="0" smtClean="0"/>
          </a:p>
          <a:p>
            <a:pPr>
              <a:buNone/>
            </a:pPr>
            <a:r>
              <a:rPr lang="en-US" dirty="0" smtClean="0"/>
              <a:t>   None of the prime numbers on the list divides </a:t>
            </a:r>
            <a:r>
              <a:rPr lang="en-US" i="1" dirty="0" smtClean="0"/>
              <a:t>r</a:t>
            </a:r>
            <a:r>
              <a:rPr lang="en-US" dirty="0" smtClean="0"/>
              <a:t>. Therefore, by a theorem in Chapter 4, either </a:t>
            </a:r>
            <a:r>
              <a:rPr lang="en-US" i="1" dirty="0" smtClean="0"/>
              <a:t>r</a:t>
            </a:r>
            <a:r>
              <a:rPr lang="en-US" dirty="0" smtClean="0"/>
              <a:t> is prime or there is a smaller prime that divides </a:t>
            </a:r>
            <a:r>
              <a:rPr lang="en-US" i="1" dirty="0" smtClean="0"/>
              <a:t>r</a:t>
            </a:r>
            <a:r>
              <a:rPr lang="en-US" dirty="0" smtClean="0"/>
              <a:t>. This contradicts the assumption that there is a largest prime. Therefore, there is no largest prime.</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2514600" y="3886200"/>
            <a:ext cx="4366260" cy="328613"/>
          </a:xfrm>
          <a:prstGeom prst="rect">
            <a:avLst/>
          </a:prstGeom>
        </p:spPr>
      </p:pic>
      <p:sp>
        <p:nvSpPr>
          <p:cNvPr id="6" name="Isosceles Triangle 5"/>
          <p:cNvSpPr/>
          <p:nvPr/>
        </p:nvSpPr>
        <p:spPr>
          <a:xfrm rot="5400000" flipV="1">
            <a:off x="81534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Theorems that are </a:t>
            </a:r>
            <a:r>
              <a:rPr lang="en-US" dirty="0" err="1" smtClean="0"/>
              <a:t>Biconditional</a:t>
            </a:r>
            <a:r>
              <a:rPr lang="en-US" dirty="0" smtClean="0"/>
              <a:t> Statements</a:t>
            </a:r>
            <a:endParaRPr lang="en-US" dirty="0"/>
          </a:p>
        </p:txBody>
      </p:sp>
      <p:sp>
        <p:nvSpPr>
          <p:cNvPr id="3" name="Content Placeholder 2"/>
          <p:cNvSpPr>
            <a:spLocks noGrp="1"/>
          </p:cNvSpPr>
          <p:nvPr>
            <p:ph idx="1"/>
          </p:nvPr>
        </p:nvSpPr>
        <p:spPr/>
        <p:txBody>
          <a:bodyPr>
            <a:normAutofit/>
          </a:bodyPr>
          <a:lstStyle/>
          <a:p>
            <a:r>
              <a:rPr lang="en-US" dirty="0" smtClean="0"/>
              <a:t>To prove a theorem that is a </a:t>
            </a:r>
            <a:r>
              <a:rPr lang="en-US" dirty="0" err="1" smtClean="0"/>
              <a:t>biconditional</a:t>
            </a:r>
            <a:r>
              <a:rPr lang="en-US" dirty="0" smtClean="0"/>
              <a:t> statement, that is, a statement of the form </a:t>
            </a:r>
            <a:r>
              <a:rPr lang="en-US" i="1" dirty="0" smtClean="0"/>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we show that     </a:t>
            </a:r>
            <a:r>
              <a:rPr lang="en-US" i="1" dirty="0" smtClean="0">
                <a:latin typeface="Cambria Math"/>
                <a:ea typeface="Cambria Math"/>
              </a:rPr>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and </a:t>
            </a:r>
            <a:r>
              <a:rPr lang="en-US" i="1" dirty="0" smtClean="0">
                <a:latin typeface="Cambria Math"/>
                <a:ea typeface="Cambria Math"/>
              </a:rPr>
              <a:t>q </a:t>
            </a:r>
            <a:r>
              <a:rPr lang="en-US" dirty="0" smtClean="0">
                <a:latin typeface="Cambria Math"/>
                <a:ea typeface="Cambria Math"/>
              </a:rPr>
              <a:t>→</a:t>
            </a:r>
            <a:r>
              <a:rPr lang="en-US" i="1" dirty="0" smtClean="0">
                <a:latin typeface="Cambria Math"/>
                <a:ea typeface="Cambria Math"/>
              </a:rPr>
              <a:t>p</a:t>
            </a:r>
            <a:r>
              <a:rPr lang="en-US" dirty="0" smtClean="0">
                <a:latin typeface="Cambria Math"/>
                <a:ea typeface="Cambria Math"/>
              </a:rPr>
              <a:t> are both true. </a:t>
            </a:r>
          </a:p>
          <a:p>
            <a:pPr>
              <a:buNone/>
            </a:pPr>
            <a:r>
              <a:rPr lang="en-US" dirty="0" smtClean="0">
                <a:latin typeface="Cambria Math"/>
                <a:ea typeface="Cambria Math"/>
              </a:rPr>
              <a:t>   </a:t>
            </a:r>
            <a:r>
              <a:rPr lang="en-US" b="1" dirty="0" smtClean="0">
                <a:latin typeface="Cambria Math"/>
                <a:ea typeface="Cambria Math"/>
              </a:rPr>
              <a:t>Example</a:t>
            </a:r>
            <a:r>
              <a:rPr lang="en-US" dirty="0" smtClean="0">
                <a:latin typeface="Cambria Math"/>
                <a:ea typeface="Cambria Math"/>
              </a:rPr>
              <a:t>: Prove the theorem: “If </a:t>
            </a:r>
            <a:r>
              <a:rPr lang="en-US" i="1" dirty="0" smtClean="0">
                <a:latin typeface="Cambria Math"/>
                <a:ea typeface="Cambria Math"/>
              </a:rPr>
              <a:t>n</a:t>
            </a:r>
            <a:r>
              <a:rPr lang="en-US" dirty="0" smtClean="0">
                <a:latin typeface="Cambria Math"/>
                <a:ea typeface="Cambria Math"/>
              </a:rPr>
              <a:t> is an integer, then </a:t>
            </a:r>
            <a:r>
              <a:rPr lang="en-US" i="1" dirty="0" smtClean="0">
                <a:latin typeface="Cambria Math"/>
                <a:ea typeface="Cambria Math"/>
              </a:rPr>
              <a:t>n</a:t>
            </a:r>
            <a:r>
              <a:rPr lang="en-US" dirty="0" smtClean="0">
                <a:latin typeface="Cambria Math"/>
                <a:ea typeface="Cambria Math"/>
              </a:rPr>
              <a:t> is odd if and only if </a:t>
            </a:r>
            <a:r>
              <a:rPr lang="en-US" i="1" dirty="0" smtClean="0">
                <a:latin typeface="Cambria Math"/>
                <a:ea typeface="Cambria Math"/>
              </a:rPr>
              <a:t>n</a:t>
            </a:r>
            <a:r>
              <a:rPr lang="en-US" baseline="30000" dirty="0" smtClean="0">
                <a:latin typeface="Cambria Math"/>
                <a:ea typeface="Cambria Math"/>
              </a:rPr>
              <a:t>2 </a:t>
            </a:r>
            <a:r>
              <a:rPr lang="en-US" dirty="0" smtClean="0">
                <a:latin typeface="Cambria Math"/>
                <a:ea typeface="Cambria Math"/>
              </a:rPr>
              <a:t> is odd.”</a:t>
            </a:r>
          </a:p>
          <a:p>
            <a:pPr>
              <a:buNone/>
            </a:pPr>
            <a:r>
              <a:rPr lang="en-US" dirty="0" smtClean="0">
                <a:latin typeface="Cambria Math"/>
                <a:ea typeface="Cambria Math"/>
              </a:rPr>
              <a:t>  </a:t>
            </a:r>
            <a:r>
              <a:rPr lang="en-US" b="1" dirty="0" smtClean="0">
                <a:latin typeface="Cambria Math"/>
                <a:ea typeface="Cambria Math"/>
              </a:rPr>
              <a:t> Solution:  </a:t>
            </a:r>
            <a:r>
              <a:rPr lang="en-US" dirty="0" smtClean="0">
                <a:latin typeface="Cambria Math"/>
                <a:ea typeface="Cambria Math"/>
              </a:rPr>
              <a:t>We have already shown (previous slides) that both </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 and </a:t>
            </a:r>
            <a:r>
              <a:rPr lang="en-US" i="1" dirty="0" smtClean="0">
                <a:latin typeface="Cambria Math"/>
                <a:ea typeface="Cambria Math"/>
              </a:rPr>
              <a:t>q </a:t>
            </a:r>
            <a:r>
              <a:rPr lang="en-US" dirty="0" smtClean="0">
                <a:latin typeface="Cambria Math"/>
                <a:ea typeface="Cambria Math"/>
              </a:rPr>
              <a:t>→</a:t>
            </a:r>
            <a:r>
              <a:rPr lang="en-US" i="1" dirty="0" smtClean="0">
                <a:latin typeface="Cambria Math"/>
                <a:ea typeface="Cambria Math"/>
              </a:rPr>
              <a:t>p</a:t>
            </a:r>
            <a:r>
              <a:rPr lang="en-US" dirty="0" smtClean="0">
                <a:latin typeface="Cambria Math"/>
                <a:ea typeface="Cambria Math"/>
              </a:rPr>
              <a:t>. Therefore we can conclude </a:t>
            </a:r>
            <a:r>
              <a:rPr lang="en-US" i="1" dirty="0" smtClean="0"/>
              <a:t>p </a:t>
            </a:r>
            <a:r>
              <a:rPr lang="en-US" dirty="0" smtClean="0">
                <a:latin typeface="Cambria Math"/>
                <a:ea typeface="Cambria Math"/>
              </a:rPr>
              <a:t>↔ </a:t>
            </a:r>
            <a:r>
              <a:rPr lang="en-US" i="1" dirty="0" smtClean="0">
                <a:latin typeface="Cambria Math"/>
                <a:ea typeface="Cambria Math"/>
              </a:rPr>
              <a:t>q.</a:t>
            </a:r>
          </a:p>
          <a:p>
            <a:pPr>
              <a:buNone/>
            </a:pPr>
            <a:r>
              <a:rPr lang="en-US" dirty="0" smtClean="0">
                <a:latin typeface="Cambria Math"/>
                <a:ea typeface="Cambria Math"/>
              </a:rPr>
              <a:t>  </a:t>
            </a:r>
          </a:p>
          <a:p>
            <a:pPr>
              <a:buNone/>
            </a:pPr>
            <a:r>
              <a:rPr lang="en-US" dirty="0" smtClean="0">
                <a:latin typeface="Cambria Math"/>
                <a:ea typeface="Cambria Math"/>
              </a:rPr>
              <a:t>   </a:t>
            </a:r>
            <a:r>
              <a:rPr lang="en-US" sz="2000" dirty="0" smtClean="0">
                <a:latin typeface="Cambria Math"/>
                <a:ea typeface="Cambria Math"/>
              </a:rPr>
              <a:t>Sometimes </a:t>
            </a:r>
            <a:r>
              <a:rPr lang="en-US" sz="2000" i="1" dirty="0" err="1" smtClean="0">
                <a:latin typeface="Cambria Math"/>
                <a:ea typeface="Cambria Math"/>
              </a:rPr>
              <a:t>iff</a:t>
            </a:r>
            <a:r>
              <a:rPr lang="en-US" sz="2000" i="1" dirty="0" smtClean="0">
                <a:latin typeface="Cambria Math"/>
                <a:ea typeface="Cambria Math"/>
              </a:rPr>
              <a:t>   </a:t>
            </a:r>
            <a:r>
              <a:rPr lang="en-US" sz="2000" dirty="0" smtClean="0">
                <a:latin typeface="Cambria Math"/>
                <a:ea typeface="Cambria Math"/>
              </a:rPr>
              <a:t>is used as an abbreviation for “if an only if,” as in</a:t>
            </a:r>
          </a:p>
          <a:p>
            <a:pPr>
              <a:buNone/>
            </a:pPr>
            <a:r>
              <a:rPr lang="en-US" sz="2000" dirty="0" smtClean="0">
                <a:latin typeface="Cambria Math"/>
                <a:ea typeface="Cambria Math"/>
              </a:rPr>
              <a:t>                  “If </a:t>
            </a:r>
            <a:r>
              <a:rPr lang="en-US" sz="2000" i="1" dirty="0" smtClean="0">
                <a:latin typeface="Cambria Math"/>
                <a:ea typeface="Cambria Math"/>
              </a:rPr>
              <a:t>n</a:t>
            </a:r>
            <a:r>
              <a:rPr lang="en-US" sz="2000" dirty="0" smtClean="0">
                <a:latin typeface="Cambria Math"/>
                <a:ea typeface="Cambria Math"/>
              </a:rPr>
              <a:t> is an integer, then </a:t>
            </a:r>
            <a:r>
              <a:rPr lang="en-US" sz="2000" i="1" dirty="0" smtClean="0">
                <a:latin typeface="Cambria Math"/>
                <a:ea typeface="Cambria Math"/>
              </a:rPr>
              <a:t>n</a:t>
            </a:r>
            <a:r>
              <a:rPr lang="en-US" sz="2000" dirty="0" smtClean="0">
                <a:latin typeface="Cambria Math"/>
                <a:ea typeface="Cambria Math"/>
              </a:rPr>
              <a:t> is odd </a:t>
            </a:r>
            <a:r>
              <a:rPr lang="en-US" sz="2000" dirty="0" err="1" smtClean="0">
                <a:latin typeface="Cambria Math"/>
                <a:ea typeface="Cambria Math"/>
              </a:rPr>
              <a:t>iif</a:t>
            </a:r>
            <a:r>
              <a:rPr lang="en-US" sz="2000" dirty="0" smtClean="0">
                <a:latin typeface="Cambria Math"/>
                <a:ea typeface="Cambria Math"/>
              </a:rPr>
              <a:t> </a:t>
            </a:r>
            <a:r>
              <a:rPr lang="en-US" sz="2000" i="1" dirty="0" smtClean="0">
                <a:latin typeface="Cambria Math"/>
                <a:ea typeface="Cambria Math"/>
              </a:rPr>
              <a:t>n</a:t>
            </a:r>
            <a:r>
              <a:rPr lang="en-US" sz="2000" baseline="30000" dirty="0" smtClean="0">
                <a:latin typeface="Cambria Math"/>
                <a:ea typeface="Cambria Math"/>
              </a:rPr>
              <a:t>2 </a:t>
            </a:r>
            <a:r>
              <a:rPr lang="en-US" sz="2000" dirty="0" smtClean="0">
                <a:latin typeface="Cambria Math"/>
                <a:ea typeface="Cambria Math"/>
              </a:rPr>
              <a:t> is odd.”</a:t>
            </a:r>
            <a:endParaRPr lang="en-US" sz="2000" i="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wrong with this?</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914400" y="3124200"/>
            <a:ext cx="7248525" cy="2367915"/>
          </a:xfrm>
          <a:prstGeom prst="rect">
            <a:avLst/>
          </a:prstGeom>
        </p:spPr>
      </p:pic>
      <p:sp>
        <p:nvSpPr>
          <p:cNvPr id="10" name="TextBox 9"/>
          <p:cNvSpPr txBox="1"/>
          <p:nvPr/>
        </p:nvSpPr>
        <p:spPr>
          <a:xfrm>
            <a:off x="762000" y="2133600"/>
            <a:ext cx="8001000" cy="523220"/>
          </a:xfrm>
          <a:prstGeom prst="rect">
            <a:avLst/>
          </a:prstGeom>
          <a:noFill/>
        </p:spPr>
        <p:txBody>
          <a:bodyPr wrap="square" rtlCol="0">
            <a:spAutoFit/>
          </a:bodyPr>
          <a:lstStyle/>
          <a:p>
            <a:r>
              <a:rPr lang="en-US" sz="2800" dirty="0" smtClean="0"/>
              <a:t>“Proof” that </a:t>
            </a:r>
            <a:r>
              <a:rPr lang="en-US" sz="2800" i="1" dirty="0" smtClean="0"/>
              <a:t>1</a:t>
            </a:r>
            <a:r>
              <a:rPr lang="en-US" sz="2800" dirty="0" smtClean="0"/>
              <a:t> = </a:t>
            </a:r>
            <a:r>
              <a:rPr lang="en-US" sz="2800" i="1" dirty="0" smtClean="0"/>
              <a:t>2</a:t>
            </a:r>
            <a:endParaRPr lang="en-US" sz="2800" i="1" dirty="0"/>
          </a:p>
        </p:txBody>
      </p:sp>
      <p:sp>
        <p:nvSpPr>
          <p:cNvPr id="6" name="TextBox 5"/>
          <p:cNvSpPr txBox="1"/>
          <p:nvPr/>
        </p:nvSpPr>
        <p:spPr>
          <a:xfrm>
            <a:off x="1066800" y="5715000"/>
            <a:ext cx="4800600" cy="646331"/>
          </a:xfrm>
          <a:prstGeom prst="rect">
            <a:avLst/>
          </a:prstGeom>
          <a:noFill/>
        </p:spPr>
        <p:txBody>
          <a:bodyPr wrap="square" rtlCol="0">
            <a:spAutoFit/>
          </a:bodyPr>
          <a:lstStyle/>
          <a:p>
            <a:r>
              <a:rPr lang="en-US" b="1" dirty="0" smtClean="0"/>
              <a:t>Solution</a:t>
            </a:r>
            <a:r>
              <a:rPr lang="en-US" dirty="0" smtClean="0"/>
              <a:t>: Step 5.  a - b = </a:t>
            </a:r>
            <a:r>
              <a:rPr lang="en-US" dirty="0" smtClean="0">
                <a:latin typeface="Cambria Math" pitchFamily="18" charset="0"/>
                <a:ea typeface="Cambria Math" pitchFamily="18" charset="0"/>
              </a:rPr>
              <a:t>0 by the premise and division by 0 is undefined.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a:t>Use a direct proof to show that the product of two odd</a:t>
            </a:r>
          </a:p>
          <a:p>
            <a:pPr marL="0" indent="0">
              <a:buNone/>
            </a:pPr>
            <a:r>
              <a:rPr lang="en-US" dirty="0"/>
              <a:t>numbers is odd.</a:t>
            </a:r>
            <a:endParaRPr lang="en-US" dirty="0"/>
          </a:p>
        </p:txBody>
      </p:sp>
    </p:spTree>
    <p:extLst>
      <p:ext uri="{BB962C8B-B14F-4D97-AF65-F5344CB8AC3E}">
        <p14:creationId xmlns:p14="http://schemas.microsoft.com/office/powerpoint/2010/main" val="3312463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Prove that if </a:t>
            </a:r>
            <a:r>
              <a:rPr lang="en-US" i="1" dirty="0"/>
              <a:t>n </a:t>
            </a:r>
            <a:r>
              <a:rPr lang="en-US" dirty="0"/>
              <a:t>is an integer and 3</a:t>
            </a:r>
            <a:r>
              <a:rPr lang="en-US" i="1" dirty="0"/>
              <a:t>n </a:t>
            </a:r>
            <a:r>
              <a:rPr lang="en-US" dirty="0"/>
              <a:t>+ 2 is even, then </a:t>
            </a:r>
            <a:r>
              <a:rPr lang="en-US" i="1" dirty="0"/>
              <a:t>n </a:t>
            </a:r>
            <a:r>
              <a:rPr lang="en-US" dirty="0" smtClean="0"/>
              <a:t>is even </a:t>
            </a:r>
            <a:r>
              <a:rPr lang="en-US" dirty="0"/>
              <a:t>using</a:t>
            </a:r>
          </a:p>
          <a:p>
            <a:r>
              <a:rPr lang="en-US" b="1" dirty="0"/>
              <a:t>a) </a:t>
            </a:r>
            <a:r>
              <a:rPr lang="en-US" dirty="0"/>
              <a:t>a proof by contraposition.</a:t>
            </a:r>
          </a:p>
          <a:p>
            <a:r>
              <a:rPr lang="en-US" b="1" dirty="0"/>
              <a:t>b) </a:t>
            </a:r>
            <a:r>
              <a:rPr lang="en-US" dirty="0"/>
              <a:t>a proof by contradiction.</a:t>
            </a:r>
            <a:endParaRPr lang="en-US" dirty="0"/>
          </a:p>
        </p:txBody>
      </p:sp>
    </p:spTree>
    <p:extLst>
      <p:ext uri="{BB962C8B-B14F-4D97-AF65-F5344CB8AC3E}">
        <p14:creationId xmlns:p14="http://schemas.microsoft.com/office/powerpoint/2010/main" val="41922963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dirty="0" smtClean="0"/>
              <a:t>#5, #7</a:t>
            </a:r>
            <a:endParaRPr lang="en-US" dirty="0"/>
          </a:p>
        </p:txBody>
      </p:sp>
    </p:spTree>
    <p:extLst>
      <p:ext uri="{BB962C8B-B14F-4D97-AF65-F5344CB8AC3E}">
        <p14:creationId xmlns:p14="http://schemas.microsoft.com/office/powerpoint/2010/main" val="3864675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Proof Methods and Strategy</a:t>
            </a:r>
            <a:endParaRPr lang="en-US" dirty="0"/>
          </a:p>
        </p:txBody>
      </p:sp>
      <p:sp>
        <p:nvSpPr>
          <p:cNvPr id="3" name="Subtitle 2"/>
          <p:cNvSpPr>
            <a:spLocks noGrp="1"/>
          </p:cNvSpPr>
          <p:nvPr>
            <p:ph type="subTitle" idx="1"/>
          </p:nvPr>
        </p:nvSpPr>
        <p:spPr/>
        <p:txBody>
          <a:bodyPr/>
          <a:lstStyle/>
          <a:p>
            <a:r>
              <a:rPr lang="en-US" smtClean="0"/>
              <a:t>Section 1.8</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Proof by Cases</a:t>
            </a:r>
          </a:p>
          <a:p>
            <a:r>
              <a:rPr lang="en-US" dirty="0" smtClean="0"/>
              <a:t>Existence Proofs</a:t>
            </a:r>
          </a:p>
          <a:p>
            <a:pPr lvl="1"/>
            <a:r>
              <a:rPr lang="en-US" dirty="0" smtClean="0"/>
              <a:t>Constructive</a:t>
            </a:r>
          </a:p>
          <a:p>
            <a:pPr lvl="1"/>
            <a:r>
              <a:rPr lang="en-US" dirty="0" err="1" smtClean="0"/>
              <a:t>Nonconstructive</a:t>
            </a:r>
            <a:endParaRPr lang="en-US" dirty="0" smtClean="0"/>
          </a:p>
          <a:p>
            <a:r>
              <a:rPr lang="en-US" dirty="0" smtClean="0"/>
              <a:t>Disproof by Counterexample</a:t>
            </a:r>
          </a:p>
          <a:p>
            <a:r>
              <a:rPr lang="en-US" dirty="0" smtClean="0"/>
              <a:t>Nonexistence Proofs</a:t>
            </a:r>
          </a:p>
          <a:p>
            <a:r>
              <a:rPr lang="en-US" dirty="0" smtClean="0"/>
              <a:t>Uniqueness Proofs</a:t>
            </a:r>
          </a:p>
          <a:p>
            <a:r>
              <a:rPr lang="en-US" dirty="0" smtClean="0"/>
              <a:t>Proof Strategies</a:t>
            </a:r>
          </a:p>
          <a:p>
            <a:r>
              <a:rPr lang="en-US" dirty="0" smtClean="0"/>
              <a:t>Proving Universally Quantified Assertions</a:t>
            </a:r>
          </a:p>
          <a:p>
            <a:r>
              <a:rPr lang="en-US" dirty="0" smtClean="0"/>
              <a:t>Open Problems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Cases</a:t>
            </a:r>
            <a:endParaRPr lang="en-US" dirty="0"/>
          </a:p>
        </p:txBody>
      </p:sp>
      <p:sp>
        <p:nvSpPr>
          <p:cNvPr id="3" name="Content Placeholder 2"/>
          <p:cNvSpPr>
            <a:spLocks noGrp="1"/>
          </p:cNvSpPr>
          <p:nvPr>
            <p:ph idx="1"/>
          </p:nvPr>
        </p:nvSpPr>
        <p:spPr/>
        <p:txBody>
          <a:bodyPr/>
          <a:lstStyle/>
          <a:p>
            <a:r>
              <a:rPr lang="en-US" dirty="0" smtClean="0"/>
              <a:t>To prove a conditional statement of the form:</a:t>
            </a:r>
          </a:p>
          <a:p>
            <a:endParaRPr lang="en-US" dirty="0" smtClean="0"/>
          </a:p>
          <a:p>
            <a:r>
              <a:rPr lang="en-US" dirty="0" smtClean="0"/>
              <a:t>Use the tautology</a:t>
            </a:r>
          </a:p>
          <a:p>
            <a:endParaRPr lang="en-US" dirty="0" smtClean="0"/>
          </a:p>
          <a:p>
            <a:endParaRPr lang="en-US" dirty="0" smtClean="0"/>
          </a:p>
          <a:p>
            <a:pPr>
              <a:buNone/>
            </a:pPr>
            <a:endParaRPr lang="en-US" dirty="0" smtClean="0"/>
          </a:p>
          <a:p>
            <a:r>
              <a:rPr lang="en-US" dirty="0" smtClean="0"/>
              <a:t>Each of the implications                   is a </a:t>
            </a:r>
            <a:r>
              <a:rPr lang="en-US" i="1" dirty="0" smtClean="0"/>
              <a:t>case</a:t>
            </a:r>
            <a:r>
              <a:rPr lang="en-US" dirty="0" smtClean="0"/>
              <a:t>. </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143000" y="3505200"/>
            <a:ext cx="6675120" cy="8401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2133600" y="2514600"/>
            <a:ext cx="3849053" cy="382905"/>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4572000" y="4953000"/>
            <a:ext cx="1094423" cy="268605"/>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Cases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Example</a:t>
            </a:r>
            <a:r>
              <a:rPr lang="en-US" dirty="0" smtClean="0"/>
              <a:t>: Let  </a:t>
            </a:r>
            <a:r>
              <a:rPr lang="en-US" i="1" dirty="0" smtClean="0"/>
              <a:t>a</a:t>
            </a:r>
            <a:r>
              <a:rPr lang="en-US" dirty="0" smtClean="0">
                <a:sym typeface="Symbol"/>
              </a:rPr>
              <a:t> @ </a:t>
            </a:r>
            <a:r>
              <a:rPr lang="en-US" i="1" dirty="0" smtClean="0">
                <a:sym typeface="Symbol"/>
              </a:rPr>
              <a:t>b</a:t>
            </a:r>
            <a:r>
              <a:rPr lang="en-US" dirty="0" smtClean="0">
                <a:sym typeface="Symbol"/>
              </a:rPr>
              <a:t> = max{</a:t>
            </a:r>
            <a:r>
              <a:rPr lang="en-US" i="1" dirty="0" smtClean="0">
                <a:sym typeface="Symbol"/>
              </a:rPr>
              <a:t>a</a:t>
            </a:r>
            <a:r>
              <a:rPr lang="en-US" dirty="0" smtClean="0">
                <a:sym typeface="Symbol"/>
              </a:rPr>
              <a:t>, </a:t>
            </a:r>
            <a:r>
              <a:rPr lang="en-US" i="1" dirty="0" smtClean="0">
                <a:sym typeface="Symbol"/>
              </a:rPr>
              <a:t>b</a:t>
            </a:r>
            <a:r>
              <a:rPr lang="en-US" dirty="0" smtClean="0">
                <a:sym typeface="Symbol"/>
              </a:rPr>
              <a:t>} = a</a:t>
            </a:r>
            <a:r>
              <a:rPr lang="en-US" i="1" dirty="0" smtClean="0">
                <a:sym typeface="Symbol"/>
              </a:rPr>
              <a:t>  </a:t>
            </a:r>
            <a:r>
              <a:rPr lang="en-US" dirty="0" smtClean="0">
                <a:sym typeface="Symbol"/>
              </a:rPr>
              <a:t>if</a:t>
            </a:r>
            <a:r>
              <a:rPr lang="en-US" dirty="0" smtClean="0"/>
              <a:t> </a:t>
            </a:r>
            <a:r>
              <a:rPr lang="en-US" i="1" dirty="0" smtClean="0"/>
              <a:t>a</a:t>
            </a:r>
            <a:r>
              <a:rPr lang="en-US" dirty="0" smtClean="0">
                <a:latin typeface="Cambria Math"/>
                <a:ea typeface="Cambria Math"/>
              </a:rPr>
              <a:t> ≥ </a:t>
            </a:r>
            <a:r>
              <a:rPr lang="en-US" i="1" dirty="0" smtClean="0"/>
              <a:t>b, </a:t>
            </a:r>
            <a:r>
              <a:rPr lang="en-US" dirty="0" smtClean="0"/>
              <a:t> </a:t>
            </a:r>
            <a:r>
              <a:rPr lang="en-US" dirty="0" smtClean="0">
                <a:sym typeface="Symbol"/>
              </a:rPr>
              <a:t>otherwise                   </a:t>
            </a:r>
            <a:r>
              <a:rPr lang="en-US" dirty="0" smtClean="0"/>
              <a:t> </a:t>
            </a:r>
            <a:r>
              <a:rPr lang="en-US" i="1" dirty="0" smtClean="0"/>
              <a:t>a</a:t>
            </a:r>
            <a:r>
              <a:rPr lang="en-US" dirty="0" smtClean="0">
                <a:sym typeface="Symbol"/>
              </a:rPr>
              <a:t> @ </a:t>
            </a:r>
            <a:r>
              <a:rPr lang="en-US" i="1" dirty="0" smtClean="0">
                <a:sym typeface="Symbol"/>
              </a:rPr>
              <a:t>b</a:t>
            </a:r>
            <a:r>
              <a:rPr lang="en-US" dirty="0" smtClean="0">
                <a:sym typeface="Symbol"/>
              </a:rPr>
              <a:t> = max{</a:t>
            </a:r>
            <a:r>
              <a:rPr lang="en-US" i="1" dirty="0" smtClean="0">
                <a:sym typeface="Symbol"/>
              </a:rPr>
              <a:t>a</a:t>
            </a:r>
            <a:r>
              <a:rPr lang="en-US" dirty="0" smtClean="0">
                <a:sym typeface="Symbol"/>
              </a:rPr>
              <a:t>, </a:t>
            </a:r>
            <a:r>
              <a:rPr lang="en-US" i="1" dirty="0" smtClean="0">
                <a:sym typeface="Symbol"/>
              </a:rPr>
              <a:t>b</a:t>
            </a:r>
            <a:r>
              <a:rPr lang="en-US" dirty="0" smtClean="0">
                <a:sym typeface="Symbol"/>
              </a:rPr>
              <a:t>} = </a:t>
            </a:r>
            <a:r>
              <a:rPr lang="en-US" i="1" dirty="0" smtClean="0">
                <a:sym typeface="Symbol"/>
              </a:rPr>
              <a:t>b.</a:t>
            </a:r>
            <a:r>
              <a:rPr lang="en-US" dirty="0" smtClean="0">
                <a:sym typeface="Symbol"/>
              </a:rPr>
              <a:t> </a:t>
            </a:r>
            <a:endParaRPr lang="en-US" i="1" dirty="0" smtClean="0">
              <a:sym typeface="Symbol"/>
            </a:endParaRPr>
          </a:p>
          <a:p>
            <a:pPr>
              <a:buNone/>
            </a:pPr>
            <a:r>
              <a:rPr lang="en-US" dirty="0" smtClean="0">
                <a:sym typeface="Symbol"/>
              </a:rPr>
              <a:t>Show that for all  real numbers </a:t>
            </a:r>
            <a:r>
              <a:rPr lang="en-US" i="1" dirty="0" smtClean="0">
                <a:sym typeface="Symbol"/>
              </a:rPr>
              <a:t>a</a:t>
            </a:r>
            <a:r>
              <a:rPr lang="en-US" dirty="0" smtClean="0">
                <a:sym typeface="Symbol"/>
              </a:rPr>
              <a:t>, </a:t>
            </a:r>
            <a:r>
              <a:rPr lang="en-US" i="1" dirty="0" smtClean="0">
                <a:sym typeface="Symbol"/>
              </a:rPr>
              <a:t>b</a:t>
            </a:r>
            <a:r>
              <a:rPr lang="en-US" dirty="0" smtClean="0">
                <a:sym typeface="Symbol"/>
              </a:rPr>
              <a:t>, </a:t>
            </a:r>
            <a:r>
              <a:rPr lang="en-US" i="1" dirty="0" smtClean="0">
                <a:sym typeface="Symbol"/>
              </a:rPr>
              <a:t>c</a:t>
            </a:r>
            <a:r>
              <a:rPr lang="en-US" dirty="0" smtClean="0">
                <a:sym typeface="Symbol"/>
              </a:rPr>
              <a:t> </a:t>
            </a:r>
          </a:p>
          <a:p>
            <a:pPr>
              <a:buNone/>
            </a:pPr>
            <a:r>
              <a:rPr lang="en-US" dirty="0" smtClean="0">
                <a:sym typeface="Symbol"/>
              </a:rPr>
              <a:t>                (a @b) @ c = a @ (b @ c)</a:t>
            </a:r>
          </a:p>
          <a:p>
            <a:pPr>
              <a:buNone/>
            </a:pPr>
            <a:r>
              <a:rPr lang="en-US" dirty="0" smtClean="0">
                <a:sym typeface="Symbol"/>
              </a:rPr>
              <a:t>(This means the operation @ is associative.)</a:t>
            </a:r>
          </a:p>
          <a:p>
            <a:pPr>
              <a:buNone/>
            </a:pPr>
            <a:r>
              <a:rPr lang="en-US" b="1" dirty="0" smtClean="0">
                <a:sym typeface="Symbol"/>
              </a:rPr>
              <a:t>Proof</a:t>
            </a:r>
            <a:r>
              <a:rPr lang="en-US" dirty="0" smtClean="0">
                <a:sym typeface="Symbol"/>
              </a:rPr>
              <a:t>: Let </a:t>
            </a:r>
            <a:r>
              <a:rPr lang="en-US" i="1" dirty="0" smtClean="0">
                <a:sym typeface="Symbol"/>
              </a:rPr>
              <a:t>a</a:t>
            </a:r>
            <a:r>
              <a:rPr lang="en-US" dirty="0" smtClean="0">
                <a:sym typeface="Symbol"/>
              </a:rPr>
              <a:t>, </a:t>
            </a:r>
            <a:r>
              <a:rPr lang="en-US" i="1" dirty="0" smtClean="0">
                <a:sym typeface="Symbol"/>
              </a:rPr>
              <a:t>b</a:t>
            </a:r>
            <a:r>
              <a:rPr lang="en-US" dirty="0" smtClean="0">
                <a:sym typeface="Symbol"/>
              </a:rPr>
              <a:t>, and </a:t>
            </a:r>
            <a:r>
              <a:rPr lang="en-US" i="1" dirty="0" smtClean="0">
                <a:sym typeface="Symbol"/>
              </a:rPr>
              <a:t>c</a:t>
            </a:r>
            <a:r>
              <a:rPr lang="en-US" dirty="0" smtClean="0">
                <a:sym typeface="Symbol"/>
              </a:rPr>
              <a:t> be arbitrary real numbers.</a:t>
            </a:r>
          </a:p>
          <a:p>
            <a:pPr>
              <a:buNone/>
            </a:pPr>
            <a:r>
              <a:rPr lang="en-US" dirty="0" smtClean="0">
                <a:sym typeface="Symbol"/>
              </a:rPr>
              <a:t>Then one of the following 6 cases must hold. </a:t>
            </a:r>
          </a:p>
          <a:p>
            <a:pPr marL="514350" indent="-514350">
              <a:buFont typeface="+mj-lt"/>
              <a:buAutoNum type="arabicPeriod"/>
            </a:pPr>
            <a:r>
              <a:rPr lang="en-US" i="1" dirty="0" smtClean="0">
                <a:sym typeface="Symbol"/>
              </a:rPr>
              <a:t>a</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b</a:t>
            </a:r>
            <a:r>
              <a:rPr lang="en-US" dirty="0" smtClean="0">
                <a:latin typeface="Cambria Math"/>
                <a:ea typeface="Cambria Math"/>
                <a:sym typeface="Symbol"/>
              </a:rPr>
              <a:t> ≥ </a:t>
            </a:r>
            <a:r>
              <a:rPr lang="en-US" i="1" dirty="0" smtClean="0">
                <a:latin typeface="Cambria Math"/>
                <a:ea typeface="Cambria Math"/>
                <a:sym typeface="Symbol"/>
              </a:rPr>
              <a:t>c</a:t>
            </a:r>
          </a:p>
          <a:p>
            <a:pPr marL="514350" indent="-514350">
              <a:buFont typeface="+mj-lt"/>
              <a:buAutoNum type="arabicPeriod"/>
            </a:pPr>
            <a:r>
              <a:rPr lang="en-US" i="1" dirty="0" smtClean="0">
                <a:sym typeface="Symbol"/>
              </a:rPr>
              <a:t>a</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c</a:t>
            </a:r>
            <a:r>
              <a:rPr lang="en-US" dirty="0" smtClean="0">
                <a:latin typeface="Cambria Math"/>
                <a:ea typeface="Cambria Math"/>
                <a:sym typeface="Symbol"/>
              </a:rPr>
              <a:t> ≥ </a:t>
            </a:r>
            <a:r>
              <a:rPr lang="en-US" i="1" dirty="0" smtClean="0">
                <a:latin typeface="Cambria Math"/>
                <a:ea typeface="Cambria Math"/>
                <a:sym typeface="Symbol"/>
              </a:rPr>
              <a:t>b</a:t>
            </a:r>
          </a:p>
          <a:p>
            <a:pPr marL="514350" indent="-514350">
              <a:buFont typeface="+mj-lt"/>
              <a:buAutoNum type="arabicPeriod"/>
            </a:pPr>
            <a:r>
              <a:rPr lang="en-US" i="1" dirty="0" smtClean="0">
                <a:sym typeface="Symbol"/>
              </a:rPr>
              <a:t>b</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a</a:t>
            </a:r>
            <a:r>
              <a:rPr lang="en-US" dirty="0" smtClean="0">
                <a:latin typeface="Cambria Math"/>
                <a:ea typeface="Cambria Math"/>
                <a:sym typeface="Symbol"/>
              </a:rPr>
              <a:t> ≥</a:t>
            </a:r>
            <a:r>
              <a:rPr lang="en-US" i="1" dirty="0" smtClean="0">
                <a:latin typeface="Cambria Math"/>
                <a:ea typeface="Cambria Math"/>
                <a:sym typeface="Symbol"/>
              </a:rPr>
              <a:t>c</a:t>
            </a:r>
          </a:p>
          <a:p>
            <a:pPr marL="514350" indent="-514350">
              <a:buFont typeface="+mj-lt"/>
              <a:buAutoNum type="arabicPeriod"/>
            </a:pPr>
            <a:r>
              <a:rPr lang="en-US" i="1" dirty="0" smtClean="0">
                <a:sym typeface="Symbol"/>
              </a:rPr>
              <a:t>b</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c</a:t>
            </a:r>
            <a:r>
              <a:rPr lang="en-US" dirty="0" smtClean="0">
                <a:latin typeface="Cambria Math"/>
                <a:ea typeface="Cambria Math"/>
                <a:sym typeface="Symbol"/>
              </a:rPr>
              <a:t> ≥</a:t>
            </a:r>
            <a:r>
              <a:rPr lang="en-US" i="1" dirty="0" smtClean="0">
                <a:latin typeface="Cambria Math"/>
                <a:ea typeface="Cambria Math"/>
                <a:sym typeface="Symbol"/>
              </a:rPr>
              <a:t>a</a:t>
            </a:r>
          </a:p>
          <a:p>
            <a:pPr marL="514350" indent="-514350">
              <a:buFont typeface="+mj-lt"/>
              <a:buAutoNum type="arabicPeriod"/>
            </a:pPr>
            <a:r>
              <a:rPr lang="en-US" i="1" dirty="0" smtClean="0">
                <a:sym typeface="Symbol"/>
              </a:rPr>
              <a:t>c</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a</a:t>
            </a:r>
            <a:r>
              <a:rPr lang="en-US" dirty="0" smtClean="0">
                <a:latin typeface="Cambria Math"/>
                <a:ea typeface="Cambria Math"/>
                <a:sym typeface="Symbol"/>
              </a:rPr>
              <a:t> ≥ </a:t>
            </a:r>
            <a:r>
              <a:rPr lang="en-US" i="1" dirty="0" smtClean="0">
                <a:latin typeface="Cambria Math"/>
                <a:ea typeface="Cambria Math"/>
                <a:sym typeface="Symbol"/>
              </a:rPr>
              <a:t>b</a:t>
            </a:r>
          </a:p>
          <a:p>
            <a:pPr marL="514350" indent="-514350">
              <a:buFont typeface="+mj-lt"/>
              <a:buAutoNum type="arabicPeriod"/>
            </a:pPr>
            <a:r>
              <a:rPr lang="en-US" i="1" dirty="0" smtClean="0">
                <a:sym typeface="Symbol"/>
              </a:rPr>
              <a:t>c</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b</a:t>
            </a:r>
            <a:r>
              <a:rPr lang="en-US" dirty="0" smtClean="0">
                <a:latin typeface="Cambria Math"/>
                <a:ea typeface="Cambria Math"/>
                <a:sym typeface="Symbol"/>
              </a:rPr>
              <a:t> ≥ </a:t>
            </a:r>
            <a:r>
              <a:rPr lang="en-US" i="1" dirty="0" smtClean="0">
                <a:latin typeface="Cambria Math"/>
                <a:ea typeface="Cambria Math"/>
                <a:sym typeface="Symbol"/>
              </a:rPr>
              <a:t>a</a:t>
            </a:r>
          </a:p>
          <a:p>
            <a:pPr marL="514350" indent="-514350">
              <a:buFont typeface="+mj-lt"/>
              <a:buAutoNum type="arabicPeriod"/>
            </a:pPr>
            <a:endParaRPr lang="en-US" dirty="0" smtClean="0">
              <a:latin typeface="Cambria Math"/>
              <a:ea typeface="Cambria Math"/>
              <a:sym typeface="Symbol"/>
            </a:endParaRP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Argument</a:t>
            </a:r>
            <a:endParaRPr lang="en-US" dirty="0"/>
          </a:p>
        </p:txBody>
      </p:sp>
      <p:sp>
        <p:nvSpPr>
          <p:cNvPr id="10" name="Content Placeholder 9"/>
          <p:cNvSpPr>
            <a:spLocks noGrp="1"/>
          </p:cNvSpPr>
          <p:nvPr>
            <p:ph idx="1"/>
          </p:nvPr>
        </p:nvSpPr>
        <p:spPr/>
        <p:txBody>
          <a:bodyPr/>
          <a:lstStyle/>
          <a:p>
            <a:r>
              <a:rPr lang="en-US" dirty="0" smtClean="0"/>
              <a:t>We can express the premises (above the line) and the conclusion (below the line) in predicate logic as an argument:</a:t>
            </a:r>
          </a:p>
          <a:p>
            <a:endParaRPr lang="en-US" dirty="0" smtClean="0"/>
          </a:p>
          <a:p>
            <a:endParaRPr lang="en-US" dirty="0" smtClean="0"/>
          </a:p>
          <a:p>
            <a:endParaRPr lang="en-US" dirty="0" smtClean="0"/>
          </a:p>
          <a:p>
            <a:endParaRPr lang="en-US" dirty="0" smtClean="0"/>
          </a:p>
          <a:p>
            <a:r>
              <a:rPr lang="en-US" dirty="0" smtClean="0"/>
              <a:t>We will see shortly that this is a valid argument.</a:t>
            </a:r>
          </a:p>
        </p:txBody>
      </p:sp>
      <p:pic>
        <p:nvPicPr>
          <p:cNvPr id="8" name="Picture 7" descr="addin_tmp.png"/>
          <p:cNvPicPr>
            <a:picLocks noChangeAspect="1"/>
          </p:cNvPicPr>
          <p:nvPr>
            <p:custDataLst>
              <p:tags r:id="rId1"/>
            </p:custDataLst>
          </p:nvPr>
        </p:nvPicPr>
        <p:blipFill>
          <a:blip r:embed="rId5" cstate="print"/>
          <a:stretch>
            <a:fillRect/>
          </a:stretch>
        </p:blipFill>
        <p:spPr>
          <a:xfrm>
            <a:off x="2514600" y="3124200"/>
            <a:ext cx="4377690" cy="382905"/>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2819400" y="3733800"/>
            <a:ext cx="2560320" cy="38290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2362200" y="4572000"/>
            <a:ext cx="3743325" cy="382905"/>
          </a:xfrm>
          <a:prstGeom prst="rect">
            <a:avLst/>
          </a:prstGeom>
        </p:spPr>
      </p:pic>
      <p:cxnSp>
        <p:nvCxnSpPr>
          <p:cNvPr id="9" name="Straight Connector 8"/>
          <p:cNvCxnSpPr/>
          <p:nvPr/>
        </p:nvCxnSpPr>
        <p:spPr>
          <a:xfrm>
            <a:off x="2057400" y="4267200"/>
            <a:ext cx="457200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Cases</a:t>
            </a:r>
            <a:endParaRPr lang="en-US" dirty="0"/>
          </a:p>
        </p:txBody>
      </p:sp>
      <p:sp>
        <p:nvSpPr>
          <p:cNvPr id="3" name="Content Placeholder 2"/>
          <p:cNvSpPr>
            <a:spLocks noGrp="1"/>
          </p:cNvSpPr>
          <p:nvPr>
            <p:ph idx="1"/>
          </p:nvPr>
        </p:nvSpPr>
        <p:spPr/>
        <p:txBody>
          <a:bodyPr>
            <a:normAutofit/>
          </a:bodyPr>
          <a:lstStyle/>
          <a:p>
            <a:pPr marL="514350" indent="-514350">
              <a:buNone/>
            </a:pPr>
            <a:r>
              <a:rPr lang="en-US" dirty="0" smtClean="0">
                <a:sym typeface="Symbol"/>
              </a:rPr>
              <a:t>Case </a:t>
            </a:r>
            <a:r>
              <a:rPr lang="en-US" dirty="0" smtClean="0">
                <a:latin typeface="Cambria Math" pitchFamily="18" charset="0"/>
                <a:ea typeface="Cambria Math" pitchFamily="18" charset="0"/>
                <a:sym typeface="Symbol"/>
              </a:rPr>
              <a:t>1</a:t>
            </a:r>
            <a:r>
              <a:rPr lang="en-US" dirty="0" smtClean="0">
                <a:sym typeface="Symbol"/>
              </a:rPr>
              <a:t>: a </a:t>
            </a:r>
            <a:r>
              <a:rPr lang="en-US" dirty="0" smtClean="0">
                <a:latin typeface="Cambria Math"/>
                <a:ea typeface="Cambria Math"/>
                <a:sym typeface="Symbol"/>
              </a:rPr>
              <a:t>≥ b ≥ c</a:t>
            </a:r>
            <a:endParaRPr lang="en-US" dirty="0" smtClean="0">
              <a:sym typeface="Symbol"/>
            </a:endParaRPr>
          </a:p>
          <a:p>
            <a:pPr marL="514350" indent="-514350">
              <a:buNone/>
            </a:pPr>
            <a:r>
              <a:rPr lang="en-US" dirty="0" smtClean="0">
                <a:sym typeface="Symbol"/>
              </a:rPr>
              <a:t>(a @ b) = a, a @ c = a, b @ c = b</a:t>
            </a:r>
          </a:p>
          <a:p>
            <a:pPr marL="514350" indent="-514350">
              <a:buNone/>
            </a:pPr>
            <a:r>
              <a:rPr lang="en-US" dirty="0" smtClean="0">
                <a:sym typeface="Symbol"/>
              </a:rPr>
              <a:t>Hence (a @ b) @ c = a = a @ (b @ c)</a:t>
            </a:r>
          </a:p>
          <a:p>
            <a:pPr marL="514350" indent="-514350">
              <a:buNone/>
            </a:pPr>
            <a:r>
              <a:rPr lang="en-US" dirty="0" smtClean="0">
                <a:sym typeface="Symbol"/>
              </a:rPr>
              <a:t>Therefore the equality holds for the first case.</a:t>
            </a:r>
          </a:p>
          <a:p>
            <a:pPr marL="514350" indent="-514350">
              <a:buNone/>
            </a:pPr>
            <a:endParaRPr lang="en-US" dirty="0" smtClean="0">
              <a:sym typeface="Symbol"/>
            </a:endParaRPr>
          </a:p>
          <a:p>
            <a:pPr marL="514350" indent="-514350">
              <a:buNone/>
            </a:pPr>
            <a:r>
              <a:rPr lang="en-US" dirty="0" smtClean="0">
                <a:sym typeface="Symbol"/>
              </a:rPr>
              <a:t>      A complete proof requires that the equality be shown to hold for all 6 cases. But the proofs of the remaining cases are similar. Try them.</a:t>
            </a:r>
          </a:p>
          <a:p>
            <a:pPr marL="514350" indent="-514350">
              <a:buNone/>
            </a:pPr>
            <a:endParaRPr lang="en-US" dirty="0" smtClean="0">
              <a:sym typeface="Symbol"/>
            </a:endParaRPr>
          </a:p>
          <a:p>
            <a:pPr marL="514350" indent="-514350">
              <a:buNone/>
            </a:pPr>
            <a:endParaRPr lang="en-US" dirty="0" smtClean="0">
              <a:sym typeface="Symbol"/>
            </a:endParaRPr>
          </a:p>
          <a:p>
            <a:pPr marL="514350" indent="-514350">
              <a:buNone/>
            </a:pPr>
            <a:endParaRPr lang="en-US" dirty="0" smtClean="0"/>
          </a:p>
          <a:p>
            <a:pPr marL="514350" indent="-514350">
              <a:buNone/>
            </a:pPr>
            <a:endParaRPr lang="en-US" dirty="0" smtClean="0">
              <a:sym typeface="Symbol"/>
            </a:endParaRPr>
          </a:p>
          <a:p>
            <a:pPr marL="514350" indent="-514350">
              <a:buFont typeface="+mj-lt"/>
              <a:buAutoNum type="arabicPeriod"/>
            </a:pPr>
            <a:endParaRPr lang="en-US" dirty="0"/>
          </a:p>
        </p:txBody>
      </p:sp>
      <p:sp>
        <p:nvSpPr>
          <p:cNvPr id="4" name="Isosceles Triangle 3"/>
          <p:cNvSpPr/>
          <p:nvPr/>
        </p:nvSpPr>
        <p:spPr>
          <a:xfrm rot="5400000" flipV="1">
            <a:off x="8229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Loss of Generality</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sz="3400" b="1" dirty="0" smtClean="0"/>
              <a:t>    Example</a:t>
            </a:r>
            <a:r>
              <a:rPr lang="en-US" sz="3400" dirty="0" smtClean="0"/>
              <a:t>: Show that if </a:t>
            </a:r>
            <a:r>
              <a:rPr lang="en-US" sz="3400" i="1" dirty="0" smtClean="0"/>
              <a:t>x</a:t>
            </a:r>
            <a:r>
              <a:rPr lang="en-US" sz="3400" dirty="0" smtClean="0"/>
              <a:t> and </a:t>
            </a:r>
            <a:r>
              <a:rPr lang="en-US" sz="3400" i="1" dirty="0" smtClean="0"/>
              <a:t>y</a:t>
            </a:r>
            <a:r>
              <a:rPr lang="en-US" sz="3400" dirty="0" smtClean="0"/>
              <a:t> are integers  and both </a:t>
            </a:r>
            <a:r>
              <a:rPr lang="en-US" sz="3400" i="1" dirty="0" err="1" smtClean="0"/>
              <a:t>x</a:t>
            </a:r>
            <a:r>
              <a:rPr lang="en-US" sz="3400" dirty="0" err="1" smtClean="0">
                <a:latin typeface="Cambria Math"/>
                <a:ea typeface="Cambria Math"/>
              </a:rPr>
              <a:t>∙</a:t>
            </a:r>
            <a:r>
              <a:rPr lang="en-US" sz="3400" i="1" dirty="0" err="1" smtClean="0"/>
              <a:t>y</a:t>
            </a:r>
            <a:r>
              <a:rPr lang="en-US" sz="3400" dirty="0" smtClean="0"/>
              <a:t> </a:t>
            </a:r>
            <a:r>
              <a:rPr lang="en-US" sz="3400" i="1" dirty="0" smtClean="0"/>
              <a:t>and </a:t>
            </a:r>
            <a:r>
              <a:rPr lang="en-US" sz="3400" i="1" dirty="0" err="1" smtClean="0"/>
              <a:t>x</a:t>
            </a:r>
            <a:r>
              <a:rPr lang="en-US" sz="3400" dirty="0" err="1" smtClean="0"/>
              <a:t>+</a:t>
            </a:r>
            <a:r>
              <a:rPr lang="en-US" sz="3400" i="1" dirty="0" err="1" smtClean="0"/>
              <a:t>y</a:t>
            </a:r>
            <a:r>
              <a:rPr lang="en-US" sz="3400" dirty="0" smtClean="0"/>
              <a:t> are even, then both </a:t>
            </a:r>
            <a:r>
              <a:rPr lang="en-US" sz="3400" i="1" dirty="0" smtClean="0"/>
              <a:t>x</a:t>
            </a:r>
            <a:r>
              <a:rPr lang="en-US" sz="3400" dirty="0" smtClean="0"/>
              <a:t> and </a:t>
            </a:r>
            <a:r>
              <a:rPr lang="en-US" sz="3400" i="1" dirty="0" smtClean="0"/>
              <a:t>y</a:t>
            </a:r>
            <a:r>
              <a:rPr lang="en-US" sz="3400" dirty="0" smtClean="0"/>
              <a:t> are even.</a:t>
            </a:r>
          </a:p>
          <a:p>
            <a:pPr>
              <a:buNone/>
            </a:pPr>
            <a:r>
              <a:rPr lang="en-US" sz="3400" dirty="0" smtClean="0"/>
              <a:t>    </a:t>
            </a:r>
            <a:r>
              <a:rPr lang="en-US" sz="3400" b="1" dirty="0" smtClean="0"/>
              <a:t> Proof</a:t>
            </a:r>
            <a:r>
              <a:rPr lang="en-US" sz="3400" dirty="0" smtClean="0"/>
              <a:t>: Use a proof by contraposition. Suppose  </a:t>
            </a:r>
            <a:r>
              <a:rPr lang="en-US" sz="3400" i="1" dirty="0" smtClean="0"/>
              <a:t>x </a:t>
            </a:r>
            <a:r>
              <a:rPr lang="en-US" sz="3400" dirty="0" smtClean="0"/>
              <a:t>and </a:t>
            </a:r>
            <a:r>
              <a:rPr lang="en-US" sz="3400" i="1" dirty="0" smtClean="0"/>
              <a:t>y</a:t>
            </a:r>
            <a:r>
              <a:rPr lang="en-US" sz="3400" dirty="0" smtClean="0"/>
              <a:t> are not both even. Then, one or both are odd. Without loss of generality, assume that </a:t>
            </a:r>
            <a:r>
              <a:rPr lang="en-US" sz="3400" i="1" dirty="0" smtClean="0">
                <a:ea typeface="Cambria Math" pitchFamily="18" charset="0"/>
              </a:rPr>
              <a:t>x</a:t>
            </a:r>
            <a:r>
              <a:rPr lang="en-US" sz="3400" dirty="0" smtClean="0"/>
              <a:t> is odd. Then  </a:t>
            </a:r>
            <a:r>
              <a:rPr lang="en-US" sz="3400" i="1" dirty="0" smtClean="0">
                <a:ea typeface="Cambria Math" pitchFamily="18" charset="0"/>
              </a:rPr>
              <a:t>x</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latin typeface="Cambria Math" pitchFamily="18" charset="0"/>
                <a:ea typeface="Cambria Math" pitchFamily="18" charset="0"/>
              </a:rPr>
              <a:t> + 1 </a:t>
            </a:r>
            <a:r>
              <a:rPr lang="en-US" sz="3400" dirty="0" smtClean="0"/>
              <a:t>for some integer </a:t>
            </a:r>
            <a:r>
              <a:rPr lang="en-US" sz="3400" i="1" dirty="0" smtClean="0"/>
              <a:t>m</a:t>
            </a:r>
            <a:r>
              <a:rPr lang="en-US" sz="3400" dirty="0" smtClean="0"/>
              <a:t>. </a:t>
            </a:r>
          </a:p>
          <a:p>
            <a:pPr lvl="1">
              <a:buNone/>
            </a:pPr>
            <a:r>
              <a:rPr lang="en-US" sz="3400" dirty="0" smtClean="0"/>
              <a:t>    </a:t>
            </a:r>
            <a:r>
              <a:rPr lang="en-US" sz="3400" i="1" dirty="0" smtClean="0"/>
              <a:t>Case </a:t>
            </a:r>
            <a:r>
              <a:rPr lang="en-US" sz="3400" i="1" dirty="0" smtClean="0">
                <a:latin typeface="Cambria Math" pitchFamily="18" charset="0"/>
                <a:ea typeface="Cambria Math" pitchFamily="18" charset="0"/>
              </a:rPr>
              <a:t>1</a:t>
            </a:r>
            <a:r>
              <a:rPr lang="en-US" sz="3400" dirty="0" smtClean="0"/>
              <a:t>: </a:t>
            </a:r>
            <a:r>
              <a:rPr lang="en-US" sz="3400" i="1" dirty="0" smtClean="0"/>
              <a:t>y</a:t>
            </a:r>
            <a:r>
              <a:rPr lang="en-US" sz="3400" dirty="0" smtClean="0"/>
              <a:t> is even. Then </a:t>
            </a:r>
            <a:r>
              <a:rPr lang="en-US" sz="3400" i="1" dirty="0" smtClean="0">
                <a:latin typeface="Cambria Math" pitchFamily="18" charset="0"/>
                <a:ea typeface="Cambria Math" pitchFamily="18" charset="0"/>
              </a:rPr>
              <a:t>y</a:t>
            </a:r>
            <a:r>
              <a:rPr lang="en-US" sz="3400" dirty="0" smtClean="0">
                <a:latin typeface="Cambria Math" pitchFamily="18" charset="0"/>
                <a:ea typeface="Cambria Math" pitchFamily="18" charset="0"/>
              </a:rPr>
              <a:t> = 2</a:t>
            </a:r>
            <a:r>
              <a:rPr lang="en-US" sz="3400" i="1" dirty="0" smtClean="0">
                <a:latin typeface="Cambria Math" pitchFamily="18" charset="0"/>
                <a:ea typeface="Cambria Math" pitchFamily="18" charset="0"/>
              </a:rPr>
              <a:t>n</a:t>
            </a:r>
            <a:r>
              <a:rPr lang="en-US" sz="3400" dirty="0" smtClean="0">
                <a:latin typeface="Cambria Math" pitchFamily="18" charset="0"/>
                <a:ea typeface="Cambria Math" pitchFamily="18" charset="0"/>
              </a:rPr>
              <a:t> </a:t>
            </a:r>
            <a:r>
              <a:rPr lang="en-US" sz="3400" dirty="0" smtClean="0"/>
              <a:t>for some integer </a:t>
            </a:r>
            <a:r>
              <a:rPr lang="en-US" sz="3400" i="1" dirty="0" smtClean="0"/>
              <a:t>n</a:t>
            </a:r>
            <a:r>
              <a:rPr lang="en-US" sz="3400" dirty="0" smtClean="0"/>
              <a:t>, so                                                  </a:t>
            </a:r>
            <a:r>
              <a:rPr lang="en-US" sz="3400" i="1" dirty="0" smtClean="0">
                <a:ea typeface="Cambria Math" pitchFamily="18" charset="0"/>
              </a:rPr>
              <a:t>x</a:t>
            </a:r>
            <a:r>
              <a:rPr lang="en-US" sz="3400" dirty="0" smtClean="0">
                <a:latin typeface="Cambria Math" pitchFamily="18" charset="0"/>
                <a:ea typeface="Cambria Math" pitchFamily="18" charset="0"/>
              </a:rPr>
              <a:t> +</a:t>
            </a:r>
            <a:r>
              <a:rPr lang="en-US" sz="3400" i="1" dirty="0" smtClean="0">
                <a:latin typeface="Cambria Math" pitchFamily="18" charset="0"/>
                <a:ea typeface="Cambria Math" pitchFamily="18" charset="0"/>
              </a:rPr>
              <a:t> </a:t>
            </a:r>
            <a:r>
              <a:rPr lang="en-US" sz="3400" i="1" dirty="0" smtClean="0">
                <a:ea typeface="Cambria Math" pitchFamily="18" charset="0"/>
              </a:rPr>
              <a:t>y</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ea typeface="Cambria Math" pitchFamily="18" charset="0"/>
              </a:rPr>
              <a:t> </a:t>
            </a:r>
            <a:r>
              <a:rPr lang="en-US" sz="3400" dirty="0" smtClean="0">
                <a:latin typeface="Cambria Math" pitchFamily="18" charset="0"/>
                <a:ea typeface="Cambria Math" pitchFamily="18" charset="0"/>
              </a:rPr>
              <a:t>+ 1) + 2</a:t>
            </a:r>
            <a:r>
              <a:rPr lang="en-US" sz="3400" i="1" dirty="0" smtClean="0">
                <a:ea typeface="Cambria Math" pitchFamily="18" charset="0"/>
              </a:rPr>
              <a:t>n</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latin typeface="Cambria Math" pitchFamily="18" charset="0"/>
                <a:ea typeface="Cambria Math" pitchFamily="18" charset="0"/>
              </a:rPr>
              <a:t> + </a:t>
            </a:r>
            <a:r>
              <a:rPr lang="en-US" sz="3400" i="1" dirty="0" smtClean="0">
                <a:ea typeface="Cambria Math" pitchFamily="18" charset="0"/>
              </a:rPr>
              <a:t>n</a:t>
            </a:r>
            <a:r>
              <a:rPr lang="en-US" sz="3400" dirty="0" smtClean="0">
                <a:latin typeface="Cambria Math" pitchFamily="18" charset="0"/>
                <a:ea typeface="Cambria Math" pitchFamily="18" charset="0"/>
              </a:rPr>
              <a:t>) + 1 is odd.</a:t>
            </a:r>
          </a:p>
          <a:p>
            <a:pPr lvl="1">
              <a:buNone/>
            </a:pPr>
            <a:r>
              <a:rPr lang="en-US" sz="3400" dirty="0" smtClean="0">
                <a:latin typeface="Cambria Math" pitchFamily="18" charset="0"/>
                <a:ea typeface="Cambria Math" pitchFamily="18" charset="0"/>
              </a:rPr>
              <a:t>    </a:t>
            </a:r>
            <a:r>
              <a:rPr lang="en-US" sz="3400" i="1" dirty="0" smtClean="0">
                <a:latin typeface="Cambria Math" pitchFamily="18" charset="0"/>
                <a:ea typeface="Cambria Math" pitchFamily="18" charset="0"/>
              </a:rPr>
              <a:t>Case 2</a:t>
            </a:r>
            <a:r>
              <a:rPr lang="en-US" sz="3400" dirty="0" smtClean="0">
                <a:latin typeface="Cambria Math" pitchFamily="18" charset="0"/>
                <a:ea typeface="Cambria Math" pitchFamily="18" charset="0"/>
              </a:rPr>
              <a:t>:</a:t>
            </a:r>
            <a:r>
              <a:rPr lang="en-US" sz="3400" i="1" dirty="0" smtClean="0"/>
              <a:t> y</a:t>
            </a:r>
            <a:r>
              <a:rPr lang="en-US" sz="3400" dirty="0" smtClean="0"/>
              <a:t> is odd. Then </a:t>
            </a:r>
            <a:r>
              <a:rPr lang="en-US" sz="3400" i="1" dirty="0" smtClean="0">
                <a:latin typeface="Cambria Math" pitchFamily="18" charset="0"/>
                <a:ea typeface="Cambria Math" pitchFamily="18" charset="0"/>
              </a:rPr>
              <a:t>y</a:t>
            </a:r>
            <a:r>
              <a:rPr lang="en-US" sz="3400" dirty="0" smtClean="0">
                <a:latin typeface="Cambria Math" pitchFamily="18" charset="0"/>
                <a:ea typeface="Cambria Math" pitchFamily="18" charset="0"/>
              </a:rPr>
              <a:t> = 2</a:t>
            </a:r>
            <a:r>
              <a:rPr lang="en-US" sz="3400" i="1" dirty="0" smtClean="0">
                <a:latin typeface="Cambria Math" pitchFamily="18" charset="0"/>
                <a:ea typeface="Cambria Math" pitchFamily="18" charset="0"/>
              </a:rPr>
              <a:t>n </a:t>
            </a:r>
            <a:r>
              <a:rPr lang="en-US" sz="3400" i="1" dirty="0" smtClean="0">
                <a:ea typeface="Cambria Math" pitchFamily="18" charset="0"/>
              </a:rPr>
              <a:t>+</a:t>
            </a:r>
            <a:r>
              <a:rPr lang="en-US" sz="3400" i="1" dirty="0" smtClean="0">
                <a:latin typeface="Cambria Math" pitchFamily="18" charset="0"/>
                <a:ea typeface="Cambria Math" pitchFamily="18" charset="0"/>
              </a:rPr>
              <a:t> </a:t>
            </a:r>
            <a:r>
              <a:rPr lang="en-US" sz="3400" dirty="0" smtClean="0">
                <a:latin typeface="Cambria Math" pitchFamily="18" charset="0"/>
                <a:ea typeface="Cambria Math" pitchFamily="18" charset="0"/>
              </a:rPr>
              <a:t>1 </a:t>
            </a:r>
            <a:r>
              <a:rPr lang="en-US" sz="3400" dirty="0" smtClean="0"/>
              <a:t>for some integer </a:t>
            </a:r>
            <a:r>
              <a:rPr lang="en-US" sz="3400" i="1" dirty="0" smtClean="0"/>
              <a:t>n</a:t>
            </a:r>
            <a:r>
              <a:rPr lang="en-US" sz="3400" dirty="0" smtClean="0"/>
              <a:t>, so                                            </a:t>
            </a:r>
            <a:r>
              <a:rPr lang="en-US" sz="3400" i="1" dirty="0" smtClean="0">
                <a:ea typeface="Cambria Math" pitchFamily="18" charset="0"/>
              </a:rPr>
              <a:t>x</a:t>
            </a:r>
            <a:r>
              <a:rPr lang="en-US" sz="3400" dirty="0" smtClean="0">
                <a:latin typeface="Cambria Math" pitchFamily="18" charset="0"/>
                <a:ea typeface="Cambria Math" pitchFamily="18" charset="0"/>
              </a:rPr>
              <a:t> </a:t>
            </a:r>
            <a:r>
              <a:rPr lang="en-US" sz="3400" dirty="0" smtClean="0">
                <a:latin typeface="Cambria Math"/>
                <a:ea typeface="Cambria Math"/>
              </a:rPr>
              <a:t>∙ </a:t>
            </a:r>
            <a:r>
              <a:rPr lang="en-US" sz="3400" i="1" dirty="0" smtClean="0">
                <a:ea typeface="Cambria Math" pitchFamily="18" charset="0"/>
              </a:rPr>
              <a:t>y</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ea typeface="Cambria Math" pitchFamily="18" charset="0"/>
              </a:rPr>
              <a:t> </a:t>
            </a:r>
            <a:r>
              <a:rPr lang="en-US" sz="3400" dirty="0" smtClean="0">
                <a:latin typeface="Cambria Math" pitchFamily="18" charset="0"/>
                <a:ea typeface="Cambria Math" pitchFamily="18" charset="0"/>
              </a:rPr>
              <a:t>+ 1) (2</a:t>
            </a:r>
            <a:r>
              <a:rPr lang="en-US" sz="3400" i="1" dirty="0" smtClean="0">
                <a:ea typeface="Cambria Math" pitchFamily="18" charset="0"/>
              </a:rPr>
              <a:t>n</a:t>
            </a:r>
            <a:r>
              <a:rPr lang="en-US" sz="3400" dirty="0" smtClean="0">
                <a:latin typeface="Cambria Math" pitchFamily="18" charset="0"/>
                <a:ea typeface="Cambria Math" pitchFamily="18" charset="0"/>
              </a:rPr>
              <a:t> + 1) = 2(2</a:t>
            </a:r>
            <a:r>
              <a:rPr lang="en-US" sz="3400" i="1" dirty="0" smtClean="0">
                <a:ea typeface="Cambria Math" pitchFamily="18" charset="0"/>
              </a:rPr>
              <a:t>m</a:t>
            </a:r>
            <a:r>
              <a:rPr lang="en-US" sz="3400" dirty="0" smtClean="0">
                <a:latin typeface="Cambria Math"/>
                <a:ea typeface="Cambria Math"/>
              </a:rPr>
              <a:t> ∙</a:t>
            </a:r>
            <a:r>
              <a:rPr lang="en-US" sz="3400" i="1" dirty="0" smtClean="0">
                <a:ea typeface="Cambria Math" pitchFamily="18" charset="0"/>
              </a:rPr>
              <a:t> n</a:t>
            </a:r>
            <a:r>
              <a:rPr lang="en-US" sz="3400" dirty="0" smtClean="0">
                <a:latin typeface="Cambria Math" pitchFamily="18" charset="0"/>
                <a:ea typeface="Cambria Math" pitchFamily="18" charset="0"/>
              </a:rPr>
              <a:t> +</a:t>
            </a:r>
            <a:r>
              <a:rPr lang="en-US" sz="3400" i="1" dirty="0" smtClean="0">
                <a:ea typeface="Cambria Math" pitchFamily="18" charset="0"/>
              </a:rPr>
              <a:t>m</a:t>
            </a:r>
            <a:r>
              <a:rPr lang="en-US" sz="3400" dirty="0" smtClean="0">
                <a:latin typeface="Cambria Math" pitchFamily="18" charset="0"/>
                <a:ea typeface="Cambria Math" pitchFamily="18" charset="0"/>
              </a:rPr>
              <a:t> + </a:t>
            </a:r>
            <a:r>
              <a:rPr lang="en-US" sz="3400" i="1" dirty="0" smtClean="0">
                <a:ea typeface="Cambria Math" pitchFamily="18" charset="0"/>
              </a:rPr>
              <a:t>n</a:t>
            </a:r>
            <a:r>
              <a:rPr lang="en-US" sz="3400" dirty="0" smtClean="0">
                <a:latin typeface="Cambria Math" pitchFamily="18" charset="0"/>
                <a:ea typeface="Cambria Math" pitchFamily="18" charset="0"/>
              </a:rPr>
              <a:t>) + 1 is odd.</a:t>
            </a:r>
          </a:p>
          <a:p>
            <a:pPr>
              <a:buNone/>
            </a:pPr>
            <a:endParaRPr lang="en-US" sz="3400" b="1" dirty="0" smtClean="0">
              <a:latin typeface="Cambria Math" pitchFamily="18" charset="0"/>
              <a:ea typeface="Cambria Math" pitchFamily="18" charset="0"/>
            </a:endParaRPr>
          </a:p>
          <a:p>
            <a:pPr>
              <a:buNone/>
            </a:pPr>
            <a:r>
              <a:rPr lang="en-US" sz="3400" b="1" dirty="0" smtClean="0">
                <a:latin typeface="Cambria Math" pitchFamily="18" charset="0"/>
                <a:ea typeface="Cambria Math" pitchFamily="18" charset="0"/>
              </a:rPr>
              <a:t>    </a:t>
            </a:r>
            <a:r>
              <a:rPr lang="en-US" sz="3400" dirty="0" smtClean="0">
                <a:latin typeface="Cambria Math" pitchFamily="18" charset="0"/>
                <a:ea typeface="Cambria Math" pitchFamily="18" charset="0"/>
              </a:rPr>
              <a:t>We only cover the case where </a:t>
            </a:r>
            <a:r>
              <a:rPr lang="en-US" sz="3400" i="1" dirty="0" smtClean="0">
                <a:latin typeface="Cambria Math" pitchFamily="18" charset="0"/>
                <a:ea typeface="Cambria Math" pitchFamily="18" charset="0"/>
              </a:rPr>
              <a:t>x</a:t>
            </a:r>
            <a:r>
              <a:rPr lang="en-US" sz="3400" dirty="0" smtClean="0">
                <a:latin typeface="Cambria Math" pitchFamily="18" charset="0"/>
                <a:ea typeface="Cambria Math" pitchFamily="18" charset="0"/>
              </a:rPr>
              <a:t> is odd because the case where </a:t>
            </a:r>
            <a:r>
              <a:rPr lang="en-US" sz="3400" i="1" dirty="0" smtClean="0">
                <a:latin typeface="Cambria Math" pitchFamily="18" charset="0"/>
                <a:ea typeface="Cambria Math" pitchFamily="18" charset="0"/>
              </a:rPr>
              <a:t>y</a:t>
            </a:r>
            <a:r>
              <a:rPr lang="en-US" sz="3400" dirty="0" smtClean="0">
                <a:latin typeface="Cambria Math" pitchFamily="18" charset="0"/>
                <a:ea typeface="Cambria Math" pitchFamily="18" charset="0"/>
              </a:rPr>
              <a:t> is odd is  similar. The use phrase </a:t>
            </a:r>
            <a:r>
              <a:rPr lang="en-US" sz="3400" i="1" dirty="0" smtClean="0">
                <a:latin typeface="Cambria Math" pitchFamily="18" charset="0"/>
                <a:ea typeface="Cambria Math" pitchFamily="18" charset="0"/>
              </a:rPr>
              <a:t>without  loss of generality</a:t>
            </a:r>
            <a:r>
              <a:rPr lang="en-US" sz="3400" b="1" dirty="0" smtClean="0">
                <a:latin typeface="Cambria Math" pitchFamily="18" charset="0"/>
                <a:ea typeface="Cambria Math" pitchFamily="18" charset="0"/>
              </a:rPr>
              <a:t> </a:t>
            </a:r>
            <a:r>
              <a:rPr lang="en-US" sz="3400" dirty="0" smtClean="0">
                <a:latin typeface="Cambria Math" pitchFamily="18" charset="0"/>
                <a:ea typeface="Cambria Math" pitchFamily="18" charset="0"/>
              </a:rPr>
              <a:t>(WLOG) indicates this. </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p>
        </p:txBody>
      </p:sp>
      <p:sp>
        <p:nvSpPr>
          <p:cNvPr id="4" name="Isosceles Triangle 3"/>
          <p:cNvSpPr/>
          <p:nvPr/>
        </p:nvSpPr>
        <p:spPr>
          <a:xfrm rot="5400000" flipV="1">
            <a:off x="8305800" y="3962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Existence Proofs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Proof of theorems of the form                   .</a:t>
            </a:r>
          </a:p>
          <a:p>
            <a:r>
              <a:rPr lang="en-US" b="1" dirty="0" smtClean="0"/>
              <a:t>Constructive</a:t>
            </a:r>
            <a:r>
              <a:rPr lang="en-US" dirty="0" smtClean="0"/>
              <a:t> existence proof: </a:t>
            </a:r>
          </a:p>
          <a:p>
            <a:pPr lvl="1"/>
            <a:r>
              <a:rPr lang="en-US" dirty="0" smtClean="0"/>
              <a:t>Find an explicit value of </a:t>
            </a:r>
            <a:r>
              <a:rPr lang="en-US" i="1" dirty="0" smtClean="0"/>
              <a:t>c</a:t>
            </a:r>
            <a:r>
              <a:rPr lang="en-US" dirty="0" smtClean="0"/>
              <a:t>, for which  </a:t>
            </a:r>
            <a:r>
              <a:rPr lang="en-US" i="1" dirty="0" smtClean="0"/>
              <a:t>P(c) </a:t>
            </a:r>
            <a:r>
              <a:rPr lang="en-US" dirty="0" smtClean="0"/>
              <a:t>is true.</a:t>
            </a:r>
          </a:p>
          <a:p>
            <a:pPr lvl="1"/>
            <a:r>
              <a:rPr lang="en-US" dirty="0" smtClean="0"/>
              <a:t>Then                   is   true by Existential Generalization (EG).</a:t>
            </a:r>
          </a:p>
          <a:p>
            <a:pPr>
              <a:buNone/>
            </a:pPr>
            <a:r>
              <a:rPr lang="en-US" b="1" dirty="0" smtClean="0"/>
              <a:t>    Example</a:t>
            </a:r>
            <a:r>
              <a:rPr lang="en-US" dirty="0" smtClean="0"/>
              <a:t>: Show that there is a positive integer that can be  written as the sum of cubes of positive integers in two different ways:</a:t>
            </a:r>
          </a:p>
          <a:p>
            <a:pPr>
              <a:buNone/>
            </a:pPr>
            <a:r>
              <a:rPr lang="en-US" dirty="0" smtClean="0"/>
              <a:t>    </a:t>
            </a:r>
            <a:r>
              <a:rPr lang="en-US" b="1" dirty="0" smtClean="0"/>
              <a:t>Proof</a:t>
            </a:r>
            <a:r>
              <a:rPr lang="en-US" dirty="0" smtClean="0"/>
              <a:t>:        </a:t>
            </a:r>
            <a:r>
              <a:rPr lang="en-US" dirty="0" smtClean="0">
                <a:latin typeface="Cambria Math" pitchFamily="18" charset="0"/>
                <a:ea typeface="Cambria Math" pitchFamily="18" charset="0"/>
              </a:rPr>
              <a:t>1729 is such a number since </a:t>
            </a:r>
          </a:p>
          <a:p>
            <a:pPr>
              <a:buNone/>
            </a:pPr>
            <a:r>
              <a:rPr lang="en-US" dirty="0" smtClean="0">
                <a:latin typeface="Cambria Math" pitchFamily="18" charset="0"/>
                <a:ea typeface="Cambria Math" pitchFamily="18" charset="0"/>
              </a:rPr>
              <a:t>                          1729 = 10</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+ 9</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12</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+ 1</a:t>
            </a:r>
            <a:r>
              <a:rPr lang="en-US" baseline="30000" dirty="0" smtClean="0">
                <a:latin typeface="Cambria Math" pitchFamily="18" charset="0"/>
                <a:ea typeface="Cambria Math" pitchFamily="18" charset="0"/>
              </a:rPr>
              <a:t>3</a:t>
            </a:r>
          </a:p>
          <a:p>
            <a:endParaRPr lang="en-US" dirty="0" smtClean="0"/>
          </a:p>
          <a:p>
            <a:pPr>
              <a:buNone/>
            </a:pPr>
            <a:r>
              <a:rPr lang="en-US" b="1" dirty="0" smtClean="0"/>
              <a:t>   </a:t>
            </a: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4876800" y="1981200"/>
            <a:ext cx="1183005" cy="382905"/>
          </a:xfrm>
          <a:prstGeom prst="rect">
            <a:avLst/>
          </a:prstGeom>
        </p:spPr>
      </p:pic>
      <p:pic>
        <p:nvPicPr>
          <p:cNvPr id="7" name="Picture 6" descr="addin_tmp.png"/>
          <p:cNvPicPr>
            <a:picLocks noChangeAspect="1"/>
          </p:cNvPicPr>
          <p:nvPr>
            <p:custDataLst>
              <p:tags r:id="rId2"/>
            </p:custDataLst>
          </p:nvPr>
        </p:nvPicPr>
        <p:blipFill>
          <a:blip r:embed="rId4" cstate="print"/>
          <a:stretch>
            <a:fillRect/>
          </a:stretch>
        </p:blipFill>
        <p:spPr>
          <a:xfrm>
            <a:off x="1905000" y="3124200"/>
            <a:ext cx="1183005" cy="382905"/>
          </a:xfrm>
          <a:prstGeom prst="rect">
            <a:avLst/>
          </a:prstGeom>
        </p:spPr>
      </p:pic>
      <p:sp>
        <p:nvSpPr>
          <p:cNvPr id="8" name="Isosceles Triangle 7"/>
          <p:cNvSpPr/>
          <p:nvPr/>
        </p:nvSpPr>
        <p:spPr>
          <a:xfrm rot="5400000" flipV="1">
            <a:off x="63246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0112.jpg"/>
          <p:cNvPicPr>
            <a:picLocks noChangeAspect="1"/>
          </p:cNvPicPr>
          <p:nvPr/>
        </p:nvPicPr>
        <p:blipFill>
          <a:blip r:embed="rId5" cstate="print"/>
          <a:stretch>
            <a:fillRect/>
          </a:stretch>
        </p:blipFill>
        <p:spPr>
          <a:xfrm>
            <a:off x="838200" y="5410200"/>
            <a:ext cx="886968" cy="1030224"/>
          </a:xfrm>
          <a:prstGeom prst="rect">
            <a:avLst/>
          </a:prstGeom>
        </p:spPr>
      </p:pic>
      <p:sp>
        <p:nvSpPr>
          <p:cNvPr id="11" name="TextBox 10"/>
          <p:cNvSpPr txBox="1"/>
          <p:nvPr/>
        </p:nvSpPr>
        <p:spPr>
          <a:xfrm>
            <a:off x="1981200" y="5638800"/>
            <a:ext cx="2895600" cy="646331"/>
          </a:xfrm>
          <a:prstGeom prst="rect">
            <a:avLst/>
          </a:prstGeom>
          <a:noFill/>
        </p:spPr>
        <p:txBody>
          <a:bodyPr wrap="square" rtlCol="0">
            <a:spAutoFit/>
          </a:bodyPr>
          <a:lstStyle/>
          <a:p>
            <a:r>
              <a:rPr lang="en-US" dirty="0" smtClean="0"/>
              <a:t>Godfrey Harold Hardy</a:t>
            </a:r>
          </a:p>
          <a:p>
            <a:r>
              <a:rPr lang="en-US" dirty="0" smtClean="0"/>
              <a:t>  </a:t>
            </a:r>
            <a:r>
              <a:rPr lang="en-US" dirty="0" smtClean="0">
                <a:latin typeface="Cambria Math" pitchFamily="18" charset="0"/>
                <a:ea typeface="Cambria Math" pitchFamily="18" charset="0"/>
              </a:rPr>
              <a:t>(1877-1947)</a:t>
            </a:r>
            <a:endParaRPr lang="en-US" dirty="0"/>
          </a:p>
        </p:txBody>
      </p:sp>
      <p:pic>
        <p:nvPicPr>
          <p:cNvPr id="12" name="Picture 11" descr="0113.jpg"/>
          <p:cNvPicPr>
            <a:picLocks noChangeAspect="1"/>
          </p:cNvPicPr>
          <p:nvPr/>
        </p:nvPicPr>
        <p:blipFill>
          <a:blip r:embed="rId6" cstate="print"/>
          <a:stretch>
            <a:fillRect/>
          </a:stretch>
        </p:blipFill>
        <p:spPr>
          <a:xfrm>
            <a:off x="6858000" y="152400"/>
            <a:ext cx="887730" cy="1025652"/>
          </a:xfrm>
          <a:prstGeom prst="rect">
            <a:avLst/>
          </a:prstGeom>
        </p:spPr>
      </p:pic>
      <p:sp>
        <p:nvSpPr>
          <p:cNvPr id="13" name="TextBox 12"/>
          <p:cNvSpPr txBox="1"/>
          <p:nvPr/>
        </p:nvSpPr>
        <p:spPr>
          <a:xfrm>
            <a:off x="5791200" y="1219200"/>
            <a:ext cx="2895600" cy="646331"/>
          </a:xfrm>
          <a:prstGeom prst="rect">
            <a:avLst/>
          </a:prstGeom>
          <a:noFill/>
        </p:spPr>
        <p:txBody>
          <a:bodyPr wrap="square" rtlCol="0">
            <a:spAutoFit/>
          </a:bodyPr>
          <a:lstStyle/>
          <a:p>
            <a:r>
              <a:rPr lang="en-US" dirty="0" err="1" smtClean="0"/>
              <a:t>Srinivasa</a:t>
            </a:r>
            <a:r>
              <a:rPr lang="en-US" dirty="0" smtClean="0"/>
              <a:t> </a:t>
            </a:r>
            <a:r>
              <a:rPr lang="en-US" dirty="0" err="1" smtClean="0"/>
              <a:t>Ramanujan</a:t>
            </a:r>
            <a:endParaRPr lang="en-US" dirty="0" smtClean="0"/>
          </a:p>
          <a:p>
            <a:r>
              <a:rPr lang="en-US" dirty="0" smtClean="0"/>
              <a:t>  </a:t>
            </a:r>
            <a:r>
              <a:rPr lang="en-US" dirty="0" smtClean="0">
                <a:latin typeface="Cambria Math" pitchFamily="18" charset="0"/>
                <a:ea typeface="Cambria Math" pitchFamily="18" charset="0"/>
              </a:rPr>
              <a:t>(1887-1920)</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Nonconstructive</a:t>
            </a:r>
            <a:r>
              <a:rPr lang="en-US" dirty="0" smtClean="0"/>
              <a:t> Existence Proofs</a:t>
            </a:r>
            <a:endParaRPr lang="en-US" dirty="0"/>
          </a:p>
        </p:txBody>
      </p:sp>
      <p:sp>
        <p:nvSpPr>
          <p:cNvPr id="3" name="Content Placeholder 2"/>
          <p:cNvSpPr>
            <a:spLocks noGrp="1"/>
          </p:cNvSpPr>
          <p:nvPr>
            <p:ph idx="1"/>
          </p:nvPr>
        </p:nvSpPr>
        <p:spPr>
          <a:ln>
            <a:solidFill>
              <a:schemeClr val="bg1"/>
            </a:solidFill>
          </a:ln>
        </p:spPr>
        <p:txBody>
          <a:bodyPr>
            <a:normAutofit lnSpcReduction="10000"/>
          </a:bodyPr>
          <a:lstStyle/>
          <a:p>
            <a:r>
              <a:rPr lang="en-US" dirty="0" smtClean="0"/>
              <a:t>In a </a:t>
            </a:r>
            <a:r>
              <a:rPr lang="en-US" i="1" dirty="0" err="1" smtClean="0"/>
              <a:t>nonconstructive</a:t>
            </a:r>
            <a:r>
              <a:rPr lang="en-US" dirty="0" smtClean="0"/>
              <a:t> existence proof, we assume no </a:t>
            </a:r>
            <a:r>
              <a:rPr lang="en-US" i="1" dirty="0" smtClean="0"/>
              <a:t>c</a:t>
            </a:r>
            <a:r>
              <a:rPr lang="en-US" dirty="0" smtClean="0"/>
              <a:t> exists which makes </a:t>
            </a:r>
            <a:r>
              <a:rPr lang="en-US" i="1" dirty="0" smtClean="0"/>
              <a:t>P(c)</a:t>
            </a:r>
            <a:r>
              <a:rPr lang="en-US" dirty="0" smtClean="0"/>
              <a:t> true and derive  a contradiction.</a:t>
            </a:r>
          </a:p>
          <a:p>
            <a:pPr>
              <a:buNone/>
            </a:pPr>
            <a:r>
              <a:rPr lang="en-US" b="1" dirty="0" smtClean="0"/>
              <a:t>   Example</a:t>
            </a:r>
            <a:r>
              <a:rPr lang="en-US" dirty="0" smtClean="0"/>
              <a:t>: Show that there exist irrational numbers </a:t>
            </a:r>
            <a:r>
              <a:rPr lang="en-US" i="1" dirty="0" smtClean="0"/>
              <a:t>x</a:t>
            </a:r>
            <a:r>
              <a:rPr lang="en-US" dirty="0" smtClean="0"/>
              <a:t> and </a:t>
            </a:r>
            <a:r>
              <a:rPr lang="en-US" i="1" dirty="0" smtClean="0"/>
              <a:t>y</a:t>
            </a:r>
            <a:r>
              <a:rPr lang="en-US" dirty="0" smtClean="0"/>
              <a:t> such that </a:t>
            </a:r>
            <a:r>
              <a:rPr lang="en-US" i="1" dirty="0" err="1" smtClean="0"/>
              <a:t>x</a:t>
            </a:r>
            <a:r>
              <a:rPr lang="en-US" i="1" baseline="30000" dirty="0" err="1" smtClean="0"/>
              <a:t>y</a:t>
            </a:r>
            <a:r>
              <a:rPr lang="en-US" dirty="0" smtClean="0"/>
              <a:t> is rational.</a:t>
            </a:r>
          </a:p>
          <a:p>
            <a:pPr>
              <a:buNone/>
            </a:pPr>
            <a:r>
              <a:rPr lang="en-US" b="1" dirty="0" smtClean="0"/>
              <a:t>   Proof:</a:t>
            </a:r>
            <a:r>
              <a:rPr lang="en-US" dirty="0" smtClean="0"/>
              <a:t> We know that </a:t>
            </a:r>
            <a:r>
              <a:rPr lang="en-US" dirty="0" smtClean="0">
                <a:latin typeface="Cambria Math"/>
                <a:ea typeface="Cambria Math"/>
              </a:rPr>
              <a:t>√2 is irrational. Consider the number √2 </a:t>
            </a:r>
            <a:r>
              <a:rPr lang="en-US" baseline="30000" dirty="0" smtClean="0">
                <a:latin typeface="Cambria Math"/>
                <a:ea typeface="Cambria Math"/>
              </a:rPr>
              <a:t>√2 </a:t>
            </a:r>
            <a:r>
              <a:rPr lang="en-US" dirty="0" smtClean="0">
                <a:latin typeface="Cambria Math"/>
                <a:ea typeface="Cambria Math"/>
              </a:rPr>
              <a:t>. If it is rational, we have two irrational numbers x and y with </a:t>
            </a:r>
            <a:r>
              <a:rPr lang="en-US" i="1" dirty="0" err="1" smtClean="0"/>
              <a:t>x</a:t>
            </a:r>
            <a:r>
              <a:rPr lang="en-US" i="1" baseline="30000" dirty="0" err="1" smtClean="0"/>
              <a:t>y</a:t>
            </a:r>
            <a:r>
              <a:rPr lang="en-US" i="1" baseline="30000" dirty="0" smtClean="0"/>
              <a:t> </a:t>
            </a:r>
            <a:r>
              <a:rPr lang="en-US" i="1" dirty="0" smtClean="0"/>
              <a:t> </a:t>
            </a:r>
            <a:r>
              <a:rPr lang="en-US" dirty="0" smtClean="0"/>
              <a:t>rational, namely </a:t>
            </a:r>
            <a:r>
              <a:rPr lang="en-US" i="1" dirty="0" smtClean="0"/>
              <a:t>x</a:t>
            </a:r>
            <a:r>
              <a:rPr lang="en-US" dirty="0" smtClean="0"/>
              <a:t> = </a:t>
            </a:r>
            <a:r>
              <a:rPr lang="en-US" dirty="0" smtClean="0">
                <a:latin typeface="Cambria Math"/>
                <a:ea typeface="Cambria Math"/>
              </a:rPr>
              <a:t>√2       and </a:t>
            </a:r>
            <a:r>
              <a:rPr lang="en-US" i="1" dirty="0" smtClean="0">
                <a:latin typeface="Cambria Math"/>
                <a:ea typeface="Cambria Math"/>
              </a:rPr>
              <a:t>y</a:t>
            </a:r>
            <a:r>
              <a:rPr lang="en-US" dirty="0" smtClean="0">
                <a:latin typeface="Cambria Math"/>
                <a:ea typeface="Cambria Math"/>
              </a:rPr>
              <a:t> = √2.</a:t>
            </a:r>
            <a:r>
              <a:rPr lang="en-US" dirty="0" smtClean="0"/>
              <a:t> But if </a:t>
            </a:r>
            <a:r>
              <a:rPr lang="en-US" dirty="0" smtClean="0">
                <a:latin typeface="Cambria Math"/>
                <a:ea typeface="Cambria Math"/>
              </a:rPr>
              <a:t>√2 </a:t>
            </a:r>
            <a:r>
              <a:rPr lang="en-US" baseline="30000" dirty="0" smtClean="0">
                <a:latin typeface="Cambria Math"/>
                <a:ea typeface="Cambria Math"/>
              </a:rPr>
              <a:t>√2  </a:t>
            </a:r>
            <a:r>
              <a:rPr lang="en-US" dirty="0" smtClean="0">
                <a:latin typeface="Cambria Math"/>
                <a:ea typeface="Cambria Math"/>
              </a:rPr>
              <a:t> is irrational,                              then we can let  </a:t>
            </a:r>
            <a:r>
              <a:rPr lang="en-US" i="1" dirty="0" smtClean="0">
                <a:latin typeface="Cambria Math"/>
                <a:ea typeface="Cambria Math"/>
              </a:rPr>
              <a:t>x</a:t>
            </a:r>
            <a:r>
              <a:rPr lang="en-US" dirty="0" smtClean="0">
                <a:latin typeface="Cambria Math"/>
                <a:ea typeface="Cambria Math"/>
              </a:rPr>
              <a:t> = √2 </a:t>
            </a:r>
            <a:r>
              <a:rPr lang="en-US" baseline="30000" dirty="0" smtClean="0">
                <a:latin typeface="Cambria Math"/>
                <a:ea typeface="Cambria Math"/>
              </a:rPr>
              <a:t>√2 </a:t>
            </a:r>
            <a:r>
              <a:rPr lang="en-US" dirty="0" smtClean="0">
                <a:latin typeface="Cambria Math"/>
                <a:ea typeface="Cambria Math"/>
              </a:rPr>
              <a:t> and </a:t>
            </a:r>
            <a:r>
              <a:rPr lang="en-US" i="1" dirty="0" smtClean="0">
                <a:latin typeface="Cambria Math"/>
                <a:ea typeface="Cambria Math"/>
              </a:rPr>
              <a:t>y</a:t>
            </a:r>
            <a:r>
              <a:rPr lang="en-US" dirty="0" smtClean="0">
                <a:latin typeface="Cambria Math"/>
                <a:ea typeface="Cambria Math"/>
              </a:rPr>
              <a:t> = √2 so that             </a:t>
            </a:r>
            <a:r>
              <a:rPr lang="en-US" i="1" dirty="0" err="1" smtClean="0"/>
              <a:t>x</a:t>
            </a:r>
            <a:r>
              <a:rPr lang="en-US" i="1" baseline="30000" dirty="0" err="1" smtClean="0"/>
              <a:t>y</a:t>
            </a:r>
            <a:r>
              <a:rPr lang="en-US" i="1" baseline="30000" dirty="0" smtClean="0"/>
              <a:t> </a:t>
            </a:r>
            <a:r>
              <a:rPr lang="en-US" baseline="30000" dirty="0" smtClean="0"/>
              <a:t> </a:t>
            </a:r>
            <a:r>
              <a:rPr lang="en-US" dirty="0" smtClean="0"/>
              <a:t> =</a:t>
            </a:r>
            <a:r>
              <a:rPr lang="en-US" dirty="0" smtClean="0">
                <a:latin typeface="Cambria Math"/>
                <a:ea typeface="Cambria Math"/>
              </a:rPr>
              <a:t> (√2 </a:t>
            </a:r>
            <a:r>
              <a:rPr lang="en-US" baseline="30000" dirty="0" smtClean="0">
                <a:latin typeface="Cambria Math"/>
                <a:ea typeface="Cambria Math"/>
              </a:rPr>
              <a:t>√2  </a:t>
            </a:r>
            <a:r>
              <a:rPr lang="en-US" dirty="0" smtClean="0">
                <a:latin typeface="Cambria Math"/>
                <a:ea typeface="Cambria Math"/>
              </a:rPr>
              <a:t>)</a:t>
            </a:r>
            <a:r>
              <a:rPr lang="en-US" baseline="30000" dirty="0" smtClean="0">
                <a:latin typeface="Cambria Math"/>
                <a:ea typeface="Cambria Math"/>
              </a:rPr>
              <a:t>√2 </a:t>
            </a:r>
            <a:r>
              <a:rPr lang="en-US" dirty="0" smtClean="0">
                <a:latin typeface="Cambria Math"/>
                <a:ea typeface="Cambria Math"/>
              </a:rPr>
              <a:t> = √2 </a:t>
            </a:r>
            <a:r>
              <a:rPr lang="en-US" baseline="30000" dirty="0" smtClean="0">
                <a:latin typeface="Cambria Math"/>
                <a:ea typeface="Cambria Math"/>
              </a:rPr>
              <a:t>(√2 √2) </a:t>
            </a:r>
            <a:r>
              <a:rPr lang="en-US" dirty="0" smtClean="0">
                <a:latin typeface="Cambria Math"/>
                <a:ea typeface="Cambria Math"/>
              </a:rPr>
              <a:t> = √2 </a:t>
            </a:r>
            <a:r>
              <a:rPr lang="en-US" baseline="30000" dirty="0" smtClean="0">
                <a:latin typeface="Cambria Math"/>
                <a:ea typeface="Cambria Math"/>
              </a:rPr>
              <a:t>2 </a:t>
            </a:r>
            <a:r>
              <a:rPr lang="en-US" dirty="0" smtClean="0">
                <a:latin typeface="Cambria Math"/>
                <a:ea typeface="Cambria Math"/>
              </a:rPr>
              <a:t> = 2.</a:t>
            </a:r>
          </a:p>
          <a:p>
            <a:endParaRPr lang="en-US" dirty="0" smtClean="0"/>
          </a:p>
          <a:p>
            <a:endParaRPr lang="en-US" dirty="0"/>
          </a:p>
        </p:txBody>
      </p:sp>
      <p:sp>
        <p:nvSpPr>
          <p:cNvPr id="4" name="Isosceles Triangle 3"/>
          <p:cNvSpPr/>
          <p:nvPr/>
        </p:nvSpPr>
        <p:spPr>
          <a:xfrm rot="5400000" flipV="1">
            <a:off x="79248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Counterexamples</a:t>
            </a:r>
            <a:endParaRPr lang="en-US" dirty="0"/>
          </a:p>
        </p:txBody>
      </p:sp>
      <p:sp>
        <p:nvSpPr>
          <p:cNvPr id="3" name="Content Placeholder 2"/>
          <p:cNvSpPr>
            <a:spLocks noGrp="1"/>
          </p:cNvSpPr>
          <p:nvPr>
            <p:ph idx="1"/>
          </p:nvPr>
        </p:nvSpPr>
        <p:spPr/>
        <p:txBody>
          <a:bodyPr>
            <a:normAutofit/>
          </a:bodyPr>
          <a:lstStyle/>
          <a:p>
            <a:r>
              <a:rPr lang="en-US" dirty="0" smtClean="0"/>
              <a:t>Recall                                     .  </a:t>
            </a:r>
          </a:p>
          <a:p>
            <a:r>
              <a:rPr lang="en-US" dirty="0" smtClean="0"/>
              <a:t>To establish that                  is true (or                is false) find a </a:t>
            </a:r>
            <a:r>
              <a:rPr lang="en-US" i="1" dirty="0" smtClean="0"/>
              <a:t>c</a:t>
            </a:r>
            <a:r>
              <a:rPr lang="en-US" dirty="0" smtClean="0"/>
              <a:t> such that </a:t>
            </a:r>
            <a:r>
              <a:rPr lang="en-US" dirty="0" smtClean="0">
                <a:sym typeface="Symbol"/>
              </a:rPr>
              <a:t></a:t>
            </a:r>
            <a:r>
              <a:rPr lang="en-US" i="1" dirty="0" smtClean="0">
                <a:sym typeface="Symbol"/>
              </a:rPr>
              <a:t>P</a:t>
            </a:r>
            <a:r>
              <a:rPr lang="en-US" dirty="0" smtClean="0">
                <a:sym typeface="Symbol"/>
              </a:rPr>
              <a:t>(</a:t>
            </a:r>
            <a:r>
              <a:rPr lang="en-US" i="1" dirty="0" smtClean="0">
                <a:sym typeface="Symbol"/>
              </a:rPr>
              <a:t>c</a:t>
            </a:r>
            <a:r>
              <a:rPr lang="en-US" dirty="0" smtClean="0">
                <a:sym typeface="Symbol"/>
              </a:rPr>
              <a:t>) is true or </a:t>
            </a:r>
            <a:r>
              <a:rPr lang="en-US" i="1" dirty="0" smtClean="0">
                <a:sym typeface="Symbol"/>
              </a:rPr>
              <a:t>P</a:t>
            </a:r>
            <a:r>
              <a:rPr lang="en-US" dirty="0" smtClean="0">
                <a:sym typeface="Symbol"/>
              </a:rPr>
              <a:t>(</a:t>
            </a:r>
            <a:r>
              <a:rPr lang="en-US" i="1" dirty="0" smtClean="0">
                <a:sym typeface="Symbol"/>
              </a:rPr>
              <a:t>c</a:t>
            </a:r>
            <a:r>
              <a:rPr lang="en-US" dirty="0" smtClean="0">
                <a:sym typeface="Symbol"/>
              </a:rPr>
              <a:t>) is false. </a:t>
            </a:r>
          </a:p>
          <a:p>
            <a:r>
              <a:rPr lang="en-US" dirty="0" smtClean="0"/>
              <a:t>In this case </a:t>
            </a:r>
            <a:r>
              <a:rPr lang="en-US" i="1" dirty="0" smtClean="0"/>
              <a:t>c</a:t>
            </a:r>
            <a:r>
              <a:rPr lang="en-US" dirty="0" smtClean="0"/>
              <a:t> is called a </a:t>
            </a:r>
            <a:r>
              <a:rPr lang="en-US" i="1" dirty="0" smtClean="0"/>
              <a:t>counterexample</a:t>
            </a:r>
            <a:r>
              <a:rPr lang="en-US" dirty="0" smtClean="0"/>
              <a:t> to the assertion              .</a:t>
            </a:r>
          </a:p>
          <a:p>
            <a:pPr>
              <a:buNone/>
            </a:pPr>
            <a:r>
              <a:rPr lang="en-US" b="1" dirty="0" smtClean="0"/>
              <a:t>   Example</a:t>
            </a:r>
            <a:r>
              <a:rPr lang="en-US" dirty="0" smtClean="0"/>
              <a:t>: “Every positive integer is the sum of the squares of 3 integers.” The integer 7 is a counterexample.  So the claim is false.</a:t>
            </a:r>
            <a:endParaRPr lang="en-US" dirty="0"/>
          </a:p>
        </p:txBody>
      </p:sp>
      <p:pic>
        <p:nvPicPr>
          <p:cNvPr id="12" name="Picture 11" descr="addin_tmp.png"/>
          <p:cNvPicPr>
            <a:picLocks noChangeAspect="1"/>
          </p:cNvPicPr>
          <p:nvPr>
            <p:custDataLst>
              <p:tags r:id="rId1"/>
            </p:custDataLst>
          </p:nvPr>
        </p:nvPicPr>
        <p:blipFill>
          <a:blip r:embed="rId6" cstate="print"/>
          <a:stretch>
            <a:fillRect/>
          </a:stretch>
        </p:blipFill>
        <p:spPr>
          <a:xfrm>
            <a:off x="1828800" y="2057400"/>
            <a:ext cx="2859881" cy="319088"/>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276600" y="2514600"/>
            <a:ext cx="1195388" cy="319088"/>
          </a:xfrm>
          <a:prstGeom prst="rect">
            <a:avLst/>
          </a:prstGeom>
        </p:spPr>
      </p:pic>
      <p:pic>
        <p:nvPicPr>
          <p:cNvPr id="10" name="Picture 9" descr="addin_tmp.png"/>
          <p:cNvPicPr>
            <a:picLocks noChangeAspect="1"/>
          </p:cNvPicPr>
          <p:nvPr>
            <p:custDataLst>
              <p:tags r:id="rId3"/>
            </p:custDataLst>
          </p:nvPr>
        </p:nvPicPr>
        <p:blipFill>
          <a:blip r:embed="rId8" cstate="print"/>
          <a:stretch>
            <a:fillRect/>
          </a:stretch>
        </p:blipFill>
        <p:spPr>
          <a:xfrm>
            <a:off x="6172200" y="2514600"/>
            <a:ext cx="1002506" cy="319088"/>
          </a:xfrm>
          <a:prstGeom prst="rect">
            <a:avLst/>
          </a:prstGeom>
        </p:spPr>
      </p:pic>
      <p:pic>
        <p:nvPicPr>
          <p:cNvPr id="11" name="Picture 10" descr="addin_tmp.png"/>
          <p:cNvPicPr>
            <a:picLocks noChangeAspect="1"/>
          </p:cNvPicPr>
          <p:nvPr>
            <p:custDataLst>
              <p:tags r:id="rId4"/>
            </p:custDataLst>
          </p:nvPr>
        </p:nvPicPr>
        <p:blipFill>
          <a:blip r:embed="rId8" cstate="print"/>
          <a:stretch>
            <a:fillRect/>
          </a:stretch>
        </p:blipFill>
        <p:spPr>
          <a:xfrm>
            <a:off x="2209800" y="3810000"/>
            <a:ext cx="1002506" cy="319088"/>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 Proofs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Some theorems asset the existence of a unique element with a particular property, </a:t>
            </a:r>
            <a:r>
              <a:rPr lang="en-US" dirty="0" smtClean="0">
                <a:sym typeface="Symbol"/>
              </a:rPr>
              <a:t>!</a:t>
            </a:r>
            <a:r>
              <a:rPr lang="en-US" i="1" dirty="0" smtClean="0">
                <a:sym typeface="Symbol"/>
              </a:rPr>
              <a:t>x</a:t>
            </a:r>
            <a:r>
              <a:rPr lang="en-US" dirty="0" smtClean="0">
                <a:sym typeface="Symbol"/>
              </a:rPr>
              <a:t> </a:t>
            </a:r>
            <a:r>
              <a:rPr lang="en-US" i="1" dirty="0" smtClean="0">
                <a:sym typeface="Symbol"/>
              </a:rPr>
              <a:t>P</a:t>
            </a:r>
            <a:r>
              <a:rPr lang="en-US" dirty="0" smtClean="0">
                <a:sym typeface="Symbol"/>
              </a:rPr>
              <a:t>(</a:t>
            </a:r>
            <a:r>
              <a:rPr lang="en-US" i="1" dirty="0" smtClean="0">
                <a:sym typeface="Symbol"/>
              </a:rPr>
              <a:t>x</a:t>
            </a:r>
            <a:r>
              <a:rPr lang="en-US" dirty="0" smtClean="0">
                <a:sym typeface="Symbol"/>
              </a:rPr>
              <a:t>). The two parts of a </a:t>
            </a:r>
            <a:r>
              <a:rPr lang="en-US" i="1" dirty="0" smtClean="0">
                <a:sym typeface="Symbol"/>
              </a:rPr>
              <a:t>uniqueness proof </a:t>
            </a:r>
            <a:r>
              <a:rPr lang="en-US" dirty="0" smtClean="0">
                <a:sym typeface="Symbol"/>
              </a:rPr>
              <a:t>are </a:t>
            </a:r>
          </a:p>
          <a:p>
            <a:pPr lvl="1"/>
            <a:r>
              <a:rPr lang="en-US" i="1" dirty="0" smtClean="0">
                <a:sym typeface="Symbol"/>
              </a:rPr>
              <a:t>Existence</a:t>
            </a:r>
            <a:r>
              <a:rPr lang="en-US" dirty="0" smtClean="0">
                <a:sym typeface="Symbol"/>
              </a:rPr>
              <a:t>: We show that an element </a:t>
            </a:r>
            <a:r>
              <a:rPr lang="en-US" i="1" dirty="0" smtClean="0">
                <a:sym typeface="Symbol"/>
              </a:rPr>
              <a:t>x</a:t>
            </a:r>
            <a:r>
              <a:rPr lang="en-US" dirty="0" smtClean="0">
                <a:sym typeface="Symbol"/>
              </a:rPr>
              <a:t> with the property exists.</a:t>
            </a:r>
          </a:p>
          <a:p>
            <a:pPr lvl="1"/>
            <a:r>
              <a:rPr lang="en-US" i="1" dirty="0" smtClean="0">
                <a:sym typeface="Symbol"/>
              </a:rPr>
              <a:t>Uniqueness</a:t>
            </a:r>
            <a:r>
              <a:rPr lang="en-US" dirty="0" smtClean="0">
                <a:sym typeface="Symbol"/>
              </a:rPr>
              <a:t>: We show that if </a:t>
            </a:r>
            <a:r>
              <a:rPr lang="en-US" i="1" dirty="0" err="1" smtClean="0">
                <a:sym typeface="Symbol"/>
              </a:rPr>
              <a:t>y</a:t>
            </a:r>
            <a:r>
              <a:rPr lang="en-US" dirty="0" err="1" smtClean="0">
                <a:latin typeface="Cambria Math"/>
                <a:ea typeface="Cambria Math"/>
                <a:sym typeface="Symbol"/>
              </a:rPr>
              <a:t>≠</a:t>
            </a:r>
            <a:r>
              <a:rPr lang="en-US" i="1" dirty="0" err="1" smtClean="0">
                <a:latin typeface="Cambria Math"/>
                <a:ea typeface="Cambria Math"/>
                <a:sym typeface="Symbol"/>
              </a:rPr>
              <a:t>x</a:t>
            </a:r>
            <a:r>
              <a:rPr lang="en-US" dirty="0" smtClean="0">
                <a:latin typeface="Cambria Math"/>
                <a:ea typeface="Cambria Math"/>
                <a:sym typeface="Symbol"/>
              </a:rPr>
              <a:t>, then </a:t>
            </a:r>
            <a:r>
              <a:rPr lang="en-US" i="1" dirty="0" smtClean="0">
                <a:latin typeface="Cambria Math"/>
                <a:ea typeface="Cambria Math"/>
                <a:sym typeface="Symbol"/>
              </a:rPr>
              <a:t>y</a:t>
            </a:r>
            <a:r>
              <a:rPr lang="en-US" dirty="0" smtClean="0">
                <a:latin typeface="Cambria Math"/>
                <a:ea typeface="Cambria Math"/>
                <a:sym typeface="Symbol"/>
              </a:rPr>
              <a:t> does not have the property.</a:t>
            </a:r>
          </a:p>
          <a:p>
            <a:pPr>
              <a:buNone/>
            </a:pPr>
            <a:r>
              <a:rPr lang="en-US" b="1" dirty="0" smtClean="0">
                <a:latin typeface="Cambria Math"/>
                <a:ea typeface="Cambria Math"/>
                <a:sym typeface="Symbol"/>
              </a:rPr>
              <a:t>    Example</a:t>
            </a:r>
            <a:r>
              <a:rPr lang="en-US" dirty="0" smtClean="0">
                <a:latin typeface="Cambria Math"/>
                <a:ea typeface="Cambria Math"/>
                <a:sym typeface="Symbol"/>
              </a:rPr>
              <a:t>: Show that if </a:t>
            </a:r>
            <a:r>
              <a:rPr lang="en-US" i="1" dirty="0" smtClean="0">
                <a:latin typeface="Cambria Math"/>
                <a:ea typeface="Cambria Math"/>
                <a:sym typeface="Symbol"/>
              </a:rPr>
              <a:t>a</a:t>
            </a:r>
            <a:r>
              <a:rPr lang="en-US" dirty="0" smtClean="0">
                <a:latin typeface="Cambria Math"/>
                <a:ea typeface="Cambria Math"/>
                <a:sym typeface="Symbol"/>
              </a:rPr>
              <a:t> and </a:t>
            </a:r>
            <a:r>
              <a:rPr lang="en-US" i="1" dirty="0" smtClean="0">
                <a:latin typeface="Cambria Math"/>
                <a:ea typeface="Cambria Math"/>
                <a:sym typeface="Symbol"/>
              </a:rPr>
              <a:t>b</a:t>
            </a:r>
            <a:r>
              <a:rPr lang="en-US" dirty="0" smtClean="0">
                <a:latin typeface="Cambria Math"/>
                <a:ea typeface="Cambria Math"/>
                <a:sym typeface="Symbol"/>
              </a:rPr>
              <a:t> are real numbers and  </a:t>
            </a:r>
            <a:r>
              <a:rPr lang="en-US" i="1" dirty="0" smtClean="0">
                <a:latin typeface="Cambria Math"/>
                <a:ea typeface="Cambria Math"/>
                <a:sym typeface="Symbol"/>
              </a:rPr>
              <a:t>a</a:t>
            </a:r>
            <a:r>
              <a:rPr lang="en-US" dirty="0" smtClean="0">
                <a:latin typeface="Cambria Math"/>
                <a:ea typeface="Cambria Math"/>
                <a:sym typeface="Symbol"/>
              </a:rPr>
              <a:t> ≠0, then there is a unique real number r  such that  </a:t>
            </a:r>
            <a:r>
              <a:rPr lang="en-US" i="1" dirty="0" err="1" smtClean="0">
                <a:latin typeface="Cambria Math"/>
                <a:ea typeface="Cambria Math"/>
                <a:sym typeface="Symbol"/>
              </a:rPr>
              <a:t>ar</a:t>
            </a:r>
            <a:r>
              <a:rPr lang="en-US" dirty="0" smtClean="0">
                <a:latin typeface="Cambria Math"/>
                <a:ea typeface="Cambria Math"/>
                <a:sym typeface="Symbol"/>
              </a:rPr>
              <a:t> </a:t>
            </a:r>
            <a:r>
              <a:rPr lang="en-US" i="1" dirty="0" smtClean="0">
                <a:latin typeface="Cambria Math"/>
                <a:ea typeface="Cambria Math"/>
                <a:sym typeface="Symbol"/>
              </a:rPr>
              <a:t>+ b</a:t>
            </a:r>
            <a:r>
              <a:rPr lang="en-US" dirty="0" smtClean="0">
                <a:latin typeface="Cambria Math"/>
                <a:ea typeface="Cambria Math"/>
                <a:sym typeface="Symbol"/>
              </a:rPr>
              <a:t> = 0.</a:t>
            </a:r>
          </a:p>
          <a:p>
            <a:pPr>
              <a:buNone/>
            </a:pPr>
            <a:r>
              <a:rPr lang="en-US" dirty="0" smtClean="0">
                <a:latin typeface="Cambria Math"/>
                <a:ea typeface="Cambria Math"/>
                <a:sym typeface="Symbol"/>
              </a:rPr>
              <a:t>    </a:t>
            </a:r>
            <a:r>
              <a:rPr lang="en-US" b="1" dirty="0" smtClean="0">
                <a:latin typeface="Cambria Math"/>
                <a:ea typeface="Cambria Math"/>
                <a:sym typeface="Symbol"/>
              </a:rPr>
              <a:t>Solution</a:t>
            </a:r>
            <a:r>
              <a:rPr lang="en-US" dirty="0" smtClean="0">
                <a:latin typeface="Cambria Math"/>
                <a:ea typeface="Cambria Math"/>
                <a:sym typeface="Symbol"/>
              </a:rPr>
              <a:t>:</a:t>
            </a:r>
          </a:p>
          <a:p>
            <a:pPr lvl="1"/>
            <a:r>
              <a:rPr lang="en-US" dirty="0" smtClean="0">
                <a:latin typeface="Cambria Math"/>
                <a:ea typeface="Cambria Math"/>
                <a:sym typeface="Symbol"/>
              </a:rPr>
              <a:t>Existence: The real number </a:t>
            </a:r>
            <a:r>
              <a:rPr lang="en-US" i="1" dirty="0" smtClean="0">
                <a:latin typeface="Cambria Math"/>
                <a:ea typeface="Cambria Math"/>
                <a:sym typeface="Symbol"/>
              </a:rPr>
              <a:t>r</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a:t>
            </a:r>
            <a:r>
              <a:rPr lang="en-US" i="1" dirty="0" smtClean="0">
                <a:latin typeface="Cambria Math"/>
                <a:ea typeface="Cambria Math"/>
                <a:sym typeface="Symbol"/>
              </a:rPr>
              <a:t>a</a:t>
            </a:r>
            <a:r>
              <a:rPr lang="en-US" dirty="0" smtClean="0">
                <a:latin typeface="Cambria Math"/>
                <a:ea typeface="Cambria Math"/>
                <a:sym typeface="Symbol"/>
              </a:rPr>
              <a:t> is a solution of </a:t>
            </a:r>
            <a:r>
              <a:rPr lang="en-US" i="1" dirty="0" err="1" smtClean="0">
                <a:latin typeface="Cambria Math"/>
                <a:ea typeface="Cambria Math"/>
                <a:sym typeface="Symbol"/>
              </a:rPr>
              <a:t>ar</a:t>
            </a:r>
            <a:r>
              <a:rPr lang="en-US" i="1" dirty="0" smtClean="0">
                <a:latin typeface="Cambria Math"/>
                <a:ea typeface="Cambria Math"/>
                <a:sym typeface="Symbol"/>
              </a:rPr>
              <a:t> </a:t>
            </a:r>
            <a:r>
              <a:rPr lang="en-US" dirty="0" smtClean="0">
                <a:latin typeface="Cambria Math"/>
                <a:ea typeface="Cambria Math"/>
                <a:sym typeface="Symbol"/>
              </a:rPr>
              <a:t>+ </a:t>
            </a:r>
            <a:r>
              <a:rPr lang="en-US" i="1" dirty="0" smtClean="0">
                <a:latin typeface="Cambria Math"/>
                <a:ea typeface="Cambria Math"/>
                <a:sym typeface="Symbol"/>
              </a:rPr>
              <a:t>b</a:t>
            </a:r>
            <a:r>
              <a:rPr lang="en-US" dirty="0" smtClean="0">
                <a:latin typeface="Cambria Math"/>
                <a:ea typeface="Cambria Math"/>
                <a:sym typeface="Symbol"/>
              </a:rPr>
              <a:t> = 0 because </a:t>
            </a:r>
            <a:r>
              <a:rPr lang="en-US" i="1" dirty="0" smtClean="0">
                <a:latin typeface="Cambria Math"/>
                <a:ea typeface="Cambria Math"/>
                <a:sym typeface="Symbol"/>
              </a:rPr>
              <a:t>a</a:t>
            </a:r>
            <a:r>
              <a:rPr lang="en-US" dirty="0" smtClean="0">
                <a:latin typeface="Cambria Math"/>
                <a:ea typeface="Cambria Math"/>
                <a:sym typeface="Symbol"/>
              </a:rPr>
              <a:t>(−</a:t>
            </a:r>
            <a:r>
              <a:rPr lang="en-US" i="1" dirty="0" smtClean="0">
                <a:latin typeface="Cambria Math"/>
                <a:ea typeface="Cambria Math"/>
                <a:sym typeface="Symbol"/>
              </a:rPr>
              <a:t>b</a:t>
            </a:r>
            <a:r>
              <a:rPr lang="en-US" dirty="0" smtClean="0">
                <a:latin typeface="Cambria Math"/>
                <a:ea typeface="Cambria Math"/>
                <a:sym typeface="Symbol"/>
              </a:rPr>
              <a:t>/</a:t>
            </a:r>
            <a:r>
              <a:rPr lang="en-US" i="1" dirty="0" smtClean="0">
                <a:latin typeface="Cambria Math"/>
                <a:ea typeface="Cambria Math"/>
                <a:sym typeface="Symbol"/>
              </a:rPr>
              <a:t>a</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 =0.</a:t>
            </a:r>
          </a:p>
          <a:p>
            <a:pPr lvl="1"/>
            <a:r>
              <a:rPr lang="en-US" dirty="0" smtClean="0">
                <a:latin typeface="Cambria Math"/>
                <a:ea typeface="Cambria Math"/>
                <a:sym typeface="Symbol"/>
              </a:rPr>
              <a:t>Uniqueness: Suppose that </a:t>
            </a:r>
            <a:r>
              <a:rPr lang="en-US" i="1" dirty="0" smtClean="0">
                <a:latin typeface="Cambria Math"/>
                <a:ea typeface="Cambria Math"/>
                <a:sym typeface="Symbol"/>
              </a:rPr>
              <a:t>s</a:t>
            </a:r>
            <a:r>
              <a:rPr lang="en-US" dirty="0" smtClean="0">
                <a:latin typeface="Cambria Math"/>
                <a:ea typeface="Cambria Math"/>
                <a:sym typeface="Symbol"/>
              </a:rPr>
              <a:t> is a real number such that   </a:t>
            </a:r>
            <a:r>
              <a:rPr lang="en-US" i="1" dirty="0" smtClean="0">
                <a:latin typeface="Cambria Math"/>
                <a:ea typeface="Cambria Math"/>
                <a:sym typeface="Symbol"/>
              </a:rPr>
              <a:t>as </a:t>
            </a:r>
            <a:r>
              <a:rPr lang="en-US" dirty="0" smtClean="0">
                <a:latin typeface="Cambria Math"/>
                <a:ea typeface="Cambria Math"/>
                <a:sym typeface="Symbol"/>
              </a:rPr>
              <a:t>+ </a:t>
            </a:r>
            <a:r>
              <a:rPr lang="en-US" i="1" dirty="0" smtClean="0">
                <a:latin typeface="Cambria Math"/>
                <a:ea typeface="Cambria Math"/>
                <a:sym typeface="Symbol"/>
              </a:rPr>
              <a:t>b</a:t>
            </a:r>
            <a:r>
              <a:rPr lang="en-US" dirty="0" smtClean="0">
                <a:latin typeface="Cambria Math"/>
                <a:ea typeface="Cambria Math"/>
                <a:sym typeface="Symbol"/>
              </a:rPr>
              <a:t> = 0. Then </a:t>
            </a:r>
            <a:r>
              <a:rPr lang="en-US" i="1" dirty="0" err="1" smtClean="0">
                <a:latin typeface="Cambria Math"/>
                <a:ea typeface="Cambria Math"/>
                <a:sym typeface="Symbol"/>
              </a:rPr>
              <a:t>ar</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 = </a:t>
            </a:r>
            <a:r>
              <a:rPr lang="en-US" i="1" dirty="0" smtClean="0">
                <a:latin typeface="Cambria Math"/>
                <a:ea typeface="Cambria Math"/>
                <a:sym typeface="Symbol"/>
              </a:rPr>
              <a:t>as</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 where </a:t>
            </a:r>
            <a:r>
              <a:rPr lang="en-US" i="1" dirty="0" smtClean="0">
                <a:latin typeface="Cambria Math"/>
                <a:ea typeface="Cambria Math"/>
                <a:sym typeface="Symbol"/>
              </a:rPr>
              <a:t>r</a:t>
            </a:r>
            <a:r>
              <a:rPr lang="en-US" dirty="0" smtClean="0">
                <a:latin typeface="Cambria Math"/>
                <a:ea typeface="Cambria Math"/>
                <a:sym typeface="Symbol"/>
              </a:rPr>
              <a:t> = −</a:t>
            </a:r>
            <a:r>
              <a:rPr lang="en-US" i="1" dirty="0" smtClean="0">
                <a:latin typeface="Cambria Math"/>
                <a:ea typeface="Cambria Math"/>
                <a:sym typeface="Symbol"/>
              </a:rPr>
              <a:t>b</a:t>
            </a:r>
            <a:r>
              <a:rPr lang="en-US" dirty="0" smtClean="0">
                <a:latin typeface="Cambria Math"/>
                <a:ea typeface="Cambria Math"/>
                <a:sym typeface="Symbol"/>
              </a:rPr>
              <a:t>/</a:t>
            </a:r>
            <a:r>
              <a:rPr lang="en-US" i="1" dirty="0" smtClean="0">
                <a:latin typeface="Cambria Math"/>
                <a:ea typeface="Cambria Math"/>
                <a:sym typeface="Symbol"/>
              </a:rPr>
              <a:t>a</a:t>
            </a:r>
            <a:r>
              <a:rPr lang="en-US" dirty="0" smtClean="0">
                <a:latin typeface="Cambria Math"/>
                <a:ea typeface="Cambria Math"/>
                <a:sym typeface="Symbol"/>
              </a:rPr>
              <a:t>.  Subtracting </a:t>
            </a:r>
            <a:r>
              <a:rPr lang="en-US" i="1" dirty="0" smtClean="0">
                <a:latin typeface="Cambria Math"/>
                <a:ea typeface="Cambria Math"/>
                <a:sym typeface="Symbol"/>
              </a:rPr>
              <a:t>b </a:t>
            </a:r>
            <a:r>
              <a:rPr lang="en-US" dirty="0" smtClean="0">
                <a:latin typeface="Cambria Math"/>
                <a:ea typeface="Cambria Math"/>
                <a:sym typeface="Symbol"/>
              </a:rPr>
              <a:t>from both sides and dividing by </a:t>
            </a:r>
            <a:r>
              <a:rPr lang="en-US" i="1" dirty="0" smtClean="0">
                <a:latin typeface="Cambria Math"/>
                <a:ea typeface="Cambria Math"/>
                <a:sym typeface="Symbol"/>
              </a:rPr>
              <a:t>a</a:t>
            </a:r>
            <a:r>
              <a:rPr lang="en-US" dirty="0" smtClean="0">
                <a:latin typeface="Cambria Math"/>
                <a:ea typeface="Cambria Math"/>
                <a:sym typeface="Symbol"/>
              </a:rPr>
              <a:t> shows that </a:t>
            </a:r>
            <a:r>
              <a:rPr lang="en-US" i="1" dirty="0" smtClean="0">
                <a:latin typeface="Cambria Math"/>
                <a:ea typeface="Cambria Math"/>
                <a:sym typeface="Symbol"/>
              </a:rPr>
              <a:t>r</a:t>
            </a:r>
            <a:r>
              <a:rPr lang="en-US" dirty="0" smtClean="0">
                <a:latin typeface="Cambria Math"/>
                <a:ea typeface="Cambria Math"/>
                <a:sym typeface="Symbol"/>
              </a:rPr>
              <a:t> = </a:t>
            </a:r>
            <a:r>
              <a:rPr lang="en-US" i="1" dirty="0" smtClean="0">
                <a:latin typeface="Cambria Math"/>
                <a:ea typeface="Cambria Math"/>
                <a:sym typeface="Symbol"/>
              </a:rPr>
              <a:t>s</a:t>
            </a:r>
            <a:r>
              <a:rPr lang="en-US" dirty="0" smtClean="0">
                <a:latin typeface="Cambria Math"/>
                <a:ea typeface="Cambria Math"/>
                <a:sym typeface="Symbol"/>
              </a:rPr>
              <a:t>.  </a:t>
            </a:r>
            <a:endParaRPr lang="en-US" dirty="0"/>
          </a:p>
        </p:txBody>
      </p:sp>
      <p:sp>
        <p:nvSpPr>
          <p:cNvPr id="4" name="Isosceles Triangle 3"/>
          <p:cNvSpPr/>
          <p:nvPr/>
        </p:nvSpPr>
        <p:spPr>
          <a:xfrm rot="5400000" flipV="1">
            <a:off x="8153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Strategies for proving </a:t>
            </a:r>
            <a:r>
              <a:rPr lang="en-US" i="1" dirty="0" smtClean="0"/>
              <a:t>p</a:t>
            </a:r>
            <a:r>
              <a:rPr lang="en-US" dirty="0" smtClean="0"/>
              <a:t> </a:t>
            </a:r>
            <a:r>
              <a:rPr lang="en-US" dirty="0" smtClean="0">
                <a:latin typeface="Cambria Math"/>
                <a:ea typeface="Cambria Math"/>
              </a:rPr>
              <a:t>→ </a:t>
            </a:r>
            <a:r>
              <a:rPr lang="en-US" i="1" dirty="0" smtClean="0">
                <a:latin typeface="Cambria Math"/>
                <a:ea typeface="Cambria Math"/>
              </a:rPr>
              <a:t>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Cambria Math"/>
                <a:ea typeface="Cambria Math"/>
              </a:rPr>
              <a:t>Choose a method.</a:t>
            </a:r>
          </a:p>
          <a:p>
            <a:pPr marL="850392" lvl="1" indent="-457200">
              <a:buFont typeface="+mj-lt"/>
              <a:buAutoNum type="arabicPeriod"/>
            </a:pPr>
            <a:r>
              <a:rPr lang="en-US" dirty="0" smtClean="0">
                <a:latin typeface="Cambria Math"/>
                <a:ea typeface="Cambria Math"/>
              </a:rPr>
              <a:t>First try a direct method of proof.  </a:t>
            </a:r>
          </a:p>
          <a:p>
            <a:pPr marL="850392" lvl="1" indent="-457200">
              <a:buFont typeface="+mj-lt"/>
              <a:buAutoNum type="arabicPeriod"/>
            </a:pPr>
            <a:r>
              <a:rPr lang="en-US" dirty="0" smtClean="0">
                <a:latin typeface="Cambria Math"/>
                <a:ea typeface="Cambria Math"/>
              </a:rPr>
              <a:t>If this does not work, try an indirect method (e.g., try to prove the </a:t>
            </a:r>
            <a:r>
              <a:rPr lang="en-US" dirty="0" err="1" smtClean="0">
                <a:latin typeface="Cambria Math"/>
                <a:ea typeface="Cambria Math"/>
              </a:rPr>
              <a:t>contrapositive</a:t>
            </a:r>
            <a:r>
              <a:rPr lang="en-US" dirty="0" smtClean="0">
                <a:latin typeface="Cambria Math"/>
                <a:ea typeface="Cambria Math"/>
              </a:rPr>
              <a:t>).</a:t>
            </a:r>
          </a:p>
          <a:p>
            <a:pPr marL="484632" indent="-457200"/>
            <a:r>
              <a:rPr lang="en-US" dirty="0" smtClean="0">
                <a:latin typeface="Cambria Math"/>
                <a:ea typeface="Cambria Math"/>
              </a:rPr>
              <a:t>For whichever method you are trying, choose a strategy.</a:t>
            </a:r>
          </a:p>
          <a:p>
            <a:pPr marL="850392" lvl="1" indent="-457200">
              <a:buFont typeface="+mj-lt"/>
              <a:buAutoNum type="arabicPeriod"/>
            </a:pPr>
            <a:r>
              <a:rPr lang="en-US" dirty="0" smtClean="0"/>
              <a:t>First try </a:t>
            </a:r>
            <a:r>
              <a:rPr lang="en-US" i="1" dirty="0" smtClean="0"/>
              <a:t>forward reasoning. </a:t>
            </a:r>
            <a:r>
              <a:rPr lang="en-US" dirty="0" smtClean="0"/>
              <a:t> Start with the axioms and known theorems and construct a sequence of steps that end in the conclusion.  Start with </a:t>
            </a:r>
            <a:r>
              <a:rPr lang="en-US" i="1" dirty="0" smtClean="0"/>
              <a:t>p</a:t>
            </a:r>
            <a:r>
              <a:rPr lang="en-US" dirty="0" smtClean="0"/>
              <a:t> and prove </a:t>
            </a:r>
            <a:r>
              <a:rPr lang="en-US" i="1" dirty="0" smtClean="0"/>
              <a:t>q</a:t>
            </a:r>
            <a:r>
              <a:rPr lang="en-US" dirty="0" smtClean="0"/>
              <a:t>, or start with </a:t>
            </a:r>
            <a:r>
              <a:rPr lang="en-US" dirty="0" smtClean="0">
                <a:latin typeface="Cambria Math"/>
                <a:ea typeface="Cambria Math"/>
              </a:rPr>
              <a:t>¬</a:t>
            </a:r>
            <a:r>
              <a:rPr lang="en-US" i="1" dirty="0" smtClean="0"/>
              <a:t>q</a:t>
            </a:r>
            <a:r>
              <a:rPr lang="en-US" dirty="0" smtClean="0"/>
              <a:t> and prove </a:t>
            </a:r>
            <a:r>
              <a:rPr lang="en-US" dirty="0" smtClean="0">
                <a:latin typeface="Cambria Math"/>
                <a:ea typeface="Cambria Math"/>
              </a:rPr>
              <a:t>¬</a:t>
            </a:r>
            <a:r>
              <a:rPr lang="en-US" i="1" dirty="0" smtClean="0"/>
              <a:t>p</a:t>
            </a:r>
            <a:r>
              <a:rPr lang="en-US" dirty="0" smtClean="0"/>
              <a:t>.</a:t>
            </a:r>
          </a:p>
          <a:p>
            <a:pPr marL="850392" lvl="1" indent="-457200">
              <a:buFont typeface="+mj-lt"/>
              <a:buAutoNum type="arabicPeriod"/>
            </a:pPr>
            <a:r>
              <a:rPr lang="en-US" dirty="0" smtClean="0"/>
              <a:t>If this doesn’t work, try </a:t>
            </a:r>
            <a:r>
              <a:rPr lang="en-US" i="1" dirty="0" smtClean="0"/>
              <a:t>backward reasoning</a:t>
            </a:r>
            <a:r>
              <a:rPr lang="en-US" dirty="0" smtClean="0"/>
              <a:t>. When trying to prove </a:t>
            </a:r>
            <a:r>
              <a:rPr lang="en-US" i="1" dirty="0" smtClean="0"/>
              <a:t>q</a:t>
            </a:r>
            <a:r>
              <a:rPr lang="en-US" dirty="0" smtClean="0"/>
              <a:t>,  find a statement p that we can prove with the  property </a:t>
            </a:r>
            <a:r>
              <a:rPr lang="en-US" i="1" dirty="0" smtClean="0"/>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Reasoning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b="1" dirty="0" smtClean="0"/>
              <a:t>Example</a:t>
            </a:r>
            <a:r>
              <a:rPr lang="en-US" dirty="0" smtClean="0"/>
              <a:t>: Suppose that two people play a game taking turns removing,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2</a:t>
            </a:r>
            <a:r>
              <a:rPr lang="en-US" dirty="0" smtClean="0"/>
              <a:t>, or </a:t>
            </a:r>
            <a:r>
              <a:rPr lang="en-US" dirty="0" smtClean="0">
                <a:latin typeface="Cambria Math" pitchFamily="18" charset="0"/>
                <a:ea typeface="Cambria Math" pitchFamily="18" charset="0"/>
              </a:rPr>
              <a:t>3 </a:t>
            </a:r>
            <a:r>
              <a:rPr lang="en-US" dirty="0" smtClean="0"/>
              <a:t>stones at a time from a pile that begins with </a:t>
            </a:r>
            <a:r>
              <a:rPr lang="en-US" dirty="0" smtClean="0">
                <a:latin typeface="Cambria Math" pitchFamily="18" charset="0"/>
                <a:ea typeface="Cambria Math" pitchFamily="18" charset="0"/>
              </a:rPr>
              <a:t>15</a:t>
            </a:r>
            <a:r>
              <a:rPr lang="en-US" dirty="0" smtClean="0"/>
              <a:t> stones. The person who removes the last stone wins the game. Show that the first player can win the game no matter what the second player does</a:t>
            </a:r>
            <a:r>
              <a:rPr lang="en-US" dirty="0" smtClean="0"/>
              <a:t>.</a:t>
            </a:r>
            <a:endParaRPr lang="en-US" dirty="0" smtClean="0"/>
          </a:p>
          <a:p>
            <a:pPr>
              <a:buNone/>
            </a:pPr>
            <a:r>
              <a:rPr lang="en-US" dirty="0" smtClean="0"/>
              <a:t>    </a:t>
            </a:r>
            <a:r>
              <a:rPr lang="en-US" b="1" dirty="0" smtClean="0"/>
              <a:t>Proof</a:t>
            </a:r>
            <a:r>
              <a:rPr lang="en-US" dirty="0" smtClean="0"/>
              <a:t>: Let </a:t>
            </a:r>
            <a:r>
              <a:rPr lang="en-US" i="1" dirty="0" smtClean="0"/>
              <a:t>n</a:t>
            </a:r>
            <a:r>
              <a:rPr lang="en-US" dirty="0" smtClean="0"/>
              <a:t> be the last step of the game.</a:t>
            </a:r>
          </a:p>
          <a:p>
            <a:pPr lvl="1">
              <a:buNone/>
            </a:pPr>
            <a:r>
              <a:rPr lang="en-US" b="1" dirty="0" smtClean="0"/>
              <a:t>Step n:    </a:t>
            </a:r>
            <a:r>
              <a:rPr lang="en-US" dirty="0" smtClean="0"/>
              <a:t>Player</a:t>
            </a:r>
            <a:r>
              <a:rPr lang="en-US" baseline="-25000" dirty="0" smtClean="0">
                <a:latin typeface="Cambria Math" pitchFamily="18" charset="0"/>
                <a:ea typeface="Cambria Math" pitchFamily="18" charset="0"/>
              </a:rPr>
              <a:t>1</a:t>
            </a:r>
            <a:r>
              <a:rPr lang="en-US" dirty="0" smtClean="0"/>
              <a:t> can win if the pile contains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or </a:t>
            </a:r>
            <a:r>
              <a:rPr lang="en-US" dirty="0" smtClean="0">
                <a:latin typeface="Cambria Math" pitchFamily="18" charset="0"/>
                <a:ea typeface="Cambria Math" pitchFamily="18" charset="0"/>
              </a:rPr>
              <a:t>3</a:t>
            </a:r>
            <a:r>
              <a:rPr lang="en-US" dirty="0" smtClean="0"/>
              <a:t> stones. </a:t>
            </a:r>
          </a:p>
          <a:p>
            <a:pPr lvl="1">
              <a:buNone/>
            </a:pPr>
            <a:r>
              <a:rPr lang="en-US" b="1" dirty="0" smtClean="0"/>
              <a:t>Step n-</a:t>
            </a:r>
            <a:r>
              <a:rPr lang="en-US" b="1" dirty="0" smtClean="0">
                <a:latin typeface="Cambria Math" pitchFamily="18" charset="0"/>
                <a:ea typeface="Cambria Math" pitchFamily="18" charset="0"/>
              </a:rPr>
              <a:t>1</a:t>
            </a:r>
            <a:r>
              <a:rPr lang="en-US" dirty="0" smtClean="0"/>
              <a:t>: Player</a:t>
            </a:r>
            <a:r>
              <a:rPr lang="en-US" baseline="-25000" dirty="0" smtClean="0">
                <a:latin typeface="Cambria Math" pitchFamily="18" charset="0"/>
                <a:ea typeface="Cambria Math" pitchFamily="18" charset="0"/>
              </a:rPr>
              <a:t>2</a:t>
            </a:r>
            <a:r>
              <a:rPr lang="en-US" dirty="0" smtClean="0"/>
              <a:t> will have to leave such a pile if the pile that he/she is faced with has </a:t>
            </a:r>
            <a:r>
              <a:rPr lang="en-US" dirty="0" smtClean="0">
                <a:latin typeface="Cambria Math" pitchFamily="18" charset="0"/>
                <a:ea typeface="Cambria Math" pitchFamily="18" charset="0"/>
              </a:rPr>
              <a:t>4</a:t>
            </a:r>
            <a:r>
              <a:rPr lang="en-US" dirty="0" smtClean="0"/>
              <a:t> stones. </a:t>
            </a:r>
          </a:p>
          <a:p>
            <a:pPr lvl="1">
              <a:buNone/>
            </a:pPr>
            <a:r>
              <a:rPr lang="en-US" b="1" dirty="0" smtClean="0"/>
              <a:t>Step n-</a:t>
            </a:r>
            <a:r>
              <a:rPr lang="en-US" b="1" dirty="0" smtClean="0">
                <a:latin typeface="Cambria Math" pitchFamily="18" charset="0"/>
                <a:ea typeface="Cambria Math" pitchFamily="18" charset="0"/>
              </a:rPr>
              <a:t>2</a:t>
            </a:r>
            <a:r>
              <a:rPr lang="en-US" dirty="0" smtClean="0"/>
              <a:t>: Player</a:t>
            </a:r>
            <a:r>
              <a:rPr lang="en-US" baseline="-25000" dirty="0" smtClean="0">
                <a:latin typeface="Cambria Math" pitchFamily="18" charset="0"/>
                <a:ea typeface="Cambria Math" pitchFamily="18" charset="0"/>
              </a:rPr>
              <a:t>1</a:t>
            </a:r>
            <a:r>
              <a:rPr lang="en-US" dirty="0" smtClean="0"/>
              <a:t>  can leave 4 stones when there are </a:t>
            </a:r>
            <a:r>
              <a:rPr lang="en-US" dirty="0" smtClean="0">
                <a:latin typeface="Cambria Math" pitchFamily="18" charset="0"/>
                <a:ea typeface="Cambria Math" pitchFamily="18" charset="0"/>
              </a:rPr>
              <a:t>5</a:t>
            </a:r>
            <a:r>
              <a:rPr lang="en-US" dirty="0" smtClean="0"/>
              <a:t>,</a:t>
            </a:r>
            <a:r>
              <a:rPr lang="en-US" dirty="0" smtClean="0">
                <a:latin typeface="Cambria Math" pitchFamily="18" charset="0"/>
                <a:ea typeface="Cambria Math" pitchFamily="18" charset="0"/>
              </a:rPr>
              <a:t>6</a:t>
            </a:r>
            <a:r>
              <a:rPr lang="en-US" dirty="0" smtClean="0"/>
              <a:t>, or </a:t>
            </a:r>
            <a:r>
              <a:rPr lang="en-US" dirty="0" smtClean="0">
                <a:latin typeface="Cambria Math" pitchFamily="18" charset="0"/>
                <a:ea typeface="Cambria Math" pitchFamily="18" charset="0"/>
              </a:rPr>
              <a:t>7</a:t>
            </a:r>
            <a:r>
              <a:rPr lang="en-US" dirty="0" smtClean="0"/>
              <a:t> stones left at the beginning of his/her turn. </a:t>
            </a:r>
          </a:p>
          <a:p>
            <a:pPr lvl="1">
              <a:buNone/>
            </a:pPr>
            <a:r>
              <a:rPr lang="en-US" b="1" dirty="0" smtClean="0"/>
              <a:t>Step n-</a:t>
            </a:r>
            <a:r>
              <a:rPr lang="en-US" b="1" dirty="0" smtClean="0">
                <a:latin typeface="Cambria Math" pitchFamily="18" charset="0"/>
                <a:ea typeface="Cambria Math" pitchFamily="18" charset="0"/>
              </a:rPr>
              <a:t>3</a:t>
            </a:r>
            <a:r>
              <a:rPr lang="en-US" dirty="0" smtClean="0"/>
              <a:t>: Player</a:t>
            </a:r>
            <a:r>
              <a:rPr lang="en-US" baseline="-25000" dirty="0" smtClean="0">
                <a:latin typeface="Cambria Math" pitchFamily="18" charset="0"/>
                <a:ea typeface="Cambria Math" pitchFamily="18" charset="0"/>
              </a:rPr>
              <a:t>2</a:t>
            </a:r>
            <a:r>
              <a:rPr lang="en-US" dirty="0" smtClean="0"/>
              <a:t>  must leave  such a pile, if there are  8 stones . </a:t>
            </a:r>
          </a:p>
          <a:p>
            <a:pPr lvl="1">
              <a:buNone/>
            </a:pPr>
            <a:r>
              <a:rPr lang="en-US" b="1" dirty="0" smtClean="0"/>
              <a:t>Step n-</a:t>
            </a:r>
            <a:r>
              <a:rPr lang="en-US" b="1" dirty="0" smtClean="0">
                <a:latin typeface="Cambria Math" pitchFamily="18" charset="0"/>
                <a:ea typeface="Cambria Math" pitchFamily="18" charset="0"/>
              </a:rPr>
              <a:t>4</a:t>
            </a:r>
            <a:r>
              <a:rPr lang="en-US" dirty="0" smtClean="0"/>
              <a:t>: Player</a:t>
            </a:r>
            <a:r>
              <a:rPr lang="en-US" baseline="-25000" dirty="0" smtClean="0">
                <a:latin typeface="Cambria Math" pitchFamily="18" charset="0"/>
                <a:ea typeface="Cambria Math" pitchFamily="18" charset="0"/>
              </a:rPr>
              <a:t>1</a:t>
            </a:r>
            <a:r>
              <a:rPr lang="en-US" b="1" baseline="-25000" dirty="0" smtClean="0">
                <a:latin typeface="Cambria Math" pitchFamily="18" charset="0"/>
                <a:ea typeface="Cambria Math" pitchFamily="18" charset="0"/>
              </a:rPr>
              <a:t> </a:t>
            </a:r>
            <a:r>
              <a:rPr lang="en-US" dirty="0" smtClean="0"/>
              <a:t>has to have a pile with </a:t>
            </a:r>
            <a:r>
              <a:rPr lang="en-US" dirty="0" smtClean="0">
                <a:latin typeface="Cambria Math" pitchFamily="18" charset="0"/>
                <a:ea typeface="Cambria Math" pitchFamily="18" charset="0"/>
              </a:rPr>
              <a:t>9,10</a:t>
            </a:r>
            <a:r>
              <a:rPr lang="en-US" dirty="0" smtClean="0"/>
              <a:t>, or </a:t>
            </a:r>
            <a:r>
              <a:rPr lang="en-US" dirty="0" smtClean="0">
                <a:latin typeface="Cambria Math" pitchFamily="18" charset="0"/>
                <a:ea typeface="Cambria Math" pitchFamily="18" charset="0"/>
              </a:rPr>
              <a:t>11</a:t>
            </a:r>
            <a:r>
              <a:rPr lang="en-US" dirty="0" smtClean="0"/>
              <a:t> stones to ensure that there are 8 left. </a:t>
            </a:r>
          </a:p>
          <a:p>
            <a:pPr lvl="1">
              <a:buNone/>
            </a:pPr>
            <a:r>
              <a:rPr lang="en-US" b="1" dirty="0" smtClean="0"/>
              <a:t>Step n-</a:t>
            </a:r>
            <a:r>
              <a:rPr lang="en-US" b="1" dirty="0" smtClean="0">
                <a:latin typeface="Cambria Math" pitchFamily="18" charset="0"/>
                <a:ea typeface="Cambria Math" pitchFamily="18" charset="0"/>
              </a:rPr>
              <a:t>5</a:t>
            </a:r>
            <a:r>
              <a:rPr lang="en-US" dirty="0" smtClean="0"/>
              <a:t>: Player</a:t>
            </a:r>
            <a:r>
              <a:rPr lang="en-US" baseline="-25000" dirty="0" smtClean="0">
                <a:latin typeface="Cambria Math" pitchFamily="18" charset="0"/>
                <a:ea typeface="Cambria Math" pitchFamily="18" charset="0"/>
              </a:rPr>
              <a:t>2</a:t>
            </a:r>
            <a:r>
              <a:rPr lang="en-US" dirty="0" smtClean="0"/>
              <a:t>  needs to be faced with  </a:t>
            </a:r>
            <a:r>
              <a:rPr lang="en-US" dirty="0" smtClean="0">
                <a:latin typeface="Cambria Math" pitchFamily="18" charset="0"/>
                <a:ea typeface="Cambria Math" pitchFamily="18" charset="0"/>
              </a:rPr>
              <a:t>12</a:t>
            </a:r>
            <a:r>
              <a:rPr lang="en-US" dirty="0" smtClean="0"/>
              <a:t> stones to be forced to leave </a:t>
            </a:r>
            <a:r>
              <a:rPr lang="en-US" dirty="0" smtClean="0">
                <a:latin typeface="Cambria Math" pitchFamily="18" charset="0"/>
                <a:ea typeface="Cambria Math" pitchFamily="18" charset="0"/>
              </a:rPr>
              <a:t>9,10,</a:t>
            </a:r>
            <a:r>
              <a:rPr lang="en-US" dirty="0" smtClean="0"/>
              <a:t> or </a:t>
            </a:r>
            <a:r>
              <a:rPr lang="en-US" dirty="0" smtClean="0">
                <a:latin typeface="Cambria Math" pitchFamily="18" charset="0"/>
                <a:ea typeface="Cambria Math" pitchFamily="18" charset="0"/>
              </a:rPr>
              <a:t>11</a:t>
            </a:r>
            <a:r>
              <a:rPr lang="en-US" dirty="0" smtClean="0"/>
              <a:t>. </a:t>
            </a:r>
          </a:p>
          <a:p>
            <a:pPr lvl="1">
              <a:buNone/>
            </a:pPr>
            <a:r>
              <a:rPr lang="en-US" b="1" dirty="0" smtClean="0"/>
              <a:t>Step n-</a:t>
            </a:r>
            <a:r>
              <a:rPr lang="en-US" b="1" dirty="0" smtClean="0">
                <a:latin typeface="Cambria Math" pitchFamily="18" charset="0"/>
                <a:ea typeface="Cambria Math" pitchFamily="18" charset="0"/>
              </a:rPr>
              <a:t>6</a:t>
            </a:r>
            <a:r>
              <a:rPr lang="en-US" dirty="0" smtClean="0"/>
              <a:t>: Player</a:t>
            </a:r>
            <a:r>
              <a:rPr lang="en-US" baseline="-25000" dirty="0" smtClean="0">
                <a:latin typeface="Cambria Math" pitchFamily="18" charset="0"/>
                <a:ea typeface="Cambria Math" pitchFamily="18" charset="0"/>
              </a:rPr>
              <a:t>1</a:t>
            </a:r>
            <a:r>
              <a:rPr lang="en-US" b="1" baseline="-25000" dirty="0" smtClean="0">
                <a:latin typeface="Cambria Math" pitchFamily="18" charset="0"/>
                <a:ea typeface="Cambria Math" pitchFamily="18" charset="0"/>
              </a:rPr>
              <a:t>  </a:t>
            </a:r>
            <a:r>
              <a:rPr lang="en-US" dirty="0" smtClean="0"/>
              <a:t>can leave  </a:t>
            </a:r>
            <a:r>
              <a:rPr lang="en-US" dirty="0" smtClean="0">
                <a:latin typeface="Cambria Math" pitchFamily="18" charset="0"/>
                <a:ea typeface="Cambria Math" pitchFamily="18" charset="0"/>
              </a:rPr>
              <a:t>12</a:t>
            </a:r>
            <a:r>
              <a:rPr lang="en-US" dirty="0" smtClean="0"/>
              <a:t> stones by removing </a:t>
            </a:r>
            <a:r>
              <a:rPr lang="en-US" dirty="0" smtClean="0">
                <a:latin typeface="Cambria Math" pitchFamily="18" charset="0"/>
                <a:ea typeface="Cambria Math" pitchFamily="18" charset="0"/>
              </a:rPr>
              <a:t>3</a:t>
            </a:r>
            <a:r>
              <a:rPr lang="en-US" dirty="0" smtClean="0"/>
              <a:t> stones. </a:t>
            </a:r>
          </a:p>
          <a:p>
            <a:pPr>
              <a:buNone/>
            </a:pPr>
            <a:r>
              <a:rPr lang="en-US" dirty="0" smtClean="0"/>
              <a:t>    Now reasoning forward, the first player can ensure a win by removing </a:t>
            </a:r>
            <a:r>
              <a:rPr lang="en-US" dirty="0" smtClean="0">
                <a:latin typeface="Cambria Math" pitchFamily="18" charset="0"/>
                <a:ea typeface="Cambria Math" pitchFamily="18" charset="0"/>
              </a:rPr>
              <a:t>3</a:t>
            </a:r>
            <a:r>
              <a:rPr lang="en-US" dirty="0" smtClean="0"/>
              <a:t> stones and leaving </a:t>
            </a:r>
            <a:r>
              <a:rPr lang="en-US" dirty="0" smtClean="0">
                <a:latin typeface="Cambria Math" pitchFamily="18" charset="0"/>
                <a:ea typeface="Cambria Math" pitchFamily="18" charset="0"/>
              </a:rPr>
              <a:t>12</a:t>
            </a:r>
            <a:r>
              <a:rPr lang="en-US" dirty="0" smtClean="0"/>
              <a:t>.</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Universally Quantified Assertions</a:t>
            </a:r>
            <a:endParaRPr lang="en-US" dirty="0"/>
          </a:p>
        </p:txBody>
      </p:sp>
      <p:sp>
        <p:nvSpPr>
          <p:cNvPr id="3" name="Content Placeholder 2"/>
          <p:cNvSpPr>
            <a:spLocks noGrp="1"/>
          </p:cNvSpPr>
          <p:nvPr>
            <p:ph idx="1"/>
          </p:nvPr>
        </p:nvSpPr>
        <p:spPr/>
        <p:txBody>
          <a:bodyPr>
            <a:normAutofit lnSpcReduction="10000"/>
          </a:bodyPr>
          <a:lstStyle/>
          <a:p>
            <a:r>
              <a:rPr lang="en-US" dirty="0" smtClean="0"/>
              <a:t>To prove theorems of the form               ,assume </a:t>
            </a:r>
            <a:r>
              <a:rPr lang="en-US" i="1" dirty="0" smtClean="0"/>
              <a:t>x</a:t>
            </a:r>
            <a:r>
              <a:rPr lang="en-US" dirty="0" smtClean="0"/>
              <a:t> is an arbitrary member of the domain and show that </a:t>
            </a:r>
            <a:r>
              <a:rPr lang="en-US" i="1" dirty="0" smtClean="0"/>
              <a:t>P</a:t>
            </a:r>
            <a:r>
              <a:rPr lang="en-US" dirty="0" smtClean="0"/>
              <a:t>(</a:t>
            </a:r>
            <a:r>
              <a:rPr lang="en-US" i="1" dirty="0" smtClean="0"/>
              <a:t>x</a:t>
            </a:r>
            <a:r>
              <a:rPr lang="en-US" dirty="0" smtClean="0"/>
              <a:t>) must be true. Using UG it follows that               .</a:t>
            </a:r>
          </a:p>
          <a:p>
            <a:pPr>
              <a:buNone/>
            </a:pPr>
            <a:r>
              <a:rPr lang="en-US" dirty="0" smtClean="0"/>
              <a:t>    </a:t>
            </a:r>
            <a:r>
              <a:rPr lang="en-US" b="1" dirty="0" smtClean="0"/>
              <a:t>Example</a:t>
            </a:r>
            <a:r>
              <a:rPr lang="en-US" dirty="0" smtClean="0"/>
              <a:t>: An integer</a:t>
            </a:r>
            <a:r>
              <a:rPr lang="en-US" i="1" dirty="0" smtClean="0"/>
              <a:t> x </a:t>
            </a:r>
            <a:r>
              <a:rPr lang="en-US" dirty="0" smtClean="0"/>
              <a:t>is even if and only if </a:t>
            </a:r>
            <a:r>
              <a:rPr lang="en-US" i="1" dirty="0" smtClean="0"/>
              <a:t>x</a:t>
            </a:r>
            <a:r>
              <a:rPr lang="en-US" i="1" baseline="30000" dirty="0" smtClean="0"/>
              <a:t>2 </a:t>
            </a:r>
            <a:r>
              <a:rPr lang="en-US" dirty="0" smtClean="0"/>
              <a:t>is even</a:t>
            </a:r>
            <a:r>
              <a:rPr lang="en-US" i="1" dirty="0" smtClean="0"/>
              <a:t>. </a:t>
            </a:r>
          </a:p>
          <a:p>
            <a:pPr>
              <a:buNone/>
            </a:pPr>
            <a:r>
              <a:rPr lang="en-US" b="1" dirty="0" smtClean="0"/>
              <a:t>    Solution</a:t>
            </a:r>
            <a:r>
              <a:rPr lang="en-US" dirty="0" smtClean="0"/>
              <a:t>: The quantified assertion is </a:t>
            </a:r>
          </a:p>
          <a:p>
            <a:pPr>
              <a:buNone/>
            </a:pPr>
            <a:r>
              <a:rPr lang="en-US" dirty="0" smtClean="0"/>
              <a:t>        </a:t>
            </a:r>
            <a:r>
              <a:rPr lang="en-US" dirty="0" smtClean="0">
                <a:sym typeface="Symbol"/>
              </a:rPr>
              <a:t></a:t>
            </a:r>
            <a:r>
              <a:rPr lang="en-US" i="1" dirty="0" smtClean="0">
                <a:sym typeface="Symbol"/>
              </a:rPr>
              <a:t>x</a:t>
            </a:r>
            <a:r>
              <a:rPr lang="en-US" dirty="0" smtClean="0">
                <a:sym typeface="Symbol"/>
              </a:rPr>
              <a:t> [</a:t>
            </a:r>
            <a:r>
              <a:rPr lang="en-US" i="1" dirty="0" smtClean="0">
                <a:sym typeface="Symbol"/>
              </a:rPr>
              <a:t>x</a:t>
            </a:r>
            <a:r>
              <a:rPr lang="en-US" dirty="0" smtClean="0">
                <a:sym typeface="Symbol"/>
              </a:rPr>
              <a:t> is even </a:t>
            </a:r>
            <a:r>
              <a:rPr lang="en-US" dirty="0" smtClean="0">
                <a:sym typeface="Wingdings" pitchFamily="2" charset="2"/>
              </a:rPr>
              <a:t> </a:t>
            </a:r>
            <a:r>
              <a:rPr lang="en-US" i="1" dirty="0" smtClean="0"/>
              <a:t>x</a:t>
            </a:r>
            <a:r>
              <a:rPr lang="en-US" i="1" baseline="30000" dirty="0" smtClean="0"/>
              <a:t>2  </a:t>
            </a:r>
            <a:r>
              <a:rPr lang="en-US" dirty="0" smtClean="0"/>
              <a:t>is even]</a:t>
            </a:r>
          </a:p>
          <a:p>
            <a:pPr>
              <a:buNone/>
            </a:pPr>
            <a:r>
              <a:rPr lang="en-US" dirty="0" smtClean="0"/>
              <a:t>    We assume </a:t>
            </a:r>
            <a:r>
              <a:rPr lang="en-US" i="1" dirty="0" smtClean="0"/>
              <a:t>x</a:t>
            </a:r>
            <a:r>
              <a:rPr lang="en-US" dirty="0" smtClean="0"/>
              <a:t> is arbitrary.</a:t>
            </a:r>
          </a:p>
          <a:p>
            <a:pPr>
              <a:buNone/>
            </a:pPr>
            <a:r>
              <a:rPr lang="en-US" dirty="0" smtClean="0"/>
              <a:t>    Recall that                  is equivalent to</a:t>
            </a:r>
          </a:p>
          <a:p>
            <a:pPr>
              <a:buNone/>
            </a:pPr>
            <a:r>
              <a:rPr lang="en-US" dirty="0" smtClean="0"/>
              <a:t>    So, we have  two cases to consider. These are considered in turn.</a:t>
            </a:r>
          </a:p>
          <a:p>
            <a:pPr>
              <a:buNone/>
            </a:pPr>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5334000" y="1981200"/>
            <a:ext cx="1002506"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6324600" y="2743200"/>
            <a:ext cx="1002506"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2667000" y="4953000"/>
            <a:ext cx="807244" cy="223838"/>
          </a:xfrm>
          <a:prstGeom prst="rect">
            <a:avLst/>
          </a:prstGeom>
        </p:spPr>
      </p:pic>
      <p:pic>
        <p:nvPicPr>
          <p:cNvPr id="10" name="Picture 9" descr="addin_tmp.png"/>
          <p:cNvPicPr>
            <a:picLocks noChangeAspect="1"/>
          </p:cNvPicPr>
          <p:nvPr>
            <p:custDataLst>
              <p:tags r:id="rId4"/>
            </p:custDataLst>
          </p:nvPr>
        </p:nvPicPr>
        <p:blipFill>
          <a:blip r:embed="rId8" cstate="print"/>
          <a:stretch>
            <a:fillRect/>
          </a:stretch>
        </p:blipFill>
        <p:spPr>
          <a:xfrm>
            <a:off x="6096000" y="4876800"/>
            <a:ext cx="2390775" cy="319088"/>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Universally Quantified Assertions</a:t>
            </a:r>
            <a:endParaRPr lang="en-US" dirty="0"/>
          </a:p>
        </p:txBody>
      </p:sp>
      <p:sp>
        <p:nvSpPr>
          <p:cNvPr id="3" name="Content Placeholder 2"/>
          <p:cNvSpPr>
            <a:spLocks noGrp="1"/>
          </p:cNvSpPr>
          <p:nvPr>
            <p:ph idx="1"/>
          </p:nvPr>
        </p:nvSpPr>
        <p:spPr/>
        <p:txBody>
          <a:bodyPr/>
          <a:lstStyle/>
          <a:p>
            <a:pPr>
              <a:buNone/>
            </a:pPr>
            <a:r>
              <a:rPr lang="en-US" b="1" dirty="0" smtClean="0"/>
              <a:t>   Case </a:t>
            </a:r>
            <a:r>
              <a:rPr lang="en-US" b="1" dirty="0" smtClean="0">
                <a:latin typeface="Cambria Math" pitchFamily="18" charset="0"/>
                <a:ea typeface="Cambria Math" pitchFamily="18" charset="0"/>
              </a:rPr>
              <a:t>1</a:t>
            </a:r>
            <a:r>
              <a:rPr lang="en-US" b="1" dirty="0" smtClean="0"/>
              <a:t>. </a:t>
            </a:r>
            <a:r>
              <a:rPr lang="en-US" dirty="0" smtClean="0"/>
              <a:t>We show that if </a:t>
            </a:r>
            <a:r>
              <a:rPr lang="en-US" i="1" dirty="0" smtClean="0"/>
              <a:t>x</a:t>
            </a:r>
            <a:r>
              <a:rPr lang="en-US" dirty="0" smtClean="0"/>
              <a:t> is even then </a:t>
            </a:r>
            <a:r>
              <a:rPr lang="en-US" i="1" dirty="0" smtClean="0"/>
              <a:t>x</a:t>
            </a:r>
            <a:r>
              <a:rPr lang="en-US" i="1" baseline="30000" dirty="0" smtClean="0"/>
              <a:t>2  </a:t>
            </a:r>
            <a:r>
              <a:rPr lang="en-US" i="1" dirty="0" smtClean="0"/>
              <a:t>is </a:t>
            </a:r>
            <a:r>
              <a:rPr lang="en-US" dirty="0" smtClean="0"/>
              <a:t>even using a direct proof (the </a:t>
            </a:r>
            <a:r>
              <a:rPr lang="en-US" i="1" dirty="0" smtClean="0"/>
              <a:t>only if </a:t>
            </a:r>
            <a:r>
              <a:rPr lang="en-US" dirty="0" smtClean="0"/>
              <a:t>part or </a:t>
            </a:r>
            <a:r>
              <a:rPr lang="en-US" i="1" dirty="0" smtClean="0"/>
              <a:t>necessity</a:t>
            </a:r>
            <a:r>
              <a:rPr lang="en-US" dirty="0" smtClean="0"/>
              <a:t>).</a:t>
            </a:r>
          </a:p>
          <a:p>
            <a:pPr>
              <a:buNone/>
            </a:pPr>
            <a:r>
              <a:rPr lang="en-US" dirty="0" smtClean="0"/>
              <a:t>   If </a:t>
            </a:r>
            <a:r>
              <a:rPr lang="en-US" i="1" dirty="0" smtClean="0"/>
              <a:t>x</a:t>
            </a:r>
            <a:r>
              <a:rPr lang="en-US" dirty="0" smtClean="0"/>
              <a:t> is even then </a:t>
            </a:r>
            <a:r>
              <a:rPr lang="en-US" i="1" dirty="0" smtClean="0"/>
              <a:t>x = </a:t>
            </a:r>
            <a:r>
              <a:rPr lang="en-US" dirty="0" smtClean="0">
                <a:latin typeface="Cambria Math" pitchFamily="18" charset="0"/>
                <a:ea typeface="Cambria Math" pitchFamily="18" charset="0"/>
              </a:rPr>
              <a:t>2</a:t>
            </a:r>
            <a:r>
              <a:rPr lang="en-US" i="1" dirty="0" smtClean="0"/>
              <a:t>k </a:t>
            </a:r>
            <a:r>
              <a:rPr lang="en-US" dirty="0" smtClean="0"/>
              <a:t>for some integer </a:t>
            </a:r>
            <a:r>
              <a:rPr lang="en-US" i="1" dirty="0" smtClean="0"/>
              <a:t>k</a:t>
            </a:r>
            <a:r>
              <a:rPr lang="en-US" dirty="0" smtClean="0"/>
              <a:t>.</a:t>
            </a:r>
          </a:p>
          <a:p>
            <a:pPr>
              <a:buNone/>
            </a:pPr>
            <a:r>
              <a:rPr lang="en-US" dirty="0" smtClean="0"/>
              <a:t>   Hence </a:t>
            </a:r>
            <a:r>
              <a:rPr lang="en-US" i="1" dirty="0" smtClean="0"/>
              <a:t>x</a:t>
            </a:r>
            <a:r>
              <a:rPr lang="en-US" i="1" baseline="30000" dirty="0" smtClean="0">
                <a:latin typeface="Cambria Math" pitchFamily="18" charset="0"/>
                <a:ea typeface="Cambria Math" pitchFamily="18" charset="0"/>
              </a:rPr>
              <a:t>2</a:t>
            </a:r>
            <a:r>
              <a:rPr lang="en-US" i="1" baseline="30000" dirty="0" smtClean="0"/>
              <a:t> </a:t>
            </a:r>
            <a:r>
              <a:rPr lang="en-US" i="1" dirty="0" smtClean="0"/>
              <a:t>=</a:t>
            </a:r>
            <a:r>
              <a:rPr lang="en-US" i="1" baseline="30000" dirty="0" smtClean="0"/>
              <a:t> </a:t>
            </a:r>
            <a:r>
              <a:rPr lang="en-US" i="1" dirty="0" smtClean="0"/>
              <a:t> </a:t>
            </a:r>
            <a:r>
              <a:rPr lang="en-US" dirty="0" smtClean="0">
                <a:latin typeface="Cambria Math" pitchFamily="18" charset="0"/>
                <a:ea typeface="Cambria Math" pitchFamily="18" charset="0"/>
              </a:rPr>
              <a:t>4</a:t>
            </a:r>
            <a:r>
              <a:rPr lang="en-US" i="1" dirty="0" smtClean="0"/>
              <a:t>k</a:t>
            </a:r>
            <a:r>
              <a:rPr lang="en-US" i="1" baseline="30000"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dirty="0" smtClean="0"/>
              <a:t>(</a:t>
            </a:r>
            <a:r>
              <a:rPr lang="en-US" dirty="0" smtClean="0">
                <a:latin typeface="Cambria Math" pitchFamily="18" charset="0"/>
                <a:ea typeface="Cambria Math" pitchFamily="18" charset="0"/>
              </a:rPr>
              <a:t>2</a:t>
            </a:r>
            <a:r>
              <a:rPr lang="en-US" i="1" dirty="0" smtClean="0"/>
              <a:t>k</a:t>
            </a:r>
            <a:r>
              <a:rPr lang="en-US" baseline="30000" dirty="0" smtClean="0">
                <a:latin typeface="Cambria Math" pitchFamily="18" charset="0"/>
                <a:ea typeface="Cambria Math" pitchFamily="18" charset="0"/>
              </a:rPr>
              <a:t>2</a:t>
            </a:r>
            <a:r>
              <a:rPr lang="en-US" i="1" dirty="0" smtClean="0"/>
              <a:t> </a:t>
            </a:r>
            <a:r>
              <a:rPr lang="en-US" dirty="0" smtClean="0"/>
              <a:t>) which is even since it is an integer divisible by </a:t>
            </a:r>
            <a:r>
              <a:rPr lang="en-US" dirty="0" smtClean="0">
                <a:latin typeface="Cambria Math" pitchFamily="18" charset="0"/>
                <a:ea typeface="Cambria Math" pitchFamily="18" charset="0"/>
              </a:rPr>
              <a:t>2</a:t>
            </a:r>
            <a:r>
              <a:rPr lang="en-US" dirty="0" smtClean="0"/>
              <a:t>.</a:t>
            </a:r>
          </a:p>
          <a:p>
            <a:pPr>
              <a:buNone/>
            </a:pPr>
            <a:r>
              <a:rPr lang="en-US" dirty="0" smtClean="0"/>
              <a:t>  This completes the proof of case </a:t>
            </a:r>
            <a:r>
              <a:rPr lang="en-US" dirty="0" smtClean="0">
                <a:latin typeface="Cambria Math" pitchFamily="18" charset="0"/>
                <a:ea typeface="Cambria Math" pitchFamily="18" charset="0"/>
              </a:rPr>
              <a:t>1</a:t>
            </a:r>
            <a:r>
              <a:rPr lang="en-US" dirty="0" smtClean="0"/>
              <a:t>.</a:t>
            </a:r>
          </a:p>
        </p:txBody>
      </p:sp>
      <p:sp>
        <p:nvSpPr>
          <p:cNvPr id="4" name="TextBox 3"/>
          <p:cNvSpPr txBox="1"/>
          <p:nvPr/>
        </p:nvSpPr>
        <p:spPr>
          <a:xfrm>
            <a:off x="1905000" y="6019800"/>
            <a:ext cx="3276600" cy="369332"/>
          </a:xfrm>
          <a:prstGeom prst="rect">
            <a:avLst/>
          </a:prstGeom>
          <a:noFill/>
        </p:spPr>
        <p:txBody>
          <a:bodyPr wrap="square" rtlCol="0">
            <a:spAutoFit/>
          </a:bodyPr>
          <a:lstStyle/>
          <a:p>
            <a:r>
              <a:rPr lang="en-US" i="1" dirty="0" smtClean="0"/>
              <a:t>Case </a:t>
            </a:r>
            <a:r>
              <a:rPr lang="en-US" dirty="0" smtClean="0">
                <a:latin typeface="Cambria Math" pitchFamily="18" charset="0"/>
                <a:ea typeface="Cambria Math" pitchFamily="18" charset="0"/>
              </a:rPr>
              <a:t>2</a:t>
            </a:r>
            <a:r>
              <a:rPr lang="en-US" i="1" dirty="0" smtClean="0"/>
              <a:t>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Arguments </a:t>
            </a:r>
            <a:endParaRPr lang="en-US" dirty="0"/>
          </a:p>
        </p:txBody>
      </p:sp>
      <p:sp>
        <p:nvSpPr>
          <p:cNvPr id="3" name="Content Placeholder 2"/>
          <p:cNvSpPr>
            <a:spLocks noGrp="1"/>
          </p:cNvSpPr>
          <p:nvPr>
            <p:ph idx="1"/>
          </p:nvPr>
        </p:nvSpPr>
        <p:spPr/>
        <p:txBody>
          <a:bodyPr/>
          <a:lstStyle/>
          <a:p>
            <a:pPr marL="514350" indent="-514350"/>
            <a:r>
              <a:rPr lang="en-US" dirty="0" smtClean="0"/>
              <a:t>We will show how to construct valid arguments in two stages; first for propositional logic and then for predicate logic. The rules of inference are the essential building block in the construction of valid arguments. </a:t>
            </a:r>
          </a:p>
          <a:p>
            <a:pPr marL="880110" lvl="1" indent="-514350">
              <a:buFont typeface="+mj-lt"/>
              <a:buAutoNum type="arabicPeriod"/>
            </a:pPr>
            <a:r>
              <a:rPr lang="en-US" dirty="0" smtClean="0"/>
              <a:t>Propositional Logic</a:t>
            </a:r>
          </a:p>
          <a:p>
            <a:pPr marL="1188720" lvl="2" indent="-514350">
              <a:buNone/>
            </a:pPr>
            <a:r>
              <a:rPr lang="en-US" dirty="0" smtClean="0"/>
              <a:t>Inference Rules</a:t>
            </a:r>
          </a:p>
          <a:p>
            <a:pPr marL="880110" lvl="1" indent="-514350">
              <a:buFont typeface="+mj-lt"/>
              <a:buAutoNum type="arabicPeriod"/>
            </a:pPr>
            <a:r>
              <a:rPr lang="en-US" dirty="0" smtClean="0"/>
              <a:t>Predicate Logic</a:t>
            </a:r>
          </a:p>
          <a:p>
            <a:pPr marL="1188720" lvl="2" indent="-514350">
              <a:buNone/>
            </a:pPr>
            <a:r>
              <a:rPr lang="en-US" dirty="0" smtClean="0"/>
              <a:t>Inference rules for propositional logic plus additional inference rules to handle variables and quantifiers.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Universally Quantified Assertions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Case </a:t>
            </a:r>
            <a:r>
              <a:rPr lang="en-US" b="1" dirty="0" smtClean="0">
                <a:latin typeface="Cambria Math" pitchFamily="18" charset="0"/>
                <a:ea typeface="Cambria Math" pitchFamily="18" charset="0"/>
              </a:rPr>
              <a:t>2</a:t>
            </a:r>
            <a:r>
              <a:rPr lang="en-US" b="1" dirty="0" smtClean="0"/>
              <a:t>. </a:t>
            </a:r>
            <a:r>
              <a:rPr lang="en-US" dirty="0" smtClean="0"/>
              <a:t>We show that if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 </a:t>
            </a:r>
            <a:r>
              <a:rPr lang="en-US" dirty="0" smtClean="0"/>
              <a:t>is even then </a:t>
            </a:r>
            <a:r>
              <a:rPr lang="en-US" i="1" dirty="0" smtClean="0">
                <a:ea typeface="Cambria Math" pitchFamily="18" charset="0"/>
              </a:rPr>
              <a:t>x</a:t>
            </a:r>
            <a:r>
              <a:rPr lang="en-US" i="1" baseline="30000" dirty="0" smtClean="0">
                <a:ea typeface="Cambria Math" pitchFamily="18" charset="0"/>
              </a:rPr>
              <a:t> </a:t>
            </a:r>
            <a:r>
              <a:rPr lang="en-US" i="1" baseline="30000" dirty="0" smtClean="0"/>
              <a:t> </a:t>
            </a:r>
            <a:r>
              <a:rPr lang="en-US" dirty="0" smtClean="0"/>
              <a:t>must be  even (the </a:t>
            </a:r>
            <a:r>
              <a:rPr lang="en-US" i="1" dirty="0" smtClean="0"/>
              <a:t>if </a:t>
            </a:r>
            <a:r>
              <a:rPr lang="en-US" dirty="0" smtClean="0"/>
              <a:t>part or </a:t>
            </a:r>
            <a:r>
              <a:rPr lang="en-US" i="1" dirty="0" smtClean="0"/>
              <a:t>sufficiency</a:t>
            </a:r>
            <a:r>
              <a:rPr lang="en-US" dirty="0" smtClean="0"/>
              <a:t>). We use a proof by contraposition.</a:t>
            </a:r>
          </a:p>
          <a:p>
            <a:pPr>
              <a:buNone/>
            </a:pPr>
            <a:r>
              <a:rPr lang="en-US" dirty="0" smtClean="0"/>
              <a:t>   Assume </a:t>
            </a:r>
            <a:r>
              <a:rPr lang="en-US" i="1" dirty="0" smtClean="0"/>
              <a:t>x</a:t>
            </a:r>
            <a:r>
              <a:rPr lang="en-US" dirty="0" smtClean="0"/>
              <a:t> is  not even  and then show that </a:t>
            </a:r>
            <a:r>
              <a:rPr lang="en-US" i="1" dirty="0" smtClean="0"/>
              <a:t>x</a:t>
            </a:r>
            <a:r>
              <a:rPr lang="en-US" baseline="30000" dirty="0" smtClean="0">
                <a:latin typeface="Cambria Math" pitchFamily="18" charset="0"/>
                <a:ea typeface="Cambria Math" pitchFamily="18" charset="0"/>
              </a:rPr>
              <a:t>2</a:t>
            </a:r>
            <a:r>
              <a:rPr lang="en-US" i="1" baseline="30000" dirty="0" smtClean="0"/>
              <a:t> </a:t>
            </a:r>
            <a:r>
              <a:rPr lang="en-US" i="1" dirty="0" smtClean="0"/>
              <a:t> </a:t>
            </a:r>
            <a:r>
              <a:rPr lang="en-US" dirty="0" smtClean="0"/>
              <a:t>is not even. </a:t>
            </a:r>
          </a:p>
          <a:p>
            <a:pPr>
              <a:buNone/>
            </a:pPr>
            <a:r>
              <a:rPr lang="en-US" dirty="0" smtClean="0"/>
              <a:t>   If </a:t>
            </a:r>
            <a:r>
              <a:rPr lang="en-US" i="1" dirty="0" smtClean="0"/>
              <a:t>x</a:t>
            </a:r>
            <a:r>
              <a:rPr lang="en-US" dirty="0" smtClean="0"/>
              <a:t> is not even then it must be odd. So, </a:t>
            </a:r>
            <a:r>
              <a:rPr lang="en-US" i="1" dirty="0" smtClean="0">
                <a:ea typeface="Cambria Math" pitchFamily="18" charset="0"/>
              </a:rPr>
              <a:t>x</a:t>
            </a:r>
            <a:r>
              <a:rPr lang="en-US" dirty="0" smtClean="0">
                <a:latin typeface="Cambria Math" pitchFamily="18" charset="0"/>
                <a:ea typeface="Cambria Math" pitchFamily="18" charset="0"/>
              </a:rPr>
              <a:t> = 2</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+ 1 </a:t>
            </a:r>
            <a:r>
              <a:rPr lang="en-US" dirty="0" smtClean="0"/>
              <a:t>for some </a:t>
            </a:r>
            <a:r>
              <a:rPr lang="en-US" i="1" dirty="0" smtClean="0"/>
              <a:t>k</a:t>
            </a:r>
            <a:r>
              <a:rPr lang="en-US" dirty="0" smtClean="0"/>
              <a:t>. Then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 </a:t>
            </a:r>
            <a:r>
              <a:rPr lang="en-US" i="1" dirty="0" smtClean="0">
                <a:latin typeface="Cambria Math" pitchFamily="18" charset="0"/>
                <a:ea typeface="Cambria Math" pitchFamily="18" charset="0"/>
              </a:rPr>
              <a:t>=</a:t>
            </a:r>
            <a:r>
              <a:rPr lang="en-US" i="1" baseline="30000"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a:t>
            </a:r>
            <a:r>
              <a:rPr lang="en-US" i="1" dirty="0" smtClean="0">
                <a:latin typeface="Cambria Math" pitchFamily="18" charset="0"/>
                <a:ea typeface="Cambria Math" pitchFamily="18" charset="0"/>
              </a:rPr>
              <a:t>k </a:t>
            </a:r>
            <a:r>
              <a:rPr lang="en-US" dirty="0" smtClean="0">
                <a:latin typeface="Cambria Math" pitchFamily="18" charset="0"/>
                <a:ea typeface="Cambria Math" pitchFamily="18" charset="0"/>
              </a:rPr>
              <a:t>+ 1)</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4</a:t>
            </a:r>
            <a:r>
              <a:rPr lang="en-US" i="1" dirty="0" smtClean="0">
                <a:ea typeface="Cambria Math" pitchFamily="18" charset="0"/>
              </a:rPr>
              <a:t>k</a:t>
            </a:r>
            <a:r>
              <a:rPr lang="en-US" baseline="30000" dirty="0" smtClean="0">
                <a:latin typeface="Cambria Math" pitchFamily="18" charset="0"/>
                <a:ea typeface="Cambria Math" pitchFamily="18" charset="0"/>
              </a:rPr>
              <a:t>2</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+ 4</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+ 1 =  2(2</a:t>
            </a:r>
            <a:r>
              <a:rPr lang="en-US" i="1" dirty="0" smtClean="0">
                <a:ea typeface="Cambria Math" pitchFamily="18" charset="0"/>
              </a:rPr>
              <a:t>k</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+ 2k) + 1</a:t>
            </a:r>
          </a:p>
          <a:p>
            <a:pPr>
              <a:buNone/>
            </a:pPr>
            <a:r>
              <a:rPr lang="en-US" dirty="0" smtClean="0"/>
              <a:t>    which is odd and hence not even. This completes the proof of case </a:t>
            </a:r>
            <a:r>
              <a:rPr lang="en-US" dirty="0" smtClean="0">
                <a:latin typeface="Cambria Math" pitchFamily="18" charset="0"/>
                <a:ea typeface="Cambria Math" pitchFamily="18" charset="0"/>
              </a:rPr>
              <a:t>2</a:t>
            </a:r>
            <a:r>
              <a:rPr lang="en-US" dirty="0" smtClean="0"/>
              <a:t>.</a:t>
            </a:r>
          </a:p>
          <a:p>
            <a:pPr>
              <a:buNone/>
            </a:pPr>
            <a:r>
              <a:rPr lang="en-US" dirty="0" smtClean="0"/>
              <a:t>   Since </a:t>
            </a:r>
            <a:r>
              <a:rPr lang="en-US" i="1" dirty="0" smtClean="0"/>
              <a:t>x</a:t>
            </a:r>
            <a:r>
              <a:rPr lang="en-US" dirty="0" smtClean="0"/>
              <a:t> was arbitrary, the result follows by UG.</a:t>
            </a:r>
          </a:p>
          <a:p>
            <a:pPr>
              <a:buNone/>
            </a:pPr>
            <a:r>
              <a:rPr lang="en-US" dirty="0" smtClean="0"/>
              <a:t>   Therefore we have shown that </a:t>
            </a:r>
            <a:r>
              <a:rPr lang="en-US" i="1" dirty="0" smtClean="0"/>
              <a:t>x</a:t>
            </a:r>
            <a:r>
              <a:rPr lang="en-US" dirty="0" smtClean="0"/>
              <a:t> is even if and only if  </a:t>
            </a:r>
            <a:r>
              <a:rPr lang="en-US" i="1" dirty="0" smtClean="0"/>
              <a:t>x</a:t>
            </a:r>
            <a:r>
              <a:rPr lang="en-US" baseline="30000" dirty="0" smtClean="0">
                <a:latin typeface="Cambria Math" pitchFamily="18" charset="0"/>
                <a:ea typeface="Cambria Math" pitchFamily="18" charset="0"/>
              </a:rPr>
              <a:t>2</a:t>
            </a:r>
            <a:r>
              <a:rPr lang="en-US" baseline="30000" dirty="0" smtClean="0"/>
              <a:t> </a:t>
            </a:r>
            <a:r>
              <a:rPr lang="en-US" dirty="0" smtClean="0"/>
              <a:t>is even</a:t>
            </a:r>
            <a:r>
              <a:rPr lang="en-US" i="1" dirty="0" smtClean="0"/>
              <a:t>. </a:t>
            </a:r>
          </a:p>
          <a:p>
            <a:pPr>
              <a:buNone/>
            </a:pPr>
            <a:r>
              <a:rPr lang="en-US" i="1" dirty="0" smtClean="0"/>
              <a:t>  </a:t>
            </a:r>
            <a:endParaRPr lang="en-US" b="1" dirty="0" smtClean="0"/>
          </a:p>
        </p:txBody>
      </p:sp>
      <p:sp>
        <p:nvSpPr>
          <p:cNvPr id="4" name="Isosceles Triangle 3"/>
          <p:cNvSpPr/>
          <p:nvPr/>
        </p:nvSpPr>
        <p:spPr>
          <a:xfrm rot="5400000" flipV="1">
            <a:off x="82296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and Disproof: </a:t>
            </a:r>
            <a:r>
              <a:rPr lang="en-US" dirty="0" err="1" smtClean="0"/>
              <a:t>Tilings</a:t>
            </a:r>
            <a:endParaRPr lang="en-US" dirty="0"/>
          </a:p>
        </p:txBody>
      </p:sp>
      <p:sp>
        <p:nvSpPr>
          <p:cNvPr id="3" name="Content Placeholder 2"/>
          <p:cNvSpPr>
            <a:spLocks noGrp="1"/>
          </p:cNvSpPr>
          <p:nvPr>
            <p:ph idx="1"/>
          </p:nvPr>
        </p:nvSpPr>
        <p:spPr/>
        <p:txBody>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Can we tile the standard checkerboard using dominos?</a:t>
            </a:r>
          </a:p>
          <a:p>
            <a:pPr>
              <a:buNone/>
            </a:pPr>
            <a:r>
              <a:rPr lang="en-US" b="1" dirty="0" smtClean="0"/>
              <a:t>Solution</a:t>
            </a:r>
            <a:r>
              <a:rPr lang="en-US" dirty="0" smtClean="0"/>
              <a:t>: Yes! One example provides a constructive existence proof.</a:t>
            </a:r>
            <a:endParaRPr lang="en-US" dirty="0"/>
          </a:p>
        </p:txBody>
      </p:sp>
      <p:pic>
        <p:nvPicPr>
          <p:cNvPr id="4" name="Picture 3" descr="0114.jpg"/>
          <p:cNvPicPr>
            <a:picLocks noChangeAspect="1"/>
          </p:cNvPicPr>
          <p:nvPr/>
        </p:nvPicPr>
        <p:blipFill>
          <a:blip r:embed="rId2" cstate="print"/>
          <a:stretch>
            <a:fillRect/>
          </a:stretch>
        </p:blipFill>
        <p:spPr>
          <a:xfrm>
            <a:off x="990600" y="3810000"/>
            <a:ext cx="2056729" cy="2057400"/>
          </a:xfrm>
          <a:prstGeom prst="rect">
            <a:avLst/>
          </a:prstGeom>
        </p:spPr>
      </p:pic>
      <p:pic>
        <p:nvPicPr>
          <p:cNvPr id="5" name="Picture 4" descr="0115.jpg"/>
          <p:cNvPicPr>
            <a:picLocks noChangeAspect="1"/>
          </p:cNvPicPr>
          <p:nvPr/>
        </p:nvPicPr>
        <p:blipFill>
          <a:blip r:embed="rId3" cstate="print"/>
          <a:stretch>
            <a:fillRect/>
          </a:stretch>
        </p:blipFill>
        <p:spPr>
          <a:xfrm>
            <a:off x="3657600" y="3810000"/>
            <a:ext cx="574548" cy="1011936"/>
          </a:xfrm>
          <a:prstGeom prst="rect">
            <a:avLst/>
          </a:prstGeom>
        </p:spPr>
      </p:pic>
      <p:pic>
        <p:nvPicPr>
          <p:cNvPr id="6" name="Picture 5" descr="0116.jpg"/>
          <p:cNvPicPr>
            <a:picLocks noChangeAspect="1"/>
          </p:cNvPicPr>
          <p:nvPr/>
        </p:nvPicPr>
        <p:blipFill>
          <a:blip r:embed="rId4" cstate="print"/>
          <a:stretch>
            <a:fillRect/>
          </a:stretch>
        </p:blipFill>
        <p:spPr>
          <a:xfrm>
            <a:off x="5791200" y="3810000"/>
            <a:ext cx="1905000" cy="2011052"/>
          </a:xfrm>
          <a:prstGeom prst="rect">
            <a:avLst/>
          </a:prstGeom>
        </p:spPr>
      </p:pic>
      <p:sp>
        <p:nvSpPr>
          <p:cNvPr id="7" name="TextBox 6"/>
          <p:cNvSpPr txBox="1"/>
          <p:nvPr/>
        </p:nvSpPr>
        <p:spPr>
          <a:xfrm>
            <a:off x="609600" y="5867400"/>
            <a:ext cx="3200400" cy="369332"/>
          </a:xfrm>
          <a:prstGeom prst="rect">
            <a:avLst/>
          </a:prstGeom>
          <a:noFill/>
        </p:spPr>
        <p:txBody>
          <a:bodyPr wrap="square" rtlCol="0">
            <a:spAutoFit/>
          </a:bodyPr>
          <a:lstStyle/>
          <a:p>
            <a:r>
              <a:rPr lang="en-US" dirty="0" smtClean="0"/>
              <a:t>The Standard Checkerboard</a:t>
            </a:r>
            <a:endParaRPr lang="en-US" dirty="0"/>
          </a:p>
        </p:txBody>
      </p:sp>
      <p:sp>
        <p:nvSpPr>
          <p:cNvPr id="8" name="TextBox 7"/>
          <p:cNvSpPr txBox="1"/>
          <p:nvPr/>
        </p:nvSpPr>
        <p:spPr>
          <a:xfrm>
            <a:off x="3352800" y="4876800"/>
            <a:ext cx="1752600" cy="369332"/>
          </a:xfrm>
          <a:prstGeom prst="rect">
            <a:avLst/>
          </a:prstGeom>
          <a:noFill/>
        </p:spPr>
        <p:txBody>
          <a:bodyPr wrap="square" rtlCol="0">
            <a:spAutoFit/>
          </a:bodyPr>
          <a:lstStyle/>
          <a:p>
            <a:r>
              <a:rPr lang="en-US" dirty="0" smtClean="0"/>
              <a:t>Two Dominoes</a:t>
            </a:r>
            <a:endParaRPr lang="en-US" dirty="0"/>
          </a:p>
        </p:txBody>
      </p:sp>
      <p:sp>
        <p:nvSpPr>
          <p:cNvPr id="9" name="TextBox 8"/>
          <p:cNvSpPr txBox="1"/>
          <p:nvPr/>
        </p:nvSpPr>
        <p:spPr>
          <a:xfrm>
            <a:off x="5715000" y="5943600"/>
            <a:ext cx="2514600" cy="369332"/>
          </a:xfrm>
          <a:prstGeom prst="rect">
            <a:avLst/>
          </a:prstGeom>
          <a:noFill/>
        </p:spPr>
        <p:txBody>
          <a:bodyPr wrap="square" rtlCol="0">
            <a:spAutoFit/>
          </a:bodyPr>
          <a:lstStyle/>
          <a:p>
            <a:r>
              <a:rPr lang="en-US" dirty="0" smtClean="0"/>
              <a:t>One Possible Solution</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Tilings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Can we tile a checkerboard obtained by removing one of the four corner squares of a standard checkerboard?</a:t>
            </a:r>
          </a:p>
          <a:p>
            <a:pPr>
              <a:buNone/>
            </a:pPr>
            <a:r>
              <a:rPr lang="en-US" dirty="0" smtClean="0"/>
              <a:t>    </a:t>
            </a:r>
            <a:r>
              <a:rPr lang="en-US" b="1" dirty="0" smtClean="0"/>
              <a:t>Solution</a:t>
            </a:r>
            <a:r>
              <a:rPr lang="en-US" dirty="0" smtClean="0"/>
              <a:t>: </a:t>
            </a:r>
          </a:p>
          <a:p>
            <a:r>
              <a:rPr lang="en-US" dirty="0" smtClean="0"/>
              <a:t>Our checkerboard has </a:t>
            </a:r>
            <a:r>
              <a:rPr lang="en-US" dirty="0" smtClean="0">
                <a:latin typeface="Cambria Math" pitchFamily="18" charset="0"/>
                <a:ea typeface="Cambria Math" pitchFamily="18" charset="0"/>
              </a:rPr>
              <a:t>64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a:t>
            </a:r>
            <a:r>
              <a:rPr lang="en-US" dirty="0" smtClean="0">
                <a:latin typeface="Cambria Math" pitchFamily="18" charset="0"/>
                <a:ea typeface="Cambria Math" pitchFamily="18" charset="0"/>
              </a:rPr>
              <a:t>63</a:t>
            </a:r>
            <a:r>
              <a:rPr lang="en-US" dirty="0" smtClean="0"/>
              <a:t> squares. </a:t>
            </a:r>
          </a:p>
          <a:p>
            <a:r>
              <a:rPr lang="en-US" dirty="0" smtClean="0"/>
              <a:t>Since each domino has two squares, a board with a tiling must have an even number of squares.</a:t>
            </a:r>
          </a:p>
          <a:p>
            <a:r>
              <a:rPr lang="en-US" dirty="0" smtClean="0"/>
              <a:t>The number  63 is not even. </a:t>
            </a:r>
          </a:p>
          <a:p>
            <a:r>
              <a:rPr lang="en-US" dirty="0" smtClean="0"/>
              <a:t>We have a contradiction.</a:t>
            </a:r>
          </a:p>
          <a:p>
            <a:endParaRPr lang="en-US" dirty="0"/>
          </a:p>
        </p:txBody>
      </p:sp>
      <p:sp>
        <p:nvSpPr>
          <p:cNvPr id="8" name="Isosceles Triangle 7"/>
          <p:cNvSpPr/>
          <p:nvPr/>
        </p:nvSpPr>
        <p:spPr>
          <a:xfrm rot="5400000" flipV="1">
            <a:off x="81534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Tilings</a:t>
            </a:r>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Can we tile a board obtained by removing both the upper left and the lower right squares of a standard checkerboard? </a:t>
            </a:r>
          </a:p>
        </p:txBody>
      </p:sp>
      <p:pic>
        <p:nvPicPr>
          <p:cNvPr id="4" name="Picture 3" descr="0117.jpg"/>
          <p:cNvPicPr>
            <a:picLocks noChangeAspect="1"/>
          </p:cNvPicPr>
          <p:nvPr/>
        </p:nvPicPr>
        <p:blipFill>
          <a:blip r:embed="rId2" cstate="print"/>
          <a:stretch>
            <a:fillRect/>
          </a:stretch>
        </p:blipFill>
        <p:spPr>
          <a:xfrm>
            <a:off x="1752600" y="3352800"/>
            <a:ext cx="2180006" cy="2212086"/>
          </a:xfrm>
          <a:prstGeom prst="rect">
            <a:avLst/>
          </a:prstGeom>
        </p:spPr>
      </p:pic>
      <p:pic>
        <p:nvPicPr>
          <p:cNvPr id="5" name="Picture 4" descr="0115.jpg"/>
          <p:cNvPicPr>
            <a:picLocks noChangeAspect="1"/>
          </p:cNvPicPr>
          <p:nvPr/>
        </p:nvPicPr>
        <p:blipFill>
          <a:blip r:embed="rId3" cstate="print"/>
          <a:stretch>
            <a:fillRect/>
          </a:stretch>
        </p:blipFill>
        <p:spPr>
          <a:xfrm>
            <a:off x="6400800" y="4343400"/>
            <a:ext cx="574548" cy="1011936"/>
          </a:xfrm>
          <a:prstGeom prst="rect">
            <a:avLst/>
          </a:prstGeom>
        </p:spPr>
      </p:pic>
      <p:sp>
        <p:nvSpPr>
          <p:cNvPr id="6" name="TextBox 5"/>
          <p:cNvSpPr txBox="1"/>
          <p:nvPr/>
        </p:nvSpPr>
        <p:spPr>
          <a:xfrm>
            <a:off x="1524000" y="5715000"/>
            <a:ext cx="3276600" cy="381000"/>
          </a:xfrm>
          <a:prstGeom prst="rect">
            <a:avLst/>
          </a:prstGeom>
          <a:noFill/>
        </p:spPr>
        <p:txBody>
          <a:bodyPr wrap="square" rtlCol="0">
            <a:spAutoFit/>
          </a:bodyPr>
          <a:lstStyle/>
          <a:p>
            <a:r>
              <a:rPr lang="en-US" dirty="0" smtClean="0"/>
              <a:t>Nonstandard Checkerboard</a:t>
            </a:r>
            <a:endParaRPr lang="en-US" dirty="0"/>
          </a:p>
        </p:txBody>
      </p:sp>
      <p:sp>
        <p:nvSpPr>
          <p:cNvPr id="7" name="TextBox 6"/>
          <p:cNvSpPr txBox="1"/>
          <p:nvPr/>
        </p:nvSpPr>
        <p:spPr>
          <a:xfrm>
            <a:off x="5943600" y="5715000"/>
            <a:ext cx="1600200" cy="369332"/>
          </a:xfrm>
          <a:prstGeom prst="rect">
            <a:avLst/>
          </a:prstGeom>
          <a:noFill/>
        </p:spPr>
        <p:txBody>
          <a:bodyPr wrap="square" rtlCol="0">
            <a:spAutoFit/>
          </a:bodyPr>
          <a:lstStyle/>
          <a:p>
            <a:r>
              <a:rPr lang="en-US" dirty="0" smtClean="0"/>
              <a:t>Dominoes</a:t>
            </a:r>
            <a:endParaRPr lang="en-US" dirty="0"/>
          </a:p>
        </p:txBody>
      </p:sp>
      <p:sp>
        <p:nvSpPr>
          <p:cNvPr id="8" name="TextBox 7"/>
          <p:cNvSpPr txBox="1"/>
          <p:nvPr/>
        </p:nvSpPr>
        <p:spPr>
          <a:xfrm>
            <a:off x="4724400" y="63246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Tilings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Solution</a:t>
            </a:r>
            <a:r>
              <a:rPr lang="en-US" dirty="0" smtClean="0"/>
              <a:t>: </a:t>
            </a:r>
          </a:p>
          <a:p>
            <a:r>
              <a:rPr lang="en-US" dirty="0" smtClean="0"/>
              <a:t>There are 62 squares in this board. </a:t>
            </a:r>
          </a:p>
          <a:p>
            <a:r>
              <a:rPr lang="en-US" dirty="0" smtClean="0"/>
              <a:t>To tile it we need </a:t>
            </a:r>
            <a:r>
              <a:rPr lang="en-US" dirty="0" smtClean="0">
                <a:latin typeface="Cambria Math" pitchFamily="18" charset="0"/>
                <a:ea typeface="Cambria Math" pitchFamily="18" charset="0"/>
              </a:rPr>
              <a:t>31 </a:t>
            </a:r>
            <a:r>
              <a:rPr lang="en-US" dirty="0" smtClean="0"/>
              <a:t>dominos. </a:t>
            </a:r>
          </a:p>
          <a:p>
            <a:r>
              <a:rPr lang="en-US" i="1" dirty="0" smtClean="0"/>
              <a:t>Key fact</a:t>
            </a:r>
            <a:r>
              <a:rPr lang="en-US" dirty="0" smtClean="0"/>
              <a:t>: Each domino covers one black and one white square. </a:t>
            </a:r>
          </a:p>
          <a:p>
            <a:r>
              <a:rPr lang="en-US" dirty="0" smtClean="0"/>
              <a:t>Therefore the tiling covers 31 black squares and 31 white squares.</a:t>
            </a:r>
          </a:p>
          <a:p>
            <a:r>
              <a:rPr lang="en-US" dirty="0" smtClean="0"/>
              <a:t>Our board has either 30 black squares and 32 white squares or 32 black squares and 30 white squares.  </a:t>
            </a:r>
          </a:p>
          <a:p>
            <a:r>
              <a:rPr lang="en-US" dirty="0" smtClean="0"/>
              <a:t>Contradiction!</a:t>
            </a:r>
            <a:endParaRPr lang="en-US" dirty="0"/>
          </a:p>
        </p:txBody>
      </p:sp>
      <p:sp>
        <p:nvSpPr>
          <p:cNvPr id="4" name="Isosceles Triangle 3"/>
          <p:cNvSpPr/>
          <p:nvPr/>
        </p:nvSpPr>
        <p:spPr>
          <a:xfrm rot="5400000" flipV="1">
            <a:off x="84582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Open Problems</a:t>
            </a:r>
            <a:endParaRPr lang="en-US" dirty="0"/>
          </a:p>
        </p:txBody>
      </p:sp>
      <p:sp>
        <p:nvSpPr>
          <p:cNvPr id="3" name="Content Placeholder 2"/>
          <p:cNvSpPr>
            <a:spLocks noGrp="1"/>
          </p:cNvSpPr>
          <p:nvPr>
            <p:ph idx="1"/>
          </p:nvPr>
        </p:nvSpPr>
        <p:spPr/>
        <p:txBody>
          <a:bodyPr/>
          <a:lstStyle/>
          <a:p>
            <a:r>
              <a:rPr lang="en-US" dirty="0" smtClean="0"/>
              <a:t>Unsolved problems have motivated much work in mathematics. Fermat’s Last Theorem was conjectured more than 300 years ago. It has only recently been finally solved.</a:t>
            </a:r>
          </a:p>
          <a:p>
            <a:pPr>
              <a:buNone/>
            </a:pPr>
            <a:r>
              <a:rPr lang="en-US" dirty="0" smtClean="0"/>
              <a:t>   </a:t>
            </a:r>
            <a:r>
              <a:rPr lang="en-US" b="1" dirty="0" smtClean="0"/>
              <a:t>Fermat’s Last Theorem</a:t>
            </a:r>
            <a:r>
              <a:rPr lang="en-US" dirty="0" smtClean="0"/>
              <a:t>: The equation </a:t>
            </a:r>
            <a:r>
              <a:rPr lang="en-US" i="1" dirty="0" err="1" smtClean="0">
                <a:latin typeface="Cambria Math" pitchFamily="18" charset="0"/>
                <a:ea typeface="Cambria Math" pitchFamily="18" charset="0"/>
              </a:rPr>
              <a:t>x</a:t>
            </a:r>
            <a:r>
              <a:rPr lang="en-US" i="1" baseline="30000" dirty="0" err="1" smtClean="0">
                <a:latin typeface="Cambria Math" pitchFamily="18" charset="0"/>
                <a:ea typeface="Cambria Math" pitchFamily="18" charset="0"/>
              </a:rPr>
              <a:t>n</a:t>
            </a:r>
            <a:r>
              <a:rPr lang="en-US" baseline="30000" dirty="0" smtClean="0"/>
              <a:t>  </a:t>
            </a:r>
            <a:r>
              <a:rPr lang="en-US" dirty="0" smtClean="0"/>
              <a:t>+ </a:t>
            </a:r>
            <a:r>
              <a:rPr lang="en-US" i="1" dirty="0" err="1" smtClean="0">
                <a:latin typeface="Cambria Math" pitchFamily="18" charset="0"/>
                <a:ea typeface="Cambria Math" pitchFamily="18" charset="0"/>
              </a:rPr>
              <a:t>y</a:t>
            </a:r>
            <a:r>
              <a:rPr lang="en-US" i="1" baseline="30000" dirty="0" err="1" smtClean="0">
                <a:latin typeface="Cambria Math" pitchFamily="18" charset="0"/>
                <a:ea typeface="Cambria Math" pitchFamily="18" charset="0"/>
              </a:rPr>
              <a:t>n</a:t>
            </a:r>
            <a:r>
              <a:rPr lang="en-US" i="1" baseline="30000" dirty="0" smtClean="0">
                <a:latin typeface="Cambria Math" pitchFamily="18" charset="0"/>
                <a:ea typeface="Cambria Math" pitchFamily="18" charset="0"/>
              </a:rPr>
              <a:t> </a:t>
            </a:r>
            <a:r>
              <a:rPr lang="en-US" baseline="30000" dirty="0" smtClean="0"/>
              <a:t>  </a:t>
            </a:r>
            <a:r>
              <a:rPr lang="en-US" dirty="0" smtClean="0"/>
              <a:t>= </a:t>
            </a:r>
            <a:r>
              <a:rPr lang="en-US" i="1" dirty="0" err="1" smtClean="0">
                <a:latin typeface="Cambria Math" pitchFamily="18" charset="0"/>
                <a:ea typeface="Cambria Math" pitchFamily="18" charset="0"/>
              </a:rPr>
              <a:t>z</a:t>
            </a:r>
            <a:r>
              <a:rPr lang="en-US" i="1" baseline="30000" dirty="0" err="1" smtClean="0">
                <a:latin typeface="Cambria Math" pitchFamily="18" charset="0"/>
                <a:ea typeface="Cambria Math" pitchFamily="18" charset="0"/>
              </a:rPr>
              <a:t>n</a:t>
            </a:r>
            <a:endParaRPr lang="en-US" i="1" baseline="30000" dirty="0" smtClean="0">
              <a:latin typeface="Cambria Math" pitchFamily="18" charset="0"/>
              <a:ea typeface="Cambria Math" pitchFamily="18" charset="0"/>
            </a:endParaRPr>
          </a:p>
          <a:p>
            <a:pPr>
              <a:buNone/>
            </a:pPr>
            <a:r>
              <a:rPr lang="en-US" i="1" baseline="30000" dirty="0" smtClean="0">
                <a:latin typeface="Cambria Math" pitchFamily="18" charset="0"/>
                <a:ea typeface="Cambria Math" pitchFamily="18" charset="0"/>
              </a:rPr>
              <a:t>     </a:t>
            </a:r>
            <a:r>
              <a:rPr lang="en-US" dirty="0" smtClean="0">
                <a:ea typeface="Cambria Math" pitchFamily="18" charset="0"/>
              </a:rPr>
              <a:t>has no solutions in integers </a:t>
            </a:r>
            <a:r>
              <a:rPr lang="en-US" i="1" dirty="0" smtClean="0">
                <a:ea typeface="Cambria Math" pitchFamily="18" charset="0"/>
              </a:rPr>
              <a:t>x</a:t>
            </a:r>
            <a:r>
              <a:rPr lang="en-US" dirty="0" smtClean="0">
                <a:ea typeface="Cambria Math" pitchFamily="18" charset="0"/>
              </a:rPr>
              <a:t>, </a:t>
            </a:r>
            <a:r>
              <a:rPr lang="en-US" i="1" dirty="0" smtClean="0">
                <a:ea typeface="Cambria Math" pitchFamily="18" charset="0"/>
              </a:rPr>
              <a:t>y</a:t>
            </a:r>
            <a:r>
              <a:rPr lang="en-US" dirty="0" smtClean="0">
                <a:ea typeface="Cambria Math" pitchFamily="18" charset="0"/>
              </a:rPr>
              <a:t>, and </a:t>
            </a:r>
            <a:r>
              <a:rPr lang="en-US" i="1" dirty="0" smtClean="0">
                <a:ea typeface="Cambria Math" pitchFamily="18" charset="0"/>
              </a:rPr>
              <a:t>z</a:t>
            </a:r>
            <a:r>
              <a:rPr lang="en-US" dirty="0" smtClean="0">
                <a:ea typeface="Cambria Math" pitchFamily="18" charset="0"/>
              </a:rPr>
              <a:t>, with </a:t>
            </a:r>
            <a:r>
              <a:rPr lang="en-US" i="1" dirty="0" smtClean="0">
                <a:ea typeface="Cambria Math" pitchFamily="18" charset="0"/>
              </a:rPr>
              <a:t>xyz</a:t>
            </a:r>
            <a:r>
              <a:rPr lang="en-US" dirty="0" smtClean="0">
                <a:latin typeface="Cambria Math"/>
                <a:ea typeface="Cambria Math"/>
              </a:rPr>
              <a:t>≠0 whenever n is an integer with </a:t>
            </a:r>
            <a:r>
              <a:rPr lang="en-US" i="1" dirty="0" smtClean="0">
                <a:latin typeface="Cambria Math"/>
                <a:ea typeface="Cambria Math"/>
              </a:rPr>
              <a:t>n</a:t>
            </a:r>
            <a:r>
              <a:rPr lang="en-US" dirty="0" smtClean="0">
                <a:latin typeface="Cambria Math"/>
                <a:ea typeface="Cambria Math"/>
              </a:rPr>
              <a:t> &gt; 2.</a:t>
            </a:r>
          </a:p>
          <a:p>
            <a:pPr>
              <a:buNone/>
            </a:pPr>
            <a:endParaRPr lang="en-US" dirty="0" smtClean="0">
              <a:latin typeface="Cambria Math"/>
              <a:ea typeface="Cambria Math"/>
            </a:endParaRPr>
          </a:p>
          <a:p>
            <a:pPr>
              <a:buNone/>
            </a:pPr>
            <a:r>
              <a:rPr lang="en-US" dirty="0" smtClean="0">
                <a:latin typeface="Cambria Math"/>
                <a:ea typeface="Cambria Math"/>
              </a:rPr>
              <a:t>   A proof was found by Andrew Wiles in the 1990s. </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Open Problem</a:t>
            </a:r>
            <a:endParaRPr lang="en-US" dirty="0"/>
          </a:p>
        </p:txBody>
      </p:sp>
      <p:sp>
        <p:nvSpPr>
          <p:cNvPr id="3" name="Content Placeholder 2"/>
          <p:cNvSpPr>
            <a:spLocks noGrp="1"/>
          </p:cNvSpPr>
          <p:nvPr>
            <p:ph idx="1"/>
          </p:nvPr>
        </p:nvSpPr>
        <p:spPr/>
        <p:txBody>
          <a:bodyPr>
            <a:normAutofit lnSpcReduction="10000"/>
          </a:bodyPr>
          <a:lstStyle/>
          <a:p>
            <a:r>
              <a:rPr lang="en-US" b="1" dirty="0" smtClean="0"/>
              <a:t>The </a:t>
            </a:r>
            <a:r>
              <a:rPr lang="en-US" b="1" dirty="0" smtClean="0">
                <a:latin typeface="Cambria Math" pitchFamily="18" charset="0"/>
                <a:ea typeface="Cambria Math" pitchFamily="18" charset="0"/>
              </a:rPr>
              <a:t>3</a:t>
            </a:r>
            <a:r>
              <a:rPr lang="en-US" b="1" i="1" dirty="0" smtClean="0"/>
              <a:t>x</a:t>
            </a:r>
            <a:r>
              <a:rPr lang="en-US" b="1" dirty="0" smtClean="0"/>
              <a:t> + </a:t>
            </a:r>
            <a:r>
              <a:rPr lang="en-US" b="1" dirty="0" smtClean="0">
                <a:latin typeface="Cambria Math" pitchFamily="18" charset="0"/>
                <a:ea typeface="Cambria Math" pitchFamily="18" charset="0"/>
              </a:rPr>
              <a:t>1</a:t>
            </a:r>
            <a:r>
              <a:rPr lang="en-US" b="1" dirty="0" smtClean="0"/>
              <a:t> Conjecture</a:t>
            </a:r>
            <a:r>
              <a:rPr lang="en-US" dirty="0" smtClean="0"/>
              <a:t>: Let T be the transformation that sends an even integer </a:t>
            </a:r>
            <a:r>
              <a:rPr lang="en-US" i="1" dirty="0" smtClean="0"/>
              <a:t>x</a:t>
            </a:r>
            <a:r>
              <a:rPr lang="en-US" dirty="0" smtClean="0"/>
              <a:t> to </a:t>
            </a:r>
            <a:r>
              <a:rPr lang="en-US" i="1" dirty="0" smtClean="0"/>
              <a:t>x</a:t>
            </a:r>
            <a:r>
              <a:rPr lang="en-US" dirty="0" smtClean="0"/>
              <a:t>/</a:t>
            </a:r>
            <a:r>
              <a:rPr lang="en-US" dirty="0" smtClean="0">
                <a:latin typeface="Cambria Math" pitchFamily="18" charset="0"/>
                <a:ea typeface="Cambria Math" pitchFamily="18" charset="0"/>
              </a:rPr>
              <a:t>2 </a:t>
            </a:r>
            <a:r>
              <a:rPr lang="en-US" dirty="0" smtClean="0"/>
              <a:t>and an odd integer </a:t>
            </a:r>
            <a:r>
              <a:rPr lang="en-US" i="1" dirty="0" smtClean="0"/>
              <a:t>x</a:t>
            </a:r>
            <a:r>
              <a:rPr lang="en-US" dirty="0" smtClean="0"/>
              <a:t> to </a:t>
            </a:r>
            <a:r>
              <a:rPr lang="en-US" dirty="0" smtClean="0">
                <a:latin typeface="Cambria Math" pitchFamily="18" charset="0"/>
                <a:ea typeface="Cambria Math" pitchFamily="18" charset="0"/>
              </a:rPr>
              <a:t>3</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For all positive integers </a:t>
            </a:r>
            <a:r>
              <a:rPr lang="en-US" i="1" dirty="0" smtClean="0"/>
              <a:t>x</a:t>
            </a:r>
            <a:r>
              <a:rPr lang="en-US" dirty="0" smtClean="0"/>
              <a:t>, when we repeatedly apply the transformation T, we will eventually reach the integer </a:t>
            </a:r>
            <a:r>
              <a:rPr lang="en-US" dirty="0" smtClean="0">
                <a:latin typeface="Cambria Math" pitchFamily="18" charset="0"/>
                <a:ea typeface="Cambria Math" pitchFamily="18" charset="0"/>
              </a:rPr>
              <a:t>1</a:t>
            </a:r>
            <a:r>
              <a:rPr lang="en-US" dirty="0" smtClean="0"/>
              <a:t>. </a:t>
            </a:r>
          </a:p>
          <a:p>
            <a:pPr>
              <a:buNone/>
            </a:pPr>
            <a:r>
              <a:rPr lang="en-US" dirty="0" smtClean="0"/>
              <a:t>    For example, starting with </a:t>
            </a:r>
            <a:r>
              <a:rPr lang="en-US" i="1" dirty="0" smtClean="0"/>
              <a:t>x</a:t>
            </a:r>
            <a:r>
              <a:rPr lang="en-US" dirty="0" smtClean="0"/>
              <a:t> = </a:t>
            </a:r>
            <a:r>
              <a:rPr lang="en-US" dirty="0" smtClean="0">
                <a:latin typeface="Cambria Math" pitchFamily="18" charset="0"/>
                <a:ea typeface="Cambria Math" pitchFamily="18" charset="0"/>
              </a:rPr>
              <a:t>13</a:t>
            </a:r>
            <a:r>
              <a:rPr lang="en-US" dirty="0" smtClean="0"/>
              <a:t>:</a:t>
            </a:r>
          </a:p>
          <a:p>
            <a:pPr>
              <a:buNone/>
            </a:pPr>
            <a:r>
              <a:rPr lang="en-US" dirty="0" smtClean="0"/>
              <a:t>    </a:t>
            </a:r>
            <a:r>
              <a:rPr lang="en-US" sz="2200" dirty="0" smtClean="0"/>
              <a:t>T(</a:t>
            </a:r>
            <a:r>
              <a:rPr lang="en-US" sz="2200" dirty="0" smtClean="0">
                <a:latin typeface="Cambria Math" pitchFamily="18" charset="0"/>
                <a:ea typeface="Cambria Math" pitchFamily="18" charset="0"/>
              </a:rPr>
              <a:t>13</a:t>
            </a:r>
            <a:r>
              <a:rPr lang="en-US" sz="2200" dirty="0" smtClean="0"/>
              <a:t>) = </a:t>
            </a:r>
            <a:r>
              <a:rPr lang="en-US" sz="2200" dirty="0" smtClean="0">
                <a:latin typeface="Cambria Math" pitchFamily="18" charset="0"/>
                <a:ea typeface="Cambria Math" pitchFamily="18" charset="0"/>
              </a:rPr>
              <a:t>3∙13 + 1 </a:t>
            </a:r>
            <a:r>
              <a:rPr lang="en-US" sz="2200" dirty="0" smtClean="0">
                <a:latin typeface="Cambria Math"/>
                <a:ea typeface="Cambria Math"/>
              </a:rPr>
              <a:t>= 40, </a:t>
            </a:r>
            <a:r>
              <a:rPr lang="en-US" sz="2200" dirty="0" smtClean="0"/>
              <a:t>T(</a:t>
            </a:r>
            <a:r>
              <a:rPr lang="en-US" sz="2200" dirty="0" smtClean="0">
                <a:latin typeface="Cambria Math" pitchFamily="18" charset="0"/>
                <a:ea typeface="Cambria Math" pitchFamily="18" charset="0"/>
              </a:rPr>
              <a:t>40</a:t>
            </a:r>
            <a:r>
              <a:rPr lang="en-US" sz="2200" dirty="0" smtClean="0"/>
              <a:t>) = </a:t>
            </a:r>
            <a:r>
              <a:rPr lang="en-US" sz="2200" dirty="0" smtClean="0">
                <a:latin typeface="Cambria Math" pitchFamily="18" charset="0"/>
                <a:ea typeface="Cambria Math" pitchFamily="18" charset="0"/>
              </a:rPr>
              <a:t>40/2  </a:t>
            </a:r>
            <a:r>
              <a:rPr lang="en-US" sz="2200" dirty="0" smtClean="0">
                <a:latin typeface="Cambria Math"/>
                <a:ea typeface="Cambria Math"/>
              </a:rPr>
              <a:t>= 20, </a:t>
            </a:r>
            <a:r>
              <a:rPr lang="en-US" sz="2200" dirty="0" smtClean="0"/>
              <a:t>T(</a:t>
            </a:r>
            <a:r>
              <a:rPr lang="en-US" sz="2200" dirty="0" smtClean="0">
                <a:latin typeface="Cambria Math" pitchFamily="18" charset="0"/>
                <a:ea typeface="Cambria Math" pitchFamily="18" charset="0"/>
              </a:rPr>
              <a:t>20</a:t>
            </a:r>
            <a:r>
              <a:rPr lang="en-US" sz="2200" dirty="0" smtClean="0"/>
              <a:t>) = </a:t>
            </a:r>
            <a:r>
              <a:rPr lang="en-US" sz="2200" dirty="0" smtClean="0">
                <a:latin typeface="Cambria Math" pitchFamily="18" charset="0"/>
                <a:ea typeface="Cambria Math" pitchFamily="18" charset="0"/>
              </a:rPr>
              <a:t>20/2  </a:t>
            </a:r>
            <a:r>
              <a:rPr lang="en-US" sz="2200" dirty="0" smtClean="0">
                <a:latin typeface="Cambria Math"/>
                <a:ea typeface="Cambria Math"/>
              </a:rPr>
              <a:t>= 10, </a:t>
            </a:r>
          </a:p>
          <a:p>
            <a:pPr>
              <a:buNone/>
            </a:pPr>
            <a:r>
              <a:rPr lang="en-US" sz="2200" dirty="0" smtClean="0">
                <a:latin typeface="Cambria Math"/>
                <a:ea typeface="Cambria Math"/>
              </a:rPr>
              <a:t>      </a:t>
            </a:r>
            <a:r>
              <a:rPr lang="en-US" sz="2200" dirty="0" smtClean="0"/>
              <a:t>T(</a:t>
            </a:r>
            <a:r>
              <a:rPr lang="en-US" sz="2200" dirty="0" smtClean="0">
                <a:latin typeface="Cambria Math" pitchFamily="18" charset="0"/>
                <a:ea typeface="Cambria Math" pitchFamily="18" charset="0"/>
              </a:rPr>
              <a:t>10</a:t>
            </a:r>
            <a:r>
              <a:rPr lang="en-US" sz="2200" dirty="0" smtClean="0"/>
              <a:t>) = </a:t>
            </a:r>
            <a:r>
              <a:rPr lang="en-US" sz="2200" dirty="0" smtClean="0">
                <a:latin typeface="Cambria Math" pitchFamily="18" charset="0"/>
                <a:ea typeface="Cambria Math" pitchFamily="18" charset="0"/>
              </a:rPr>
              <a:t>10/2  </a:t>
            </a:r>
            <a:r>
              <a:rPr lang="en-US" sz="2200" dirty="0" smtClean="0">
                <a:latin typeface="Cambria Math"/>
                <a:ea typeface="Cambria Math"/>
              </a:rPr>
              <a:t>= 5, </a:t>
            </a:r>
            <a:r>
              <a:rPr lang="en-US" sz="2200" dirty="0" smtClean="0"/>
              <a:t>T(</a:t>
            </a:r>
            <a:r>
              <a:rPr lang="en-US" sz="2200" dirty="0" smtClean="0">
                <a:latin typeface="Cambria Math" pitchFamily="18" charset="0"/>
                <a:ea typeface="Cambria Math" pitchFamily="18" charset="0"/>
              </a:rPr>
              <a:t>5</a:t>
            </a:r>
            <a:r>
              <a:rPr lang="en-US" sz="2200" dirty="0" smtClean="0"/>
              <a:t>) = </a:t>
            </a:r>
            <a:r>
              <a:rPr lang="en-US" sz="2200" dirty="0" smtClean="0">
                <a:latin typeface="Cambria Math" pitchFamily="18" charset="0"/>
                <a:ea typeface="Cambria Math" pitchFamily="18" charset="0"/>
              </a:rPr>
              <a:t>3∙5 + 1 </a:t>
            </a:r>
            <a:r>
              <a:rPr lang="en-US" sz="2200" dirty="0" smtClean="0">
                <a:latin typeface="Cambria Math"/>
                <a:ea typeface="Cambria Math"/>
              </a:rPr>
              <a:t>= 16,</a:t>
            </a:r>
            <a:r>
              <a:rPr lang="en-US" sz="2200" dirty="0" smtClean="0"/>
              <a:t>T(</a:t>
            </a:r>
            <a:r>
              <a:rPr lang="en-US" sz="2200" dirty="0" smtClean="0">
                <a:latin typeface="Cambria Math" pitchFamily="18" charset="0"/>
                <a:ea typeface="Cambria Math" pitchFamily="18" charset="0"/>
              </a:rPr>
              <a:t>16</a:t>
            </a:r>
            <a:r>
              <a:rPr lang="en-US" sz="2200" dirty="0" smtClean="0"/>
              <a:t>) = </a:t>
            </a:r>
            <a:r>
              <a:rPr lang="en-US" sz="2200" dirty="0" smtClean="0">
                <a:latin typeface="Cambria Math" pitchFamily="18" charset="0"/>
                <a:ea typeface="Cambria Math" pitchFamily="18" charset="0"/>
              </a:rPr>
              <a:t>16/2  </a:t>
            </a:r>
            <a:r>
              <a:rPr lang="en-US" sz="2200" dirty="0" smtClean="0">
                <a:latin typeface="Cambria Math"/>
                <a:ea typeface="Cambria Math"/>
              </a:rPr>
              <a:t>= 8, </a:t>
            </a:r>
          </a:p>
          <a:p>
            <a:pPr>
              <a:buNone/>
            </a:pPr>
            <a:r>
              <a:rPr lang="en-US" sz="2200" dirty="0" smtClean="0">
                <a:latin typeface="Cambria Math"/>
                <a:ea typeface="Cambria Math"/>
              </a:rPr>
              <a:t>      </a:t>
            </a:r>
            <a:r>
              <a:rPr lang="en-US" sz="2200" dirty="0" smtClean="0"/>
              <a:t>T(</a:t>
            </a:r>
            <a:r>
              <a:rPr lang="en-US" sz="2200" dirty="0" smtClean="0">
                <a:latin typeface="Cambria Math" pitchFamily="18" charset="0"/>
                <a:ea typeface="Cambria Math" pitchFamily="18" charset="0"/>
              </a:rPr>
              <a:t>8</a:t>
            </a:r>
            <a:r>
              <a:rPr lang="en-US" sz="2200" dirty="0" smtClean="0"/>
              <a:t>) = </a:t>
            </a:r>
            <a:r>
              <a:rPr lang="en-US" sz="2200" dirty="0" smtClean="0">
                <a:latin typeface="Cambria Math" pitchFamily="18" charset="0"/>
                <a:ea typeface="Cambria Math" pitchFamily="18" charset="0"/>
              </a:rPr>
              <a:t>8/2  </a:t>
            </a:r>
            <a:r>
              <a:rPr lang="en-US" sz="2200" dirty="0" smtClean="0">
                <a:latin typeface="Cambria Math"/>
                <a:ea typeface="Cambria Math"/>
              </a:rPr>
              <a:t>= 4, </a:t>
            </a:r>
            <a:r>
              <a:rPr lang="en-US" sz="2200" dirty="0" smtClean="0"/>
              <a:t>T(</a:t>
            </a:r>
            <a:r>
              <a:rPr lang="en-US" sz="2200" dirty="0" smtClean="0">
                <a:latin typeface="Cambria Math" pitchFamily="18" charset="0"/>
                <a:ea typeface="Cambria Math" pitchFamily="18" charset="0"/>
              </a:rPr>
              <a:t>4</a:t>
            </a:r>
            <a:r>
              <a:rPr lang="en-US" sz="2200" dirty="0" smtClean="0"/>
              <a:t>) = </a:t>
            </a:r>
            <a:r>
              <a:rPr lang="en-US" sz="2200" dirty="0" smtClean="0">
                <a:latin typeface="Cambria Math" pitchFamily="18" charset="0"/>
                <a:ea typeface="Cambria Math" pitchFamily="18" charset="0"/>
              </a:rPr>
              <a:t>4/2  </a:t>
            </a:r>
            <a:r>
              <a:rPr lang="en-US" sz="2200" dirty="0" smtClean="0">
                <a:latin typeface="Cambria Math"/>
                <a:ea typeface="Cambria Math"/>
              </a:rPr>
              <a:t>= 2, </a:t>
            </a:r>
            <a:r>
              <a:rPr lang="en-US" sz="2200" dirty="0" smtClean="0"/>
              <a:t>T(</a:t>
            </a:r>
            <a:r>
              <a:rPr lang="en-US" sz="2200" dirty="0" smtClean="0">
                <a:latin typeface="Cambria Math" pitchFamily="18" charset="0"/>
                <a:ea typeface="Cambria Math" pitchFamily="18" charset="0"/>
              </a:rPr>
              <a:t>2</a:t>
            </a:r>
            <a:r>
              <a:rPr lang="en-US" sz="2200" dirty="0" smtClean="0"/>
              <a:t>) = </a:t>
            </a:r>
            <a:r>
              <a:rPr lang="en-US" sz="2200" dirty="0" smtClean="0">
                <a:latin typeface="Cambria Math" pitchFamily="18" charset="0"/>
                <a:ea typeface="Cambria Math" pitchFamily="18" charset="0"/>
              </a:rPr>
              <a:t>2/2  </a:t>
            </a:r>
            <a:r>
              <a:rPr lang="en-US" sz="2200" dirty="0" smtClean="0">
                <a:latin typeface="Cambria Math"/>
                <a:ea typeface="Cambria Math"/>
              </a:rPr>
              <a:t>= 1</a:t>
            </a:r>
          </a:p>
          <a:p>
            <a:pPr>
              <a:buNone/>
            </a:pPr>
            <a:r>
              <a:rPr lang="en-US" dirty="0" smtClean="0">
                <a:latin typeface="Cambria Math"/>
                <a:ea typeface="Cambria Math"/>
              </a:rPr>
              <a:t>    The conjecture has been verified using computers up to    5.6 ∙ 10</a:t>
            </a:r>
            <a:r>
              <a:rPr lang="en-US" baseline="30000" dirty="0" smtClean="0">
                <a:latin typeface="Cambria Math"/>
                <a:ea typeface="Cambria Math"/>
              </a:rPr>
              <a:t>13 </a:t>
            </a:r>
            <a:r>
              <a:rPr lang="en-US" dirty="0" smtClean="0">
                <a:latin typeface="Cambria Math"/>
                <a:ea typeface="Cambria Math"/>
              </a:rPr>
              <a:t> .</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Proof Methods</a:t>
            </a:r>
            <a:endParaRPr lang="en-US" dirty="0"/>
          </a:p>
        </p:txBody>
      </p:sp>
      <p:sp>
        <p:nvSpPr>
          <p:cNvPr id="3" name="Content Placeholder 2"/>
          <p:cNvSpPr>
            <a:spLocks noGrp="1"/>
          </p:cNvSpPr>
          <p:nvPr>
            <p:ph idx="1"/>
          </p:nvPr>
        </p:nvSpPr>
        <p:spPr/>
        <p:txBody>
          <a:bodyPr/>
          <a:lstStyle/>
          <a:p>
            <a:r>
              <a:rPr lang="en-US" dirty="0" smtClean="0"/>
              <a:t>Later we will see many other proof methods:</a:t>
            </a:r>
          </a:p>
          <a:p>
            <a:pPr lvl="1"/>
            <a:r>
              <a:rPr lang="en-US" dirty="0" smtClean="0"/>
              <a:t>Mathematical induction, which is a useful method for proving statements of the form </a:t>
            </a:r>
            <a:r>
              <a:rPr lang="en-US" dirty="0" smtClean="0">
                <a:sym typeface="Symbol"/>
              </a:rPr>
              <a:t></a:t>
            </a:r>
            <a:r>
              <a:rPr lang="en-US" i="1" dirty="0" smtClean="0">
                <a:sym typeface="Symbol"/>
              </a:rPr>
              <a:t>n P</a:t>
            </a:r>
            <a:r>
              <a:rPr lang="en-US" dirty="0" smtClean="0">
                <a:sym typeface="Symbol"/>
              </a:rPr>
              <a:t>(</a:t>
            </a:r>
            <a:r>
              <a:rPr lang="en-US" i="1" dirty="0" smtClean="0">
                <a:sym typeface="Symbol"/>
              </a:rPr>
              <a:t>n</a:t>
            </a:r>
            <a:r>
              <a:rPr lang="en-US" dirty="0" smtClean="0">
                <a:sym typeface="Symbol"/>
              </a:rPr>
              <a:t>), where the domain consists of all positive integers.</a:t>
            </a:r>
          </a:p>
          <a:p>
            <a:pPr lvl="1"/>
            <a:r>
              <a:rPr lang="en-US" dirty="0" smtClean="0">
                <a:sym typeface="Symbol"/>
              </a:rPr>
              <a:t>Structural induction, which can be used to prove such results about recursively defined sets.</a:t>
            </a:r>
          </a:p>
          <a:p>
            <a:pPr lvl="1"/>
            <a:r>
              <a:rPr lang="en-US" dirty="0" smtClean="0">
                <a:sym typeface="Symbol"/>
              </a:rPr>
              <a:t>Cantor </a:t>
            </a:r>
            <a:r>
              <a:rPr lang="en-US" dirty="0" err="1" smtClean="0">
                <a:sym typeface="Symbol"/>
              </a:rPr>
              <a:t>diagonalization</a:t>
            </a:r>
            <a:r>
              <a:rPr lang="en-US" dirty="0" smtClean="0">
                <a:sym typeface="Symbol"/>
              </a:rPr>
              <a:t> is used to prove </a:t>
            </a:r>
            <a:r>
              <a:rPr lang="en-US" smtClean="0">
                <a:sym typeface="Symbol"/>
              </a:rPr>
              <a:t>results about </a:t>
            </a:r>
            <a:r>
              <a:rPr lang="en-US" dirty="0" smtClean="0">
                <a:sym typeface="Symbol"/>
              </a:rPr>
              <a:t>the size of infinite sets.</a:t>
            </a:r>
          </a:p>
          <a:p>
            <a:pPr lvl="1"/>
            <a:r>
              <a:rPr lang="en-US" dirty="0" smtClean="0">
                <a:sym typeface="Symbol"/>
              </a:rPr>
              <a:t>Combinatorial proofs use counting arguments. </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a:t>Prove that there are no positive perfect cubes less </a:t>
            </a:r>
            <a:r>
              <a:rPr lang="en-US" dirty="0" smtClean="0"/>
              <a:t>than 1000 </a:t>
            </a:r>
            <a:r>
              <a:rPr lang="en-US" dirty="0"/>
              <a:t>that are the sum of the cubes of two positive integers.</a:t>
            </a:r>
            <a:endParaRPr lang="en-US" dirty="0"/>
          </a:p>
        </p:txBody>
      </p:sp>
    </p:spTree>
    <p:extLst>
      <p:ext uri="{BB962C8B-B14F-4D97-AF65-F5344CB8AC3E}">
        <p14:creationId xmlns:p14="http://schemas.microsoft.com/office/powerpoint/2010/main" val="22243763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Prove that there is a positive integer that equals the </a:t>
            </a:r>
            <a:r>
              <a:rPr lang="en-US" dirty="0" smtClean="0"/>
              <a:t>sum of </a:t>
            </a:r>
            <a:r>
              <a:rPr lang="en-US" dirty="0"/>
              <a:t>the positive integers not exceeding it. Is your </a:t>
            </a:r>
            <a:r>
              <a:rPr lang="en-US" dirty="0" smtClean="0"/>
              <a:t>proof constructive </a:t>
            </a:r>
            <a:r>
              <a:rPr lang="en-US" dirty="0"/>
              <a:t>or nonconstructive?</a:t>
            </a:r>
            <a:endParaRPr lang="en-US" dirty="0"/>
          </a:p>
        </p:txBody>
      </p:sp>
    </p:spTree>
    <p:extLst>
      <p:ext uri="{BB962C8B-B14F-4D97-AF65-F5344CB8AC3E}">
        <p14:creationId xmlns:p14="http://schemas.microsoft.com/office/powerpoint/2010/main" val="422933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Arguments in Propositional Logic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An </a:t>
            </a:r>
            <a:r>
              <a:rPr lang="en-US" i="1" dirty="0" smtClean="0"/>
              <a:t>argument </a:t>
            </a:r>
            <a:r>
              <a:rPr lang="en-US" dirty="0" smtClean="0"/>
              <a:t>in propositional logic is a sequence of propositions. All but the final proposition are called </a:t>
            </a:r>
            <a:r>
              <a:rPr lang="en-US" i="1" dirty="0" smtClean="0"/>
              <a:t>premises</a:t>
            </a:r>
            <a:r>
              <a:rPr lang="en-US" dirty="0" smtClean="0"/>
              <a:t>. The last statement is the </a:t>
            </a:r>
            <a:r>
              <a:rPr lang="en-US" i="1" dirty="0" smtClean="0"/>
              <a:t>conclusion</a:t>
            </a:r>
            <a:r>
              <a:rPr lang="en-US" dirty="0" smtClean="0"/>
              <a:t>. </a:t>
            </a:r>
          </a:p>
          <a:p>
            <a:r>
              <a:rPr lang="en-US" dirty="0" smtClean="0"/>
              <a:t>The argument is valid if the premises imply the conclusion.  An </a:t>
            </a:r>
            <a:r>
              <a:rPr lang="en-US" i="1" dirty="0" smtClean="0"/>
              <a:t>argument form</a:t>
            </a:r>
            <a:r>
              <a:rPr lang="en-US" dirty="0" smtClean="0"/>
              <a:t>   is  an argument that is valid no matter what propositions are substituted into its propositional variables.    </a:t>
            </a:r>
          </a:p>
          <a:p>
            <a:r>
              <a:rPr lang="en-US" dirty="0" smtClean="0"/>
              <a:t>If the premises are  </a:t>
            </a:r>
            <a:r>
              <a:rPr lang="en-US" i="1" dirty="0" smtClean="0">
                <a:latin typeface="Cambria Math" pitchFamily="18" charset="0"/>
                <a:ea typeface="Cambria Math" pitchFamily="18" charset="0"/>
              </a:rPr>
              <a:t>p</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p</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i="1" baseline="-25000" dirty="0" err="1"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t>and the conclusion is </a:t>
            </a:r>
            <a:r>
              <a:rPr lang="en-US" i="1" dirty="0" smtClean="0">
                <a:latin typeface="Cambria Math" pitchFamily="18" charset="0"/>
                <a:ea typeface="Cambria Math" pitchFamily="18" charset="0"/>
              </a:rPr>
              <a:t>q</a:t>
            </a:r>
            <a:r>
              <a:rPr lang="en-US" dirty="0" smtClean="0"/>
              <a:t>  then               </a:t>
            </a:r>
          </a:p>
          <a:p>
            <a:pPr>
              <a:buNone/>
            </a:pPr>
            <a:r>
              <a:rPr lang="en-US" dirty="0" smtClean="0"/>
              <a:t>        (</a:t>
            </a:r>
            <a:r>
              <a:rPr lang="en-US" i="1" dirty="0" smtClean="0">
                <a:latin typeface="Cambria Math" pitchFamily="18" charset="0"/>
                <a:ea typeface="Cambria Math" pitchFamily="18" charset="0"/>
              </a:rPr>
              <a:t>p</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p</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 ∧ </a:t>
            </a:r>
            <a:r>
              <a:rPr lang="en-US" i="1" dirty="0" err="1" smtClean="0">
                <a:latin typeface="Cambria Math" pitchFamily="18" charset="0"/>
                <a:ea typeface="Cambria Math" pitchFamily="18" charset="0"/>
              </a:rPr>
              <a:t>p</a:t>
            </a:r>
            <a:r>
              <a:rPr lang="en-US" i="1" baseline="-25000" dirty="0" err="1" smtClean="0">
                <a:latin typeface="Cambria Math" pitchFamily="18" charset="0"/>
                <a:ea typeface="Cambria Math" pitchFamily="18" charset="0"/>
              </a:rPr>
              <a:t>n</a:t>
            </a:r>
            <a:r>
              <a:rPr lang="en-US" dirty="0" smtClean="0"/>
              <a:t> ) </a:t>
            </a:r>
            <a:r>
              <a:rPr lang="en-US" dirty="0" smtClean="0">
                <a:latin typeface="Cambria Math"/>
                <a:ea typeface="Cambria Math"/>
              </a:rPr>
              <a:t>→</a:t>
            </a:r>
            <a:r>
              <a:rPr lang="en-US" i="1" dirty="0" smtClean="0">
                <a:latin typeface="Cambria Math" pitchFamily="18" charset="0"/>
                <a:ea typeface="Cambria Math" pitchFamily="18" charset="0"/>
              </a:rPr>
              <a:t> q </a:t>
            </a:r>
            <a:r>
              <a:rPr lang="en-US" dirty="0" smtClean="0"/>
              <a:t> is a tautology.</a:t>
            </a:r>
            <a:r>
              <a:rPr lang="en-US" i="1" dirty="0" smtClean="0">
                <a:latin typeface="Cambria Math" pitchFamily="18" charset="0"/>
                <a:ea typeface="Cambria Math" pitchFamily="18" charset="0"/>
              </a:rPr>
              <a:t> </a:t>
            </a:r>
            <a:endParaRPr lang="en-US" dirty="0" smtClean="0"/>
          </a:p>
          <a:p>
            <a:r>
              <a:rPr lang="en-US" dirty="0" smtClean="0"/>
              <a:t>Inference rules are all argument simple argument forms that will be used to construct more complex argument forms.</a:t>
            </a:r>
          </a:p>
          <a:p>
            <a:pPr>
              <a:buNone/>
            </a:pPr>
            <a:r>
              <a:rPr lang="en-US" dirty="0" smtClean="0"/>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Content Placeholder 3"/>
          <p:cNvPicPr>
            <a:picLocks noGrp="1" noChangeAspect="1"/>
          </p:cNvPicPr>
          <p:nvPr>
            <p:ph idx="1"/>
          </p:nvPr>
        </p:nvPicPr>
        <p:blipFill>
          <a:blip r:embed="rId2"/>
          <a:stretch>
            <a:fillRect/>
          </a:stretch>
        </p:blipFill>
        <p:spPr>
          <a:xfrm>
            <a:off x="381000" y="2057400"/>
            <a:ext cx="8229600" cy="853488"/>
          </a:xfrm>
          <a:prstGeom prst="rect">
            <a:avLst/>
          </a:prstGeom>
        </p:spPr>
      </p:pic>
    </p:spTree>
    <p:extLst>
      <p:ext uri="{BB962C8B-B14F-4D97-AF65-F5344CB8AC3E}">
        <p14:creationId xmlns:p14="http://schemas.microsoft.com/office/powerpoint/2010/main" val="28115231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#1, #7, #29</a:t>
            </a:r>
            <a:endParaRPr lang="en-US" dirty="0"/>
          </a:p>
        </p:txBody>
      </p:sp>
    </p:spTree>
    <p:extLst>
      <p:ext uri="{BB962C8B-B14F-4D97-AF65-F5344CB8AC3E}">
        <p14:creationId xmlns:p14="http://schemas.microsoft.com/office/powerpoint/2010/main" val="250139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Rules of Inference for Propositional Logic: </a:t>
            </a:r>
            <a:r>
              <a:rPr lang="en-US" dirty="0" smtClean="0">
                <a:solidFill>
                  <a:srgbClr val="FF0000"/>
                </a:solidFill>
              </a:rPr>
              <a:t>Modus Ponens</a:t>
            </a:r>
            <a:endParaRPr lang="en-US" dirty="0">
              <a:solidFill>
                <a:srgbClr val="FF000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17" name="Picture 16" descr="addin_tmp.png"/>
          <p:cNvPicPr>
            <a:picLocks noChangeAspect="1"/>
          </p:cNvPicPr>
          <p:nvPr>
            <p:custDataLst>
              <p:tags r:id="rId1"/>
            </p:custDataLst>
          </p:nvPr>
        </p:nvPicPr>
        <p:blipFill>
          <a:blip r:embed="rId3" cstate="print"/>
          <a:stretch>
            <a:fillRect/>
          </a:stretch>
        </p:blipFill>
        <p:spPr>
          <a:xfrm>
            <a:off x="1219200" y="2438400"/>
            <a:ext cx="1345883" cy="1194435"/>
          </a:xfrm>
          <a:prstGeom prst="rect">
            <a:avLst/>
          </a:prstGeom>
        </p:spPr>
      </p:pic>
      <p:sp>
        <p:nvSpPr>
          <p:cNvPr id="7" name="TextBox 6"/>
          <p:cNvSpPr txBox="1"/>
          <p:nvPr/>
        </p:nvSpPr>
        <p:spPr>
          <a:xfrm>
            <a:off x="2667000" y="3962400"/>
            <a:ext cx="5257800" cy="2585323"/>
          </a:xfrm>
          <a:prstGeom prst="rect">
            <a:avLst/>
          </a:prstGeom>
          <a:noFill/>
        </p:spPr>
        <p:txBody>
          <a:bodyPr wrap="square" rtlCol="0">
            <a:spAutoFit/>
          </a:bodyPr>
          <a:lstStyle/>
          <a:p>
            <a:r>
              <a:rPr lang="en-US" b="1" dirty="0" smtClean="0"/>
              <a:t>Example:</a:t>
            </a:r>
          </a:p>
          <a:p>
            <a:r>
              <a:rPr lang="en-US" dirty="0" smtClean="0"/>
              <a:t>Let </a:t>
            </a:r>
            <a:r>
              <a:rPr lang="en-US" i="1" dirty="0" smtClean="0"/>
              <a:t>p</a:t>
            </a:r>
            <a:r>
              <a:rPr lang="en-US" dirty="0" smtClean="0"/>
              <a:t> be “It is snowing.”</a:t>
            </a:r>
          </a:p>
          <a:p>
            <a:r>
              <a:rPr lang="en-US" dirty="0" smtClean="0"/>
              <a:t>Let </a:t>
            </a:r>
            <a:r>
              <a:rPr lang="en-US" i="1" dirty="0" smtClean="0"/>
              <a:t>q</a:t>
            </a:r>
            <a:r>
              <a:rPr lang="en-US" dirty="0" smtClean="0"/>
              <a:t> be “I will study discrete math.”</a:t>
            </a:r>
          </a:p>
          <a:p>
            <a:endParaRPr lang="en-US" dirty="0" smtClean="0"/>
          </a:p>
          <a:p>
            <a:r>
              <a:rPr lang="en-US" dirty="0" smtClean="0"/>
              <a:t>“If it is snowing,  then I will study discrete math.”</a:t>
            </a:r>
          </a:p>
          <a:p>
            <a:r>
              <a:rPr lang="en-US" dirty="0" smtClean="0"/>
              <a:t>“It is snowing.”</a:t>
            </a:r>
          </a:p>
          <a:p>
            <a:endParaRPr lang="en-US" dirty="0" smtClean="0"/>
          </a:p>
          <a:p>
            <a:r>
              <a:rPr lang="en-US" dirty="0" smtClean="0"/>
              <a:t>“Therefore , I will  study discrete math.”</a:t>
            </a:r>
          </a:p>
          <a:p>
            <a:endParaRPr lang="en-US" dirty="0" smtClean="0"/>
          </a:p>
        </p:txBody>
      </p:sp>
      <p:sp>
        <p:nvSpPr>
          <p:cNvPr id="8" name="TextBox 7"/>
          <p:cNvSpPr txBox="1"/>
          <p:nvPr/>
        </p:nvSpPr>
        <p:spPr>
          <a:xfrm>
            <a:off x="3810000" y="2209800"/>
            <a:ext cx="40386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i="1" dirty="0" smtClean="0"/>
              <a:t>p </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q</a:t>
            </a:r>
            <a:endParaRPr lang="en-US" i="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10;q\\ \hline&#10;\therefore p \wedge q &#10;\end{array}$&#10;&#10;&#10;&#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eg p \vee r\\&#10;p \vee q \\ \hline&#10;\therefore  q \vee r\\&#10;\end{array}$&#10;&#10;&#10;&#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therefore$&#10;&#10;&#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p \wedge (p \rightarrow q)$ &amp; Premise\\&#10;2. $p$ &amp; Simplification  using (1)\\&#10;3. $p \rightarrow q$ &amp;  Simplification using (1)\\&#10;4. $q$ &amp; Modus Ponens using (2) and (3)\\&#10;\end{tabular}&#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p \rightarrow q)$ &#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oindent&#10;Hypotheses: $\neg p \wedge q$, $ r \rightarrow p$, $\neg r \rightarrow s$, $s \rightarrow t$\\&#10;Conclusion: $t$&#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neg p \wedge q$ &amp; Premise\\&#10;2. $\neg p$ &amp; Simplification using (1)\\&#10;3. $r \rightarrow p$ &amp;  Premise\\&#10;4. $\neg r$ &amp; Modus tollens using (2) and (3)\\&#10;5. $\neg r \rightarrow s$ &amp; Premise\\&#10;6. $s$ &amp; Modus ponens using (4) and (5)\\&#10;7. $s \rightarrow t$ &amp; Premise\\&#10;8. $t$ &amp; Modus ponens using (6) and (7)&#10;&#10;\end{tabula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forall x P(x)\\ \hline&#10;\therefore P(c) &#10;\end{array}$&#10;&#10;&#10;&#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c) \mbox{ for an arbitrary $c$}\\ \hline&#10;\therefore \forall x P(x) &#10;\end{array}$&#10;&#10;&#10;&#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exists x P(x)\\ \hline&#10;\therefore P(c)\mbox{ for some element $c$}&#10;\end{array}$&#10;&#10;&#10;&#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c) \mbox{ for some element $c$}\\ \hline&#10;\therefore \exists x P(x) &#10;\end{array}$&#10;&#10;&#10;&#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forall x(M(x) \rightarrow L(x))$ &amp; Premise\\&#10;2. $M(J) \rightarrow L(J)$ &amp; UI from (1)\\&#10;3. $M(J)$ &amp;  Premise\\&#10;4. $L(J)$ &amp; Modus Ponens using \\&#10;&amp;(2) and (3)\\&#10;&#10;\end{tabular}&#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10;$\exists x (C(x) \wedge \neg B(x))$\\&#10;$\forall x (C(x) \rightarrow P(x))$\\\hline&#10;$\therefore \;\exists x ( P(x) \wedge \neg B(x))$&#10;\end{tabular}&#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exists x(C(x) \wedge \neg B(x))$ &amp; Premise\\&#10;2. $C(a) \wedge \neg B(a)$ &amp; EI from (1)\\&#10;3. $C(a)$ &amp;  Simplification from (2)\\&#10;4. $\forall x (C(x) \rightarrow P(x))$ &amp; Premise \\&#10;5. $C(a) \rightarrow P(a)$&amp; UI from (4)\\&#10;6. $P(a)$ &amp; MP from (3) and (5)\\&#10;7. $\neg B(a)$ &amp; Simplification from (2)\\&#10;8. $P(a) \wedge \neg B(a)$ &amp; Conj from (6) and (7)\\&#10;9. $\exists x (P(x) \wedge \neg B(x))$ &amp; EG from (8)&#10;\end{tabular}&#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therefore \;\;\;\; Mortal(Socrates)$&#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forall x (Man(x) \rightarrow Mortal(x))$ &amp; Premise \\&#10;2. $Man(Socrates) \rightarrow Mortal(Socrates)$&amp; UI from (1)\\&#10;3. $Man(Socrates)$ &amp; Premise\\&#10;4. $Mortal(Socrates)$ &amp; MP from (2)\\&#10;&amp; and (3)\\&#10;\end{tabular}&#10;&#10;&#10;\end{document}"/>
  <p:tag name="IGUANATEXSIZE" val="27"/>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forall x ( P(x) \rightarrow Q(x))\\&#10;P(a), \mbox{where $a$ is a particular}\\&#10;\mbox{\ \ \ \  element in the domain}\\ \hline&#10;&#10;\therefore  Q(a)\\&#10;\end{array}$&#10;&#10;&#10;&#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rightarrow Q(x))$&#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therefore \;\;\;\; Mortal(Socrates)$&#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c) \rightarrow Q(c)$&#10;&#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rightarrow q$&#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r = p/q, \;\; s = t/u, \;\; u\not=0,\; q\not= 0$&#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r + s = \frac{p}{q} + \frac{t}{u} = \frac{pu + qt}{qu} = \frac{v}{w}$&#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2 = \frac{a^2}{b^{2}}$&#10;\end{document}"/>
  <p:tag name="IGUANATEXSIZE" val="25"/>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2b^{2} = a^2$&#10;\end{document}"/>
  <p:tag name="IGUANATEXSIZE" val="25"/>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2b^{2} = 4c^{2}$&#10;\end{document}"/>
  <p:tag name="IGUANATEXSIZE" val="25"/>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 = 2c^{2}$&#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r = p_1 \times p_2 \times \ldots\times p_n \; + 1$&#10;&#10;&#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a = b$ &amp; Premise\\&#10;2. $a^{2} = a\times b$ &amp; Multiply both sides of (1) by a\\&#10;3. $a^{2} - b^{2} = a\times b -b^{2}$ &amp;  Subtract $b^{2}$ from both sides of (2)\\&#10;4. $(a - b)(a + b) = b(a - b)$ &amp; Algebra on (3)\\&#10;5. $ a + b = b$&amp; Divide both sides by $a - b$\\&#10;6. $2b = b$ &amp; Replace a by b in (5) because $a = b$\\&#10;7. $2 = 1$&amp; Divide both sides of (6) by b\\&#10;&#10;\end{tabular}&#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oindent p\\ \hline&#10;&#10;\therefore  q\\&#10;\end{array}$&#10;&#10;&#10;&#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1 \vee p_2 \vee \ldots \vee p_n) \rightarrow q] \leftrightarrow\\&#10;\hspace*{1cm} [(p_1 \rightarrow q) \wedge (p_2 \rightarrow q) \wedge \ldots \wedge(p_n \rightarrow q)]$&#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1 \vee p_2 \vee \ldots \vee p_n) \rightarrow q$&#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i  \rightarrow q$&#10;\end{document}"/>
  <p:tag name="IGUANATEXSIZE" val="3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exists x P(x)$&#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exists x P(x)$&#10;&#10;\end{document}"/>
  <p:tag name="IGUANATEXSIZE" val="3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neg P(x) \equiv \neg \forall x P(x)$&#10;\end{document}"/>
  <p:tag name="IGUANATEXSIZE" val="25"/>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10;\end{document}"/>
  <p:tag name="IGUANATEXSIZE" val="25"/>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10;\end{document}"/>
  <p:tag name="IGUANATEXSIZE" val="25"/>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eg q\\ \hline&#10;&#10;\therefore  \neg p\\&#10;\end{array}$&#10;&#10;&#10;&#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leftrightarrow q$&#10;\end{document}"/>
  <p:tag name="IGUANATEXSIZE" val="2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rightarrow q)\wedge (q \rightarrow p)$&#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oindent q \rightarrow r\\ \hline&#10;&#10;\therefore  p \rightarrow r\\&#10;\end{array}$&#10;&#10;&#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vee q\\&#10;\neg p\\ \hline&#10;&#10;\therefore  q\\&#10;\end{array}$&#10;&#10;&#10;&#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 \hline&#10;&#10;\therefore  p \vee q\\&#10;\end{array}$&#10;&#10;&#10;&#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 \wedge q \\ \hline&#10;\therefore  q\\&#10;\end{array}$&#10;&#10;&#10;&#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8652</TotalTime>
  <Words>5707</Words>
  <Application>Microsoft Office PowerPoint</Application>
  <PresentationFormat>On-screen Show (4:3)</PresentationFormat>
  <Paragraphs>591</Paragraphs>
  <Slides>81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Constantia</vt:lpstr>
      <vt:lpstr>Calibri</vt:lpstr>
      <vt:lpstr>Wingdings 2</vt:lpstr>
      <vt:lpstr>Wingdings</vt:lpstr>
      <vt:lpstr>Cambria Math</vt:lpstr>
      <vt:lpstr>Symbol</vt:lpstr>
      <vt:lpstr>Flow</vt:lpstr>
      <vt:lpstr>The Foundations: Logic and Proofs</vt:lpstr>
      <vt:lpstr>Summary</vt:lpstr>
      <vt:lpstr>Rules of Inference</vt:lpstr>
      <vt:lpstr>Section Summary</vt:lpstr>
      <vt:lpstr>Revisiting the Socrates Example</vt:lpstr>
      <vt:lpstr>The Argument</vt:lpstr>
      <vt:lpstr>Valid Arguments </vt:lpstr>
      <vt:lpstr>Arguments in Propositional Logic</vt:lpstr>
      <vt:lpstr>Rules of Inference for Propositional Logic: Modus Ponens</vt:lpstr>
      <vt:lpstr> Modus Tollens</vt:lpstr>
      <vt:lpstr>Hypothetical Syllogism</vt:lpstr>
      <vt:lpstr>Disjunctive Syllogism</vt:lpstr>
      <vt:lpstr>Addition</vt:lpstr>
      <vt:lpstr>Simplification</vt:lpstr>
      <vt:lpstr>Conjunction</vt:lpstr>
      <vt:lpstr>Resolution</vt:lpstr>
      <vt:lpstr>Using the Rules of Inference to Build Valid Arguments</vt:lpstr>
      <vt:lpstr>Valid Arguments</vt:lpstr>
      <vt:lpstr>Valid Arguments</vt:lpstr>
      <vt:lpstr>Valid Arguments</vt:lpstr>
      <vt:lpstr>Handling Quantified Statements</vt:lpstr>
      <vt:lpstr>Universal Instantiation (UI)</vt:lpstr>
      <vt:lpstr>Universal Generalization (UG)</vt:lpstr>
      <vt:lpstr>Existential Instantiation (EI)</vt:lpstr>
      <vt:lpstr>Existential Generalization (EG)</vt:lpstr>
      <vt:lpstr>Using Rules of Inference</vt:lpstr>
      <vt:lpstr>Using Rules of Inference</vt:lpstr>
      <vt:lpstr>Using Rules of Inference</vt:lpstr>
      <vt:lpstr> Using Rules of Inference</vt:lpstr>
      <vt:lpstr>Returning to  the Socrates Example</vt:lpstr>
      <vt:lpstr>Solution for Socrates Example</vt:lpstr>
      <vt:lpstr>Universal Modus Ponens</vt:lpstr>
      <vt:lpstr>EXAMPLE</vt:lpstr>
      <vt:lpstr>EXAMPLE</vt:lpstr>
      <vt:lpstr>HOMEWORK</vt:lpstr>
      <vt:lpstr>Introduction to Proofs</vt:lpstr>
      <vt:lpstr>Section Summary</vt:lpstr>
      <vt:lpstr>Proofs of Mathematical Statements</vt:lpstr>
      <vt:lpstr>Definitions</vt:lpstr>
      <vt:lpstr>Forms of  Theorems </vt:lpstr>
      <vt:lpstr>Proving Theorems</vt:lpstr>
      <vt:lpstr>Proving Conditional Statements: p → q </vt:lpstr>
      <vt:lpstr>Even and Odd Integers</vt:lpstr>
      <vt:lpstr>Proving Conditional Statements: p → q </vt:lpstr>
      <vt:lpstr>Proving Conditional Statements: p → q </vt:lpstr>
      <vt:lpstr>Proving Conditional Statements: p → q </vt:lpstr>
      <vt:lpstr>Proving Conditional Statements: p → q </vt:lpstr>
      <vt:lpstr>Proving Conditional Statements: p → q </vt:lpstr>
      <vt:lpstr>Proof by Contradiction</vt:lpstr>
      <vt:lpstr>Proof by Contradiction </vt:lpstr>
      <vt:lpstr>Theorems that are Biconditional Statements</vt:lpstr>
      <vt:lpstr>What is wrong with this?</vt:lpstr>
      <vt:lpstr>EXAMPLES</vt:lpstr>
      <vt:lpstr>EXAMPLE</vt:lpstr>
      <vt:lpstr>HOMEWORK</vt:lpstr>
      <vt:lpstr>Proof Methods and Strategy</vt:lpstr>
      <vt:lpstr>Section Summary</vt:lpstr>
      <vt:lpstr>Proof by Cases</vt:lpstr>
      <vt:lpstr>Proof by Cases</vt:lpstr>
      <vt:lpstr>Proof by Cases</vt:lpstr>
      <vt:lpstr>Without Loss of Generality</vt:lpstr>
      <vt:lpstr>Existence Proofs</vt:lpstr>
      <vt:lpstr>Nonconstructive Existence Proofs</vt:lpstr>
      <vt:lpstr>Counterexamples</vt:lpstr>
      <vt:lpstr>Uniqueness Proofs</vt:lpstr>
      <vt:lpstr>Proof Strategies for proving p → q </vt:lpstr>
      <vt:lpstr>Backward Reasoning </vt:lpstr>
      <vt:lpstr>Universally Quantified Assertions</vt:lpstr>
      <vt:lpstr> Universally Quantified Assertions</vt:lpstr>
      <vt:lpstr>Universally Quantified Assertions</vt:lpstr>
      <vt:lpstr>Proof and Disproof: Tilings</vt:lpstr>
      <vt:lpstr>Tilings</vt:lpstr>
      <vt:lpstr>Tilings </vt:lpstr>
      <vt:lpstr>Tilings</vt:lpstr>
      <vt:lpstr>The Role of Open Problems</vt:lpstr>
      <vt:lpstr>An Open Problem</vt:lpstr>
      <vt:lpstr>Additional Proof Methods</vt:lpstr>
      <vt:lpstr>EXAMPLES</vt:lpstr>
      <vt:lpstr>EXAMPLES</vt:lpstr>
      <vt:lpstr>EXAMPLES</vt:lpstr>
      <vt:lpstr>HOMEWORK</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PETER STANCHEV</cp:lastModifiedBy>
  <cp:revision>485</cp:revision>
  <dcterms:created xsi:type="dcterms:W3CDTF">2013-10-11T23:23:15Z</dcterms:created>
  <dcterms:modified xsi:type="dcterms:W3CDTF">2017-03-08T21:10:41Z</dcterms:modified>
</cp:coreProperties>
</file>