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49" r:id="rId3"/>
    <p:sldId id="350" r:id="rId4"/>
    <p:sldId id="359" r:id="rId5"/>
    <p:sldId id="368" r:id="rId6"/>
    <p:sldId id="366" r:id="rId7"/>
    <p:sldId id="373" r:id="rId8"/>
    <p:sldId id="394" r:id="rId9"/>
    <p:sldId id="392" r:id="rId10"/>
    <p:sldId id="464" r:id="rId11"/>
    <p:sldId id="395" r:id="rId12"/>
    <p:sldId id="383" r:id="rId13"/>
    <p:sldId id="396" r:id="rId14"/>
    <p:sldId id="380" r:id="rId15"/>
    <p:sldId id="382" r:id="rId16"/>
    <p:sldId id="401" r:id="rId17"/>
    <p:sldId id="397" r:id="rId18"/>
    <p:sldId id="398" r:id="rId19"/>
    <p:sldId id="399" r:id="rId20"/>
    <p:sldId id="400" r:id="rId21"/>
    <p:sldId id="470" r:id="rId22"/>
    <p:sldId id="4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varScale="1">
        <p:scale>
          <a:sx n="84" d="100"/>
          <a:sy n="84" d="100"/>
        </p:scale>
        <p:origin x="1421"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3/10/2017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3/10/2017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3/10/2017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a:t>
            </a:r>
            <a:endParaRPr lang="en-US" dirty="0"/>
          </a:p>
        </p:txBody>
      </p:sp>
      <p:sp>
        <p:nvSpPr>
          <p:cNvPr id="3" name="Subtitle 2"/>
          <p:cNvSpPr>
            <a:spLocks noGrp="1"/>
          </p:cNvSpPr>
          <p:nvPr>
            <p:ph type="subTitle" idx="1"/>
          </p:nvPr>
        </p:nvSpPr>
        <p:spPr/>
        <p:txBody>
          <a:bodyPr/>
          <a:lstStyle/>
          <a:p>
            <a:r>
              <a:rPr lang="en-US" dirty="0" smtClean="0"/>
              <a:t>Chapter 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a:t>
            </a:r>
            <a:r>
              <a:rPr lang="en-US" dirty="0" smtClean="0"/>
              <a:t> (</a:t>
            </a:r>
            <a:r>
              <a:rPr lang="en-US" dirty="0"/>
              <a:t>or both)?</a:t>
            </a:r>
          </a:p>
          <a:p>
            <a:pPr lvl="1">
              <a:buFont typeface="Arial" pitchFamily="34" charset="0"/>
              <a:buChar char="•"/>
            </a:pPr>
            <a:r>
              <a:rPr lang="en-US" dirty="0"/>
              <a:t> If the </a:t>
            </a:r>
            <a:r>
              <a:rPr lang="en-US" dirty="0" smtClean="0"/>
              <a:t>edges are </a:t>
            </a:r>
            <a:r>
              <a:rPr lang="en-US" dirty="0"/>
              <a:t>undirected, are multiple edges present that connect the same pair of vertices? If the </a:t>
            </a:r>
            <a:r>
              <a:rPr lang="en-US" dirty="0" smtClean="0"/>
              <a:t>edges are </a:t>
            </a:r>
            <a:r>
              <a:rPr lang="en-US" dirty="0"/>
              <a:t>directed, are multiple directed edges present?</a:t>
            </a:r>
          </a:p>
          <a:p>
            <a:pPr lvl="1">
              <a:buFont typeface="Arial" pitchFamily="34" charset="0"/>
              <a:buChar char="•"/>
            </a:pPr>
            <a:r>
              <a:rPr lang="en-US" dirty="0"/>
              <a:t> Are loops present</a:t>
            </a:r>
            <a:r>
              <a:rPr lang="en-US" dirty="0" smtClean="0"/>
              <a:t>?</a:t>
            </a:r>
          </a:p>
          <a:p>
            <a:pPr lvl="1">
              <a:buFont typeface="Arial" pitchFamily="34" charset="0"/>
              <a:buChar char="•"/>
            </a:pPr>
            <a:endParaRPr lang="en-US" dirty="0"/>
          </a:p>
          <a:p>
            <a:pPr marL="393192" lvl="1" indent="0">
              <a:buNone/>
            </a:pPr>
            <a:r>
              <a:rPr lang="en-US" dirty="0" smtClean="0"/>
              <a:t> </a:t>
            </a:r>
          </a:p>
          <a:p>
            <a:pPr lvl="1">
              <a:buFont typeface="Arial" pitchFamily="34" charset="0"/>
              <a:buChar char="•"/>
            </a:pPr>
            <a:endParaRPr lang="en-US" dirty="0"/>
          </a:p>
          <a:p>
            <a:pPr lvl="1">
              <a:buFont typeface="Arial" pitchFamily="34" charset="0"/>
              <a:buChar char="•"/>
            </a:pPr>
            <a:endParaRPr lang="en-US" dirty="0" smtClean="0"/>
          </a:p>
          <a:p>
            <a:pPr marL="393192" lvl="1" indent="0">
              <a:buNone/>
            </a:pPr>
            <a:r>
              <a:rPr lang="en-US" dirty="0"/>
              <a:t> </a:t>
            </a:r>
            <a:r>
              <a:rPr lang="en-US" dirty="0" smtClean="0"/>
              <a:t> </a:t>
            </a:r>
            <a:endParaRPr lang="en-US" dirty="0"/>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 of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illustrate how graph theory can be used in models of:</a:t>
            </a:r>
            <a:endParaRPr lang="en-US" dirty="0"/>
          </a:p>
          <a:p>
            <a:pPr lvl="1"/>
            <a:r>
              <a:rPr lang="en-US" dirty="0" smtClean="0"/>
              <a:t>Social </a:t>
            </a:r>
            <a:r>
              <a:rPr lang="en-US" dirty="0"/>
              <a:t>networks</a:t>
            </a:r>
          </a:p>
          <a:p>
            <a:pPr lvl="1"/>
            <a:r>
              <a:rPr lang="en-US" dirty="0" smtClean="0"/>
              <a:t>Communications </a:t>
            </a:r>
            <a:r>
              <a:rPr lang="en-US" dirty="0"/>
              <a:t>networks</a:t>
            </a:r>
          </a:p>
          <a:p>
            <a:pPr lvl="1"/>
            <a:r>
              <a:rPr lang="en-US" dirty="0" smtClean="0"/>
              <a:t>Information </a:t>
            </a:r>
            <a:r>
              <a:rPr lang="en-US" dirty="0"/>
              <a:t>networks</a:t>
            </a:r>
          </a:p>
          <a:p>
            <a:pPr lvl="1"/>
            <a:r>
              <a:rPr lang="en-US" dirty="0" smtClean="0"/>
              <a:t>Software </a:t>
            </a:r>
            <a:r>
              <a:rPr lang="en-US" dirty="0"/>
              <a:t>design</a:t>
            </a:r>
          </a:p>
          <a:p>
            <a:pPr lvl="1"/>
            <a:r>
              <a:rPr lang="en-US" dirty="0" smtClean="0"/>
              <a:t>Transportation </a:t>
            </a:r>
            <a:r>
              <a:rPr lang="en-US" dirty="0"/>
              <a:t>networks</a:t>
            </a:r>
          </a:p>
          <a:p>
            <a:pPr lvl="1"/>
            <a:r>
              <a:rPr lang="en-US" dirty="0" smtClean="0"/>
              <a:t>Biological networks</a:t>
            </a:r>
            <a:endParaRPr lang="en-US" dirty="0"/>
          </a:p>
          <a:p>
            <a:r>
              <a:rPr lang="en-US" dirty="0"/>
              <a:t>It’s a challenge to find a subject to which graph theory has not yet been applied.  </a:t>
            </a:r>
            <a:r>
              <a:rPr lang="en-US" dirty="0" smtClean="0"/>
              <a:t>Can </a:t>
            </a:r>
            <a:r>
              <a:rPr lang="en-US" dirty="0"/>
              <a:t>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Graph Models: Social Networks</a:t>
            </a:r>
            <a:endParaRPr lang="en-US" dirty="0"/>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smtClean="0"/>
              <a:t>Graphs can be used to model social structures based on different kinds of relationships between people or groups. </a:t>
            </a:r>
          </a:p>
          <a:p>
            <a:r>
              <a:rPr lang="en-US" sz="9600" dirty="0" smtClean="0"/>
              <a:t>In a </a:t>
            </a:r>
            <a:r>
              <a:rPr lang="en-US" sz="9600" i="1" dirty="0" smtClean="0"/>
              <a:t>social network</a:t>
            </a:r>
            <a:r>
              <a:rPr lang="en-US" sz="9600" dirty="0" smtClean="0"/>
              <a:t>, vertices represent individuals or organizations and edges represent relationships between them.</a:t>
            </a:r>
          </a:p>
          <a:p>
            <a:r>
              <a:rPr lang="en-US" sz="9600" dirty="0" smtClean="0"/>
              <a:t>Useful graph models of social networks include:</a:t>
            </a:r>
            <a:endParaRPr lang="en-US" sz="9600" dirty="0"/>
          </a:p>
          <a:p>
            <a:pPr lvl="1"/>
            <a:r>
              <a:rPr lang="en-US" sz="9600" i="1" dirty="0"/>
              <a:t>f</a:t>
            </a:r>
            <a:r>
              <a:rPr lang="en-US" sz="9600" i="1" dirty="0" smtClean="0"/>
              <a:t>riendship </a:t>
            </a:r>
            <a:r>
              <a:rPr lang="en-US" sz="9600" i="1" dirty="0"/>
              <a:t>graphs </a:t>
            </a:r>
            <a:r>
              <a:rPr lang="en-US" sz="9600" dirty="0"/>
              <a:t>-</a:t>
            </a:r>
            <a:r>
              <a:rPr lang="en-US" sz="9600" dirty="0" smtClean="0"/>
              <a:t> </a:t>
            </a:r>
            <a:r>
              <a:rPr lang="en-US" sz="9600" dirty="0"/>
              <a:t>undirected graphs where two people are connected if </a:t>
            </a:r>
            <a:r>
              <a:rPr lang="en-US" sz="9600" dirty="0" smtClean="0"/>
              <a:t>they are </a:t>
            </a:r>
            <a:r>
              <a:rPr lang="en-US" sz="9600" dirty="0"/>
              <a:t>friends (in the real world, on Facebook, or </a:t>
            </a:r>
            <a:r>
              <a:rPr lang="en-US" sz="9600" dirty="0" smtClean="0"/>
              <a:t>in a particular </a:t>
            </a:r>
            <a:r>
              <a:rPr lang="en-US" sz="9600" dirty="0"/>
              <a:t>virtual </a:t>
            </a:r>
            <a:r>
              <a:rPr lang="en-US" sz="9600" dirty="0" smtClean="0"/>
              <a:t>world, and so on.)</a:t>
            </a:r>
            <a:endParaRPr lang="en-US" sz="9600" dirty="0"/>
          </a:p>
          <a:p>
            <a:pPr lvl="1"/>
            <a:r>
              <a:rPr lang="en-US" sz="9600" i="1" dirty="0"/>
              <a:t>c</a:t>
            </a:r>
            <a:r>
              <a:rPr lang="en-US" sz="9600" i="1" dirty="0" smtClean="0"/>
              <a:t>ollaboration </a:t>
            </a:r>
            <a:r>
              <a:rPr lang="en-US" sz="9600" i="1" dirty="0"/>
              <a:t>graphs </a:t>
            </a:r>
            <a:r>
              <a:rPr lang="en-US" sz="9600" dirty="0"/>
              <a:t>-</a:t>
            </a:r>
            <a:r>
              <a:rPr lang="en-US" sz="9600" dirty="0" smtClean="0"/>
              <a:t> </a:t>
            </a:r>
            <a:r>
              <a:rPr lang="en-US" sz="9600" dirty="0"/>
              <a:t>undirected graphs </a:t>
            </a:r>
            <a:r>
              <a:rPr lang="en-US" sz="9600" dirty="0" smtClean="0"/>
              <a:t>where two </a:t>
            </a:r>
            <a:r>
              <a:rPr lang="en-US" sz="9600" dirty="0"/>
              <a:t>people are connected if they collaborate in a</a:t>
            </a:r>
            <a:r>
              <a:rPr lang="en-US" sz="9600" dirty="0" smtClean="0"/>
              <a:t> </a:t>
            </a:r>
            <a:r>
              <a:rPr lang="en-US" sz="9600" dirty="0"/>
              <a:t>specific </a:t>
            </a:r>
            <a:r>
              <a:rPr lang="en-US" sz="9600" dirty="0" smtClean="0"/>
              <a:t>way</a:t>
            </a:r>
            <a:endParaRPr lang="en-US" sz="9600" dirty="0"/>
          </a:p>
          <a:p>
            <a:pPr lvl="1"/>
            <a:r>
              <a:rPr lang="en-US" sz="9600" i="1" dirty="0"/>
              <a:t>i</a:t>
            </a:r>
            <a:r>
              <a:rPr lang="en-US" sz="9600" i="1" dirty="0" smtClean="0"/>
              <a:t>nfluence </a:t>
            </a:r>
            <a:r>
              <a:rPr lang="en-US" sz="9600" i="1" dirty="0"/>
              <a:t>graphs</a:t>
            </a:r>
            <a:r>
              <a:rPr lang="en-US" sz="9600" dirty="0"/>
              <a:t> -</a:t>
            </a:r>
            <a:r>
              <a:rPr lang="en-US" sz="9600" dirty="0" smtClean="0"/>
              <a:t> </a:t>
            </a:r>
            <a:r>
              <a:rPr lang="en-US" sz="9600" dirty="0"/>
              <a:t>directed graphs where there is an edge from one person to another if the first person can influence the second </a:t>
            </a:r>
            <a:r>
              <a:rPr lang="en-US" sz="9600" dirty="0" smtClean="0"/>
              <a:t>person</a:t>
            </a:r>
            <a:endParaRPr lang="en-US" sz="9600" dirty="0"/>
          </a:p>
          <a:p>
            <a:endParaRPr lang="en-US" dirty="0" smtClean="0"/>
          </a:p>
          <a:p>
            <a:endParaRPr lang="en-US" dirty="0" smtClean="0"/>
          </a:p>
          <a:p>
            <a:endParaRPr lang="en-US" dirty="0" smtClean="0"/>
          </a:p>
          <a:p>
            <a:pPr>
              <a:buNone/>
            </a:pPr>
            <a:endParaRPr lang="en-US" dirty="0" smtClean="0"/>
          </a:p>
          <a:p>
            <a:pPr>
              <a:buNone/>
            </a:pPr>
            <a:r>
              <a:rPr lang="en-US" dirty="0" smtClean="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Social Networks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smtClean="0"/>
          </a:p>
          <a:p>
            <a:pPr marL="0" indent="0">
              <a:buNone/>
            </a:pPr>
            <a:endParaRPr lang="en-US" dirty="0" smtClean="0"/>
          </a:p>
          <a:p>
            <a:endParaRPr lang="en-US" dirty="0" smtClean="0"/>
          </a:p>
          <a:p>
            <a:endParaRPr lang="en-US" dirty="0" smtClean="0"/>
          </a:p>
          <a:p>
            <a:pPr>
              <a:buNone/>
            </a:pPr>
            <a:endParaRPr lang="en-US" dirty="0" smtClean="0"/>
          </a:p>
          <a:p>
            <a:pPr>
              <a:buNone/>
            </a:pPr>
            <a:r>
              <a:rPr lang="en-US" dirty="0" smtClean="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smtClean="0"/>
              <a:t>Example</a:t>
            </a:r>
            <a:r>
              <a:rPr lang="en-US" dirty="0" smtClean="0"/>
              <a:t>: A </a:t>
            </a:r>
            <a:r>
              <a:rPr lang="en-US" dirty="0"/>
              <a:t>f</a:t>
            </a:r>
            <a:r>
              <a:rPr lang="en-US" dirty="0" smtClean="0"/>
              <a:t>riendship </a:t>
            </a:r>
            <a:r>
              <a:rPr lang="en-US" dirty="0"/>
              <a:t>g</a:t>
            </a:r>
            <a:r>
              <a:rPr lang="en-US" dirty="0" smtClean="0"/>
              <a:t>raph </a:t>
            </a:r>
            <a:r>
              <a:rPr lang="en-US" dirty="0"/>
              <a:t>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smtClean="0"/>
              <a:t>Example</a:t>
            </a:r>
            <a:r>
              <a:rPr lang="en-US" dirty="0" smtClean="0"/>
              <a:t>: An influence </a:t>
            </a:r>
            <a:r>
              <a:rPr lang="en-US" dirty="0"/>
              <a:t>g</a:t>
            </a:r>
            <a:r>
              <a:rPr lang="en-US" dirty="0" smtClean="0"/>
              <a:t>raph</a:t>
            </a:r>
            <a:endParaRPr lang="en-US" dirty="0"/>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smtClean="0"/>
              <a:t>Next Slide: Collaboration Graphs</a:t>
            </a:r>
            <a:endParaRPr lang="en-US" sz="1600" i="1" dirty="0"/>
          </a:p>
        </p:txBody>
      </p:sp>
    </p:spTree>
    <p:extLst>
      <p:ext uri="{BB962C8B-B14F-4D97-AF65-F5344CB8AC3E}">
        <p14:creationId xmlns:p14="http://schemas.microsoft.com/office/powerpoint/2010/main" val="4035524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Collaboration Graphs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i="1" dirty="0" smtClean="0"/>
              <a:t>Hollywood graph </a:t>
            </a:r>
            <a:r>
              <a:rPr lang="en-US" dirty="0" smtClean="0"/>
              <a:t>models the collaboration of actors in films.</a:t>
            </a:r>
          </a:p>
          <a:p>
            <a:pPr lvl="1"/>
            <a:r>
              <a:rPr lang="en-US" dirty="0"/>
              <a:t>We represent actors by vertices and we connect two vertices if the actors they represent have appeared in the same </a:t>
            </a:r>
            <a:r>
              <a:rPr lang="en-US" dirty="0" smtClean="0"/>
              <a:t>movie.</a:t>
            </a:r>
            <a:endParaRPr lang="en-US" dirty="0"/>
          </a:p>
          <a:p>
            <a:pPr lvl="1"/>
            <a:r>
              <a:rPr lang="en-US" dirty="0" smtClean="0"/>
              <a:t>We </a:t>
            </a:r>
            <a:r>
              <a:rPr lang="en-US" dirty="0"/>
              <a:t>will </a:t>
            </a:r>
            <a:r>
              <a:rPr lang="en-US" dirty="0" smtClean="0"/>
              <a:t>study the </a:t>
            </a:r>
            <a:r>
              <a:rPr lang="en-US" dirty="0"/>
              <a:t>Hollywood Graph in Section </a:t>
            </a:r>
            <a:r>
              <a:rPr lang="en-US" dirty="0">
                <a:latin typeface="Cambria" pitchFamily="18" charset="0"/>
              </a:rPr>
              <a:t>10.4</a:t>
            </a:r>
            <a:r>
              <a:rPr lang="en-US" dirty="0"/>
              <a:t> when we discuss Kevin Bacon </a:t>
            </a:r>
            <a:r>
              <a:rPr lang="en-US" dirty="0" smtClean="0"/>
              <a:t>numbers.</a:t>
            </a:r>
            <a:endParaRPr lang="en-US" dirty="0"/>
          </a:p>
          <a:p>
            <a:r>
              <a:rPr lang="en-US" dirty="0"/>
              <a:t>An </a:t>
            </a:r>
            <a:r>
              <a:rPr lang="en-US" i="1" dirty="0" smtClean="0"/>
              <a:t>academic </a:t>
            </a:r>
            <a:r>
              <a:rPr lang="en-US" i="1" dirty="0"/>
              <a:t>collaboration </a:t>
            </a:r>
            <a:r>
              <a:rPr lang="en-US" i="1" dirty="0" smtClean="0"/>
              <a:t>graph </a:t>
            </a:r>
            <a:r>
              <a:rPr lang="en-US" dirty="0" smtClean="0"/>
              <a:t>models </a:t>
            </a:r>
            <a:r>
              <a:rPr lang="en-US" dirty="0"/>
              <a:t>the collaboration of researchers who have jointly written a paper in a particular </a:t>
            </a:r>
            <a:r>
              <a:rPr lang="en-US" dirty="0" smtClean="0"/>
              <a:t>subject.</a:t>
            </a:r>
            <a:endParaRPr lang="en-US" dirty="0"/>
          </a:p>
          <a:p>
            <a:pPr lvl="1"/>
            <a:r>
              <a:rPr lang="en-US" dirty="0"/>
              <a:t> We represent </a:t>
            </a:r>
            <a:r>
              <a:rPr lang="en-US" dirty="0" smtClean="0"/>
              <a:t>researchers in </a:t>
            </a:r>
            <a:r>
              <a:rPr lang="en-US" dirty="0"/>
              <a:t>a particular academic discipline using </a:t>
            </a:r>
            <a:r>
              <a:rPr lang="en-US" dirty="0" smtClean="0"/>
              <a:t>vertices.</a:t>
            </a:r>
            <a:endParaRPr lang="en-US" dirty="0"/>
          </a:p>
          <a:p>
            <a:pPr lvl="1"/>
            <a:r>
              <a:rPr lang="en-US" dirty="0" smtClean="0"/>
              <a:t>We </a:t>
            </a:r>
            <a:r>
              <a:rPr lang="en-US" dirty="0"/>
              <a:t>connect the vertices representing two </a:t>
            </a:r>
            <a:r>
              <a:rPr lang="en-US" dirty="0" smtClean="0"/>
              <a:t>researchers </a:t>
            </a:r>
            <a:r>
              <a:rPr lang="en-US" dirty="0"/>
              <a:t>in this discipline if they </a:t>
            </a:r>
            <a:r>
              <a:rPr lang="en-US" dirty="0" smtClean="0"/>
              <a:t>are </a:t>
            </a:r>
            <a:r>
              <a:rPr lang="en-US" dirty="0"/>
              <a:t>coauthors of a </a:t>
            </a:r>
            <a:r>
              <a:rPr lang="en-US" dirty="0" smtClean="0"/>
              <a:t>paper.</a:t>
            </a:r>
            <a:endParaRPr lang="en-US" dirty="0"/>
          </a:p>
          <a:p>
            <a:pPr lvl="1"/>
            <a:r>
              <a:rPr lang="en-US" dirty="0" smtClean="0"/>
              <a:t>We </a:t>
            </a:r>
            <a:r>
              <a:rPr lang="en-US" dirty="0"/>
              <a:t>will </a:t>
            </a:r>
            <a:r>
              <a:rPr lang="en-US" dirty="0" smtClean="0"/>
              <a:t>study </a:t>
            </a:r>
            <a:r>
              <a:rPr lang="en-US" dirty="0"/>
              <a:t>the </a:t>
            </a:r>
            <a:r>
              <a:rPr lang="en-US" dirty="0" smtClean="0"/>
              <a:t>academic </a:t>
            </a:r>
            <a:r>
              <a:rPr lang="en-US" dirty="0"/>
              <a:t>collaboration </a:t>
            </a:r>
            <a:r>
              <a:rPr lang="en-US" dirty="0" smtClean="0"/>
              <a:t>graph for mathematicians </a:t>
            </a:r>
            <a:r>
              <a:rPr lang="en-US" dirty="0"/>
              <a:t>when we discuss </a:t>
            </a:r>
            <a:r>
              <a:rPr lang="en-US" i="1" dirty="0" err="1" smtClean="0"/>
              <a:t>Erd</a:t>
            </a:r>
            <a:r>
              <a:rPr lang="hu-HU" i="1" dirty="0" smtClean="0">
                <a:latin typeface="Cambria Math"/>
                <a:ea typeface="Cambria Math"/>
              </a:rPr>
              <a:t>ő</a:t>
            </a:r>
            <a:r>
              <a:rPr lang="en-US" i="1" dirty="0" smtClean="0"/>
              <a:t>s </a:t>
            </a:r>
            <a:r>
              <a:rPr lang="en-US" i="1" dirty="0"/>
              <a:t>numbers </a:t>
            </a:r>
            <a:r>
              <a:rPr lang="en-US" dirty="0"/>
              <a:t>in Section </a:t>
            </a:r>
            <a:r>
              <a:rPr lang="en-US" dirty="0" smtClean="0">
                <a:latin typeface="Cambria" pitchFamily="18" charset="0"/>
              </a:rPr>
              <a:t>10.4.</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Applications to Information Networks</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r>
              <a:rPr lang="en-US" dirty="0" smtClean="0"/>
              <a:t>.</a:t>
            </a:r>
            <a:endParaRPr lang="en-US" dirty="0"/>
          </a:p>
          <a:p>
            <a:r>
              <a:rPr lang="en-US" dirty="0" smtClean="0"/>
              <a:t>In a </a:t>
            </a:r>
            <a:r>
              <a:rPr lang="en-US" i="1" dirty="0"/>
              <a:t>w</a:t>
            </a:r>
            <a:r>
              <a:rPr lang="en-US" i="1" dirty="0" smtClean="0"/>
              <a:t>eb graph</a:t>
            </a:r>
            <a:r>
              <a:rPr lang="en-US" dirty="0" smtClean="0"/>
              <a:t>, web </a:t>
            </a:r>
            <a:r>
              <a:rPr lang="en-US" dirty="0"/>
              <a:t>pages are represented by </a:t>
            </a:r>
            <a:r>
              <a:rPr lang="en-US" dirty="0" smtClean="0"/>
              <a:t>vertices and</a:t>
            </a:r>
            <a:r>
              <a:rPr lang="en-US" dirty="0"/>
              <a:t> </a:t>
            </a:r>
            <a:r>
              <a:rPr lang="en-US" dirty="0" smtClean="0"/>
              <a:t>links </a:t>
            </a:r>
            <a:r>
              <a:rPr lang="en-US" dirty="0"/>
              <a:t>are represented by directed </a:t>
            </a:r>
            <a:r>
              <a:rPr lang="en-US" dirty="0" smtClean="0"/>
              <a:t>edges.</a:t>
            </a:r>
            <a:endParaRPr lang="en-US" dirty="0"/>
          </a:p>
          <a:p>
            <a:pPr lvl="1"/>
            <a:r>
              <a:rPr lang="en-US" dirty="0" smtClean="0"/>
              <a:t> </a:t>
            </a:r>
            <a:r>
              <a:rPr lang="en-US" dirty="0"/>
              <a:t>A </a:t>
            </a:r>
            <a:r>
              <a:rPr lang="en-US" dirty="0" smtClean="0"/>
              <a:t>web </a:t>
            </a:r>
            <a:r>
              <a:rPr lang="en-US" dirty="0"/>
              <a:t>graph models the web at a particular </a:t>
            </a:r>
            <a:r>
              <a:rPr lang="en-US" dirty="0" smtClean="0"/>
              <a:t>time.</a:t>
            </a:r>
            <a:endParaRPr lang="en-US" dirty="0"/>
          </a:p>
          <a:p>
            <a:pPr lvl="1"/>
            <a:r>
              <a:rPr lang="en-US" dirty="0" smtClean="0"/>
              <a:t> </a:t>
            </a:r>
            <a:r>
              <a:rPr lang="en-US" dirty="0"/>
              <a:t>We will explain how the web graph is used </a:t>
            </a:r>
            <a:r>
              <a:rPr lang="en-US" dirty="0" smtClean="0"/>
              <a:t>by </a:t>
            </a:r>
            <a:r>
              <a:rPr lang="en-US" dirty="0"/>
              <a:t>search engines in Section </a:t>
            </a:r>
            <a:r>
              <a:rPr lang="en-US" dirty="0" smtClean="0">
                <a:latin typeface="Cambria" pitchFamily="18" charset="0"/>
              </a:rPr>
              <a:t>11.4.</a:t>
            </a:r>
            <a:endParaRPr lang="en-US" dirty="0"/>
          </a:p>
          <a:p>
            <a:r>
              <a:rPr lang="en-US" dirty="0" smtClean="0"/>
              <a:t>In a </a:t>
            </a:r>
            <a:r>
              <a:rPr lang="en-US" i="1" dirty="0"/>
              <a:t>citation </a:t>
            </a:r>
            <a:r>
              <a:rPr lang="en-US" i="1" dirty="0" smtClean="0"/>
              <a:t>network</a:t>
            </a:r>
            <a:r>
              <a:rPr lang="en-US" dirty="0" smtClean="0"/>
              <a:t>: </a:t>
            </a:r>
            <a:endParaRPr lang="en-US" dirty="0"/>
          </a:p>
          <a:p>
            <a:pPr lvl="1"/>
            <a:r>
              <a:rPr lang="en-US" dirty="0" smtClean="0"/>
              <a:t> </a:t>
            </a:r>
            <a:r>
              <a:rPr lang="en-US" dirty="0"/>
              <a:t>Research papers in a particular discipline are represented by </a:t>
            </a:r>
            <a:r>
              <a:rPr lang="en-US" dirty="0" smtClean="0"/>
              <a:t>vertices.</a:t>
            </a:r>
            <a:endParaRPr lang="en-US" dirty="0"/>
          </a:p>
          <a:p>
            <a:pPr lvl="1"/>
            <a:r>
              <a:rPr lang="en-US" dirty="0" smtClean="0"/>
              <a:t>When </a:t>
            </a:r>
            <a:r>
              <a:rPr lang="en-US" dirty="0"/>
              <a:t>a paper cites a second paper as a </a:t>
            </a:r>
            <a:r>
              <a:rPr lang="en-US" dirty="0" smtClean="0"/>
              <a:t>reference,  </a:t>
            </a:r>
            <a:r>
              <a:rPr lang="en-US" dirty="0"/>
              <a:t>there is an edge from the vertex representing this paper to the vertex representing the second </a:t>
            </a:r>
            <a:r>
              <a:rPr lang="en-US" dirty="0" smtClean="0"/>
              <a:t>paper.</a:t>
            </a:r>
            <a:endParaRPr lang="en-US" dirty="0"/>
          </a:p>
          <a:p>
            <a:pPr marL="365760" lvl="1" indent="0">
              <a:buNone/>
            </a:pPr>
            <a:endParaRPr lang="en-US"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Graph models are extensively used in the study of  transportation networks.</a:t>
            </a:r>
          </a:p>
          <a:p>
            <a:r>
              <a:rPr lang="en-US" dirty="0" smtClean="0"/>
              <a:t>Airline networks can be modeled using directed </a:t>
            </a:r>
            <a:r>
              <a:rPr lang="en-US" dirty="0" err="1" smtClean="0"/>
              <a:t>multigraphs</a:t>
            </a:r>
            <a:r>
              <a:rPr lang="en-US" dirty="0" smtClean="0"/>
              <a:t> where</a:t>
            </a:r>
          </a:p>
          <a:p>
            <a:pPr lvl="1"/>
            <a:r>
              <a:rPr lang="en-US" dirty="0"/>
              <a:t>a</a:t>
            </a:r>
            <a:r>
              <a:rPr lang="en-US" dirty="0" smtClean="0"/>
              <a:t>irports are represented by vertices</a:t>
            </a:r>
          </a:p>
          <a:p>
            <a:pPr lvl="1"/>
            <a:r>
              <a:rPr lang="en-US" dirty="0"/>
              <a:t>e</a:t>
            </a:r>
            <a:r>
              <a:rPr lang="en-US" dirty="0" smtClean="0"/>
              <a:t>ach flight is represented by  a directed edge from the vertex representing the departure airport to the vertex representing the destination airport</a:t>
            </a:r>
          </a:p>
          <a:p>
            <a:r>
              <a:rPr lang="en-US" dirty="0" smtClean="0"/>
              <a:t>Road networks can be modeled using graphs where</a:t>
            </a:r>
          </a:p>
          <a:p>
            <a:pPr lvl="1"/>
            <a:r>
              <a:rPr lang="en-US" dirty="0"/>
              <a:t>v</a:t>
            </a:r>
            <a:r>
              <a:rPr lang="en-US" dirty="0" smtClean="0"/>
              <a:t>ertices represent intersections and edges represent roads.</a:t>
            </a:r>
          </a:p>
          <a:p>
            <a:pPr lvl="1"/>
            <a:r>
              <a:rPr lang="en-US" dirty="0"/>
              <a:t>u</a:t>
            </a:r>
            <a:r>
              <a:rPr lang="en-US" dirty="0" smtClean="0"/>
              <a:t>ndirected edges represent two-way roads and directed edges represent one-way roads.</a:t>
            </a:r>
            <a:endParaRPr lang="en-US" dirty="0"/>
          </a:p>
        </p:txBody>
      </p:sp>
    </p:spTree>
    <p:extLst>
      <p:ext uri="{BB962C8B-B14F-4D97-AF65-F5344CB8AC3E}">
        <p14:creationId xmlns:p14="http://schemas.microsoft.com/office/powerpoint/2010/main" val="417562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Graph models are </a:t>
            </a:r>
            <a:r>
              <a:rPr lang="en-US" dirty="0" smtClean="0"/>
              <a:t>extensively </a:t>
            </a:r>
            <a:r>
              <a:rPr lang="en-US" dirty="0"/>
              <a:t>used in software </a:t>
            </a:r>
            <a:r>
              <a:rPr lang="en-US" dirty="0" smtClean="0"/>
              <a:t>design. We </a:t>
            </a:r>
            <a:r>
              <a:rPr lang="en-US" dirty="0"/>
              <a:t>will introduce two such models </a:t>
            </a:r>
            <a:r>
              <a:rPr lang="en-US" dirty="0" smtClean="0"/>
              <a:t>here; one representing the dependency between the modules of a software application  and the other representing restrictions in the execution of statements in computer programs.</a:t>
            </a:r>
            <a:endParaRPr lang="en-US" dirty="0"/>
          </a:p>
          <a:p>
            <a:r>
              <a:rPr lang="en-US" dirty="0"/>
              <a:t>When a top-down approach is used to design software, the system is divided into </a:t>
            </a:r>
            <a:r>
              <a:rPr lang="en-US" dirty="0" smtClean="0"/>
              <a:t>modules</a:t>
            </a:r>
            <a:r>
              <a:rPr lang="en-US" dirty="0"/>
              <a:t>,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a:t>
            </a:r>
            <a:r>
              <a:rPr lang="en-US" dirty="0" smtClean="0"/>
              <a:t>. </a:t>
            </a:r>
          </a:p>
          <a:p>
            <a:pPr lvl="1"/>
            <a:r>
              <a:rPr lang="en-US" dirty="0" smtClean="0"/>
              <a:t>In </a:t>
            </a:r>
            <a:r>
              <a:rPr lang="en-US" dirty="0"/>
              <a:t>a module dependency graph vertices represent software </a:t>
            </a:r>
            <a:r>
              <a:rPr lang="en-US" dirty="0" smtClean="0"/>
              <a:t>modules </a:t>
            </a:r>
            <a:r>
              <a:rPr lang="en-US" dirty="0"/>
              <a:t>and there is an edge from one module to another if the second module depends on the first</a:t>
            </a:r>
            <a:r>
              <a:rPr lang="en-US" dirty="0" smtClean="0"/>
              <a: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smtClean="0"/>
              <a:t>Example</a:t>
            </a:r>
            <a:r>
              <a:rPr lang="en-US" dirty="0" smtClean="0"/>
              <a:t>: </a:t>
            </a:r>
            <a:r>
              <a:rPr lang="en-US" sz="1600" dirty="0" smtClean="0"/>
              <a:t>The </a:t>
            </a:r>
            <a:r>
              <a:rPr lang="en-US" sz="1600" dirty="0"/>
              <a:t>dependencies between </a:t>
            </a:r>
            <a:r>
              <a:rPr lang="en-US" sz="1600" dirty="0" smtClean="0"/>
              <a:t>the seven </a:t>
            </a:r>
            <a:r>
              <a:rPr lang="en-US" sz="1600" dirty="0"/>
              <a:t>modules in the design of a web browser are represented by this module dependency graph</a:t>
            </a:r>
            <a:r>
              <a:rPr lang="en-US" sz="1600" dirty="0" smtClean="0"/>
              <a:t>.</a:t>
            </a:r>
            <a:endParaRPr lang="en-US" sz="1600" dirty="0"/>
          </a:p>
        </p:txBody>
      </p:sp>
    </p:spTree>
    <p:extLst>
      <p:ext uri="{BB962C8B-B14F-4D97-AF65-F5344CB8AC3E}">
        <p14:creationId xmlns:p14="http://schemas.microsoft.com/office/powerpoint/2010/main" val="2326792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We </a:t>
            </a:r>
            <a:r>
              <a:rPr lang="en-US" dirty="0"/>
              <a:t>can use a directed graph called a </a:t>
            </a:r>
            <a:r>
              <a:rPr lang="en-US" i="1" dirty="0"/>
              <a:t>precedence graph </a:t>
            </a:r>
            <a:r>
              <a:rPr lang="en-US" dirty="0"/>
              <a:t>to represent which statements must have already been executed before we execute each statement</a:t>
            </a:r>
            <a:r>
              <a:rPr lang="en-US" dirty="0" smtClean="0"/>
              <a:t>.</a:t>
            </a:r>
            <a:endParaRPr lang="en-US" b="1" dirty="0"/>
          </a:p>
          <a:p>
            <a:pPr lvl="1"/>
            <a:r>
              <a:rPr lang="en-US" dirty="0" smtClean="0"/>
              <a:t> </a:t>
            </a:r>
            <a:r>
              <a:rPr lang="en-US" dirty="0"/>
              <a:t>V</a:t>
            </a:r>
            <a:r>
              <a:rPr lang="en-US" dirty="0" smtClean="0"/>
              <a:t>ertices </a:t>
            </a:r>
            <a:r>
              <a:rPr lang="en-US" dirty="0"/>
              <a:t>represent statements </a:t>
            </a:r>
            <a:r>
              <a:rPr lang="en-US" dirty="0" smtClean="0"/>
              <a:t>in a </a:t>
            </a:r>
            <a:r>
              <a:rPr lang="en-US" dirty="0"/>
              <a:t>computer </a:t>
            </a:r>
            <a:r>
              <a:rPr lang="en-US" dirty="0" smtClean="0"/>
              <a:t>program</a:t>
            </a:r>
            <a:endParaRPr lang="en-US" dirty="0"/>
          </a:p>
          <a:p>
            <a:pPr lvl="1"/>
            <a:r>
              <a:rPr lang="en-US" dirty="0"/>
              <a:t>T</a:t>
            </a:r>
            <a:r>
              <a:rPr lang="en-US" dirty="0" smtClean="0"/>
              <a:t>here </a:t>
            </a:r>
            <a:r>
              <a:rPr lang="en-US" dirty="0"/>
              <a:t>is a directed edge from a vertex to a second vertex if the second vertex cannot be executed before the </a:t>
            </a:r>
            <a:r>
              <a:rPr lang="en-US" dirty="0" smtClean="0"/>
              <a:t>first</a:t>
            </a:r>
          </a:p>
          <a:p>
            <a:pPr lvl="1"/>
            <a:endParaRPr lang="en-US" dirty="0"/>
          </a:p>
          <a:p>
            <a:pPr lvl="1"/>
            <a:endParaRPr lang="en-US" dirty="0" smtClean="0"/>
          </a:p>
          <a:p>
            <a:pPr lvl="1"/>
            <a:endParaRPr lang="en-US" dirty="0"/>
          </a:p>
          <a:p>
            <a:pPr lvl="1"/>
            <a:endParaRPr lang="en-US" dirty="0" smtClean="0"/>
          </a:p>
          <a:p>
            <a:pPr lvl="1"/>
            <a:endParaRPr lang="en-US" dirty="0"/>
          </a:p>
          <a:p>
            <a:pPr marL="393192" lvl="1" indent="0">
              <a:buNone/>
            </a:pPr>
            <a:r>
              <a:rPr lang="en-US" dirty="0" smtClean="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smtClean="0"/>
              <a:t>Software Design Applications (</a:t>
            </a:r>
            <a:r>
              <a:rPr lang="en-US" i="1" dirty="0" smtClean="0"/>
              <a:t>continued</a:t>
            </a:r>
            <a:r>
              <a:rPr lang="en-US" dirty="0" smtClean="0"/>
              <a:t>)</a:t>
            </a:r>
            <a:endParaRPr lang="en-US" dirty="0"/>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Applications</a:t>
            </a:r>
            <a:endParaRPr lang="en-US" dirty="0"/>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t>Niche overlap graphs </a:t>
            </a:r>
            <a:r>
              <a:rPr lang="en-US" dirty="0"/>
              <a:t>model competition between species in an ecosystem</a:t>
            </a:r>
          </a:p>
          <a:p>
            <a:pPr lvl="1"/>
            <a:r>
              <a:rPr lang="en-US" dirty="0" smtClean="0"/>
              <a:t>Vertices </a:t>
            </a:r>
            <a:r>
              <a:rPr lang="en-US" dirty="0"/>
              <a:t>represent species </a:t>
            </a:r>
            <a:r>
              <a:rPr lang="en-US" dirty="0" smtClean="0"/>
              <a:t>and an edge connects two vertices when they </a:t>
            </a:r>
            <a:r>
              <a:rPr lang="en-US" dirty="0"/>
              <a:t>represent </a:t>
            </a:r>
            <a:r>
              <a:rPr lang="en-US" dirty="0" smtClean="0"/>
              <a:t>species </a:t>
            </a:r>
            <a:r>
              <a:rPr lang="en-US" dirty="0"/>
              <a:t>who compete for food resources</a:t>
            </a:r>
            <a:r>
              <a:rPr lang="en-US" dirty="0" smtClean="0"/>
              <a:t>.</a:t>
            </a:r>
          </a:p>
          <a:p>
            <a:pPr lvl="1"/>
            <a:endParaRPr lang="en-US" dirty="0"/>
          </a:p>
          <a:p>
            <a:pPr lvl="1"/>
            <a:endParaRPr lang="en-US" dirty="0" smtClean="0"/>
          </a:p>
          <a:p>
            <a:pPr lvl="1"/>
            <a:endParaRPr lang="en-US" dirty="0"/>
          </a:p>
          <a:p>
            <a:pPr marL="393192" lvl="1" indent="0">
              <a:buNone/>
            </a:pPr>
            <a:r>
              <a:rPr lang="en-US" dirty="0" smtClean="0"/>
              <a:t> </a:t>
            </a:r>
            <a:endParaRPr lang="en-US" dirty="0"/>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is the niche overlap graph for a forest ecosystem with nine species</a:t>
            </a:r>
            <a:r>
              <a:rPr lang="en-US" dirty="0" smtClean="0"/>
              <a:t>.</a:t>
            </a:r>
            <a:endParaRPr lang="en-US" dirty="0"/>
          </a:p>
        </p:txBody>
      </p:sp>
    </p:spTree>
    <p:extLst>
      <p:ext uri="{BB962C8B-B14F-4D97-AF65-F5344CB8AC3E}">
        <p14:creationId xmlns:p14="http://schemas.microsoft.com/office/powerpoint/2010/main" val="212597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and Graph Models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Biological Applications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 </a:t>
            </a:r>
            <a:r>
              <a:rPr lang="en-US" i="1" dirty="0"/>
              <a:t>protein interaction network.</a:t>
            </a:r>
          </a:p>
          <a:p>
            <a:r>
              <a:rPr lang="en-US" dirty="0" smtClean="0"/>
              <a:t>In </a:t>
            </a:r>
            <a:r>
              <a:rPr lang="en-US" dirty="0"/>
              <a:t>a </a:t>
            </a:r>
            <a:r>
              <a:rPr lang="en-US" i="1" dirty="0"/>
              <a:t>protein interaction graph</a:t>
            </a:r>
            <a:r>
              <a:rPr lang="en-US" dirty="0"/>
              <a:t>, vertices represent proteins </a:t>
            </a:r>
            <a:r>
              <a:rPr lang="en-US" dirty="0" smtClean="0"/>
              <a:t> and vertices are </a:t>
            </a:r>
            <a:r>
              <a:rPr lang="en-US" dirty="0"/>
              <a:t>connected by an edge if the proteins they represent </a:t>
            </a:r>
            <a:r>
              <a:rPr lang="en-US" dirty="0" smtClean="0"/>
              <a:t>interact.</a:t>
            </a:r>
            <a:endParaRPr lang="en-US" dirty="0"/>
          </a:p>
          <a:p>
            <a:r>
              <a:rPr lang="en-US" dirty="0" smtClean="0"/>
              <a:t>Protein </a:t>
            </a:r>
            <a:r>
              <a:rPr lang="en-US" dirty="0"/>
              <a:t>interaction graphs can be huge and can contain more than 100,000 vertices, each representing a different protein, and more than 1,000,000 edges, each representing an interaction between </a:t>
            </a:r>
            <a:r>
              <a:rPr lang="en-US" dirty="0" smtClean="0"/>
              <a:t>proteins</a:t>
            </a:r>
            <a:endParaRPr lang="en-US" dirty="0"/>
          </a:p>
          <a:p>
            <a:r>
              <a:rPr lang="en-US" dirty="0"/>
              <a:t>Protein interaction graphs are often split into smaller graphs, called </a:t>
            </a:r>
            <a:r>
              <a:rPr lang="en-US" i="1" dirty="0"/>
              <a:t>modules</a:t>
            </a:r>
            <a:r>
              <a:rPr lang="en-US" dirty="0"/>
              <a:t>,  which represent the interactions between </a:t>
            </a:r>
            <a:r>
              <a:rPr lang="en-US" dirty="0" smtClean="0"/>
              <a:t>proteins </a:t>
            </a:r>
            <a:r>
              <a:rPr lang="en-US" dirty="0"/>
              <a:t>involved in a particular </a:t>
            </a:r>
            <a:r>
              <a:rPr lang="en-US" dirty="0" smtClean="0"/>
              <a:t>function.</a:t>
            </a:r>
          </a:p>
          <a:p>
            <a:pPr marL="0" indent="0">
              <a:buNone/>
            </a:pPr>
            <a:endParaRPr lang="en-US" dirty="0"/>
          </a:p>
          <a:p>
            <a:endParaRPr lang="en-US" dirty="0" smtClean="0"/>
          </a:p>
          <a:p>
            <a:endParaRPr lang="en-US" dirty="0"/>
          </a:p>
          <a:p>
            <a:pPr marL="0" indent="0">
              <a:buNone/>
            </a:pPr>
            <a:r>
              <a:rPr lang="en-US" dirty="0" smtClean="0"/>
              <a:t> </a:t>
            </a:r>
            <a:endParaRPr lang="en-US" dirty="0"/>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smtClean="0"/>
              <a:t>Example</a:t>
            </a:r>
            <a:r>
              <a:rPr lang="en-US" dirty="0" smtClean="0"/>
              <a:t>:  </a:t>
            </a:r>
            <a:r>
              <a:rPr lang="en-US" dirty="0"/>
              <a:t>This is a module of the protein interaction graph of proteins that degrade RNA in a human </a:t>
            </a:r>
            <a:r>
              <a:rPr lang="en-US" dirty="0" smtClean="0"/>
              <a:t>cell.</a:t>
            </a:r>
            <a:endParaRPr lang="en-US" dirty="0"/>
          </a:p>
        </p:txBody>
      </p:sp>
    </p:spTree>
    <p:extLst>
      <p:ext uri="{BB962C8B-B14F-4D97-AF65-F5344CB8AC3E}">
        <p14:creationId xmlns:p14="http://schemas.microsoft.com/office/powerpoint/2010/main" val="4037265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EXAMPLE</a:t>
            </a:r>
            <a:endParaRPr lang="en-US" dirty="0"/>
          </a:p>
        </p:txBody>
      </p:sp>
      <p:pic>
        <p:nvPicPr>
          <p:cNvPr id="7" name="Content Placeholder 6"/>
          <p:cNvPicPr>
            <a:picLocks noGrp="1" noChangeAspect="1"/>
          </p:cNvPicPr>
          <p:nvPr>
            <p:ph idx="1"/>
          </p:nvPr>
        </p:nvPicPr>
        <p:blipFill>
          <a:blip r:embed="rId2"/>
          <a:stretch>
            <a:fillRect/>
          </a:stretch>
        </p:blipFill>
        <p:spPr>
          <a:xfrm>
            <a:off x="1371600" y="1752600"/>
            <a:ext cx="4925176" cy="1498600"/>
          </a:xfrm>
          <a:prstGeom prst="rect">
            <a:avLst/>
          </a:prstGeom>
        </p:spPr>
      </p:pic>
    </p:spTree>
    <p:extLst>
      <p:ext uri="{BB962C8B-B14F-4D97-AF65-F5344CB8AC3E}">
        <p14:creationId xmlns:p14="http://schemas.microsoft.com/office/powerpoint/2010/main" val="1958650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smtClean="0"/>
              <a:t>#15</a:t>
            </a:r>
            <a:endParaRPr lang="en-US"/>
          </a:p>
        </p:txBody>
      </p:sp>
    </p:spTree>
    <p:extLst>
      <p:ext uri="{BB962C8B-B14F-4D97-AF65-F5344CB8AC3E}">
        <p14:creationId xmlns:p14="http://schemas.microsoft.com/office/powerpoint/2010/main" val="370569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Introduction to Graphs</a:t>
            </a:r>
          </a:p>
          <a:p>
            <a:r>
              <a:rPr lang="en-US" dirty="0" smtClean="0"/>
              <a:t>Graph Taxonomy</a:t>
            </a:r>
          </a:p>
          <a:p>
            <a:r>
              <a:rPr lang="en-US" dirty="0" smtClean="0"/>
              <a:t>Graph Models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Graphs</a:t>
            </a:r>
            <a:endParaRPr lang="en-US" dirty="0"/>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smtClean="0"/>
              <a:t>   Definition:</a:t>
            </a:r>
            <a:r>
              <a:rPr lang="en-US" dirty="0" smtClean="0"/>
              <a:t> A </a:t>
            </a:r>
            <a:r>
              <a:rPr lang="en-US" i="1" dirty="0" smtClean="0"/>
              <a:t>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smtClean="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edges. </a:t>
            </a:r>
            <a:r>
              <a:rPr lang="en-US" dirty="0" smtClean="0"/>
              <a:t>Each edge has either one or two vertices associated with it, called its </a:t>
            </a:r>
            <a:r>
              <a:rPr lang="en-US" i="1" dirty="0" smtClean="0"/>
              <a:t>endpoints</a:t>
            </a:r>
            <a:r>
              <a:rPr lang="en-US" dirty="0" smtClean="0"/>
              <a:t>.  An edge is said to </a:t>
            </a:r>
            <a:r>
              <a:rPr lang="en-US" i="1" dirty="0" smtClean="0"/>
              <a:t>connect</a:t>
            </a:r>
            <a:r>
              <a:rPr lang="en-US" dirty="0" smtClean="0"/>
              <a:t> its endpoints.</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smtClean="0"/>
          </a:p>
          <a:p>
            <a:pPr>
              <a:buNone/>
            </a:pPr>
            <a:r>
              <a:rPr lang="en-US" dirty="0" smtClean="0"/>
              <a:t>   </a:t>
            </a:r>
            <a:r>
              <a:rPr lang="en-US" sz="1900" b="1" dirty="0" smtClean="0"/>
              <a:t>Remarks</a:t>
            </a:r>
            <a:r>
              <a:rPr lang="en-US" sz="1900" dirty="0" smtClean="0"/>
              <a:t>: </a:t>
            </a:r>
          </a:p>
          <a:p>
            <a:pPr lvl="1"/>
            <a:r>
              <a:rPr lang="en-US" sz="1900" dirty="0"/>
              <a:t>The graphs we study here are unrelated to </a:t>
            </a:r>
            <a:r>
              <a:rPr lang="en-US" sz="1900" dirty="0" smtClean="0"/>
              <a:t>graphs </a:t>
            </a:r>
            <a:r>
              <a:rPr lang="en-US" sz="1900" dirty="0"/>
              <a:t>of functions studied in Chapter </a:t>
            </a:r>
            <a:r>
              <a:rPr lang="en-US" sz="1900" dirty="0">
                <a:latin typeface="Cambria" pitchFamily="18" charset="0"/>
              </a:rPr>
              <a:t>2</a:t>
            </a:r>
            <a:r>
              <a:rPr lang="en-US" sz="1900" dirty="0"/>
              <a:t>. </a:t>
            </a:r>
            <a:endParaRPr lang="en-US" sz="1900" dirty="0" smtClean="0"/>
          </a:p>
          <a:p>
            <a:pPr lvl="1"/>
            <a:r>
              <a:rPr lang="en-US" sz="1900" dirty="0"/>
              <a:t>We have a lot of freedom when we draw a picture of </a:t>
            </a:r>
            <a:r>
              <a:rPr lang="en-US" sz="1900" dirty="0" smtClean="0"/>
              <a:t>a graph</a:t>
            </a:r>
            <a:r>
              <a:rPr lang="en-US" sz="1900" dirty="0"/>
              <a:t>.   All that matters is the connections made by the edges, not the particular geometry depicted.   For example, the lengths of edges, whether edges cross, how vertices are depicted, and so on, do not </a:t>
            </a:r>
            <a:r>
              <a:rPr lang="en-US" sz="1900" dirty="0" smtClean="0"/>
              <a:t>matter</a:t>
            </a:r>
          </a:p>
          <a:p>
            <a:pPr lvl="1"/>
            <a:r>
              <a:rPr lang="en-US" sz="1900" dirty="0" smtClean="0"/>
              <a:t>A graph with an infinite vertex set  is called an </a:t>
            </a:r>
            <a:r>
              <a:rPr lang="en-US" sz="1900" i="1" dirty="0" smtClean="0"/>
              <a:t>infinite graph. </a:t>
            </a:r>
            <a:r>
              <a:rPr lang="en-US" sz="1900" dirty="0" smtClean="0"/>
              <a:t>A graph with a finite vertex set is called a </a:t>
            </a:r>
            <a:r>
              <a:rPr lang="en-US" sz="1900" i="1" dirty="0" smtClean="0"/>
              <a:t>finite graph</a:t>
            </a:r>
            <a:r>
              <a:rPr lang="en-US" sz="1900" dirty="0" smtClean="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smtClean="0"/>
                <a:t>a</a:t>
              </a:r>
              <a:endParaRPr lang="en-US" i="1" dirty="0"/>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smtClean="0"/>
                <a:t>c</a:t>
              </a:r>
              <a:endParaRPr lang="en-US" i="1" dirty="0"/>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smtClean="0"/>
                <a:t>b</a:t>
              </a:r>
              <a:endParaRPr lang="en-US" i="1" dirty="0"/>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smtClean="0"/>
              <a:t>Example:</a:t>
            </a:r>
            <a:endParaRPr lang="en-US" b="1" dirty="0"/>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smtClean="0"/>
              <a:t>This is a graph with four vertices and five edges.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smtClean="0"/>
              <a:t>In a </a:t>
            </a:r>
            <a:r>
              <a:rPr lang="en-US" sz="2000" i="1" dirty="0"/>
              <a:t>simple graph</a:t>
            </a:r>
            <a:r>
              <a:rPr lang="en-US" sz="2000" dirty="0" smtClean="0"/>
              <a:t> each edge connects two different vertices and no two edges connect the same pair of vertices.</a:t>
            </a:r>
          </a:p>
          <a:p>
            <a:r>
              <a:rPr lang="en-US" sz="2000" i="1" dirty="0" err="1" smtClean="0"/>
              <a:t>Multigraphs</a:t>
            </a:r>
            <a:r>
              <a:rPr lang="en-US" sz="2000" dirty="0" smtClean="0"/>
              <a:t> may have multiple edges connecting the same two vertices. When </a:t>
            </a:r>
            <a:r>
              <a:rPr lang="en-US" sz="2000" i="1" dirty="0" smtClean="0"/>
              <a:t>m</a:t>
            </a:r>
            <a:r>
              <a:rPr lang="en-US" sz="2000" dirty="0" smtClean="0"/>
              <a:t> different edges connect the vertices </a:t>
            </a:r>
            <a:r>
              <a:rPr lang="en-US" sz="2000" i="1" dirty="0" smtClean="0"/>
              <a:t>u </a:t>
            </a:r>
            <a:r>
              <a:rPr lang="en-US" sz="2000" dirty="0" smtClean="0"/>
              <a:t>and</a:t>
            </a:r>
            <a:r>
              <a:rPr lang="en-US" sz="2000" i="1" dirty="0" smtClean="0"/>
              <a:t> 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a:t>
            </a:r>
            <a:r>
              <a:rPr lang="en-US" sz="2000" dirty="0" smtClean="0"/>
              <a:t> </a:t>
            </a:r>
            <a:r>
              <a:rPr lang="en-US" sz="2000" i="1" dirty="0" smtClean="0"/>
              <a:t>m</a:t>
            </a:r>
            <a:r>
              <a:rPr lang="en-US" sz="2000" dirty="0" smtClean="0"/>
              <a:t>. </a:t>
            </a:r>
          </a:p>
          <a:p>
            <a:r>
              <a:rPr lang="en-US" sz="2000" dirty="0" smtClean="0"/>
              <a:t>An edge that connects a vertex to itself is called a </a:t>
            </a:r>
            <a:r>
              <a:rPr lang="en-US" sz="2000" i="1" dirty="0" smtClean="0"/>
              <a:t>loop</a:t>
            </a:r>
            <a:r>
              <a:rPr lang="en-US" sz="2000" dirty="0" smtClean="0"/>
              <a:t>.</a:t>
            </a:r>
          </a:p>
          <a:p>
            <a:r>
              <a:rPr lang="en-US" sz="2000" dirty="0" smtClean="0"/>
              <a:t>A </a:t>
            </a:r>
            <a:r>
              <a:rPr lang="en-US" sz="2000" i="1" dirty="0" err="1" smtClean="0"/>
              <a:t>pseudograph</a:t>
            </a:r>
            <a:r>
              <a:rPr lang="en-US" sz="2000" dirty="0" smtClean="0"/>
              <a:t> may include loops, as well as multiple edges connecting the same pair of vertices.</a:t>
            </a:r>
          </a:p>
          <a:p>
            <a:pPr marL="0" indent="0">
              <a:buNone/>
            </a:pPr>
            <a:endParaRPr lang="en-US" dirty="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endParaRPr lang="en-US" dirty="0" smtClean="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smtClean="0"/>
              <a:t>Remark</a:t>
            </a:r>
            <a:r>
              <a:rPr lang="en-US" sz="1600" dirty="0" smtClean="0"/>
              <a:t>: There </a:t>
            </a:r>
            <a:r>
              <a:rPr lang="en-US" sz="1600" dirty="0"/>
              <a:t>is no </a:t>
            </a:r>
            <a:r>
              <a:rPr lang="en-US" sz="1600" dirty="0" smtClean="0"/>
              <a:t>standard terminology </a:t>
            </a:r>
            <a:r>
              <a:rPr lang="en-US" sz="1600" dirty="0"/>
              <a:t>for graph theory. </a:t>
            </a:r>
            <a:r>
              <a:rPr lang="en-US" sz="1600" dirty="0" smtClean="0"/>
              <a:t>So, </a:t>
            </a:r>
            <a:r>
              <a:rPr lang="en-US" sz="1600" dirty="0"/>
              <a:t>it is crucial that you understand the </a:t>
            </a:r>
            <a:r>
              <a:rPr lang="en-US" sz="1600" dirty="0" smtClean="0"/>
              <a:t>terminology being </a:t>
            </a:r>
            <a:r>
              <a:rPr lang="en-US" sz="1600" dirty="0"/>
              <a:t>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smtClean="0"/>
              <a:t>Example: </a:t>
            </a:r>
          </a:p>
          <a:p>
            <a:pPr>
              <a:lnSpc>
                <a:spcPts val="1700"/>
              </a:lnSpc>
            </a:pPr>
            <a:r>
              <a:rPr lang="en-US" dirty="0" smtClean="0"/>
              <a:t>This </a:t>
            </a:r>
            <a:r>
              <a:rPr lang="en-US" dirty="0" err="1" smtClean="0"/>
              <a:t>pseudograph</a:t>
            </a:r>
            <a:r>
              <a:rPr lang="en-US" dirty="0" smtClean="0"/>
              <a:t> has both multiple edges and a loop.</a:t>
            </a:r>
            <a:endParaRPr lang="en-US" dirty="0"/>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smtClean="0"/>
                  <a:t>a</a:t>
                </a:r>
                <a:endParaRPr lang="en-US" i="1" dirty="0"/>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smtClean="0"/>
                  <a:t>b</a:t>
                </a:r>
                <a:endParaRPr lang="en-US" i="1" dirty="0"/>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smtClean="0"/>
                  <a:t>c</a:t>
                </a:r>
                <a:endParaRPr lang="en-US" i="1" dirty="0"/>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An </a:t>
            </a:r>
            <a:r>
              <a:rPr lang="en-US" i="1" dirty="0" smtClean="0"/>
              <a:t>directed graph </a:t>
            </a:r>
            <a:r>
              <a:rPr lang="en-US" dirty="0" smtClean="0"/>
              <a:t> (or </a:t>
            </a:r>
            <a:r>
              <a:rPr lang="en-US" i="1" dirty="0" smtClean="0"/>
              <a:t>digraph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directed edges </a:t>
            </a:r>
            <a:r>
              <a:rPr lang="en-US" dirty="0" smtClean="0"/>
              <a:t>(or </a:t>
            </a:r>
            <a:r>
              <a:rPr lang="en-US" i="1" dirty="0" smtClean="0"/>
              <a:t>arcs</a:t>
            </a:r>
            <a:r>
              <a:rPr lang="en-US" dirty="0" smtClean="0"/>
              <a:t>)</a:t>
            </a:r>
            <a:r>
              <a:rPr lang="en-US" i="1" dirty="0" smtClean="0"/>
              <a:t>. </a:t>
            </a:r>
            <a:r>
              <a:rPr lang="en-US" dirty="0" smtClean="0"/>
              <a:t>Each edge is associated with an ordered pair of vertices.  The directed edge associated with the ordered pair (</a:t>
            </a:r>
            <a:r>
              <a:rPr lang="en-US" i="1" dirty="0" err="1" smtClean="0"/>
              <a:t>u</a:t>
            </a:r>
            <a:r>
              <a:rPr lang="en-US" dirty="0" err="1" smtClean="0"/>
              <a:t>,</a:t>
            </a:r>
            <a:r>
              <a:rPr lang="en-US" i="1" dirty="0" err="1" smtClean="0"/>
              <a:t>v</a:t>
            </a:r>
            <a:r>
              <a:rPr lang="en-US" dirty="0" smtClean="0"/>
              <a:t>) is said to </a:t>
            </a:r>
            <a:r>
              <a:rPr lang="en-US" i="1" dirty="0" smtClean="0"/>
              <a:t>start at u</a:t>
            </a:r>
            <a:r>
              <a:rPr lang="en-US" dirty="0" smtClean="0"/>
              <a:t> and </a:t>
            </a:r>
            <a:r>
              <a:rPr lang="en-US" i="1" dirty="0" smtClean="0"/>
              <a:t>end at</a:t>
            </a:r>
            <a:r>
              <a:rPr lang="en-US" dirty="0" smtClean="0"/>
              <a:t> </a:t>
            </a:r>
            <a:r>
              <a:rPr lang="en-US" i="1" dirty="0" smtClean="0"/>
              <a:t>v</a:t>
            </a:r>
            <a:r>
              <a:rPr lang="en-US" dirty="0" smtClean="0"/>
              <a:t>. </a:t>
            </a:r>
          </a:p>
          <a:p>
            <a:pPr>
              <a:buNone/>
            </a:pPr>
            <a:r>
              <a:rPr lang="en-US" b="1" dirty="0" smtClean="0"/>
              <a:t>   Remark</a:t>
            </a:r>
            <a:r>
              <a:rPr lang="en-US" dirty="0" smtClean="0"/>
              <a:t>: </a:t>
            </a:r>
          </a:p>
          <a:p>
            <a:pPr lvl="1"/>
            <a:r>
              <a:rPr lang="en-US" dirty="0"/>
              <a:t>G</a:t>
            </a:r>
            <a:r>
              <a:rPr lang="en-US" dirty="0" smtClean="0"/>
              <a:t>raphs where the end points of an edge are not ordered are said to be </a:t>
            </a:r>
            <a:r>
              <a:rPr lang="en-US" i="1" dirty="0" smtClean="0"/>
              <a:t>undirected graphs</a:t>
            </a:r>
            <a:r>
              <a:rPr lang="en-US" dirty="0" smtClean="0"/>
              <a:t>.</a:t>
            </a:r>
          </a:p>
          <a:p>
            <a:pPr>
              <a:buNone/>
            </a:pPr>
            <a:endParaRPr lang="en-US" i="1" dirty="0" smtClean="0"/>
          </a:p>
          <a:p>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 (</a:t>
            </a:r>
            <a:r>
              <a:rPr lang="en-US" i="1" dirty="0" smtClean="0"/>
              <a:t>continued</a:t>
            </a:r>
            <a:r>
              <a:rPr lang="en-US" dirty="0" smtClean="0"/>
              <a:t>)</a:t>
            </a:r>
            <a:endParaRPr lang="en-US" dirty="0"/>
          </a:p>
        </p:txBody>
      </p:sp>
      <p:sp>
        <p:nvSpPr>
          <p:cNvPr id="3" name="Content Placeholder 2"/>
          <p:cNvSpPr>
            <a:spLocks noGrp="1"/>
          </p:cNvSpPr>
          <p:nvPr>
            <p:ph idx="1"/>
          </p:nvPr>
        </p:nvSpPr>
        <p:spPr>
          <a:xfrm>
            <a:off x="630217" y="1928297"/>
            <a:ext cx="8229600" cy="4389120"/>
          </a:xfrm>
        </p:spPr>
        <p:txBody>
          <a:bodyPr/>
          <a:lstStyle/>
          <a:p>
            <a:r>
              <a:rPr lang="en-US" sz="2000" dirty="0"/>
              <a:t>A</a:t>
            </a:r>
            <a:r>
              <a:rPr lang="en-US" sz="2000" dirty="0" smtClean="0"/>
              <a:t> </a:t>
            </a:r>
            <a:r>
              <a:rPr lang="en-US" sz="2000" i="1" dirty="0" smtClean="0"/>
              <a:t>simple directed graph </a:t>
            </a:r>
            <a:r>
              <a:rPr lang="en-US" sz="2000" dirty="0" smtClean="0"/>
              <a:t>has no loops and no multiple edges.</a:t>
            </a:r>
          </a:p>
          <a:p>
            <a:pPr marL="0" indent="0">
              <a:buNone/>
            </a:pPr>
            <a:endParaRPr lang="en-US" dirty="0"/>
          </a:p>
          <a:p>
            <a:pPr marL="0" indent="0">
              <a:buNone/>
            </a:pPr>
            <a:endParaRPr lang="en-US" dirty="0" smtClean="0"/>
          </a:p>
          <a:p>
            <a:pPr marL="0" indent="0">
              <a:buNone/>
            </a:pPr>
            <a:endParaRPr lang="en-US" dirty="0" smtClean="0"/>
          </a:p>
          <a:p>
            <a:r>
              <a:rPr lang="en-US" sz="2000" dirty="0"/>
              <a:t>A</a:t>
            </a:r>
            <a:r>
              <a:rPr lang="en-US" sz="2000" dirty="0" smtClean="0"/>
              <a:t> </a:t>
            </a:r>
            <a:r>
              <a:rPr lang="en-US" sz="2000" i="1" dirty="0" smtClean="0"/>
              <a:t>directed </a:t>
            </a:r>
            <a:r>
              <a:rPr lang="en-US" sz="2000" i="1" dirty="0" err="1" smtClean="0"/>
              <a:t>multigraph</a:t>
            </a:r>
            <a:r>
              <a:rPr lang="en-US" sz="2000" dirty="0" smtClean="0"/>
              <a:t> may have multiple directed edges.  When there are </a:t>
            </a:r>
            <a:r>
              <a:rPr lang="en-US" sz="2000" i="1" dirty="0" smtClean="0"/>
              <a:t>m</a:t>
            </a:r>
            <a:r>
              <a:rPr lang="en-US" sz="2000" dirty="0" smtClean="0"/>
              <a:t> directed edges from the vertex </a:t>
            </a:r>
            <a:r>
              <a:rPr lang="en-US" sz="2000" i="1" dirty="0" smtClean="0"/>
              <a:t>u</a:t>
            </a:r>
            <a:r>
              <a:rPr lang="en-US" sz="2000" dirty="0" smtClean="0"/>
              <a:t> to the vertex </a:t>
            </a:r>
            <a:r>
              <a:rPr lang="en-US" sz="2000" i="1" dirty="0" smtClean="0"/>
              <a:t>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 m</a:t>
            </a:r>
            <a:r>
              <a:rPr lang="en-US" sz="2000" dirty="0" smtClean="0"/>
              <a:t>.</a:t>
            </a:r>
            <a:endParaRPr lang="en-US" sz="2000" dirty="0"/>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smtClean="0"/>
                <a:t>a</a:t>
              </a:r>
              <a:endParaRPr lang="en-US" i="1" dirty="0"/>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smtClean="0"/>
                <a:t>c</a:t>
              </a:r>
              <a:endParaRPr lang="en-US" i="1" dirty="0"/>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smtClean="0"/>
                <a:t>c</a:t>
              </a:r>
              <a:endParaRPr lang="en-US" i="1" dirty="0"/>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smtClean="0"/>
                <a:t>a</a:t>
              </a:r>
              <a:endParaRPr lang="en-US" i="1" dirty="0"/>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smtClean="0"/>
                <a:t>b</a:t>
              </a:r>
              <a:endParaRPr lang="en-US" i="1" dirty="0"/>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smtClean="0"/>
              <a:t>In this directed </a:t>
            </a:r>
            <a:r>
              <a:rPr lang="en-US" sz="2000" dirty="0" err="1" smtClean="0"/>
              <a:t>multigraph</a:t>
            </a:r>
            <a:r>
              <a:rPr lang="en-US" sz="2000" dirty="0" smtClean="0"/>
              <a:t> the multiplicity </a:t>
            </a:r>
            <a:r>
              <a:rPr lang="en-US" sz="2000" dirty="0"/>
              <a:t>of (</a:t>
            </a:r>
            <a:r>
              <a:rPr lang="en-US" sz="2000" i="1" dirty="0" err="1"/>
              <a:t>a,b</a:t>
            </a:r>
            <a:r>
              <a:rPr lang="en-US" sz="2000" dirty="0"/>
              <a:t>) is </a:t>
            </a:r>
            <a:r>
              <a:rPr lang="en-US" sz="2000" dirty="0" smtClean="0">
                <a:latin typeface="Cambria Math" pitchFamily="18" charset="0"/>
                <a:ea typeface="Cambria Math" pitchFamily="18" charset="0"/>
              </a:rPr>
              <a:t>1 and the multiplicity </a:t>
            </a:r>
            <a:r>
              <a:rPr lang="en-US" sz="2000" dirty="0">
                <a:latin typeface="Cambria Math" pitchFamily="18" charset="0"/>
                <a:ea typeface="Cambria Math" pitchFamily="18" charset="0"/>
              </a:rPr>
              <a:t>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a:t>
            </a:r>
            <a:r>
              <a:rPr lang="en-US" sz="2000" dirty="0" smtClean="0">
                <a:latin typeface="Cambria Math" pitchFamily="18" charset="0"/>
                <a:ea typeface="Cambria Math" pitchFamily="18" charset="0"/>
              </a:rPr>
              <a:t>2.</a:t>
            </a:r>
            <a:endParaRPr lang="en-US" sz="2000" dirty="0">
              <a:latin typeface="Cambria Math" pitchFamily="18" charset="0"/>
              <a:ea typeface="Cambria Math" pitchFamily="18" charset="0"/>
            </a:endParaRP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smtClean="0"/>
              <a:t>This is a directed graph with three vertices and four edges.</a:t>
            </a:r>
            <a:endParaRPr lang="en-US" sz="2000" dirty="0"/>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we build a graph model, we use the appropriate type of graph to capture the important features of the application. </a:t>
            </a:r>
          </a:p>
          <a:p>
            <a:r>
              <a:rPr lang="en-US" dirty="0"/>
              <a:t>We illustrate this process using graph models of different types of computer </a:t>
            </a:r>
            <a:r>
              <a:rPr lang="en-US" dirty="0" smtClean="0"/>
              <a:t>networks. In all these graph models, the vertices represent data centers and the edges represent communication links.</a:t>
            </a:r>
          </a:p>
          <a:p>
            <a:r>
              <a:rPr lang="en-US" dirty="0" smtClean="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smtClean="0"/>
              <a:t> </a:t>
            </a:r>
          </a:p>
          <a:p>
            <a:pPr marL="0" indent="0">
              <a:buNone/>
            </a:pPr>
            <a:r>
              <a:rPr lang="en-US" dirty="0"/>
              <a:t> </a:t>
            </a:r>
            <a:r>
              <a:rPr lang="en-US" dirty="0" smtClean="0"/>
              <a:t> </a:t>
            </a:r>
          </a:p>
          <a:p>
            <a:endParaRPr lang="en-US" dirty="0" smtClean="0"/>
          </a:p>
          <a:p>
            <a:endParaRPr lang="en-US" dirty="0" smtClean="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 (</a:t>
            </a:r>
            <a:r>
              <a:rPr lang="en-US" i="1" dirty="0" smtClean="0"/>
              <a:t>continued</a:t>
            </a:r>
            <a:r>
              <a:rPr lang="en-US" dirty="0" smtClean="0"/>
              <a:t>)</a:t>
            </a:r>
            <a:endParaRPr lang="en-US" dirty="0"/>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network where we care about the number of links between data centers, we use a </a:t>
            </a:r>
            <a:r>
              <a:rPr lang="en-US" dirty="0" err="1" smtClean="0"/>
              <a:t>multigraph</a:t>
            </a:r>
            <a:r>
              <a:rPr lang="en-US" dirty="0" smtClean="0"/>
              <a:t>. </a:t>
            </a:r>
            <a:endParaRPr lang="en-US" dirty="0"/>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a:t>
            </a:r>
            <a:r>
              <a:rPr lang="en-US" dirty="0"/>
              <a:t>n</a:t>
            </a:r>
            <a:r>
              <a:rPr lang="en-US" dirty="0" smtClean="0"/>
              <a:t>etwork with diagnostic links at data centers, we use a </a:t>
            </a:r>
            <a:r>
              <a:rPr lang="en-US" dirty="0" err="1" smtClean="0"/>
              <a:t>pseudograph</a:t>
            </a:r>
            <a:r>
              <a:rPr lang="en-US" dirty="0" smtClean="0"/>
              <a:t>, as loops are needed. </a:t>
            </a:r>
            <a:endParaRPr lang="en-US" dirty="0"/>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smtClean="0"/>
              <a:t>To model a </a:t>
            </a:r>
            <a:r>
              <a:rPr lang="en-US" dirty="0"/>
              <a:t>n</a:t>
            </a:r>
            <a:r>
              <a:rPr lang="en-US" dirty="0" smtClean="0"/>
              <a:t>etwork with multiple one-way links</a:t>
            </a:r>
            <a:r>
              <a:rPr lang="en-US" dirty="0"/>
              <a:t>, we use a directed </a:t>
            </a:r>
            <a:r>
              <a:rPr lang="en-US" dirty="0" err="1"/>
              <a:t>multigraph</a:t>
            </a:r>
            <a:r>
              <a:rPr lang="en-US" dirty="0"/>
              <a:t>.   Note that we could use a directed graph without multiple edges if we only care whether there is at least one link from a data center to another data center</a:t>
            </a:r>
            <a:r>
              <a:rPr lang="en-US" dirty="0" smtClean="0"/>
              <a:t>.</a:t>
            </a:r>
            <a:endParaRPr lang="en-US" dirty="0"/>
          </a:p>
        </p:txBody>
      </p:sp>
    </p:spTree>
    <p:extLst>
      <p:ext uri="{BB962C8B-B14F-4D97-AF65-F5344CB8AC3E}">
        <p14:creationId xmlns:p14="http://schemas.microsoft.com/office/powerpoint/2010/main" val="2234427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15639</TotalTime>
  <Words>1800</Words>
  <Application>Microsoft Office PowerPoint</Application>
  <PresentationFormat>On-screen Show (4:3)</PresentationFormat>
  <Paragraphs>192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vt:lpstr>
      <vt:lpstr>Cambria Math</vt:lpstr>
      <vt:lpstr>Constantia</vt:lpstr>
      <vt:lpstr>Wingdings 2</vt:lpstr>
      <vt:lpstr>Flow</vt:lpstr>
      <vt:lpstr>Graphs</vt:lpstr>
      <vt:lpstr>Graphs and Graph Models</vt:lpstr>
      <vt:lpstr>Section Summary</vt:lpstr>
      <vt:lpstr>Graphs</vt:lpstr>
      <vt:lpstr>Some Terminology</vt:lpstr>
      <vt:lpstr>Directed Graphs</vt:lpstr>
      <vt:lpstr>Some Terminology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EXAMPLE</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PETER STANCHEV</cp:lastModifiedBy>
  <cp:revision>739</cp:revision>
  <dcterms:created xsi:type="dcterms:W3CDTF">2011-03-27T19:58:04Z</dcterms:created>
  <dcterms:modified xsi:type="dcterms:W3CDTF">2017-03-10T19:01:21Z</dcterms:modified>
</cp:coreProperties>
</file>