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52"/>
  </p:notesMasterIdLst>
  <p:handoutMasterIdLst>
    <p:handoutMasterId r:id="rId153"/>
  </p:handoutMasterIdLst>
  <p:sldIdLst>
    <p:sldId id="291" r:id="rId2"/>
    <p:sldId id="316" r:id="rId3"/>
    <p:sldId id="298" r:id="rId4"/>
    <p:sldId id="318" r:id="rId5"/>
    <p:sldId id="296" r:id="rId6"/>
    <p:sldId id="292" r:id="rId7"/>
    <p:sldId id="299" r:id="rId8"/>
    <p:sldId id="317" r:id="rId9"/>
    <p:sldId id="321" r:id="rId10"/>
    <p:sldId id="320" r:id="rId11"/>
    <p:sldId id="322" r:id="rId12"/>
    <p:sldId id="302" r:id="rId13"/>
    <p:sldId id="355" r:id="rId14"/>
    <p:sldId id="323" r:id="rId15"/>
    <p:sldId id="507" r:id="rId16"/>
    <p:sldId id="324" r:id="rId17"/>
    <p:sldId id="303" r:id="rId18"/>
    <p:sldId id="325" r:id="rId19"/>
    <p:sldId id="356" r:id="rId20"/>
    <p:sldId id="304" r:id="rId21"/>
    <p:sldId id="306" r:id="rId22"/>
    <p:sldId id="508" r:id="rId23"/>
    <p:sldId id="305" r:id="rId24"/>
    <p:sldId id="309" r:id="rId25"/>
    <p:sldId id="308" r:id="rId26"/>
    <p:sldId id="312" r:id="rId27"/>
    <p:sldId id="509" r:id="rId28"/>
    <p:sldId id="314" r:id="rId29"/>
    <p:sldId id="510" r:id="rId30"/>
    <p:sldId id="511" r:id="rId31"/>
    <p:sldId id="327" r:id="rId32"/>
    <p:sldId id="354" r:id="rId33"/>
    <p:sldId id="328" r:id="rId34"/>
    <p:sldId id="330" r:id="rId35"/>
    <p:sldId id="331" r:id="rId36"/>
    <p:sldId id="333" r:id="rId37"/>
    <p:sldId id="334" r:id="rId38"/>
    <p:sldId id="357" r:id="rId39"/>
    <p:sldId id="336" r:id="rId40"/>
    <p:sldId id="512" r:id="rId41"/>
    <p:sldId id="358" r:id="rId42"/>
    <p:sldId id="513" r:id="rId43"/>
    <p:sldId id="359" r:id="rId44"/>
    <p:sldId id="360" r:id="rId45"/>
    <p:sldId id="361" r:id="rId46"/>
    <p:sldId id="492" r:id="rId47"/>
    <p:sldId id="347" r:id="rId48"/>
    <p:sldId id="348" r:id="rId49"/>
    <p:sldId id="349" r:id="rId50"/>
    <p:sldId id="350" r:id="rId51"/>
    <p:sldId id="352" r:id="rId52"/>
    <p:sldId id="353" r:id="rId53"/>
    <p:sldId id="514" r:id="rId54"/>
    <p:sldId id="515" r:id="rId55"/>
    <p:sldId id="516" r:id="rId56"/>
    <p:sldId id="517" r:id="rId57"/>
    <p:sldId id="363" r:id="rId58"/>
    <p:sldId id="395" r:id="rId59"/>
    <p:sldId id="396" r:id="rId60"/>
    <p:sldId id="364" r:id="rId61"/>
    <p:sldId id="366" r:id="rId62"/>
    <p:sldId id="397" r:id="rId63"/>
    <p:sldId id="368" r:id="rId64"/>
    <p:sldId id="518" r:id="rId65"/>
    <p:sldId id="375" r:id="rId66"/>
    <p:sldId id="519" r:id="rId67"/>
    <p:sldId id="377" r:id="rId68"/>
    <p:sldId id="379" r:id="rId69"/>
    <p:sldId id="381" r:id="rId70"/>
    <p:sldId id="493" r:id="rId71"/>
    <p:sldId id="503" r:id="rId72"/>
    <p:sldId id="520" r:id="rId73"/>
    <p:sldId id="383" r:id="rId74"/>
    <p:sldId id="384" r:id="rId75"/>
    <p:sldId id="385" r:id="rId76"/>
    <p:sldId id="521" r:id="rId77"/>
    <p:sldId id="386" r:id="rId78"/>
    <p:sldId id="522" r:id="rId79"/>
    <p:sldId id="387" r:id="rId80"/>
    <p:sldId id="388" r:id="rId81"/>
    <p:sldId id="389" r:id="rId82"/>
    <p:sldId id="390" r:id="rId83"/>
    <p:sldId id="391" r:id="rId84"/>
    <p:sldId id="523" r:id="rId85"/>
    <p:sldId id="392" r:id="rId86"/>
    <p:sldId id="524" r:id="rId87"/>
    <p:sldId id="398" r:id="rId88"/>
    <p:sldId id="393" r:id="rId89"/>
    <p:sldId id="394" r:id="rId90"/>
    <p:sldId id="399" r:id="rId91"/>
    <p:sldId id="400" r:id="rId92"/>
    <p:sldId id="525" r:id="rId93"/>
    <p:sldId id="526" r:id="rId94"/>
    <p:sldId id="527" r:id="rId95"/>
    <p:sldId id="528" r:id="rId96"/>
    <p:sldId id="529" r:id="rId97"/>
    <p:sldId id="530" r:id="rId98"/>
    <p:sldId id="404" r:id="rId99"/>
    <p:sldId id="434" r:id="rId100"/>
    <p:sldId id="405" r:id="rId101"/>
    <p:sldId id="406" r:id="rId102"/>
    <p:sldId id="407" r:id="rId103"/>
    <p:sldId id="408" r:id="rId104"/>
    <p:sldId id="410" r:id="rId105"/>
    <p:sldId id="412" r:id="rId106"/>
    <p:sldId id="435" r:id="rId107"/>
    <p:sldId id="456" r:id="rId108"/>
    <p:sldId id="531" r:id="rId109"/>
    <p:sldId id="436" r:id="rId110"/>
    <p:sldId id="532" r:id="rId111"/>
    <p:sldId id="457" r:id="rId112"/>
    <p:sldId id="533" r:id="rId113"/>
    <p:sldId id="459" r:id="rId114"/>
    <p:sldId id="460" r:id="rId115"/>
    <p:sldId id="462" r:id="rId116"/>
    <p:sldId id="534" r:id="rId117"/>
    <p:sldId id="535" r:id="rId118"/>
    <p:sldId id="458" r:id="rId119"/>
    <p:sldId id="463" r:id="rId120"/>
    <p:sldId id="469" r:id="rId121"/>
    <p:sldId id="470" r:id="rId122"/>
    <p:sldId id="536" r:id="rId123"/>
    <p:sldId id="468" r:id="rId124"/>
    <p:sldId id="504" r:id="rId125"/>
    <p:sldId id="414" r:id="rId126"/>
    <p:sldId id="415" r:id="rId127"/>
    <p:sldId id="416" r:id="rId128"/>
    <p:sldId id="420" r:id="rId129"/>
    <p:sldId id="472" r:id="rId130"/>
    <p:sldId id="476" r:id="rId131"/>
    <p:sldId id="537" r:id="rId132"/>
    <p:sldId id="538" r:id="rId133"/>
    <p:sldId id="474" r:id="rId134"/>
    <p:sldId id="475" r:id="rId135"/>
    <p:sldId id="423" r:id="rId136"/>
    <p:sldId id="424" r:id="rId137"/>
    <p:sldId id="477" r:id="rId138"/>
    <p:sldId id="505" r:id="rId139"/>
    <p:sldId id="506" r:id="rId140"/>
    <p:sldId id="426" r:id="rId141"/>
    <p:sldId id="539" r:id="rId142"/>
    <p:sldId id="428" r:id="rId143"/>
    <p:sldId id="540" r:id="rId144"/>
    <p:sldId id="479" r:id="rId145"/>
    <p:sldId id="430" r:id="rId146"/>
    <p:sldId id="431" r:id="rId147"/>
    <p:sldId id="494" r:id="rId148"/>
    <p:sldId id="541" r:id="rId149"/>
    <p:sldId id="542" r:id="rId150"/>
    <p:sldId id="543" r:id="rId151"/>
  </p:sldIdLst>
  <p:sldSz cx="9144000" cy="6858000" type="screen4x3"/>
  <p:notesSz cx="7010400" cy="9296400"/>
  <p:embeddedFontLst>
    <p:embeddedFont>
      <p:font typeface="Constantia" panose="02030602050306030303" pitchFamily="18" charset="0"/>
      <p:regular r:id="rId154"/>
      <p:bold r:id="rId155"/>
      <p:italic r:id="rId156"/>
      <p:boldItalic r:id="rId157"/>
    </p:embeddedFont>
    <p:embeddedFont>
      <p:font typeface="MS Reference Sans Serif" panose="020B0604030504040204" pitchFamily="34" charset="0"/>
      <p:regular r:id="rId158"/>
    </p:embeddedFont>
    <p:embeddedFont>
      <p:font typeface="Cambria Math" panose="02040503050406030204" pitchFamily="18" charset="0"/>
      <p:regular r:id="rId159"/>
    </p:embeddedFont>
    <p:embeddedFont>
      <p:font typeface="Calibri" panose="020F0502020204030204" pitchFamily="34" charset="0"/>
      <p:regular r:id="rId160"/>
      <p:bold r:id="rId161"/>
      <p:italic r:id="rId162"/>
      <p:boldItalic r:id="rId163"/>
    </p:embeddedFont>
    <p:embeddedFont>
      <p:font typeface="Wingdings 2" panose="05020102010507070707" pitchFamily="18" charset="2"/>
      <p:regular r:id="rId164"/>
    </p:embeddedFont>
    <p:embeddedFont>
      <p:font typeface="Lucida Calligraphy" panose="03010101010101010101" pitchFamily="66" charset="0"/>
      <p:regular r:id="rId165"/>
    </p:embeddedFont>
    <p:embeddedFont>
      <p:font typeface="Brush Script MT" panose="03060802040406070304" pitchFamily="66" charset="0"/>
      <p:italic r:id="rId1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7" autoAdjust="0"/>
    <p:restoredTop sz="94660"/>
  </p:normalViewPr>
  <p:slideViewPr>
    <p:cSldViewPr>
      <p:cViewPr varScale="1">
        <p:scale>
          <a:sx n="84" d="100"/>
          <a:sy n="84" d="100"/>
        </p:scale>
        <p:origin x="1450"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6.fntdata"/><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7.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8.fntdata"/><Relationship Id="rId166"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font" Target="fonts/font3.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10.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font" Target="fonts/font11.fntdata"/><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font" Target="fonts/font12.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2.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3/8/2017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31672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3/8/2017</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389163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16</a:t>
            </a:fld>
            <a:endParaRPr lang="en-US"/>
          </a:p>
        </p:txBody>
      </p:sp>
    </p:spTree>
    <p:extLst>
      <p:ext uri="{BB962C8B-B14F-4D97-AF65-F5344CB8AC3E}">
        <p14:creationId xmlns:p14="http://schemas.microsoft.com/office/powerpoint/2010/main" val="111283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43</a:t>
            </a:fld>
            <a:endParaRPr lang="en-US"/>
          </a:p>
        </p:txBody>
      </p:sp>
    </p:spTree>
    <p:extLst>
      <p:ext uri="{BB962C8B-B14F-4D97-AF65-F5344CB8AC3E}">
        <p14:creationId xmlns:p14="http://schemas.microsoft.com/office/powerpoint/2010/main" val="124924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44</a:t>
            </a:fld>
            <a:endParaRPr lang="en-US"/>
          </a:p>
        </p:txBody>
      </p:sp>
    </p:spTree>
    <p:extLst>
      <p:ext uri="{BB962C8B-B14F-4D97-AF65-F5344CB8AC3E}">
        <p14:creationId xmlns:p14="http://schemas.microsoft.com/office/powerpoint/2010/main" val="731903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45</a:t>
            </a:fld>
            <a:endParaRPr lang="en-US"/>
          </a:p>
        </p:txBody>
      </p:sp>
    </p:spTree>
    <p:extLst>
      <p:ext uri="{BB962C8B-B14F-4D97-AF65-F5344CB8AC3E}">
        <p14:creationId xmlns:p14="http://schemas.microsoft.com/office/powerpoint/2010/main" val="364261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3/8/2017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3/8/2017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3/8/2017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3/8/2017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3/8/2017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tags" Target="../tags/tag88.xml"/><Relationship Id="rId7" Type="http://schemas.openxmlformats.org/officeDocument/2006/relationships/image" Target="../media/image87.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86.png"/><Relationship Id="rId5" Type="http://schemas.openxmlformats.org/officeDocument/2006/relationships/slideLayout" Target="../slideLayouts/slideLayout2.xml"/><Relationship Id="rId4" Type="http://schemas.openxmlformats.org/officeDocument/2006/relationships/tags" Target="../tags/tag89.xml"/><Relationship Id="rId9" Type="http://schemas.openxmlformats.org/officeDocument/2006/relationships/image" Target="../media/image89.png"/></Relationships>
</file>

<file path=ppt/slides/_rels/slide103.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tags" Target="../tags/tag92.xml"/><Relationship Id="rId7" Type="http://schemas.openxmlformats.org/officeDocument/2006/relationships/image" Target="../media/image91.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90.png"/><Relationship Id="rId5" Type="http://schemas.openxmlformats.org/officeDocument/2006/relationships/slideLayout" Target="../slideLayouts/slideLayout2.xml"/><Relationship Id="rId4" Type="http://schemas.openxmlformats.org/officeDocument/2006/relationships/tags" Target="../tags/tag93.xml"/><Relationship Id="rId9" Type="http://schemas.openxmlformats.org/officeDocument/2006/relationships/image" Target="../media/image93.png"/></Relationships>
</file>

<file path=ppt/slides/_rels/slide104.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tags" Target="../tags/tag96.xml"/><Relationship Id="rId7" Type="http://schemas.openxmlformats.org/officeDocument/2006/relationships/image" Target="../media/image95.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94.png"/><Relationship Id="rId5" Type="http://schemas.openxmlformats.org/officeDocument/2006/relationships/slideLayout" Target="../slideLayouts/slideLayout2.xml"/><Relationship Id="rId4" Type="http://schemas.openxmlformats.org/officeDocument/2006/relationships/tags" Target="../tags/tag97.xml"/><Relationship Id="rId9" Type="http://schemas.openxmlformats.org/officeDocument/2006/relationships/image" Target="../media/image9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oeis.org/Spuzzle.html"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oeis.org/Spuzzle.html"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3" Type="http://schemas.openxmlformats.org/officeDocument/2006/relationships/tags" Target="../tags/tag100.xml"/><Relationship Id="rId7" Type="http://schemas.openxmlformats.org/officeDocument/2006/relationships/slideLayout" Target="../slideLayouts/slideLayout2.xml"/><Relationship Id="rId12" Type="http://schemas.openxmlformats.org/officeDocument/2006/relationships/image" Target="../media/image105.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104.png"/><Relationship Id="rId5" Type="http://schemas.openxmlformats.org/officeDocument/2006/relationships/tags" Target="../tags/tag102.xml"/><Relationship Id="rId10" Type="http://schemas.openxmlformats.org/officeDocument/2006/relationships/image" Target="../media/image103.png"/><Relationship Id="rId4" Type="http://schemas.openxmlformats.org/officeDocument/2006/relationships/tags" Target="../tags/tag101.xml"/><Relationship Id="rId9" Type="http://schemas.openxmlformats.org/officeDocument/2006/relationships/image" Target="../media/image102.png"/></Relationships>
</file>

<file path=ppt/slides/_rels/slide126.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tags" Target="../tags/tag106.xml"/><Relationship Id="rId7" Type="http://schemas.openxmlformats.org/officeDocument/2006/relationships/image" Target="../media/image108.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107.png"/><Relationship Id="rId5" Type="http://schemas.openxmlformats.org/officeDocument/2006/relationships/slideLayout" Target="../slideLayouts/slideLayout2.xml"/><Relationship Id="rId4" Type="http://schemas.openxmlformats.org/officeDocument/2006/relationships/tags" Target="../tags/tag107.xml"/><Relationship Id="rId9" Type="http://schemas.openxmlformats.org/officeDocument/2006/relationships/image" Target="../media/image110.png"/></Relationships>
</file>

<file path=ppt/slides/_rels/slide127.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14.png"/><Relationship Id="rId3" Type="http://schemas.openxmlformats.org/officeDocument/2006/relationships/tags" Target="../tags/tag110.xml"/><Relationship Id="rId7" Type="http://schemas.openxmlformats.org/officeDocument/2006/relationships/slideLayout" Target="../slideLayouts/slideLayout2.xml"/><Relationship Id="rId12" Type="http://schemas.openxmlformats.org/officeDocument/2006/relationships/image" Target="../media/image113.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image" Target="../media/image112.png"/><Relationship Id="rId5" Type="http://schemas.openxmlformats.org/officeDocument/2006/relationships/tags" Target="../tags/tag112.xml"/><Relationship Id="rId10" Type="http://schemas.openxmlformats.org/officeDocument/2006/relationships/image" Target="../media/image111.png"/><Relationship Id="rId4" Type="http://schemas.openxmlformats.org/officeDocument/2006/relationships/tags" Target="../tags/tag111.xml"/><Relationship Id="rId9" Type="http://schemas.openxmlformats.org/officeDocument/2006/relationships/image" Target="../media/image86.png"/></Relationships>
</file>

<file path=ppt/slides/_rels/slide128.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tags" Target="../tags/tag116.xml"/><Relationship Id="rId7" Type="http://schemas.openxmlformats.org/officeDocument/2006/relationships/image" Target="../media/image116.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115.png"/><Relationship Id="rId5" Type="http://schemas.openxmlformats.org/officeDocument/2006/relationships/slideLayout" Target="../slideLayouts/slideLayout2.xml"/><Relationship Id="rId4" Type="http://schemas.openxmlformats.org/officeDocument/2006/relationships/tags" Target="../tags/tag117.xml"/><Relationship Id="rId9" Type="http://schemas.openxmlformats.org/officeDocument/2006/relationships/image" Target="../media/image118.png"/></Relationships>
</file>

<file path=ppt/slides/_rels/slide12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22.png"/><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121.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image" Target="../media/image120.png"/><Relationship Id="rId5" Type="http://schemas.openxmlformats.org/officeDocument/2006/relationships/tags" Target="../tags/tag122.xml"/><Relationship Id="rId15" Type="http://schemas.openxmlformats.org/officeDocument/2006/relationships/image" Target="../media/image124.png"/><Relationship Id="rId10" Type="http://schemas.openxmlformats.org/officeDocument/2006/relationships/image" Target="../media/image119.png"/><Relationship Id="rId4" Type="http://schemas.openxmlformats.org/officeDocument/2006/relationships/tags" Target="../tags/tag121.xml"/><Relationship Id="rId9" Type="http://schemas.openxmlformats.org/officeDocument/2006/relationships/image" Target="../media/image118.png"/><Relationship Id="rId14" Type="http://schemas.openxmlformats.org/officeDocument/2006/relationships/image" Target="../media/image123.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28.jpeg"/><Relationship Id="rId2" Type="http://schemas.openxmlformats.org/officeDocument/2006/relationships/image" Target="../media/image127.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29.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8" Type="http://schemas.openxmlformats.org/officeDocument/2006/relationships/image" Target="../media/image133.jpeg"/><Relationship Id="rId3" Type="http://schemas.openxmlformats.org/officeDocument/2006/relationships/tags" Target="../tags/tag127.xml"/><Relationship Id="rId7" Type="http://schemas.openxmlformats.org/officeDocument/2006/relationships/image" Target="../media/image132.pn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3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7.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6.png"/><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42.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7.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6.png"/><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1.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20.png"/><Relationship Id="rId2" Type="http://schemas.openxmlformats.org/officeDocument/2006/relationships/tags" Target="../tags/tag22.xml"/><Relationship Id="rId16" Type="http://schemas.openxmlformats.org/officeDocument/2006/relationships/image" Target="../media/image24.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19.png"/><Relationship Id="rId5" Type="http://schemas.openxmlformats.org/officeDocument/2006/relationships/tags" Target="../tags/tag25.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tags" Target="../tags/tag24.xml"/><Relationship Id="rId9" Type="http://schemas.openxmlformats.org/officeDocument/2006/relationships/notesSlide" Target="../notesSlides/notesSlide2.xml"/><Relationship Id="rId14" Type="http://schemas.openxmlformats.org/officeDocument/2006/relationships/image" Target="../media/image22.png"/></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29.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image" Target="../media/image28.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27.png"/><Relationship Id="rId5" Type="http://schemas.openxmlformats.org/officeDocument/2006/relationships/tags" Target="../tags/tag32.xml"/><Relationship Id="rId10" Type="http://schemas.openxmlformats.org/officeDocument/2006/relationships/image" Target="../media/image26.png"/><Relationship Id="rId4" Type="http://schemas.openxmlformats.org/officeDocument/2006/relationships/tags" Target="../tags/tag31.xml"/><Relationship Id="rId9" Type="http://schemas.openxmlformats.org/officeDocument/2006/relationships/image" Target="../media/image25.png"/><Relationship Id="rId14" Type="http://schemas.openxmlformats.org/officeDocument/2006/relationships/image" Target="../media/image30.png"/></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35.png"/><Relationship Id="rId3" Type="http://schemas.openxmlformats.org/officeDocument/2006/relationships/tags" Target="../tags/tag36.xml"/><Relationship Id="rId7" Type="http://schemas.openxmlformats.org/officeDocument/2006/relationships/slideLayout" Target="../slideLayouts/slideLayout2.xml"/><Relationship Id="rId12" Type="http://schemas.openxmlformats.org/officeDocument/2006/relationships/image" Target="../media/image34.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33.png"/><Relationship Id="rId5" Type="http://schemas.openxmlformats.org/officeDocument/2006/relationships/tags" Target="../tags/tag38.xml"/><Relationship Id="rId10" Type="http://schemas.openxmlformats.org/officeDocument/2006/relationships/image" Target="../media/image32.png"/><Relationship Id="rId4" Type="http://schemas.openxmlformats.org/officeDocument/2006/relationships/tags" Target="../tags/tag37.xml"/><Relationship Id="rId9" Type="http://schemas.openxmlformats.org/officeDocument/2006/relationships/image" Target="../media/image31.png"/><Relationship Id="rId14"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38.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7.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39.png"/><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37.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30.png"/><Relationship Id="rId3" Type="http://schemas.openxmlformats.org/officeDocument/2006/relationships/tags" Target="../tags/tag50.xml"/><Relationship Id="rId7" Type="http://schemas.openxmlformats.org/officeDocument/2006/relationships/slideLayout" Target="../slideLayouts/slideLayout2.xml"/><Relationship Id="rId12" Type="http://schemas.openxmlformats.org/officeDocument/2006/relationships/image" Target="../media/image46.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45.png"/><Relationship Id="rId5" Type="http://schemas.openxmlformats.org/officeDocument/2006/relationships/tags" Target="../tags/tag52.xml"/><Relationship Id="rId10" Type="http://schemas.openxmlformats.org/officeDocument/2006/relationships/image" Target="../media/image44.png"/><Relationship Id="rId4" Type="http://schemas.openxmlformats.org/officeDocument/2006/relationships/tags" Target="../tags/tag51.xml"/><Relationship Id="rId9" Type="http://schemas.openxmlformats.org/officeDocument/2006/relationships/image" Target="../media/image43.png"/></Relationships>
</file>

<file path=ppt/slides/_rels/slide5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56.xml"/><Relationship Id="rId7" Type="http://schemas.openxmlformats.org/officeDocument/2006/relationships/image" Target="../media/image48.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47.png"/><Relationship Id="rId5" Type="http://schemas.openxmlformats.org/officeDocument/2006/relationships/slideLayout" Target="../slideLayouts/slideLayout2.xml"/><Relationship Id="rId4" Type="http://schemas.openxmlformats.org/officeDocument/2006/relationships/tags" Target="../tags/tag57.xml"/><Relationship Id="rId9"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52.png"/><Relationship Id="rId4" Type="http://schemas.openxmlformats.org/officeDocument/2006/relationships/image" Target="../media/image51.png"/></Relationships>
</file>

<file path=ppt/slides/_rels/slide6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55.png"/><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55.png"/><Relationship Id="rId4" Type="http://schemas.openxmlformats.org/officeDocument/2006/relationships/image" Target="../media/image54.png"/></Relationships>
</file>

<file path=ppt/slides/_rels/slide67.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59.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63.jpeg"/><Relationship Id="rId5" Type="http://schemas.openxmlformats.org/officeDocument/2006/relationships/image" Target="../media/image62.png"/><Relationship Id="rId4" Type="http://schemas.openxmlformats.org/officeDocument/2006/relationships/image" Target="../media/image61.png"/></Relationships>
</file>

<file path=ppt/slides/_rels/slide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67.jpeg"/><Relationship Id="rId5" Type="http://schemas.openxmlformats.org/officeDocument/2006/relationships/image" Target="../media/image66.png"/><Relationship Id="rId4" Type="http://schemas.openxmlformats.org/officeDocument/2006/relationships/image" Target="../media/image65.png"/></Relationships>
</file>

<file path=ppt/slides/_rels/slide8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8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tags" Target="../tags/tag76.xml"/><Relationship Id="rId7" Type="http://schemas.openxmlformats.org/officeDocument/2006/relationships/image" Target="../media/image68.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64.png"/><Relationship Id="rId5" Type="http://schemas.openxmlformats.org/officeDocument/2006/relationships/slideLayout" Target="../slideLayouts/slideLayout2.xml"/><Relationship Id="rId4" Type="http://schemas.openxmlformats.org/officeDocument/2006/relationships/tags" Target="../tags/tag77.xml"/><Relationship Id="rId9" Type="http://schemas.openxmlformats.org/officeDocument/2006/relationships/image" Target="../media/image7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openxmlformats.org/officeDocument/2006/relationships/tags" Target="../tags/tag80.xml"/><Relationship Id="rId7" Type="http://schemas.openxmlformats.org/officeDocument/2006/relationships/slideLayout" Target="../slideLayouts/slideLayout2.xml"/><Relationship Id="rId12" Type="http://schemas.openxmlformats.org/officeDocument/2006/relationships/image" Target="../media/image77.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media/image76.png"/><Relationship Id="rId5" Type="http://schemas.openxmlformats.org/officeDocument/2006/relationships/tags" Target="../tags/tag82.xml"/><Relationship Id="rId10" Type="http://schemas.openxmlformats.org/officeDocument/2006/relationships/image" Target="../media/image75.png"/><Relationship Id="rId4" Type="http://schemas.openxmlformats.org/officeDocument/2006/relationships/tags" Target="../tags/tag81.xml"/><Relationship Id="rId9" Type="http://schemas.openxmlformats.org/officeDocument/2006/relationships/image" Target="../media/image74.png"/></Relationships>
</file>

<file path=ppt/slides/_rels/slide89.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82.png"/><Relationship Id="rId4" Type="http://schemas.openxmlformats.org/officeDocument/2006/relationships/image" Target="../media/image81.png"/></Relationships>
</file>

<file path=ppt/slides/_rels/slide94.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Basic Structures: Sets, Functions, Sequences, Sums, </a:t>
            </a:r>
            <a:r>
              <a:rPr lang="en-US" smtClean="0"/>
              <a:t>and Matrices</a:t>
            </a:r>
            <a:endParaRPr lang="en-US" dirty="0"/>
          </a:p>
        </p:txBody>
      </p:sp>
      <p:sp>
        <p:nvSpPr>
          <p:cNvPr id="3" name="Subtitle 2"/>
          <p:cNvSpPr>
            <a:spLocks noGrp="1"/>
          </p:cNvSpPr>
          <p:nvPr>
            <p:ph type="subTitle" idx="1"/>
          </p:nvPr>
        </p:nvSpPr>
        <p:spPr/>
        <p:txBody>
          <a:bodyPr/>
          <a:lstStyle/>
          <a:p>
            <a:r>
              <a:rPr lang="en-US" dirty="0" smtClean="0"/>
              <a:t>Chapter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Set-Builder Notation</a:t>
            </a:r>
            <a:endParaRPr lang="en-US" dirty="0"/>
          </a:p>
        </p:txBody>
      </p:sp>
      <p:sp>
        <p:nvSpPr>
          <p:cNvPr id="3" name="Content Placeholder 2"/>
          <p:cNvSpPr>
            <a:spLocks noGrp="1"/>
          </p:cNvSpPr>
          <p:nvPr>
            <p:ph idx="1"/>
          </p:nvPr>
        </p:nvSpPr>
        <p:spPr/>
        <p:txBody>
          <a:bodyPr>
            <a:normAutofit lnSpcReduction="10000"/>
          </a:bodyPr>
          <a:lstStyle/>
          <a:p>
            <a:r>
              <a:rPr lang="en-US" dirty="0" smtClean="0"/>
              <a:t>Specify the property or properties that all members must satisfy:</a:t>
            </a:r>
          </a:p>
          <a:p>
            <a:pPr>
              <a:buNone/>
            </a:pPr>
            <a:r>
              <a:rPr lang="en-US" dirty="0" smtClean="0"/>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is a positive integer less than 100}</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is an odd positive integer less than 10}</a:t>
            </a:r>
          </a:p>
          <a:p>
            <a:pPr>
              <a:buNone/>
            </a:pPr>
            <a:r>
              <a:rPr lang="en-US" b="1" dirty="0" smtClean="0">
                <a:latin typeface="Cambria Math" pitchFamily="18" charset="0"/>
                <a:ea typeface="Cambria Math" pitchFamily="18" charset="0"/>
              </a:rPr>
              <a:t>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 Z⁺</a:t>
            </a:r>
            <a:r>
              <a:rPr lang="en-US" dirty="0" smtClean="0">
                <a:latin typeface="Cambria Math" pitchFamily="18" charset="0"/>
                <a:ea typeface="Cambria Math" pitchFamily="18" charset="0"/>
              </a:rPr>
              <a:t> | </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is odd and </a:t>
            </a:r>
            <a:r>
              <a:rPr lang="en-US" i="1" dirty="0" smtClean="0">
                <a:ea typeface="Cambria Math" pitchFamily="18" charset="0"/>
              </a:rPr>
              <a:t>x</a:t>
            </a:r>
            <a:r>
              <a:rPr lang="en-US" dirty="0" smtClean="0">
                <a:latin typeface="Cambria Math" pitchFamily="18" charset="0"/>
                <a:ea typeface="Cambria Math" pitchFamily="18" charset="0"/>
              </a:rPr>
              <a:t> &lt; 10}</a:t>
            </a:r>
          </a:p>
          <a:p>
            <a:r>
              <a:rPr lang="en-US" dirty="0" smtClean="0"/>
              <a:t>A predicate may be used: </a:t>
            </a:r>
          </a:p>
          <a:p>
            <a:pPr>
              <a:buNone/>
            </a:pPr>
            <a:r>
              <a:rPr lang="en-US" dirty="0" smtClean="0"/>
              <a:t>                 </a:t>
            </a:r>
            <a:r>
              <a:rPr lang="en-US" i="1" dirty="0" smtClean="0">
                <a:latin typeface="Cambria Math" pitchFamily="18" charset="0"/>
                <a:ea typeface="Cambria Math" pitchFamily="18" charset="0"/>
              </a:rPr>
              <a:t>S</a:t>
            </a:r>
            <a:r>
              <a:rPr lang="en-US" b="1" i="1"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P(</a:t>
            </a:r>
            <a:r>
              <a:rPr lang="en-US" i="1" dirty="0" smtClean="0">
                <a:ea typeface="Cambria Math" pitchFamily="18" charset="0"/>
              </a:rPr>
              <a:t>x</a:t>
            </a:r>
            <a:r>
              <a:rPr lang="en-US" dirty="0" smtClean="0">
                <a:latin typeface="Cambria Math" pitchFamily="18" charset="0"/>
                <a:ea typeface="Cambria Math" pitchFamily="18" charset="0"/>
              </a:rPr>
              <a:t>)}</a:t>
            </a:r>
          </a:p>
          <a:p>
            <a:r>
              <a:rPr lang="en-US" dirty="0" smtClean="0"/>
              <a:t>Example: </a:t>
            </a:r>
            <a:r>
              <a:rPr lang="en-US" i="1" dirty="0" smtClean="0">
                <a:latin typeface="Cambria Math" pitchFamily="18" charset="0"/>
                <a:ea typeface="Cambria Math" pitchFamily="18" charset="0"/>
              </a:rPr>
              <a:t>S</a:t>
            </a:r>
            <a:r>
              <a:rPr lang="en-US" b="1" i="1"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Prime(</a:t>
            </a:r>
            <a:r>
              <a:rPr lang="en-US" i="1" dirty="0" smtClean="0">
                <a:ea typeface="Cambria Math" pitchFamily="18" charset="0"/>
              </a:rPr>
              <a:t>x</a:t>
            </a:r>
            <a:r>
              <a:rPr lang="en-US" dirty="0" smtClean="0">
                <a:latin typeface="Cambria Math" pitchFamily="18" charset="0"/>
                <a:ea typeface="Cambria Math" pitchFamily="18" charset="0"/>
              </a:rPr>
              <a:t>)}</a:t>
            </a:r>
          </a:p>
          <a:p>
            <a:r>
              <a:rPr lang="en-US" dirty="0" smtClean="0">
                <a:ea typeface="Cambria Math" pitchFamily="18" charset="0"/>
              </a:rPr>
              <a:t>Positive rational numbers</a:t>
            </a:r>
            <a:r>
              <a:rPr lang="en-US" i="1" dirty="0" smtClean="0">
                <a:ea typeface="Cambria Math" pitchFamily="18" charset="0"/>
              </a:rPr>
              <a:t>:</a:t>
            </a:r>
          </a:p>
          <a:p>
            <a:pPr>
              <a:buNone/>
            </a:pPr>
            <a:r>
              <a:rPr lang="en-US" i="1" dirty="0" smtClean="0">
                <a:ea typeface="Cambria Math" pitchFamily="18" charset="0"/>
              </a:rPr>
              <a:t>        </a:t>
            </a:r>
            <a:r>
              <a:rPr lang="en-US" b="1" dirty="0" smtClean="0">
                <a:latin typeface="Cambria Math" pitchFamily="18" charset="0"/>
                <a:ea typeface="Cambria Math" pitchFamily="18" charset="0"/>
              </a:rPr>
              <a:t>Q</a:t>
            </a:r>
            <a:r>
              <a:rPr lang="en-US" b="1" baseline="30000"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 </a:t>
            </a:r>
            <a:r>
              <a:rPr lang="en-US" b="1" dirty="0" smtClean="0">
                <a:ea typeface="Cambria Math" pitchFamily="18" charset="0"/>
              </a:rPr>
              <a:t>R</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p</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 for some positive integers </a:t>
            </a:r>
            <a:r>
              <a:rPr lang="en-US" i="1" dirty="0" err="1" smtClean="0">
                <a:latin typeface="Cambria Math" pitchFamily="18" charset="0"/>
                <a:ea typeface="Cambria Math" pitchFamily="18" charset="0"/>
              </a:rPr>
              <a:t>p</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q</a:t>
            </a:r>
            <a:r>
              <a:rPr lang="en-US" dirty="0" smtClean="0">
                <a:latin typeface="Cambria Math" pitchFamily="18" charset="0"/>
                <a:ea typeface="Cambria Math" pitchFamily="18" charset="0"/>
              </a:rPr>
              <a:t>}</a:t>
            </a:r>
          </a:p>
          <a:p>
            <a:endParaRPr lang="en-US" i="1" dirty="0" smtClean="0">
              <a:latin typeface="Cambria Math" pitchFamily="18" charset="0"/>
              <a:ea typeface="Cambria Math" pitchFamily="18" charset="0"/>
            </a:endParaRPr>
          </a:p>
          <a:p>
            <a:pPr>
              <a:buNone/>
            </a:pPr>
            <a:endParaRPr lang="en-US"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Sequences are ordered lists of elements. </a:t>
            </a:r>
          </a:p>
          <a:p>
            <a:pPr lvl="1"/>
            <a:r>
              <a:rPr lang="en-US" dirty="0" smtClean="0"/>
              <a:t>  1, 2, 3, 5, 8</a:t>
            </a:r>
          </a:p>
          <a:p>
            <a:pPr lvl="1"/>
            <a:r>
              <a:rPr lang="en-US" dirty="0" smtClean="0"/>
              <a:t>   1, 3,  9, 27, 81, …….</a:t>
            </a:r>
          </a:p>
          <a:p>
            <a:r>
              <a:rPr lang="en-US" dirty="0" smtClean="0"/>
              <a:t>Sequences arise throughout mathematics, computer science, and in many other disciplines, ranging from botany to music.</a:t>
            </a:r>
          </a:p>
          <a:p>
            <a:r>
              <a:rPr lang="en-US" dirty="0" smtClean="0"/>
              <a:t>We will introduce the  terminology to represent sequences and sums of the terms in the sequences.</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 </a:t>
            </a:r>
            <a:r>
              <a:rPr lang="en-US" i="1" dirty="0" smtClean="0"/>
              <a:t>sequence</a:t>
            </a:r>
            <a:r>
              <a:rPr lang="en-US" dirty="0" smtClean="0"/>
              <a:t> is a function from a subset of the integers (usually either the set {</a:t>
            </a:r>
            <a:r>
              <a:rPr lang="en-US" dirty="0" smtClean="0">
                <a:latin typeface="Cambria Math" pitchFamily="18" charset="0"/>
                <a:ea typeface="Cambria Math" pitchFamily="18" charset="0"/>
              </a:rPr>
              <a:t>0, 1, 2, 3, 4, </a:t>
            </a:r>
            <a:r>
              <a:rPr lang="en-US" dirty="0" smtClean="0"/>
              <a:t>…..} or   {</a:t>
            </a:r>
            <a:r>
              <a:rPr lang="en-US" dirty="0" smtClean="0">
                <a:latin typeface="Cambria Math" pitchFamily="18" charset="0"/>
                <a:ea typeface="Cambria Math" pitchFamily="18" charset="0"/>
              </a:rPr>
              <a:t>1, 2, 3, 4, </a:t>
            </a:r>
            <a:r>
              <a:rPr lang="en-US" dirty="0" smtClean="0"/>
              <a:t>….} ) to a set </a:t>
            </a:r>
            <a:r>
              <a:rPr lang="en-US" i="1" dirty="0" smtClean="0"/>
              <a:t>S</a:t>
            </a:r>
            <a:r>
              <a:rPr lang="en-US" dirty="0" smtClean="0"/>
              <a:t>.</a:t>
            </a:r>
          </a:p>
          <a:p>
            <a:r>
              <a:rPr lang="en-US" dirty="0" smtClean="0"/>
              <a:t>The notation  </a:t>
            </a:r>
            <a:r>
              <a:rPr lang="en-US" i="1" dirty="0" smtClean="0">
                <a:ea typeface="Cambria Math" pitchFamily="18" charset="0"/>
              </a:rPr>
              <a:t>a</a:t>
            </a:r>
            <a:r>
              <a:rPr lang="en-US" i="1" baseline="-25000" dirty="0" smtClean="0">
                <a:latin typeface="Cambria Math" pitchFamily="18" charset="0"/>
                <a:ea typeface="Cambria Math" pitchFamily="18" charset="0"/>
              </a:rPr>
              <a:t>n</a:t>
            </a:r>
            <a:r>
              <a:rPr lang="en-US" dirty="0" smtClean="0"/>
              <a:t>   is used to denote the image of the integer </a:t>
            </a:r>
            <a:r>
              <a:rPr lang="en-US" i="1" dirty="0" smtClean="0"/>
              <a:t>n</a:t>
            </a:r>
            <a:r>
              <a:rPr lang="en-US" dirty="0" smtClean="0"/>
              <a:t>.  We can think of </a:t>
            </a:r>
            <a:r>
              <a:rPr lang="en-US" i="1" dirty="0" smtClean="0">
                <a:ea typeface="Cambria Math" pitchFamily="18" charset="0"/>
              </a:rPr>
              <a:t>a</a:t>
            </a:r>
            <a:r>
              <a:rPr lang="en-US" i="1" baseline="-25000" dirty="0" smtClean="0">
                <a:latin typeface="Cambria Math" pitchFamily="18" charset="0"/>
                <a:ea typeface="Cambria Math" pitchFamily="18" charset="0"/>
              </a:rPr>
              <a:t>n</a:t>
            </a:r>
            <a:r>
              <a:rPr lang="en-US" dirty="0" smtClean="0"/>
              <a:t>    as the equivalent of </a:t>
            </a:r>
            <a:r>
              <a:rPr lang="en-US" i="1" dirty="0" smtClean="0"/>
              <a:t>f(n)</a:t>
            </a:r>
            <a:r>
              <a:rPr lang="en-US" dirty="0" smtClean="0"/>
              <a:t> where </a:t>
            </a:r>
            <a:r>
              <a:rPr lang="en-US" i="1" dirty="0" smtClean="0"/>
              <a:t>f</a:t>
            </a:r>
            <a:r>
              <a:rPr lang="en-US" dirty="0" smtClean="0"/>
              <a:t> is a function from  {</a:t>
            </a:r>
            <a:r>
              <a:rPr lang="en-US" dirty="0" smtClean="0">
                <a:latin typeface="Cambria Math" pitchFamily="18" charset="0"/>
                <a:ea typeface="Cambria Math" pitchFamily="18" charset="0"/>
              </a:rPr>
              <a:t>0,1,2</a:t>
            </a:r>
            <a:r>
              <a:rPr lang="en-US" dirty="0" smtClean="0"/>
              <a:t>,…..} to </a:t>
            </a:r>
            <a:r>
              <a:rPr lang="en-US" i="1" dirty="0" smtClean="0"/>
              <a:t>S</a:t>
            </a:r>
            <a:r>
              <a:rPr lang="en-US" dirty="0" smtClean="0"/>
              <a:t>.  We call </a:t>
            </a:r>
            <a:r>
              <a:rPr lang="en-US" i="1" dirty="0" smtClean="0">
                <a:ea typeface="Cambria Math" pitchFamily="18" charset="0"/>
              </a:rPr>
              <a:t>a</a:t>
            </a:r>
            <a:r>
              <a:rPr lang="en-US" i="1" baseline="-25000" dirty="0" smtClean="0">
                <a:ea typeface="Cambria Math" pitchFamily="18" charset="0"/>
              </a:rPr>
              <a:t>n</a:t>
            </a:r>
            <a:r>
              <a:rPr lang="en-US" dirty="0" smtClean="0"/>
              <a:t>  a </a:t>
            </a:r>
            <a:r>
              <a:rPr lang="en-US" i="1" dirty="0" smtClean="0"/>
              <a:t>term</a:t>
            </a:r>
            <a:r>
              <a:rPr lang="en-US" dirty="0" smtClean="0"/>
              <a:t> of the sequence.</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a:t>
            </a:r>
            <a:r>
              <a:rPr lang="en-US" b="1" dirty="0" smtClean="0"/>
              <a:t> </a:t>
            </a:r>
            <a:r>
              <a:rPr lang="en-US" dirty="0" smtClean="0"/>
              <a:t>Consider the sequence            where</a:t>
            </a:r>
          </a:p>
          <a:p>
            <a:endParaRPr lang="en-US" dirty="0" smtClean="0"/>
          </a:p>
          <a:p>
            <a:pPr>
              <a:buNone/>
            </a:pPr>
            <a:endParaRPr lang="en-US" dirty="0" smtClean="0"/>
          </a:p>
          <a:p>
            <a:pPr>
              <a:buNone/>
            </a:pPr>
            <a:r>
              <a:rPr lang="en-US" dirty="0" smtClean="0"/>
              <a:t>  </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5334000" y="1981200"/>
            <a:ext cx="734378" cy="382905"/>
          </a:xfrm>
          <a:prstGeom prst="rect">
            <a:avLst/>
          </a:prstGeom>
        </p:spPr>
      </p:pic>
      <p:pic>
        <p:nvPicPr>
          <p:cNvPr id="14" name="Picture 13" descr="addin_tmp.png"/>
          <p:cNvPicPr>
            <a:picLocks noChangeAspect="1"/>
          </p:cNvPicPr>
          <p:nvPr>
            <p:custDataLst>
              <p:tags r:id="rId2"/>
            </p:custDataLst>
          </p:nvPr>
        </p:nvPicPr>
        <p:blipFill>
          <a:blip r:embed="rId7" cstate="print"/>
          <a:stretch>
            <a:fillRect/>
          </a:stretch>
        </p:blipFill>
        <p:spPr>
          <a:xfrm>
            <a:off x="1447800" y="3048000"/>
            <a:ext cx="1385888" cy="771525"/>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657600" y="3276600"/>
            <a:ext cx="3894773" cy="382905"/>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0" y="4572000"/>
            <a:ext cx="1983105" cy="780098"/>
          </a:xfrm>
          <a:prstGeom prst="rect">
            <a:avLst/>
          </a:prstGeom>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Progression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 </a:t>
            </a:r>
            <a:r>
              <a:rPr lang="en-US" i="1" dirty="0" smtClean="0"/>
              <a:t>geometric progression </a:t>
            </a:r>
            <a:r>
              <a:rPr lang="en-US" dirty="0" smtClean="0"/>
              <a:t>is a sequence of the form:</a:t>
            </a:r>
          </a:p>
          <a:p>
            <a:pPr>
              <a:buNone/>
            </a:pPr>
            <a:r>
              <a:rPr lang="en-US" dirty="0" smtClean="0"/>
              <a:t>    where the </a:t>
            </a:r>
            <a:r>
              <a:rPr lang="en-US" i="1" dirty="0" smtClean="0"/>
              <a:t>initial term a</a:t>
            </a:r>
            <a:r>
              <a:rPr lang="en-US" dirty="0" smtClean="0"/>
              <a:t> and the </a:t>
            </a:r>
            <a:r>
              <a:rPr lang="en-US" i="1" dirty="0" smtClean="0"/>
              <a:t>common ratio r </a:t>
            </a:r>
            <a:r>
              <a:rPr lang="en-US" dirty="0" smtClean="0"/>
              <a:t>are real numbers.</a:t>
            </a:r>
          </a:p>
          <a:p>
            <a:pPr>
              <a:buNone/>
            </a:pPr>
            <a:r>
              <a:rPr lang="en-US" sz="2800" b="1" dirty="0" smtClean="0"/>
              <a:t>   Examples</a:t>
            </a:r>
            <a:r>
              <a:rPr lang="en-US" sz="2800" dirty="0" smtClean="0"/>
              <a:t>:</a:t>
            </a:r>
          </a:p>
          <a:p>
            <a:pPr marL="880110" lvl="1" indent="-514350">
              <a:buFont typeface="+mj-lt"/>
              <a:buAutoNum type="arabicPeriod"/>
            </a:pPr>
            <a:r>
              <a:rPr lang="en-US" dirty="0" smtClean="0"/>
              <a:t>Let </a:t>
            </a:r>
            <a:r>
              <a:rPr lang="en-US" i="1" dirty="0" smtClean="0"/>
              <a:t>a = </a:t>
            </a:r>
            <a:r>
              <a:rPr lang="en-US" dirty="0" smtClean="0">
                <a:latin typeface="Cambria Math" pitchFamily="18" charset="0"/>
                <a:ea typeface="Cambria Math" pitchFamily="18" charset="0"/>
              </a:rPr>
              <a:t>1</a:t>
            </a:r>
            <a:r>
              <a:rPr lang="en-US" i="1" dirty="0" smtClean="0"/>
              <a:t> </a:t>
            </a:r>
            <a:r>
              <a:rPr lang="en-US" dirty="0" smtClean="0"/>
              <a:t>and </a:t>
            </a:r>
            <a:r>
              <a:rPr lang="en-US" i="1" dirty="0" smtClean="0"/>
              <a:t>r = </a:t>
            </a:r>
            <a:r>
              <a:rPr lang="en-US" dirty="0" smtClean="0">
                <a:latin typeface="Cambria Math" pitchFamily="18" charset="0"/>
                <a:ea typeface="Cambria Math" pitchFamily="18" charset="0"/>
              </a:rPr>
              <a:t>−1</a:t>
            </a:r>
            <a:r>
              <a:rPr lang="en-US" dirty="0" smtClean="0"/>
              <a:t>. Then:</a:t>
            </a:r>
          </a:p>
          <a:p>
            <a:pPr marL="880110" lvl="1" indent="-514350">
              <a:buFont typeface="+mj-lt"/>
              <a:buAutoNum type="arabicPeriod"/>
            </a:pPr>
            <a:endParaRPr lang="en-US" dirty="0" smtClean="0"/>
          </a:p>
          <a:p>
            <a:pPr marL="880110" lvl="1" indent="-514350">
              <a:buFont typeface="+mj-lt"/>
              <a:buAutoNum type="arabicPeriod"/>
            </a:pPr>
            <a:endParaRPr lang="en-US" dirty="0" smtClean="0"/>
          </a:p>
          <a:p>
            <a:pPr marL="880110" lvl="1" indent="-514350">
              <a:buFont typeface="+mj-lt"/>
              <a:buAutoNum type="arabicPeriod"/>
            </a:pPr>
            <a:r>
              <a:rPr lang="en-US" dirty="0" smtClean="0"/>
              <a:t>Let  </a:t>
            </a:r>
            <a:r>
              <a:rPr lang="en-US" i="1" dirty="0" smtClean="0"/>
              <a:t>a = </a:t>
            </a:r>
            <a:r>
              <a:rPr lang="en-US" dirty="0" smtClean="0">
                <a:latin typeface="Cambria Math" pitchFamily="18" charset="0"/>
                <a:ea typeface="Cambria Math" pitchFamily="18" charset="0"/>
              </a:rPr>
              <a:t>2</a:t>
            </a:r>
            <a:r>
              <a:rPr lang="en-US" i="1" dirty="0" smtClean="0"/>
              <a:t> </a:t>
            </a:r>
            <a:r>
              <a:rPr lang="en-US" dirty="0" smtClean="0"/>
              <a:t>and </a:t>
            </a:r>
            <a:r>
              <a:rPr lang="en-US" i="1" dirty="0" smtClean="0"/>
              <a:t>r = </a:t>
            </a:r>
            <a:r>
              <a:rPr lang="en-US" dirty="0" smtClean="0">
                <a:latin typeface="Cambria Math" pitchFamily="18" charset="0"/>
                <a:ea typeface="Cambria Math" pitchFamily="18" charset="0"/>
              </a:rPr>
              <a:t>5</a:t>
            </a:r>
            <a:r>
              <a:rPr lang="en-US" dirty="0" smtClean="0"/>
              <a:t>. Then:</a:t>
            </a:r>
          </a:p>
          <a:p>
            <a:pPr marL="880110" lvl="1" indent="-514350">
              <a:buFont typeface="+mj-lt"/>
              <a:buAutoNum type="arabicPeriod"/>
            </a:pPr>
            <a:endParaRPr lang="en-US" dirty="0" smtClean="0"/>
          </a:p>
          <a:p>
            <a:pPr marL="880110" lvl="1" indent="-514350">
              <a:buFont typeface="+mj-lt"/>
              <a:buAutoNum type="arabicPeriod"/>
            </a:pPr>
            <a:endParaRPr lang="en-US" dirty="0" smtClean="0"/>
          </a:p>
          <a:p>
            <a:pPr marL="880110" lvl="1" indent="-514350">
              <a:buFont typeface="+mj-lt"/>
              <a:buAutoNum type="arabicPeriod"/>
            </a:pPr>
            <a:r>
              <a:rPr lang="en-US" dirty="0" smtClean="0"/>
              <a:t>Let </a:t>
            </a:r>
            <a:r>
              <a:rPr lang="en-US" i="1" dirty="0" smtClean="0"/>
              <a:t>a = </a:t>
            </a:r>
            <a:r>
              <a:rPr lang="en-US" dirty="0" smtClean="0"/>
              <a:t>6</a:t>
            </a:r>
            <a:r>
              <a:rPr lang="en-US" i="1" dirty="0" smtClean="0"/>
              <a:t> </a:t>
            </a:r>
            <a:r>
              <a:rPr lang="en-US" dirty="0" smtClean="0"/>
              <a:t>and </a:t>
            </a:r>
            <a:r>
              <a:rPr lang="en-US" i="1" dirty="0" smtClean="0"/>
              <a:t>r = </a:t>
            </a:r>
            <a:r>
              <a:rPr lang="en-US" dirty="0" smtClean="0">
                <a:latin typeface="Cambria Math" pitchFamily="18" charset="0"/>
                <a:ea typeface="Cambria Math" pitchFamily="18" charset="0"/>
              </a:rPr>
              <a:t>1/3</a:t>
            </a:r>
            <a:r>
              <a:rPr lang="en-US" dirty="0" smtClean="0"/>
              <a:t>. Then:</a:t>
            </a:r>
          </a:p>
          <a:p>
            <a:endParaRPr lang="en-US" dirty="0" smtClean="0"/>
          </a:p>
          <a:p>
            <a:pPr>
              <a:buNone/>
            </a:pP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1600200" y="2286000"/>
            <a:ext cx="2301240" cy="274320"/>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1524000" y="4191000"/>
            <a:ext cx="5821680" cy="253365"/>
          </a:xfrm>
          <a:prstGeom prst="rect">
            <a:avLst/>
          </a:prstGeom>
        </p:spPr>
      </p:pic>
      <p:pic>
        <p:nvPicPr>
          <p:cNvPr id="11" name="Picture 10" descr="addin_tmp.png"/>
          <p:cNvPicPr>
            <a:picLocks noChangeAspect="1"/>
          </p:cNvPicPr>
          <p:nvPr>
            <p:custDataLst>
              <p:tags r:id="rId3"/>
            </p:custDataLst>
          </p:nvPr>
        </p:nvPicPr>
        <p:blipFill>
          <a:blip r:embed="rId8" cstate="print"/>
          <a:stretch>
            <a:fillRect/>
          </a:stretch>
        </p:blipFill>
        <p:spPr>
          <a:xfrm>
            <a:off x="1524000" y="5105400"/>
            <a:ext cx="6038850" cy="25336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1524000" y="6019800"/>
            <a:ext cx="5594985" cy="521970"/>
          </a:xfrm>
          <a:prstGeom prst="rect">
            <a:avLst/>
          </a:prstGeo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Progression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 </a:t>
            </a:r>
            <a:r>
              <a:rPr lang="en-US" i="1" dirty="0" smtClean="0"/>
              <a:t>arithmetic progression </a:t>
            </a:r>
            <a:r>
              <a:rPr lang="en-US" dirty="0" smtClean="0"/>
              <a:t>is a sequence of the form:</a:t>
            </a:r>
          </a:p>
          <a:p>
            <a:pPr>
              <a:buNone/>
            </a:pPr>
            <a:r>
              <a:rPr lang="en-US" dirty="0" smtClean="0"/>
              <a:t>    where the </a:t>
            </a:r>
            <a:r>
              <a:rPr lang="en-US" i="1" dirty="0" smtClean="0"/>
              <a:t>initial term a</a:t>
            </a:r>
            <a:r>
              <a:rPr lang="en-US" dirty="0" smtClean="0"/>
              <a:t> and the </a:t>
            </a:r>
            <a:r>
              <a:rPr lang="en-US" i="1" dirty="0" smtClean="0"/>
              <a:t>common difference  d </a:t>
            </a:r>
            <a:r>
              <a:rPr lang="en-US" dirty="0" smtClean="0"/>
              <a:t>are real numbers.</a:t>
            </a:r>
          </a:p>
          <a:p>
            <a:pPr>
              <a:buNone/>
            </a:pPr>
            <a:r>
              <a:rPr lang="en-US" sz="2400" b="1" dirty="0" smtClean="0"/>
              <a:t>    Examples</a:t>
            </a:r>
            <a:r>
              <a:rPr lang="en-US" sz="2400" dirty="0" smtClean="0"/>
              <a:t>:</a:t>
            </a:r>
            <a:endParaRPr lang="en-US" dirty="0" smtClean="0"/>
          </a:p>
          <a:p>
            <a:pPr marL="880110" lvl="1" indent="-514350">
              <a:buFont typeface="+mj-lt"/>
              <a:buAutoNum type="arabicPeriod"/>
            </a:pPr>
            <a:r>
              <a:rPr lang="en-US" dirty="0" smtClean="0"/>
              <a:t>Let </a:t>
            </a:r>
            <a:r>
              <a:rPr lang="en-US" i="1" dirty="0" smtClean="0"/>
              <a:t>a = </a:t>
            </a:r>
            <a:r>
              <a:rPr lang="en-US" i="1" dirty="0" smtClean="0">
                <a:latin typeface="Cambria Math" pitchFamily="18" charset="0"/>
                <a:ea typeface="Cambria Math" pitchFamily="18" charset="0"/>
              </a:rPr>
              <a:t>−</a:t>
            </a:r>
            <a:r>
              <a:rPr lang="en-US" dirty="0" smtClean="0">
                <a:latin typeface="Cambria Math" pitchFamily="18" charset="0"/>
                <a:ea typeface="Cambria Math" pitchFamily="18" charset="0"/>
              </a:rPr>
              <a:t>1</a:t>
            </a:r>
            <a:r>
              <a:rPr lang="en-US" i="1" dirty="0" smtClean="0"/>
              <a:t> </a:t>
            </a:r>
            <a:r>
              <a:rPr lang="en-US" dirty="0" smtClean="0"/>
              <a:t>and </a:t>
            </a:r>
            <a:r>
              <a:rPr lang="en-US" i="1" dirty="0" smtClean="0"/>
              <a:t>d = </a:t>
            </a:r>
            <a:r>
              <a:rPr lang="en-US" dirty="0" smtClean="0">
                <a:latin typeface="Cambria Math" pitchFamily="18" charset="0"/>
                <a:ea typeface="Cambria Math" pitchFamily="18" charset="0"/>
              </a:rPr>
              <a:t>4</a:t>
            </a:r>
            <a:r>
              <a:rPr lang="en-US" dirty="0" smtClean="0"/>
              <a:t>: </a:t>
            </a:r>
          </a:p>
          <a:p>
            <a:pPr marL="880110" lvl="1" indent="-514350">
              <a:buFont typeface="+mj-lt"/>
              <a:buAutoNum type="arabicPeriod"/>
            </a:pPr>
            <a:endParaRPr lang="en-US" dirty="0" smtClean="0"/>
          </a:p>
          <a:p>
            <a:pPr marL="880110" lvl="1" indent="-514350">
              <a:buFont typeface="+mj-lt"/>
              <a:buAutoNum type="arabicPeriod"/>
            </a:pPr>
            <a:endParaRPr lang="en-US" dirty="0" smtClean="0"/>
          </a:p>
          <a:p>
            <a:pPr marL="880110" lvl="1" indent="-514350">
              <a:buFont typeface="+mj-lt"/>
              <a:buAutoNum type="arabicPeriod"/>
            </a:pPr>
            <a:r>
              <a:rPr lang="en-US" dirty="0" smtClean="0"/>
              <a:t>Let  </a:t>
            </a:r>
            <a:r>
              <a:rPr lang="en-US" i="1" dirty="0" smtClean="0"/>
              <a:t>a = </a:t>
            </a:r>
            <a:r>
              <a:rPr lang="en-US" dirty="0" smtClean="0">
                <a:latin typeface="Cambria Math" pitchFamily="18" charset="0"/>
                <a:ea typeface="Cambria Math" pitchFamily="18" charset="0"/>
              </a:rPr>
              <a:t>7</a:t>
            </a:r>
            <a:r>
              <a:rPr lang="en-US" i="1" dirty="0" smtClean="0"/>
              <a:t> </a:t>
            </a:r>
            <a:r>
              <a:rPr lang="en-US" dirty="0" smtClean="0"/>
              <a:t>and </a:t>
            </a:r>
            <a:r>
              <a:rPr lang="en-US" i="1" dirty="0" smtClean="0"/>
              <a:t>d = </a:t>
            </a:r>
            <a:r>
              <a:rPr lang="en-US" i="1" dirty="0" smtClean="0">
                <a:latin typeface="Cambria Math" pitchFamily="18" charset="0"/>
                <a:ea typeface="Cambria Math" pitchFamily="18" charset="0"/>
              </a:rPr>
              <a:t>−</a:t>
            </a:r>
            <a:r>
              <a:rPr lang="en-US" dirty="0" smtClean="0">
                <a:latin typeface="Cambria Math" pitchFamily="18" charset="0"/>
                <a:ea typeface="Cambria Math" pitchFamily="18" charset="0"/>
              </a:rPr>
              <a:t>3</a:t>
            </a:r>
            <a:r>
              <a:rPr lang="en-US" dirty="0" smtClean="0"/>
              <a:t>: </a:t>
            </a:r>
          </a:p>
          <a:p>
            <a:pPr marL="880110" lvl="1" indent="-514350">
              <a:buFont typeface="+mj-lt"/>
              <a:buAutoNum type="arabicPeriod"/>
            </a:pPr>
            <a:endParaRPr lang="en-US" dirty="0" smtClean="0"/>
          </a:p>
          <a:p>
            <a:pPr marL="880110" lvl="1" indent="-514350">
              <a:buFont typeface="+mj-lt"/>
              <a:buAutoNum type="arabicPeriod"/>
            </a:pPr>
            <a:endParaRPr lang="en-US" dirty="0" smtClean="0"/>
          </a:p>
          <a:p>
            <a:pPr marL="880110" lvl="1" indent="-514350">
              <a:buFont typeface="+mj-lt"/>
              <a:buAutoNum type="arabicPeriod"/>
            </a:pPr>
            <a:r>
              <a:rPr lang="en-US" dirty="0" smtClean="0"/>
              <a:t>Let </a:t>
            </a:r>
            <a:r>
              <a:rPr lang="en-US" i="1" dirty="0" smtClean="0"/>
              <a:t>a</a:t>
            </a:r>
            <a:r>
              <a:rPr lang="en-US" dirty="0" smtClean="0"/>
              <a:t> = </a:t>
            </a:r>
            <a:r>
              <a:rPr lang="en-US" dirty="0" smtClean="0">
                <a:latin typeface="Cambria Math" pitchFamily="18" charset="0"/>
                <a:ea typeface="Cambria Math" pitchFamily="18" charset="0"/>
              </a:rPr>
              <a:t>1</a:t>
            </a:r>
            <a:r>
              <a:rPr lang="en-US" dirty="0" smtClean="0"/>
              <a:t> and d = </a:t>
            </a:r>
            <a:r>
              <a:rPr lang="en-US" dirty="0" smtClean="0">
                <a:latin typeface="Cambria Math" pitchFamily="18" charset="0"/>
                <a:ea typeface="Cambria Math" pitchFamily="18" charset="0"/>
              </a:rPr>
              <a:t>2</a:t>
            </a:r>
            <a:r>
              <a:rPr lang="en-US" dirty="0" smtClean="0"/>
              <a:t>: </a:t>
            </a:r>
          </a:p>
          <a:p>
            <a:endParaRPr lang="en-US" dirty="0" smtClean="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1905000" y="2286000"/>
            <a:ext cx="3303270" cy="226695"/>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1295400" y="4038600"/>
            <a:ext cx="5939790" cy="25336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1371600" y="5181600"/>
            <a:ext cx="5436870" cy="253365"/>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524000" y="6172200"/>
            <a:ext cx="5364480" cy="253365"/>
          </a:xfrm>
          <a:prstGeom prst="rect">
            <a:avLst/>
          </a:prstGeom>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Definition</a:t>
            </a:r>
            <a:r>
              <a:rPr lang="en-US" dirty="0" smtClean="0"/>
              <a:t>: A </a:t>
            </a:r>
            <a:r>
              <a:rPr lang="en-US" i="1" dirty="0" smtClean="0"/>
              <a:t>string</a:t>
            </a:r>
            <a:r>
              <a:rPr lang="en-US" dirty="0" smtClean="0"/>
              <a:t> is a finite sequence of characters from a finite set (an alphabet).</a:t>
            </a:r>
          </a:p>
          <a:p>
            <a:r>
              <a:rPr lang="en-US" dirty="0" smtClean="0"/>
              <a:t>Sequences of characters or bits  are important in computer science.</a:t>
            </a:r>
          </a:p>
          <a:p>
            <a:r>
              <a:rPr lang="en-US" dirty="0" smtClean="0"/>
              <a:t>The </a:t>
            </a:r>
            <a:r>
              <a:rPr lang="en-US" i="1" dirty="0" smtClean="0"/>
              <a:t>empty string </a:t>
            </a:r>
            <a:r>
              <a:rPr lang="en-US" dirty="0" smtClean="0"/>
              <a:t>is represented by </a:t>
            </a:r>
            <a:r>
              <a:rPr lang="el-GR" i="1" dirty="0" smtClean="0"/>
              <a:t>λ</a:t>
            </a:r>
            <a:r>
              <a:rPr lang="en-US" dirty="0" smtClean="0"/>
              <a:t>.</a:t>
            </a:r>
          </a:p>
          <a:p>
            <a:r>
              <a:rPr lang="en-US" dirty="0" smtClean="0"/>
              <a:t>The string  </a:t>
            </a:r>
            <a:r>
              <a:rPr lang="en-US" i="1" dirty="0" err="1" smtClean="0"/>
              <a:t>abcde</a:t>
            </a:r>
            <a:r>
              <a:rPr lang="en-US" i="1" dirty="0" smtClean="0"/>
              <a:t> </a:t>
            </a:r>
            <a:r>
              <a:rPr lang="en-US" dirty="0" smtClean="0"/>
              <a:t>has </a:t>
            </a:r>
            <a:r>
              <a:rPr lang="en-US" i="1" dirty="0" smtClean="0"/>
              <a:t>length</a:t>
            </a:r>
            <a:r>
              <a:rPr lang="en-US" dirty="0" smtClean="0"/>
              <a:t> </a:t>
            </a:r>
            <a:r>
              <a:rPr lang="en-US" dirty="0" smtClean="0">
                <a:latin typeface="Cambria Math" pitchFamily="18" charset="0"/>
                <a:ea typeface="Cambria Math" pitchFamily="18" charset="0"/>
              </a:rPr>
              <a:t>5</a:t>
            </a:r>
            <a:r>
              <a:rPr lang="en-US" dirty="0" smtClean="0"/>
              <a:t>.</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Relations</a:t>
            </a:r>
            <a:endParaRPr lang="en-US" dirty="0"/>
          </a:p>
        </p:txBody>
      </p:sp>
      <p:sp>
        <p:nvSpPr>
          <p:cNvPr id="3" name="Content Placeholder 2"/>
          <p:cNvSpPr>
            <a:spLocks noGrp="1"/>
          </p:cNvSpPr>
          <p:nvPr>
            <p:ph idx="1"/>
          </p:nvPr>
        </p:nvSpPr>
        <p:spPr/>
        <p:txBody>
          <a:bodyPr>
            <a:normAutofit/>
          </a:bodyPr>
          <a:lstStyle/>
          <a:p>
            <a:pPr>
              <a:buNone/>
            </a:pPr>
            <a:r>
              <a:rPr lang="en-US" b="1" dirty="0" smtClean="0"/>
              <a:t>Definition: </a:t>
            </a:r>
            <a:r>
              <a:rPr lang="en-US" dirty="0" smtClean="0"/>
              <a:t>A </a:t>
            </a:r>
            <a:r>
              <a:rPr lang="en-US" i="1" dirty="0" smtClean="0"/>
              <a:t>recurrence relation </a:t>
            </a:r>
            <a:r>
              <a:rPr lang="en-US" dirty="0" smtClean="0"/>
              <a:t>for the sequence {</a:t>
            </a:r>
            <a:r>
              <a:rPr lang="en-US" i="1" dirty="0" smtClean="0"/>
              <a:t>a</a:t>
            </a:r>
            <a:r>
              <a:rPr lang="en-US" i="1" baseline="-25000" dirty="0" smtClean="0"/>
              <a:t>n</a:t>
            </a:r>
            <a:r>
              <a:rPr lang="en-US" dirty="0" smtClean="0"/>
              <a:t>}</a:t>
            </a:r>
            <a:r>
              <a:rPr lang="en-US" i="1" dirty="0" smtClean="0"/>
              <a:t> </a:t>
            </a:r>
            <a:r>
              <a:rPr lang="en-US" dirty="0" smtClean="0"/>
              <a:t>is an equation that expresses </a:t>
            </a:r>
            <a:r>
              <a:rPr lang="en-US" i="1" dirty="0" smtClean="0"/>
              <a:t>a</a:t>
            </a:r>
            <a:r>
              <a:rPr lang="en-US" i="1" baseline="-25000" dirty="0" smtClean="0"/>
              <a:t>n</a:t>
            </a:r>
            <a:r>
              <a:rPr lang="en-US" dirty="0" smtClean="0"/>
              <a:t> in terms of one or more of the previous terms of the sequence, namely, </a:t>
            </a:r>
            <a:r>
              <a:rPr lang="en-US" i="1" dirty="0" smtClean="0"/>
              <a:t>a</a:t>
            </a:r>
            <a:r>
              <a:rPr lang="en-US" i="1" baseline="-25000" dirty="0" smtClean="0"/>
              <a:t>0</a:t>
            </a:r>
            <a:r>
              <a:rPr lang="en-US" i="1" dirty="0" smtClean="0"/>
              <a:t>, a</a:t>
            </a:r>
            <a:r>
              <a:rPr lang="en-US" i="1" baseline="-25000" dirty="0" smtClean="0"/>
              <a:t>1</a:t>
            </a:r>
            <a:r>
              <a:rPr lang="en-US" i="1" dirty="0" smtClean="0"/>
              <a:t>, …, a</a:t>
            </a:r>
            <a:r>
              <a:rPr lang="en-US" i="1" baseline="-25000" dirty="0" smtClean="0"/>
              <a:t>n-1</a:t>
            </a:r>
            <a:r>
              <a:rPr lang="en-US" dirty="0" smtClean="0"/>
              <a:t>, for all integers </a:t>
            </a:r>
            <a:r>
              <a:rPr lang="en-US" i="1" dirty="0" smtClean="0"/>
              <a:t>n</a:t>
            </a:r>
            <a:r>
              <a:rPr lang="en-US" dirty="0" smtClean="0"/>
              <a:t> with </a:t>
            </a:r>
            <a:r>
              <a:rPr lang="en-US" i="1" dirty="0" smtClean="0"/>
              <a:t>n ≥ n</a:t>
            </a:r>
            <a:r>
              <a:rPr lang="en-US" i="1" baseline="-25000" dirty="0" smtClean="0"/>
              <a:t>0</a:t>
            </a:r>
            <a:r>
              <a:rPr lang="en-US" dirty="0" smtClean="0"/>
              <a:t>, where </a:t>
            </a:r>
            <a:r>
              <a:rPr lang="en-US" i="1" dirty="0" smtClean="0"/>
              <a:t>n</a:t>
            </a:r>
            <a:r>
              <a:rPr lang="en-US" i="1" baseline="-25000" dirty="0" smtClean="0"/>
              <a:t>0</a:t>
            </a:r>
            <a:r>
              <a:rPr lang="en-US" dirty="0" smtClean="0"/>
              <a:t> is a nonnegative integer. </a:t>
            </a:r>
          </a:p>
          <a:p>
            <a:r>
              <a:rPr lang="en-US" dirty="0" smtClean="0"/>
              <a:t>A sequence is called a </a:t>
            </a:r>
            <a:r>
              <a:rPr lang="en-US" i="1" dirty="0" smtClean="0"/>
              <a:t>solution</a:t>
            </a:r>
            <a:r>
              <a:rPr lang="en-US" dirty="0" smtClean="0"/>
              <a:t> of a recurrence relation if its terms satisfy the recurrence relation.</a:t>
            </a:r>
          </a:p>
          <a:p>
            <a:r>
              <a:rPr lang="en-US" dirty="0" smtClean="0"/>
              <a:t>The </a:t>
            </a:r>
            <a:r>
              <a:rPr lang="en-US" i="1" dirty="0" smtClean="0"/>
              <a:t>initial conditions </a:t>
            </a:r>
            <a:r>
              <a:rPr lang="en-US" dirty="0" smtClean="0"/>
              <a:t>for a sequence specify the terms that precede the first term where the recurrence relation takes effect.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Questions about Recurrence Relations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dirty="0" smtClean="0">
                <a:latin typeface="Cambria Math" pitchFamily="18" charset="0"/>
                <a:ea typeface="Cambria Math" pitchFamily="18" charset="0"/>
              </a:rPr>
              <a:t>1</a:t>
            </a:r>
            <a:r>
              <a:rPr lang="en-US" dirty="0" smtClean="0"/>
              <a:t>: Let {</a:t>
            </a:r>
            <a:r>
              <a:rPr lang="en-US" i="1" dirty="0" smtClean="0"/>
              <a:t>a</a:t>
            </a:r>
            <a:r>
              <a:rPr lang="en-US" i="1" baseline="-25000" dirty="0" smtClean="0"/>
              <a:t>n</a:t>
            </a:r>
            <a:r>
              <a:rPr lang="en-US" dirty="0" smtClean="0"/>
              <a:t>}</a:t>
            </a:r>
            <a:r>
              <a:rPr lang="en-US" i="1" dirty="0" smtClean="0"/>
              <a:t> </a:t>
            </a:r>
            <a:r>
              <a:rPr lang="en-US" dirty="0" smtClean="0"/>
              <a:t>be a sequence that satisfies the recurrence relation </a:t>
            </a:r>
            <a:r>
              <a:rPr lang="en-US" i="1" dirty="0" smtClean="0"/>
              <a:t>a</a:t>
            </a:r>
            <a:r>
              <a:rPr lang="en-US" i="1" baseline="-25000" dirty="0" smtClean="0"/>
              <a:t>n</a:t>
            </a:r>
            <a:r>
              <a:rPr lang="en-US" i="1" dirty="0" smtClean="0"/>
              <a:t> = a</a:t>
            </a:r>
            <a:r>
              <a:rPr lang="en-US" i="1" baseline="-25000" dirty="0" smtClean="0"/>
              <a:t>n-1</a:t>
            </a:r>
            <a:r>
              <a:rPr lang="en-US" i="1" dirty="0" smtClean="0"/>
              <a:t> + </a:t>
            </a:r>
            <a:r>
              <a:rPr lang="en-US" dirty="0" smtClean="0">
                <a:latin typeface="Cambria Math" pitchFamily="18" charset="0"/>
                <a:ea typeface="Cambria Math" pitchFamily="18" charset="0"/>
              </a:rPr>
              <a:t>3</a:t>
            </a:r>
            <a:r>
              <a:rPr lang="en-US" i="1" baseline="-25000" dirty="0" smtClean="0"/>
              <a:t> </a:t>
            </a:r>
            <a:r>
              <a:rPr lang="en-US" baseline="-25000" dirty="0" smtClean="0"/>
              <a:t> </a:t>
            </a:r>
            <a:r>
              <a:rPr lang="en-US" dirty="0" smtClean="0"/>
              <a:t>for </a:t>
            </a:r>
            <a:r>
              <a:rPr lang="en-US" i="1" dirty="0" smtClean="0"/>
              <a:t>n</a:t>
            </a:r>
            <a:r>
              <a:rPr lang="en-US" dirty="0" smtClean="0"/>
              <a:t> = </a:t>
            </a:r>
            <a:r>
              <a:rPr lang="en-US" dirty="0" smtClean="0">
                <a:latin typeface="Cambria Math" pitchFamily="18" charset="0"/>
                <a:ea typeface="Cambria Math" pitchFamily="18" charset="0"/>
              </a:rPr>
              <a:t>1,2,3,4,</a:t>
            </a:r>
            <a:r>
              <a:rPr lang="en-US" dirty="0" smtClean="0"/>
              <a:t>….  and suppose that </a:t>
            </a:r>
            <a:r>
              <a:rPr lang="en-US" i="1" dirty="0" smtClean="0"/>
              <a:t>a</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2</a:t>
            </a:r>
            <a:r>
              <a:rPr lang="en-US" i="1" dirty="0" smtClean="0"/>
              <a:t>. </a:t>
            </a:r>
            <a:r>
              <a:rPr lang="en-US" dirty="0" smtClean="0"/>
              <a:t> What are </a:t>
            </a:r>
            <a:r>
              <a:rPr lang="en-US" i="1" dirty="0" smtClean="0"/>
              <a:t>a</a:t>
            </a:r>
            <a:r>
              <a:rPr lang="en-US" i="1" baseline="-25000" dirty="0" smtClean="0"/>
              <a:t>1</a:t>
            </a:r>
            <a:r>
              <a:rPr lang="en-US" baseline="-25000" dirty="0" smtClean="0"/>
              <a:t> </a:t>
            </a:r>
            <a:r>
              <a:rPr lang="en-US" dirty="0" smtClean="0"/>
              <a:t>,</a:t>
            </a:r>
            <a:r>
              <a:rPr lang="en-US" baseline="-25000" dirty="0" smtClean="0"/>
              <a:t> </a:t>
            </a:r>
            <a:r>
              <a:rPr lang="en-US" dirty="0" smtClean="0"/>
              <a:t> </a:t>
            </a:r>
            <a:r>
              <a:rPr lang="en-US" i="1" dirty="0" smtClean="0"/>
              <a:t>a</a:t>
            </a:r>
            <a:r>
              <a:rPr lang="en-US" i="1" baseline="-25000" dirty="0" smtClean="0"/>
              <a:t>2</a:t>
            </a:r>
            <a:r>
              <a:rPr lang="en-US" baseline="-25000" dirty="0" smtClean="0"/>
              <a:t> </a:t>
            </a:r>
            <a:r>
              <a:rPr lang="en-US" dirty="0" smtClean="0"/>
              <a:t> and </a:t>
            </a:r>
            <a:r>
              <a:rPr lang="en-US" i="1" dirty="0" smtClean="0"/>
              <a:t>a</a:t>
            </a:r>
            <a:r>
              <a:rPr lang="en-US" i="1" baseline="-25000" dirty="0" smtClean="0"/>
              <a:t>3</a:t>
            </a:r>
            <a:r>
              <a:rPr lang="en-US" dirty="0" smtClean="0"/>
              <a:t>? </a:t>
            </a:r>
          </a:p>
          <a:p>
            <a:pPr>
              <a:buNone/>
            </a:pPr>
            <a:r>
              <a:rPr lang="en-US" dirty="0" smtClean="0"/>
              <a:t>     [Here </a:t>
            </a:r>
            <a:r>
              <a:rPr lang="en-US" i="1" dirty="0" smtClean="0"/>
              <a:t>a</a:t>
            </a:r>
            <a:r>
              <a:rPr lang="en-US" i="1" baseline="-25000" dirty="0" smtClean="0"/>
              <a:t>0</a:t>
            </a:r>
            <a:r>
              <a:rPr lang="en-US" i="1" dirty="0" smtClean="0"/>
              <a:t> = </a:t>
            </a:r>
            <a:r>
              <a:rPr lang="en-US" dirty="0" smtClean="0">
                <a:latin typeface="Cambria Math" pitchFamily="18" charset="0"/>
                <a:ea typeface="Cambria Math" pitchFamily="18" charset="0"/>
              </a:rPr>
              <a:t>2</a:t>
            </a:r>
            <a:r>
              <a:rPr lang="en-US" i="1" dirty="0" smtClean="0"/>
              <a:t> </a:t>
            </a:r>
            <a:r>
              <a:rPr lang="en-US" dirty="0" smtClean="0"/>
              <a:t>is the initial condition</a:t>
            </a:r>
            <a:r>
              <a:rPr lang="en-US" i="1" dirty="0" smtClean="0"/>
              <a:t>.</a:t>
            </a:r>
            <a:r>
              <a:rPr lang="en-US" dirty="0" smtClean="0"/>
              <a:t>]</a:t>
            </a:r>
          </a:p>
          <a:p>
            <a:pPr>
              <a:buNone/>
            </a:pPr>
            <a:endParaRPr lang="en-US" dirty="0" smtClean="0"/>
          </a:p>
          <a:p>
            <a:pPr lvl="1">
              <a:buNone/>
            </a:pPr>
            <a:r>
              <a:rPr lang="en-US" b="1" dirty="0" smtClean="0"/>
              <a:t> </a:t>
            </a:r>
            <a:endParaRPr lang="en-US" dirty="0" smtClean="0">
              <a:latin typeface="Cambria Math" pitchFamily="18" charset="0"/>
              <a:ea typeface="Cambria Math" pitchFamily="18" charset="0"/>
            </a:endParaRPr>
          </a:p>
          <a:p>
            <a:pPr lvl="1">
              <a:buNone/>
            </a:pPr>
            <a:endParaRPr lang="en-US" i="1" dirty="0" smtClean="0"/>
          </a:p>
          <a:p>
            <a:pPr lvl="1">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Questions about Recurrence Relations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 </a:t>
            </a:r>
            <a:r>
              <a:rPr lang="en-US" dirty="0" smtClean="0">
                <a:latin typeface="Cambria Math" pitchFamily="18" charset="0"/>
                <a:ea typeface="Cambria Math" pitchFamily="18" charset="0"/>
              </a:rPr>
              <a:t>1</a:t>
            </a:r>
            <a:r>
              <a:rPr lang="en-US" dirty="0" smtClean="0"/>
              <a:t>: Let {</a:t>
            </a:r>
            <a:r>
              <a:rPr lang="en-US" i="1" dirty="0" smtClean="0"/>
              <a:t>a</a:t>
            </a:r>
            <a:r>
              <a:rPr lang="en-US" i="1" baseline="-25000" dirty="0" smtClean="0"/>
              <a:t>n</a:t>
            </a:r>
            <a:r>
              <a:rPr lang="en-US" dirty="0" smtClean="0"/>
              <a:t>}</a:t>
            </a:r>
            <a:r>
              <a:rPr lang="en-US" i="1" dirty="0" smtClean="0"/>
              <a:t> </a:t>
            </a:r>
            <a:r>
              <a:rPr lang="en-US" dirty="0" smtClean="0"/>
              <a:t>be a sequence that satisfies the recurrence relation </a:t>
            </a:r>
            <a:r>
              <a:rPr lang="en-US" i="1" dirty="0" smtClean="0"/>
              <a:t>a</a:t>
            </a:r>
            <a:r>
              <a:rPr lang="en-US" i="1" baseline="-25000" dirty="0" smtClean="0"/>
              <a:t>n</a:t>
            </a:r>
            <a:r>
              <a:rPr lang="en-US" i="1" dirty="0" smtClean="0"/>
              <a:t> = a</a:t>
            </a:r>
            <a:r>
              <a:rPr lang="en-US" i="1" baseline="-25000" dirty="0" smtClean="0"/>
              <a:t>n-1</a:t>
            </a:r>
            <a:r>
              <a:rPr lang="en-US" i="1" dirty="0" smtClean="0"/>
              <a:t> + </a:t>
            </a:r>
            <a:r>
              <a:rPr lang="en-US" dirty="0" smtClean="0">
                <a:latin typeface="Cambria Math" pitchFamily="18" charset="0"/>
                <a:ea typeface="Cambria Math" pitchFamily="18" charset="0"/>
              </a:rPr>
              <a:t>3</a:t>
            </a:r>
            <a:r>
              <a:rPr lang="en-US" i="1" baseline="-25000" dirty="0" smtClean="0"/>
              <a:t> </a:t>
            </a:r>
            <a:r>
              <a:rPr lang="en-US" baseline="-25000" dirty="0" smtClean="0"/>
              <a:t> </a:t>
            </a:r>
            <a:r>
              <a:rPr lang="en-US" dirty="0" smtClean="0"/>
              <a:t>for </a:t>
            </a:r>
            <a:r>
              <a:rPr lang="en-US" i="1" dirty="0" smtClean="0"/>
              <a:t>n</a:t>
            </a:r>
            <a:r>
              <a:rPr lang="en-US" dirty="0" smtClean="0"/>
              <a:t> = </a:t>
            </a:r>
            <a:r>
              <a:rPr lang="en-US" dirty="0" smtClean="0">
                <a:latin typeface="Cambria Math" pitchFamily="18" charset="0"/>
                <a:ea typeface="Cambria Math" pitchFamily="18" charset="0"/>
              </a:rPr>
              <a:t>1,2,3,4,</a:t>
            </a:r>
            <a:r>
              <a:rPr lang="en-US" dirty="0" smtClean="0"/>
              <a:t>….  and suppose that </a:t>
            </a:r>
            <a:r>
              <a:rPr lang="en-US" i="1" dirty="0" smtClean="0"/>
              <a:t>a</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2</a:t>
            </a:r>
            <a:r>
              <a:rPr lang="en-US" i="1" dirty="0" smtClean="0"/>
              <a:t>. </a:t>
            </a:r>
            <a:r>
              <a:rPr lang="en-US" dirty="0" smtClean="0"/>
              <a:t> What are </a:t>
            </a:r>
            <a:r>
              <a:rPr lang="en-US" i="1" dirty="0" smtClean="0"/>
              <a:t>a</a:t>
            </a:r>
            <a:r>
              <a:rPr lang="en-US" i="1" baseline="-25000" dirty="0" smtClean="0"/>
              <a:t>1</a:t>
            </a:r>
            <a:r>
              <a:rPr lang="en-US" baseline="-25000" dirty="0" smtClean="0"/>
              <a:t> </a:t>
            </a:r>
            <a:r>
              <a:rPr lang="en-US" dirty="0" smtClean="0"/>
              <a:t>,</a:t>
            </a:r>
            <a:r>
              <a:rPr lang="en-US" baseline="-25000" dirty="0" smtClean="0"/>
              <a:t> </a:t>
            </a:r>
            <a:r>
              <a:rPr lang="en-US" dirty="0" smtClean="0"/>
              <a:t> </a:t>
            </a:r>
            <a:r>
              <a:rPr lang="en-US" i="1" dirty="0" smtClean="0"/>
              <a:t>a</a:t>
            </a:r>
            <a:r>
              <a:rPr lang="en-US" i="1" baseline="-25000" dirty="0" smtClean="0"/>
              <a:t>2</a:t>
            </a:r>
            <a:r>
              <a:rPr lang="en-US" baseline="-25000" dirty="0" smtClean="0"/>
              <a:t> </a:t>
            </a:r>
            <a:r>
              <a:rPr lang="en-US" dirty="0" smtClean="0"/>
              <a:t> and </a:t>
            </a:r>
            <a:r>
              <a:rPr lang="en-US" i="1" dirty="0" smtClean="0"/>
              <a:t>a</a:t>
            </a:r>
            <a:r>
              <a:rPr lang="en-US" i="1" baseline="-25000" dirty="0" smtClean="0"/>
              <a:t>3</a:t>
            </a:r>
            <a:r>
              <a:rPr lang="en-US" dirty="0" smtClean="0"/>
              <a:t>? </a:t>
            </a:r>
          </a:p>
          <a:p>
            <a:pPr>
              <a:buNone/>
            </a:pPr>
            <a:r>
              <a:rPr lang="en-US" dirty="0" smtClean="0"/>
              <a:t>     [Here </a:t>
            </a:r>
            <a:r>
              <a:rPr lang="en-US" i="1" dirty="0" smtClean="0"/>
              <a:t>a</a:t>
            </a:r>
            <a:r>
              <a:rPr lang="en-US" i="1" baseline="-25000" dirty="0" smtClean="0"/>
              <a:t>0</a:t>
            </a:r>
            <a:r>
              <a:rPr lang="en-US" i="1" dirty="0" smtClean="0"/>
              <a:t> = </a:t>
            </a:r>
            <a:r>
              <a:rPr lang="en-US" dirty="0" smtClean="0">
                <a:latin typeface="Cambria Math" pitchFamily="18" charset="0"/>
                <a:ea typeface="Cambria Math" pitchFamily="18" charset="0"/>
              </a:rPr>
              <a:t>2</a:t>
            </a:r>
            <a:r>
              <a:rPr lang="en-US" i="1" dirty="0" smtClean="0"/>
              <a:t> </a:t>
            </a:r>
            <a:r>
              <a:rPr lang="en-US" dirty="0" smtClean="0"/>
              <a:t>is the initial condition</a:t>
            </a:r>
            <a:r>
              <a:rPr lang="en-US" i="1" dirty="0" smtClean="0"/>
              <a:t>.</a:t>
            </a:r>
            <a:r>
              <a:rPr lang="en-US" dirty="0" smtClean="0"/>
              <a:t>]</a:t>
            </a:r>
          </a:p>
          <a:p>
            <a:pPr>
              <a:buNone/>
            </a:pPr>
            <a:endParaRPr lang="en-US" dirty="0" smtClean="0"/>
          </a:p>
          <a:p>
            <a:pPr lvl="1">
              <a:buNone/>
            </a:pPr>
            <a:r>
              <a:rPr lang="en-US" b="1" dirty="0" smtClean="0"/>
              <a:t>Solution</a:t>
            </a:r>
            <a:r>
              <a:rPr lang="en-US" dirty="0" smtClean="0"/>
              <a:t>: We see from the recurrence relation that</a:t>
            </a:r>
          </a:p>
          <a:p>
            <a:pPr lvl="1">
              <a:buNone/>
            </a:pPr>
            <a:r>
              <a:rPr lang="en-US" dirty="0" smtClean="0"/>
              <a:t>      </a:t>
            </a:r>
            <a:r>
              <a:rPr lang="en-US" i="1" dirty="0" smtClean="0"/>
              <a:t>a</a:t>
            </a:r>
            <a:r>
              <a:rPr lang="en-US" baseline="-25000" dirty="0" smtClean="0">
                <a:latin typeface="Cambria Math" pitchFamily="18" charset="0"/>
                <a:ea typeface="Cambria Math" pitchFamily="18" charset="0"/>
              </a:rPr>
              <a:t>1</a:t>
            </a:r>
            <a:r>
              <a:rPr lang="en-US" i="1" baseline="-25000" dirty="0" smtClean="0"/>
              <a:t> </a:t>
            </a:r>
            <a:r>
              <a:rPr lang="en-US" i="1" dirty="0" smtClean="0"/>
              <a:t>  </a:t>
            </a:r>
            <a:r>
              <a:rPr lang="en-US" dirty="0" smtClean="0">
                <a:latin typeface="Cambria Math" pitchFamily="18" charset="0"/>
                <a:ea typeface="Cambria Math" pitchFamily="18" charset="0"/>
              </a:rPr>
              <a:t>=</a:t>
            </a:r>
            <a:r>
              <a:rPr lang="en-US" i="1" dirty="0" smtClean="0"/>
              <a:t>  a</a:t>
            </a:r>
            <a:r>
              <a:rPr lang="en-US" i="1" baseline="-25000" dirty="0" smtClean="0"/>
              <a:t>0  </a:t>
            </a:r>
            <a:r>
              <a:rPr lang="en-US" dirty="0" smtClean="0">
                <a:latin typeface="Cambria Math" pitchFamily="18" charset="0"/>
                <a:ea typeface="Cambria Math" pitchFamily="18" charset="0"/>
              </a:rPr>
              <a:t>+ 3 = 2 + 3 = 5</a:t>
            </a:r>
          </a:p>
          <a:p>
            <a:pPr lvl="1">
              <a:buNone/>
            </a:pPr>
            <a:r>
              <a:rPr lang="en-US" i="1" dirty="0" smtClean="0"/>
              <a:t>      a</a:t>
            </a:r>
            <a:r>
              <a:rPr lang="en-US" baseline="-25000" dirty="0" smtClean="0">
                <a:latin typeface="Cambria Math" pitchFamily="18" charset="0"/>
                <a:ea typeface="Cambria Math" pitchFamily="18" charset="0"/>
              </a:rPr>
              <a:t>2</a:t>
            </a:r>
            <a:r>
              <a:rPr lang="en-US" i="1" baseline="-25000" dirty="0" smtClean="0"/>
              <a:t> </a:t>
            </a:r>
            <a:r>
              <a:rPr lang="en-US" i="1" dirty="0" smtClean="0"/>
              <a:t>  </a:t>
            </a:r>
            <a:r>
              <a:rPr lang="en-US" dirty="0" smtClean="0">
                <a:latin typeface="Cambria Math" pitchFamily="18" charset="0"/>
                <a:ea typeface="Cambria Math" pitchFamily="18" charset="0"/>
              </a:rPr>
              <a:t>=</a:t>
            </a:r>
            <a:r>
              <a:rPr lang="en-US" i="1" dirty="0" smtClean="0"/>
              <a:t> </a:t>
            </a:r>
            <a:r>
              <a:rPr lang="en-US" dirty="0" smtClean="0">
                <a:latin typeface="Cambria Math" pitchFamily="18" charset="0"/>
                <a:ea typeface="Cambria Math" pitchFamily="18" charset="0"/>
              </a:rPr>
              <a:t>5 + 3 = 8</a:t>
            </a:r>
          </a:p>
          <a:p>
            <a:pPr lvl="1">
              <a:buNone/>
            </a:pPr>
            <a:r>
              <a:rPr lang="en-US" dirty="0" smtClean="0"/>
              <a:t>      </a:t>
            </a:r>
            <a:r>
              <a:rPr lang="en-US" i="1" dirty="0" smtClean="0"/>
              <a:t>a</a:t>
            </a:r>
            <a:r>
              <a:rPr lang="en-US" baseline="-25000" dirty="0" smtClean="0">
                <a:latin typeface="Cambria Math" pitchFamily="18" charset="0"/>
                <a:ea typeface="Cambria Math" pitchFamily="18" charset="0"/>
              </a:rPr>
              <a:t>3</a:t>
            </a:r>
            <a:r>
              <a:rPr lang="en-US" baseline="-25000" dirty="0" smtClean="0"/>
              <a:t> </a:t>
            </a:r>
            <a:r>
              <a:rPr lang="en-US" i="1" dirty="0" smtClean="0"/>
              <a:t>  </a:t>
            </a:r>
            <a:r>
              <a:rPr lang="en-US" dirty="0" smtClean="0">
                <a:latin typeface="Cambria Math" pitchFamily="18" charset="0"/>
                <a:ea typeface="Cambria Math" pitchFamily="18" charset="0"/>
              </a:rPr>
              <a:t>= 8 + 3 = 11</a:t>
            </a:r>
          </a:p>
          <a:p>
            <a:pPr lvl="1">
              <a:buNone/>
            </a:pPr>
            <a:endParaRPr lang="en-US" i="1" dirty="0" smtClean="0"/>
          </a:p>
          <a:p>
            <a:pPr lvl="1">
              <a:buNone/>
            </a:pPr>
            <a:r>
              <a:rPr lang="en-US" dirty="0" smtClean="0"/>
              <a:t>  </a:t>
            </a:r>
            <a:endParaRPr lang="en-US" dirty="0"/>
          </a:p>
        </p:txBody>
      </p:sp>
    </p:spTree>
    <p:extLst>
      <p:ext uri="{BB962C8B-B14F-4D97-AF65-F5344CB8AC3E}">
        <p14:creationId xmlns:p14="http://schemas.microsoft.com/office/powerpoint/2010/main" val="352056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Questions about Recurrence Relations</a:t>
            </a:r>
            <a:endParaRPr lang="en-US" sz="4000" dirty="0"/>
          </a:p>
        </p:txBody>
      </p:sp>
      <p:sp>
        <p:nvSpPr>
          <p:cNvPr id="3" name="Content Placeholder 2"/>
          <p:cNvSpPr>
            <a:spLocks noGrp="1"/>
          </p:cNvSpPr>
          <p:nvPr>
            <p:ph idx="1"/>
          </p:nvPr>
        </p:nvSpPr>
        <p:spPr/>
        <p:txBody>
          <a:bodyPr/>
          <a:lstStyle/>
          <a:p>
            <a:pPr>
              <a:buNone/>
            </a:pPr>
            <a:r>
              <a:rPr lang="en-US" b="1" dirty="0" smtClean="0"/>
              <a:t>   Example </a:t>
            </a:r>
            <a:r>
              <a:rPr lang="en-US" dirty="0" smtClean="0">
                <a:latin typeface="Cambria Math" pitchFamily="18" charset="0"/>
                <a:ea typeface="Cambria Math" pitchFamily="18" charset="0"/>
              </a:rPr>
              <a:t>2</a:t>
            </a:r>
            <a:r>
              <a:rPr lang="en-US" dirty="0" smtClean="0"/>
              <a:t>: Let {</a:t>
            </a:r>
            <a:r>
              <a:rPr lang="en-US" i="1" dirty="0" smtClean="0"/>
              <a:t>a</a:t>
            </a:r>
            <a:r>
              <a:rPr lang="en-US" i="1" baseline="-25000" dirty="0" smtClean="0"/>
              <a:t>n</a:t>
            </a:r>
            <a:r>
              <a:rPr lang="en-US" dirty="0" smtClean="0"/>
              <a:t>} be a sequence that satisfies the recurrence relation </a:t>
            </a:r>
            <a:r>
              <a:rPr lang="en-US" i="1" dirty="0" smtClean="0"/>
              <a:t>a</a:t>
            </a:r>
            <a:r>
              <a:rPr lang="en-US" i="1" baseline="-25000" dirty="0" smtClean="0"/>
              <a:t>n</a:t>
            </a:r>
            <a:r>
              <a:rPr lang="en-US" i="1" dirty="0" smtClean="0"/>
              <a:t> = a</a:t>
            </a:r>
            <a:r>
              <a:rPr lang="en-US" i="1" baseline="-25000" dirty="0" smtClean="0"/>
              <a:t>n-</a:t>
            </a:r>
            <a:r>
              <a:rPr lang="en-US" baseline="-25000" dirty="0" smtClean="0">
                <a:ea typeface="Cambria Math" pitchFamily="18" charset="0"/>
              </a:rPr>
              <a:t>1</a:t>
            </a:r>
            <a:r>
              <a:rPr lang="en-US" i="1" dirty="0" smtClean="0"/>
              <a:t> – a</a:t>
            </a:r>
            <a:r>
              <a:rPr lang="en-US" i="1" baseline="-25000" dirty="0" smtClean="0"/>
              <a:t>n-</a:t>
            </a:r>
            <a:r>
              <a:rPr lang="en-US" baseline="-25000" dirty="0" smtClean="0"/>
              <a:t>2</a:t>
            </a:r>
            <a:r>
              <a:rPr lang="en-US" i="1" baseline="-25000" dirty="0" smtClean="0"/>
              <a:t> </a:t>
            </a:r>
            <a:r>
              <a:rPr lang="en-US" baseline="-25000" dirty="0" smtClean="0"/>
              <a:t> </a:t>
            </a:r>
            <a:r>
              <a:rPr lang="en-US" dirty="0" smtClean="0"/>
              <a:t>for </a:t>
            </a:r>
            <a:r>
              <a:rPr lang="en-US" i="1" dirty="0" smtClean="0"/>
              <a:t>n</a:t>
            </a:r>
            <a:r>
              <a:rPr lang="en-US" dirty="0" smtClean="0"/>
              <a:t> = </a:t>
            </a:r>
            <a:r>
              <a:rPr lang="en-US" dirty="0" smtClean="0">
                <a:latin typeface="Cambria Math" pitchFamily="18" charset="0"/>
                <a:ea typeface="Cambria Math" pitchFamily="18" charset="0"/>
              </a:rPr>
              <a:t>2,3,4,…. </a:t>
            </a:r>
            <a:r>
              <a:rPr lang="en-US" dirty="0" smtClean="0"/>
              <a:t> and suppose that </a:t>
            </a:r>
            <a:r>
              <a:rPr lang="en-US" i="1" dirty="0" smtClean="0"/>
              <a:t>a</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a</a:t>
            </a:r>
            <a:r>
              <a:rPr lang="en-US" i="1" baseline="-25000" dirty="0" smtClean="0"/>
              <a:t>1</a:t>
            </a:r>
            <a:r>
              <a:rPr lang="en-US" i="1" dirty="0" smtClean="0"/>
              <a:t> = </a:t>
            </a:r>
            <a:r>
              <a:rPr lang="en-US" dirty="0" smtClean="0">
                <a:latin typeface="Cambria Math" pitchFamily="18" charset="0"/>
                <a:ea typeface="Cambria Math" pitchFamily="18" charset="0"/>
              </a:rPr>
              <a:t>5</a:t>
            </a:r>
            <a:r>
              <a:rPr lang="en-US" dirty="0" smtClean="0"/>
              <a:t>. What are </a:t>
            </a:r>
            <a:r>
              <a:rPr lang="en-US" i="1" dirty="0" smtClean="0"/>
              <a:t>a</a:t>
            </a:r>
            <a:r>
              <a:rPr lang="en-US" baseline="-25000" dirty="0" smtClean="0">
                <a:latin typeface="Cambria Math" pitchFamily="18" charset="0"/>
                <a:ea typeface="Cambria Math" pitchFamily="18" charset="0"/>
              </a:rPr>
              <a:t>2</a:t>
            </a:r>
            <a:r>
              <a:rPr lang="en-US" dirty="0" smtClean="0"/>
              <a:t> and </a:t>
            </a:r>
            <a:r>
              <a:rPr lang="en-US" i="1" dirty="0" smtClean="0"/>
              <a:t>a</a:t>
            </a:r>
            <a:r>
              <a:rPr lang="en-US" baseline="-25000" dirty="0" smtClean="0">
                <a:latin typeface="Cambria Math" pitchFamily="18" charset="0"/>
                <a:ea typeface="Cambria Math" pitchFamily="18" charset="0"/>
              </a:rPr>
              <a:t>3</a:t>
            </a:r>
            <a:r>
              <a:rPr lang="en-US" dirty="0" smtClean="0"/>
              <a:t>? </a:t>
            </a:r>
          </a:p>
          <a:p>
            <a:pPr>
              <a:buNone/>
            </a:pPr>
            <a:r>
              <a:rPr lang="en-US" dirty="0" smtClean="0"/>
              <a:t>    [Here the initial conditions are </a:t>
            </a:r>
            <a:r>
              <a:rPr lang="en-US" i="1" dirty="0" smtClean="0"/>
              <a:t>a</a:t>
            </a:r>
            <a:r>
              <a:rPr lang="en-US" i="1" baseline="-25000" dirty="0" smtClean="0"/>
              <a:t>0</a:t>
            </a:r>
            <a:r>
              <a:rPr lang="en-US" i="1" dirty="0" smtClean="0"/>
              <a:t> =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a</a:t>
            </a:r>
            <a:r>
              <a:rPr lang="en-US" i="1" baseline="-25000" dirty="0" smtClean="0"/>
              <a:t>1</a:t>
            </a:r>
            <a:r>
              <a:rPr lang="en-US" i="1" dirty="0" smtClean="0"/>
              <a:t> = </a:t>
            </a:r>
            <a:r>
              <a:rPr lang="en-US" dirty="0" smtClean="0">
                <a:latin typeface="Cambria Math" pitchFamily="18" charset="0"/>
                <a:ea typeface="Cambria Math" pitchFamily="18" charset="0"/>
              </a:rPr>
              <a:t>5</a:t>
            </a:r>
            <a:r>
              <a:rPr lang="en-US" dirty="0" smtClean="0"/>
              <a:t>. ]</a:t>
            </a:r>
          </a:p>
          <a:p>
            <a:pPr>
              <a:buNone/>
            </a:pPr>
            <a:r>
              <a:rPr lang="en-US" dirty="0" smtClean="0"/>
              <a:t>        </a:t>
            </a:r>
          </a:p>
          <a:p>
            <a:pPr>
              <a:buNone/>
            </a:pPr>
            <a:r>
              <a:rPr lang="en-US" dirty="0" smtClean="0"/>
              <a:t> </a:t>
            </a: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p>
          <a:p>
            <a:pPr lvl="1">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 Notation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b</a:t>
            </a:r>
            <a:r>
              <a:rPr lang="en-US" dirty="0" smtClean="0">
                <a:latin typeface="Cambria Math"/>
                <a:ea typeface="Cambria Math"/>
              </a:rPr>
              <a:t>}</a:t>
            </a:r>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latin typeface="Cambria Math"/>
                <a:ea typeface="Cambria Math"/>
              </a:rPr>
              <a:t>x</a:t>
            </a:r>
            <a:r>
              <a:rPr lang="en-US" dirty="0" smtClean="0">
                <a:latin typeface="Cambria Math"/>
                <a:ea typeface="Cambria Math"/>
              </a:rPr>
              <a:t> &lt; </a:t>
            </a:r>
            <a:r>
              <a:rPr lang="en-US" i="1" dirty="0" smtClean="0">
                <a:latin typeface="Cambria Math"/>
                <a:ea typeface="Cambria Math"/>
              </a:rPr>
              <a:t>b</a:t>
            </a:r>
            <a:r>
              <a:rPr lang="en-US" dirty="0" smtClean="0">
                <a:latin typeface="Cambria Math"/>
                <a:ea typeface="Cambria Math"/>
              </a:rPr>
              <a:t>}  </a:t>
            </a:r>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&lt; </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b</a:t>
            </a:r>
            <a:r>
              <a:rPr lang="en-US" dirty="0" smtClean="0">
                <a:latin typeface="Cambria Math"/>
                <a:ea typeface="Cambria Math"/>
              </a:rPr>
              <a:t>}</a:t>
            </a:r>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&lt; </a:t>
            </a:r>
            <a:r>
              <a:rPr lang="en-US" i="1" dirty="0" smtClean="0">
                <a:latin typeface="Cambria Math"/>
                <a:ea typeface="Cambria Math"/>
              </a:rPr>
              <a:t>x</a:t>
            </a:r>
            <a:r>
              <a:rPr lang="en-US" dirty="0" smtClean="0">
                <a:latin typeface="Cambria Math"/>
                <a:ea typeface="Cambria Math"/>
              </a:rPr>
              <a:t> &lt; </a:t>
            </a:r>
            <a:r>
              <a:rPr lang="en-US" i="1" dirty="0" smtClean="0">
                <a:latin typeface="Cambria Math"/>
                <a:ea typeface="Cambria Math"/>
              </a:rPr>
              <a:t>b</a:t>
            </a:r>
            <a:r>
              <a:rPr lang="en-US" dirty="0" smtClean="0">
                <a:latin typeface="Cambria Math"/>
                <a:ea typeface="Cambria Math"/>
              </a:rPr>
              <a:t>}</a:t>
            </a:r>
          </a:p>
          <a:p>
            <a:pPr>
              <a:buNone/>
            </a:pPr>
            <a:endParaRPr lang="en-US" dirty="0" smtClean="0">
              <a:latin typeface="Cambria Math"/>
              <a:ea typeface="Cambria Math"/>
            </a:endParaRPr>
          </a:p>
          <a:p>
            <a:pPr>
              <a:buNone/>
            </a:pPr>
            <a:r>
              <a:rPr lang="en-US" i="1" dirty="0" smtClean="0"/>
              <a:t>  closed interval  </a:t>
            </a:r>
            <a:r>
              <a:rPr lang="en-US" dirty="0" smtClean="0"/>
              <a:t>[</a:t>
            </a:r>
            <a:r>
              <a:rPr lang="en-US" dirty="0" err="1" smtClean="0"/>
              <a:t>a,b</a:t>
            </a:r>
            <a:r>
              <a:rPr lang="en-US" dirty="0" smtClean="0"/>
              <a:t>]</a:t>
            </a:r>
          </a:p>
          <a:p>
            <a:pPr>
              <a:buNone/>
            </a:pPr>
            <a:r>
              <a:rPr lang="en-US" i="1" dirty="0" smtClean="0"/>
              <a:t>  open interval     </a:t>
            </a:r>
            <a:r>
              <a:rPr lang="en-US" dirty="0" smtClean="0"/>
              <a:t>(</a:t>
            </a:r>
            <a:r>
              <a:rPr lang="en-US" dirty="0" err="1" smtClean="0"/>
              <a:t>a,b</a:t>
            </a:r>
            <a:r>
              <a:rPr lang="en-US" dirty="0" smtClean="0"/>
              <a:t>)</a:t>
            </a: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Questions about Recurrence Relations</a:t>
            </a:r>
            <a:endParaRPr lang="en-US" sz="4000" dirty="0"/>
          </a:p>
        </p:txBody>
      </p:sp>
      <p:sp>
        <p:nvSpPr>
          <p:cNvPr id="3" name="Content Placeholder 2"/>
          <p:cNvSpPr>
            <a:spLocks noGrp="1"/>
          </p:cNvSpPr>
          <p:nvPr>
            <p:ph idx="1"/>
          </p:nvPr>
        </p:nvSpPr>
        <p:spPr/>
        <p:txBody>
          <a:bodyPr/>
          <a:lstStyle/>
          <a:p>
            <a:pPr>
              <a:buNone/>
            </a:pPr>
            <a:r>
              <a:rPr lang="en-US" b="1" dirty="0" smtClean="0"/>
              <a:t>   Example </a:t>
            </a:r>
            <a:r>
              <a:rPr lang="en-US" dirty="0" smtClean="0">
                <a:latin typeface="Cambria Math" pitchFamily="18" charset="0"/>
                <a:ea typeface="Cambria Math" pitchFamily="18" charset="0"/>
              </a:rPr>
              <a:t>2</a:t>
            </a:r>
            <a:r>
              <a:rPr lang="en-US" dirty="0" smtClean="0"/>
              <a:t>: Let {</a:t>
            </a:r>
            <a:r>
              <a:rPr lang="en-US" i="1" dirty="0" smtClean="0"/>
              <a:t>a</a:t>
            </a:r>
            <a:r>
              <a:rPr lang="en-US" i="1" baseline="-25000" dirty="0" smtClean="0"/>
              <a:t>n</a:t>
            </a:r>
            <a:r>
              <a:rPr lang="en-US" dirty="0" smtClean="0"/>
              <a:t>} be a sequence that satisfies the recurrence relation </a:t>
            </a:r>
            <a:r>
              <a:rPr lang="en-US" i="1" dirty="0" smtClean="0"/>
              <a:t>a</a:t>
            </a:r>
            <a:r>
              <a:rPr lang="en-US" i="1" baseline="-25000" dirty="0" smtClean="0"/>
              <a:t>n</a:t>
            </a:r>
            <a:r>
              <a:rPr lang="en-US" i="1" dirty="0" smtClean="0"/>
              <a:t> = a</a:t>
            </a:r>
            <a:r>
              <a:rPr lang="en-US" i="1" baseline="-25000" dirty="0" smtClean="0"/>
              <a:t>n-</a:t>
            </a:r>
            <a:r>
              <a:rPr lang="en-US" baseline="-25000" dirty="0" smtClean="0">
                <a:ea typeface="Cambria Math" pitchFamily="18" charset="0"/>
              </a:rPr>
              <a:t>1</a:t>
            </a:r>
            <a:r>
              <a:rPr lang="en-US" i="1" dirty="0" smtClean="0"/>
              <a:t> – a</a:t>
            </a:r>
            <a:r>
              <a:rPr lang="en-US" i="1" baseline="-25000" dirty="0" smtClean="0"/>
              <a:t>n-</a:t>
            </a:r>
            <a:r>
              <a:rPr lang="en-US" baseline="-25000" dirty="0" smtClean="0"/>
              <a:t>2</a:t>
            </a:r>
            <a:r>
              <a:rPr lang="en-US" i="1" baseline="-25000" dirty="0" smtClean="0"/>
              <a:t> </a:t>
            </a:r>
            <a:r>
              <a:rPr lang="en-US" baseline="-25000" dirty="0" smtClean="0"/>
              <a:t> </a:t>
            </a:r>
            <a:r>
              <a:rPr lang="en-US" dirty="0" smtClean="0"/>
              <a:t>for </a:t>
            </a:r>
            <a:r>
              <a:rPr lang="en-US" i="1" dirty="0" smtClean="0"/>
              <a:t>n</a:t>
            </a:r>
            <a:r>
              <a:rPr lang="en-US" dirty="0" smtClean="0"/>
              <a:t> = </a:t>
            </a:r>
            <a:r>
              <a:rPr lang="en-US" dirty="0" smtClean="0">
                <a:latin typeface="Cambria Math" pitchFamily="18" charset="0"/>
                <a:ea typeface="Cambria Math" pitchFamily="18" charset="0"/>
              </a:rPr>
              <a:t>2,3,4,…. </a:t>
            </a:r>
            <a:r>
              <a:rPr lang="en-US" dirty="0" smtClean="0"/>
              <a:t> and suppose that </a:t>
            </a:r>
            <a:r>
              <a:rPr lang="en-US" i="1" dirty="0" smtClean="0"/>
              <a:t>a</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a</a:t>
            </a:r>
            <a:r>
              <a:rPr lang="en-US" i="1" baseline="-25000" dirty="0" smtClean="0"/>
              <a:t>1</a:t>
            </a:r>
            <a:r>
              <a:rPr lang="en-US" i="1" dirty="0" smtClean="0"/>
              <a:t> = </a:t>
            </a:r>
            <a:r>
              <a:rPr lang="en-US" dirty="0" smtClean="0">
                <a:latin typeface="Cambria Math" pitchFamily="18" charset="0"/>
                <a:ea typeface="Cambria Math" pitchFamily="18" charset="0"/>
              </a:rPr>
              <a:t>5</a:t>
            </a:r>
            <a:r>
              <a:rPr lang="en-US" dirty="0" smtClean="0"/>
              <a:t>. What are </a:t>
            </a:r>
            <a:r>
              <a:rPr lang="en-US" i="1" dirty="0" smtClean="0"/>
              <a:t>a</a:t>
            </a:r>
            <a:r>
              <a:rPr lang="en-US" baseline="-25000" dirty="0" smtClean="0">
                <a:latin typeface="Cambria Math" pitchFamily="18" charset="0"/>
                <a:ea typeface="Cambria Math" pitchFamily="18" charset="0"/>
              </a:rPr>
              <a:t>2</a:t>
            </a:r>
            <a:r>
              <a:rPr lang="en-US" dirty="0" smtClean="0"/>
              <a:t> and </a:t>
            </a:r>
            <a:r>
              <a:rPr lang="en-US" i="1" dirty="0" smtClean="0"/>
              <a:t>a</a:t>
            </a:r>
            <a:r>
              <a:rPr lang="en-US" baseline="-25000" dirty="0" smtClean="0">
                <a:latin typeface="Cambria Math" pitchFamily="18" charset="0"/>
                <a:ea typeface="Cambria Math" pitchFamily="18" charset="0"/>
              </a:rPr>
              <a:t>3</a:t>
            </a:r>
            <a:r>
              <a:rPr lang="en-US" dirty="0" smtClean="0"/>
              <a:t>? </a:t>
            </a:r>
          </a:p>
          <a:p>
            <a:pPr>
              <a:buNone/>
            </a:pPr>
            <a:r>
              <a:rPr lang="en-US" dirty="0" smtClean="0"/>
              <a:t>    [Here the initial conditions are </a:t>
            </a:r>
            <a:r>
              <a:rPr lang="en-US" i="1" dirty="0" smtClean="0"/>
              <a:t>a</a:t>
            </a:r>
            <a:r>
              <a:rPr lang="en-US" i="1" baseline="-25000" dirty="0" smtClean="0"/>
              <a:t>0</a:t>
            </a:r>
            <a:r>
              <a:rPr lang="en-US" i="1" dirty="0" smtClean="0"/>
              <a:t> =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a</a:t>
            </a:r>
            <a:r>
              <a:rPr lang="en-US" i="1" baseline="-25000" dirty="0" smtClean="0"/>
              <a:t>1</a:t>
            </a:r>
            <a:r>
              <a:rPr lang="en-US" i="1" dirty="0" smtClean="0"/>
              <a:t> = </a:t>
            </a:r>
            <a:r>
              <a:rPr lang="en-US" dirty="0" smtClean="0">
                <a:latin typeface="Cambria Math" pitchFamily="18" charset="0"/>
                <a:ea typeface="Cambria Math" pitchFamily="18" charset="0"/>
              </a:rPr>
              <a:t>5</a:t>
            </a:r>
            <a:r>
              <a:rPr lang="en-US" dirty="0" smtClean="0"/>
              <a:t>. ]</a:t>
            </a:r>
          </a:p>
          <a:p>
            <a:pPr>
              <a:buNone/>
            </a:pPr>
            <a:r>
              <a:rPr lang="en-US" dirty="0" smtClean="0"/>
              <a:t>        </a:t>
            </a:r>
          </a:p>
          <a:p>
            <a:pPr>
              <a:buNone/>
            </a:pPr>
            <a:r>
              <a:rPr lang="en-US" dirty="0" smtClean="0"/>
              <a:t>         </a:t>
            </a:r>
            <a:r>
              <a:rPr lang="en-US" b="1" dirty="0" smtClean="0"/>
              <a:t>Solution</a:t>
            </a:r>
            <a:r>
              <a:rPr lang="en-US" dirty="0" smtClean="0"/>
              <a:t>: We see from the recurrence relation that</a:t>
            </a:r>
          </a:p>
          <a:p>
            <a:pPr>
              <a:buNone/>
            </a:pPr>
            <a:r>
              <a:rPr lang="en-US" dirty="0" smtClean="0"/>
              <a:t>              </a:t>
            </a:r>
            <a:r>
              <a:rPr lang="en-US" i="1" dirty="0" smtClean="0"/>
              <a:t>a</a:t>
            </a:r>
            <a:r>
              <a:rPr lang="en-US" i="1" baseline="-25000" dirty="0" smtClean="0"/>
              <a:t>2 </a:t>
            </a:r>
            <a:r>
              <a:rPr lang="en-US" i="1" dirty="0" smtClean="0"/>
              <a:t> = a</a:t>
            </a:r>
            <a:r>
              <a:rPr lang="en-US" i="1" baseline="-25000" dirty="0" smtClean="0"/>
              <a:t>1</a:t>
            </a:r>
            <a:r>
              <a:rPr lang="en-US" i="1" dirty="0" smtClean="0"/>
              <a:t> - a</a:t>
            </a:r>
            <a:r>
              <a:rPr lang="en-US" i="1" baseline="-25000" dirty="0" smtClean="0"/>
              <a:t>0  </a:t>
            </a:r>
            <a:r>
              <a:rPr lang="en-US" i="1" dirty="0" smtClean="0"/>
              <a:t>= </a:t>
            </a:r>
            <a:r>
              <a:rPr lang="en-US" dirty="0" smtClean="0">
                <a:latin typeface="Cambria Math" pitchFamily="18" charset="0"/>
                <a:ea typeface="Cambria Math" pitchFamily="18" charset="0"/>
              </a:rPr>
              <a:t>5</a:t>
            </a:r>
            <a:r>
              <a:rPr lang="en-US" i="1" dirty="0" smtClean="0"/>
              <a:t> – </a:t>
            </a:r>
            <a:r>
              <a:rPr lang="en-US" dirty="0" smtClean="0">
                <a:latin typeface="Cambria Math" pitchFamily="18" charset="0"/>
                <a:ea typeface="Cambria Math" pitchFamily="18" charset="0"/>
              </a:rPr>
              <a:t>3 </a:t>
            </a:r>
            <a:r>
              <a:rPr lang="en-US" i="1" dirty="0" smtClean="0"/>
              <a:t>= </a:t>
            </a:r>
            <a:r>
              <a:rPr lang="en-US" dirty="0" smtClean="0">
                <a:latin typeface="Cambria Math" pitchFamily="18" charset="0"/>
                <a:ea typeface="Cambria Math" pitchFamily="18" charset="0"/>
              </a:rPr>
              <a:t>2</a:t>
            </a:r>
          </a:p>
          <a:p>
            <a:pPr>
              <a:buNone/>
            </a:pPr>
            <a:r>
              <a:rPr lang="en-US" i="1" dirty="0" smtClean="0"/>
              <a:t>               a</a:t>
            </a:r>
            <a:r>
              <a:rPr lang="en-US" i="1" baseline="-25000" dirty="0" smtClean="0"/>
              <a:t>3 </a:t>
            </a:r>
            <a:r>
              <a:rPr lang="en-US" i="1" dirty="0" smtClean="0"/>
              <a:t> = a</a:t>
            </a:r>
            <a:r>
              <a:rPr lang="en-US" i="1" baseline="-25000" dirty="0" smtClean="0"/>
              <a:t>2</a:t>
            </a:r>
            <a:r>
              <a:rPr lang="en-US" i="1" dirty="0" smtClean="0"/>
              <a:t> – a</a:t>
            </a:r>
            <a:r>
              <a:rPr lang="en-US" i="1" baseline="-25000" dirty="0" smtClean="0"/>
              <a:t>1  </a:t>
            </a:r>
            <a:r>
              <a:rPr lang="en-US" i="1" dirty="0" smtClean="0"/>
              <a:t>= </a:t>
            </a:r>
            <a:r>
              <a:rPr lang="en-US" dirty="0" smtClean="0">
                <a:latin typeface="Cambria Math" pitchFamily="18" charset="0"/>
                <a:ea typeface="Cambria Math" pitchFamily="18" charset="0"/>
              </a:rPr>
              <a:t>2</a:t>
            </a:r>
            <a:r>
              <a:rPr lang="en-US" i="1"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5</a:t>
            </a:r>
            <a:r>
              <a:rPr lang="en-US" i="1" dirty="0" smtClean="0">
                <a:latin typeface="Cambria Math" pitchFamily="18" charset="0"/>
                <a:ea typeface="Cambria Math" pitchFamily="18" charset="0"/>
              </a:rPr>
              <a:t> </a:t>
            </a:r>
            <a:r>
              <a:rPr lang="en-US" dirty="0" smtClean="0">
                <a:ea typeface="Cambria Math" pitchFamily="18" charset="0"/>
              </a:rPr>
              <a:t>=</a:t>
            </a:r>
            <a:r>
              <a:rPr lang="en-US" i="1" dirty="0" smtClean="0">
                <a:latin typeface="Cambria Math" pitchFamily="18" charset="0"/>
                <a:ea typeface="Cambria Math" pitchFamily="18" charset="0"/>
              </a:rPr>
              <a:t> </a:t>
            </a:r>
            <a:r>
              <a:rPr lang="en-US" i="1" dirty="0" smtClean="0"/>
              <a:t>–</a:t>
            </a:r>
            <a:r>
              <a:rPr lang="en-US" dirty="0" smtClean="0">
                <a:latin typeface="Cambria Math" pitchFamily="18" charset="0"/>
                <a:ea typeface="Cambria Math" pitchFamily="18" charset="0"/>
              </a:rPr>
              <a:t>3</a:t>
            </a:r>
          </a:p>
          <a:p>
            <a:pPr>
              <a:buNone/>
            </a:pPr>
            <a:r>
              <a:rPr lang="en-US" dirty="0" smtClean="0">
                <a:latin typeface="Cambria Math" pitchFamily="18" charset="0"/>
                <a:ea typeface="Cambria Math" pitchFamily="18" charset="0"/>
              </a:rPr>
              <a:t>       </a:t>
            </a:r>
          </a:p>
          <a:p>
            <a:pPr lvl="1">
              <a:buNone/>
            </a:pPr>
            <a:endParaRPr lang="en-US" i="1" dirty="0"/>
          </a:p>
        </p:txBody>
      </p:sp>
    </p:spTree>
    <p:extLst>
      <p:ext uri="{BB962C8B-B14F-4D97-AF65-F5344CB8AC3E}">
        <p14:creationId xmlns:p14="http://schemas.microsoft.com/office/powerpoint/2010/main" val="349578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Sequence</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latin typeface="Cambria Math" pitchFamily="18" charset="0"/>
                <a:ea typeface="Cambria Math" pitchFamily="18" charset="0"/>
              </a:rPr>
              <a:t>: </a:t>
            </a:r>
            <a:r>
              <a:rPr lang="en-US" dirty="0" smtClean="0">
                <a:ea typeface="Cambria Math" pitchFamily="18" charset="0"/>
              </a:rPr>
              <a:t>Define the  </a:t>
            </a:r>
            <a:r>
              <a:rPr lang="en-US" i="1" dirty="0" smtClean="0">
                <a:ea typeface="Cambria Math" pitchFamily="18" charset="0"/>
              </a:rPr>
              <a:t>Fibonacci sequence</a:t>
            </a:r>
            <a:r>
              <a:rPr lang="en-US" dirty="0" smtClean="0">
                <a:latin typeface="Cambria Math" pitchFamily="18" charset="0"/>
                <a:ea typeface="Cambria Math" pitchFamily="18" charset="0"/>
              </a:rPr>
              <a:t>, </a:t>
            </a:r>
            <a:r>
              <a:rPr lang="en-US" i="1" dirty="0" smtClean="0"/>
              <a:t>f</a:t>
            </a:r>
            <a:r>
              <a:rPr lang="en-US" baseline="-25000" dirty="0" smtClean="0">
                <a:latin typeface="Cambria Math" pitchFamily="18" charset="0"/>
                <a:ea typeface="Cambria Math" pitchFamily="18" charset="0"/>
              </a:rPr>
              <a:t>0</a:t>
            </a:r>
            <a:r>
              <a:rPr lang="en-US" i="1" baseline="-25000" dirty="0" smtClean="0"/>
              <a:t> </a:t>
            </a:r>
            <a:r>
              <a:rPr lang="en-US" i="1" dirty="0" smtClean="0"/>
              <a:t>,f</a:t>
            </a:r>
            <a:r>
              <a:rPr lang="en-US" baseline="-25000" dirty="0" smtClean="0"/>
              <a:t>1</a:t>
            </a:r>
            <a:r>
              <a:rPr lang="en-US" i="1" baseline="-25000" dirty="0" smtClean="0"/>
              <a:t> </a:t>
            </a:r>
            <a:r>
              <a:rPr lang="en-US" i="1" dirty="0" smtClean="0"/>
              <a:t>,f</a:t>
            </a:r>
            <a:r>
              <a:rPr lang="en-US" baseline="-25000" dirty="0" smtClean="0"/>
              <a:t>2</a:t>
            </a:r>
            <a:r>
              <a:rPr lang="en-US" i="1" dirty="0" smtClean="0"/>
              <a:t>,…,</a:t>
            </a:r>
            <a:r>
              <a:rPr lang="en-US" dirty="0" smtClean="0"/>
              <a:t> by</a:t>
            </a:r>
            <a:r>
              <a:rPr lang="en-US" i="1" dirty="0" smtClean="0"/>
              <a:t>:</a:t>
            </a:r>
          </a:p>
          <a:p>
            <a:pPr lvl="1"/>
            <a:r>
              <a:rPr lang="en-US" dirty="0" smtClean="0"/>
              <a:t>Initial Conditions: </a:t>
            </a:r>
            <a:r>
              <a:rPr lang="en-US" i="1" dirty="0" smtClean="0"/>
              <a:t>f</a:t>
            </a:r>
            <a:r>
              <a:rPr lang="en-US" baseline="-25000" dirty="0" smtClean="0">
                <a:latin typeface="Cambria Math" pitchFamily="18" charset="0"/>
                <a:ea typeface="Cambria Math" pitchFamily="18" charset="0"/>
              </a:rPr>
              <a:t>0</a:t>
            </a:r>
            <a:r>
              <a:rPr lang="en-US" i="1" baseline="-25000" dirty="0" smtClean="0"/>
              <a:t> </a:t>
            </a:r>
            <a:r>
              <a:rPr lang="en-US" i="1" dirty="0" smtClean="0"/>
              <a:t>= </a:t>
            </a:r>
            <a:r>
              <a:rPr lang="en-US" dirty="0" smtClean="0">
                <a:latin typeface="Cambria Math" pitchFamily="18" charset="0"/>
                <a:ea typeface="Cambria Math" pitchFamily="18" charset="0"/>
              </a:rPr>
              <a:t>0</a:t>
            </a:r>
            <a:r>
              <a:rPr lang="en-US" i="1" dirty="0" smtClean="0"/>
              <a:t>, f</a:t>
            </a:r>
            <a:r>
              <a:rPr lang="en-US" baseline="-25000" dirty="0" smtClean="0"/>
              <a:t>1</a:t>
            </a:r>
            <a:r>
              <a:rPr lang="en-US" i="1" baseline="-25000" dirty="0" smtClean="0"/>
              <a:t>   </a:t>
            </a:r>
            <a:r>
              <a:rPr lang="en-US" dirty="0" smtClean="0">
                <a:latin typeface="Cambria Math" pitchFamily="18" charset="0"/>
                <a:ea typeface="Cambria Math" pitchFamily="18" charset="0"/>
              </a:rPr>
              <a:t>= 1</a:t>
            </a:r>
          </a:p>
          <a:p>
            <a:pPr lvl="1"/>
            <a:r>
              <a:rPr lang="en-US" dirty="0" smtClean="0"/>
              <a:t>Recurrence Relation: </a:t>
            </a:r>
            <a:r>
              <a:rPr lang="en-US" i="1" dirty="0" smtClean="0"/>
              <a:t>f</a:t>
            </a:r>
            <a:r>
              <a:rPr lang="en-US" i="1" baseline="-25000" dirty="0" smtClean="0"/>
              <a:t>n </a:t>
            </a:r>
            <a:r>
              <a:rPr lang="en-US" i="1" dirty="0" smtClean="0"/>
              <a:t> = f</a:t>
            </a:r>
            <a:r>
              <a:rPr lang="en-US" i="1" baseline="-25000" dirty="0" smtClean="0"/>
              <a:t>n-</a:t>
            </a:r>
            <a:r>
              <a:rPr lang="en-US" baseline="-25000" dirty="0" smtClean="0"/>
              <a:t>1</a:t>
            </a:r>
            <a:r>
              <a:rPr lang="en-US" i="1" dirty="0" smtClean="0"/>
              <a:t> </a:t>
            </a:r>
            <a:r>
              <a:rPr lang="en-US" i="1" baseline="-25000" dirty="0" smtClean="0"/>
              <a:t> </a:t>
            </a:r>
            <a:r>
              <a:rPr lang="en-US" i="1" dirty="0" smtClean="0"/>
              <a:t>+ f</a:t>
            </a:r>
            <a:r>
              <a:rPr lang="en-US" i="1" baseline="-25000" dirty="0" smtClean="0"/>
              <a:t>n-</a:t>
            </a:r>
            <a:r>
              <a:rPr lang="en-US" baseline="-25000" dirty="0" smtClean="0"/>
              <a:t>2</a:t>
            </a:r>
          </a:p>
          <a:p>
            <a:pPr lvl="1">
              <a:buNone/>
            </a:pPr>
            <a:endParaRPr lang="en-US" baseline="-25000" dirty="0" smtClean="0"/>
          </a:p>
          <a:p>
            <a:pPr>
              <a:buNone/>
            </a:pPr>
            <a:r>
              <a:rPr lang="en-US" dirty="0" smtClean="0"/>
              <a:t>  </a:t>
            </a:r>
            <a:r>
              <a:rPr lang="en-US" b="1" dirty="0" smtClean="0"/>
              <a:t>Example</a:t>
            </a:r>
            <a:r>
              <a:rPr lang="en-US" dirty="0" smtClean="0"/>
              <a:t>: Find  </a:t>
            </a:r>
            <a:r>
              <a:rPr lang="en-US" i="1" dirty="0" smtClean="0"/>
              <a:t> f</a:t>
            </a:r>
            <a:r>
              <a:rPr lang="en-US" i="1" baseline="-25000" dirty="0" smtClean="0"/>
              <a:t>2 </a:t>
            </a:r>
            <a:r>
              <a:rPr lang="en-US" i="1" dirty="0" smtClean="0"/>
              <a:t>,f</a:t>
            </a:r>
            <a:r>
              <a:rPr lang="en-US" i="1" baseline="-25000" dirty="0" smtClean="0"/>
              <a:t>3 </a:t>
            </a:r>
            <a:r>
              <a:rPr lang="en-US" i="1" dirty="0" smtClean="0"/>
              <a:t>,f</a:t>
            </a:r>
            <a:r>
              <a:rPr lang="en-US" i="1" baseline="-25000" dirty="0" smtClean="0"/>
              <a:t>4</a:t>
            </a:r>
            <a:r>
              <a:rPr lang="en-US" i="1" dirty="0" smtClean="0"/>
              <a:t> , f</a:t>
            </a:r>
            <a:r>
              <a:rPr lang="en-US" i="1" baseline="-25000" dirty="0" smtClean="0"/>
              <a:t>5 </a:t>
            </a:r>
            <a:r>
              <a:rPr lang="en-US" i="1" dirty="0" smtClean="0"/>
              <a:t> </a:t>
            </a:r>
            <a:r>
              <a:rPr lang="en-US" dirty="0" smtClean="0"/>
              <a:t>and </a:t>
            </a:r>
            <a:r>
              <a:rPr lang="en-US" i="1" dirty="0" smtClean="0"/>
              <a:t>f</a:t>
            </a:r>
            <a:r>
              <a:rPr lang="en-US" i="1" baseline="-25000" dirty="0" smtClean="0"/>
              <a:t>6</a:t>
            </a:r>
            <a:r>
              <a:rPr lang="en-US" i="1" dirty="0" smtClean="0"/>
              <a:t>  .</a:t>
            </a:r>
          </a:p>
          <a:p>
            <a:pPr>
              <a:buNone/>
            </a:pPr>
            <a:r>
              <a:rPr lang="en-US" i="1" dirty="0" smtClean="0"/>
              <a:t>     </a:t>
            </a:r>
          </a:p>
          <a:p>
            <a:pPr>
              <a:buNone/>
            </a:pPr>
            <a:r>
              <a:rPr lang="en-US" i="1" dirty="0" smtClean="0"/>
              <a:t>     </a:t>
            </a:r>
            <a:r>
              <a:rPr lang="en-US" b="1" dirty="0" smtClean="0"/>
              <a:t> </a:t>
            </a:r>
            <a:endParaRPr lang="en-US" i="1" dirty="0" smtClean="0">
              <a:latin typeface="Cambria Math" pitchFamily="18" charset="0"/>
              <a:ea typeface="Cambria Math" pitchFamily="18" charset="0"/>
            </a:endParaRPr>
          </a:p>
          <a:p>
            <a:pPr>
              <a:buNone/>
            </a:pPr>
            <a:r>
              <a:rPr lang="en-US" i="1"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Sequence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latin typeface="Cambria Math" pitchFamily="18" charset="0"/>
                <a:ea typeface="Cambria Math" pitchFamily="18" charset="0"/>
              </a:rPr>
              <a:t>: </a:t>
            </a:r>
            <a:r>
              <a:rPr lang="en-US" dirty="0" smtClean="0">
                <a:ea typeface="Cambria Math" pitchFamily="18" charset="0"/>
              </a:rPr>
              <a:t>Define the  </a:t>
            </a:r>
            <a:r>
              <a:rPr lang="en-US" i="1" dirty="0" smtClean="0">
                <a:ea typeface="Cambria Math" pitchFamily="18" charset="0"/>
              </a:rPr>
              <a:t>Fibonacci sequence</a:t>
            </a:r>
            <a:r>
              <a:rPr lang="en-US" dirty="0" smtClean="0">
                <a:latin typeface="Cambria Math" pitchFamily="18" charset="0"/>
                <a:ea typeface="Cambria Math" pitchFamily="18" charset="0"/>
              </a:rPr>
              <a:t>, </a:t>
            </a:r>
            <a:r>
              <a:rPr lang="en-US" i="1" dirty="0" smtClean="0"/>
              <a:t>f</a:t>
            </a:r>
            <a:r>
              <a:rPr lang="en-US" baseline="-25000" dirty="0" smtClean="0">
                <a:latin typeface="Cambria Math" pitchFamily="18" charset="0"/>
                <a:ea typeface="Cambria Math" pitchFamily="18" charset="0"/>
              </a:rPr>
              <a:t>0</a:t>
            </a:r>
            <a:r>
              <a:rPr lang="en-US" i="1" baseline="-25000" dirty="0" smtClean="0"/>
              <a:t> </a:t>
            </a:r>
            <a:r>
              <a:rPr lang="en-US" i="1" dirty="0" smtClean="0"/>
              <a:t>,f</a:t>
            </a:r>
            <a:r>
              <a:rPr lang="en-US" baseline="-25000" dirty="0" smtClean="0"/>
              <a:t>1</a:t>
            </a:r>
            <a:r>
              <a:rPr lang="en-US" i="1" baseline="-25000" dirty="0" smtClean="0"/>
              <a:t> </a:t>
            </a:r>
            <a:r>
              <a:rPr lang="en-US" i="1" dirty="0" smtClean="0"/>
              <a:t>,f</a:t>
            </a:r>
            <a:r>
              <a:rPr lang="en-US" baseline="-25000" dirty="0" smtClean="0"/>
              <a:t>2</a:t>
            </a:r>
            <a:r>
              <a:rPr lang="en-US" i="1" dirty="0" smtClean="0"/>
              <a:t>,…,</a:t>
            </a:r>
            <a:r>
              <a:rPr lang="en-US" dirty="0" smtClean="0"/>
              <a:t> by</a:t>
            </a:r>
            <a:r>
              <a:rPr lang="en-US" i="1" dirty="0" smtClean="0"/>
              <a:t>:</a:t>
            </a:r>
          </a:p>
          <a:p>
            <a:pPr lvl="1"/>
            <a:r>
              <a:rPr lang="en-US" dirty="0" smtClean="0"/>
              <a:t>Initial Conditions: </a:t>
            </a:r>
            <a:r>
              <a:rPr lang="en-US" i="1" dirty="0" smtClean="0"/>
              <a:t>f</a:t>
            </a:r>
            <a:r>
              <a:rPr lang="en-US" baseline="-25000" dirty="0" smtClean="0">
                <a:latin typeface="Cambria Math" pitchFamily="18" charset="0"/>
                <a:ea typeface="Cambria Math" pitchFamily="18" charset="0"/>
              </a:rPr>
              <a:t>0</a:t>
            </a:r>
            <a:r>
              <a:rPr lang="en-US" i="1" baseline="-25000" dirty="0" smtClean="0"/>
              <a:t> </a:t>
            </a:r>
            <a:r>
              <a:rPr lang="en-US" i="1" dirty="0" smtClean="0"/>
              <a:t>= </a:t>
            </a:r>
            <a:r>
              <a:rPr lang="en-US" dirty="0" smtClean="0">
                <a:latin typeface="Cambria Math" pitchFamily="18" charset="0"/>
                <a:ea typeface="Cambria Math" pitchFamily="18" charset="0"/>
              </a:rPr>
              <a:t>0</a:t>
            </a:r>
            <a:r>
              <a:rPr lang="en-US" i="1" dirty="0" smtClean="0"/>
              <a:t>, f</a:t>
            </a:r>
            <a:r>
              <a:rPr lang="en-US" baseline="-25000" dirty="0" smtClean="0"/>
              <a:t>1</a:t>
            </a:r>
            <a:r>
              <a:rPr lang="en-US" i="1" baseline="-25000" dirty="0" smtClean="0"/>
              <a:t>   </a:t>
            </a:r>
            <a:r>
              <a:rPr lang="en-US" dirty="0" smtClean="0">
                <a:latin typeface="Cambria Math" pitchFamily="18" charset="0"/>
                <a:ea typeface="Cambria Math" pitchFamily="18" charset="0"/>
              </a:rPr>
              <a:t>= 1</a:t>
            </a:r>
          </a:p>
          <a:p>
            <a:pPr lvl="1"/>
            <a:r>
              <a:rPr lang="en-US" dirty="0" smtClean="0"/>
              <a:t>Recurrence Relation: </a:t>
            </a:r>
            <a:r>
              <a:rPr lang="en-US" i="1" dirty="0" smtClean="0"/>
              <a:t>f</a:t>
            </a:r>
            <a:r>
              <a:rPr lang="en-US" i="1" baseline="-25000" dirty="0" smtClean="0"/>
              <a:t>n </a:t>
            </a:r>
            <a:r>
              <a:rPr lang="en-US" i="1" dirty="0" smtClean="0"/>
              <a:t> = f</a:t>
            </a:r>
            <a:r>
              <a:rPr lang="en-US" i="1" baseline="-25000" dirty="0" smtClean="0"/>
              <a:t>n-</a:t>
            </a:r>
            <a:r>
              <a:rPr lang="en-US" baseline="-25000" dirty="0" smtClean="0"/>
              <a:t>1</a:t>
            </a:r>
            <a:r>
              <a:rPr lang="en-US" i="1" dirty="0" smtClean="0"/>
              <a:t> </a:t>
            </a:r>
            <a:r>
              <a:rPr lang="en-US" i="1" baseline="-25000" dirty="0" smtClean="0"/>
              <a:t> </a:t>
            </a:r>
            <a:r>
              <a:rPr lang="en-US" i="1" dirty="0" smtClean="0"/>
              <a:t>+ f</a:t>
            </a:r>
            <a:r>
              <a:rPr lang="en-US" i="1" baseline="-25000" dirty="0" smtClean="0"/>
              <a:t>n-</a:t>
            </a:r>
            <a:r>
              <a:rPr lang="en-US" baseline="-25000" dirty="0" smtClean="0"/>
              <a:t>2</a:t>
            </a:r>
          </a:p>
          <a:p>
            <a:pPr lvl="1">
              <a:buNone/>
            </a:pPr>
            <a:endParaRPr lang="en-US" baseline="-25000" dirty="0" smtClean="0"/>
          </a:p>
          <a:p>
            <a:pPr>
              <a:buNone/>
            </a:pPr>
            <a:r>
              <a:rPr lang="en-US" dirty="0" smtClean="0"/>
              <a:t>  </a:t>
            </a:r>
            <a:r>
              <a:rPr lang="en-US" b="1" dirty="0" smtClean="0"/>
              <a:t>Example</a:t>
            </a:r>
            <a:r>
              <a:rPr lang="en-US" dirty="0" smtClean="0"/>
              <a:t>: Find  </a:t>
            </a:r>
            <a:r>
              <a:rPr lang="en-US" i="1" dirty="0" smtClean="0"/>
              <a:t> f</a:t>
            </a:r>
            <a:r>
              <a:rPr lang="en-US" i="1" baseline="-25000" dirty="0" smtClean="0"/>
              <a:t>2 </a:t>
            </a:r>
            <a:r>
              <a:rPr lang="en-US" i="1" dirty="0" smtClean="0"/>
              <a:t>,f</a:t>
            </a:r>
            <a:r>
              <a:rPr lang="en-US" i="1" baseline="-25000" dirty="0" smtClean="0"/>
              <a:t>3 </a:t>
            </a:r>
            <a:r>
              <a:rPr lang="en-US" i="1" dirty="0" smtClean="0"/>
              <a:t>,f</a:t>
            </a:r>
            <a:r>
              <a:rPr lang="en-US" i="1" baseline="-25000" dirty="0" smtClean="0"/>
              <a:t>4</a:t>
            </a:r>
            <a:r>
              <a:rPr lang="en-US" i="1" dirty="0" smtClean="0"/>
              <a:t> , f</a:t>
            </a:r>
            <a:r>
              <a:rPr lang="en-US" i="1" baseline="-25000" dirty="0" smtClean="0"/>
              <a:t>5 </a:t>
            </a:r>
            <a:r>
              <a:rPr lang="en-US" i="1" dirty="0" smtClean="0"/>
              <a:t> </a:t>
            </a:r>
            <a:r>
              <a:rPr lang="en-US" dirty="0" smtClean="0"/>
              <a:t>and </a:t>
            </a:r>
            <a:r>
              <a:rPr lang="en-US" i="1" dirty="0" smtClean="0"/>
              <a:t>f</a:t>
            </a:r>
            <a:r>
              <a:rPr lang="en-US" i="1" baseline="-25000" dirty="0" smtClean="0"/>
              <a:t>6</a:t>
            </a:r>
            <a:r>
              <a:rPr lang="en-US" i="1" dirty="0" smtClean="0"/>
              <a:t>  .</a:t>
            </a:r>
          </a:p>
          <a:p>
            <a:pPr>
              <a:buNone/>
            </a:pPr>
            <a:r>
              <a:rPr lang="en-US" i="1" dirty="0" smtClean="0"/>
              <a:t>     </a:t>
            </a:r>
          </a:p>
          <a:p>
            <a:pPr>
              <a:buNone/>
            </a:pPr>
            <a:r>
              <a:rPr lang="en-US" i="1" dirty="0" smtClean="0"/>
              <a:t>     </a:t>
            </a:r>
            <a:r>
              <a:rPr lang="en-US" b="1" dirty="0" smtClean="0"/>
              <a:t>Answer:</a:t>
            </a:r>
          </a:p>
          <a:p>
            <a:pPr>
              <a:buNone/>
            </a:pPr>
            <a:r>
              <a:rPr lang="en-US" dirty="0" smtClean="0"/>
              <a:t>         </a:t>
            </a:r>
            <a:r>
              <a:rPr lang="en-US" i="1" dirty="0" smtClean="0">
                <a:ea typeface="Cambria Math" pitchFamily="18" charset="0"/>
              </a:rPr>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 1 + 0 = 1</a:t>
            </a:r>
            <a:r>
              <a:rPr lang="en-US" i="1" dirty="0" smtClean="0">
                <a:latin typeface="Cambria Math" pitchFamily="18" charset="0"/>
                <a:ea typeface="Cambria Math" pitchFamily="18" charset="0"/>
              </a:rPr>
              <a:t>,</a:t>
            </a:r>
          </a:p>
          <a:p>
            <a:pPr>
              <a:buNone/>
            </a:pPr>
            <a:r>
              <a:rPr lang="en-US" i="1" dirty="0" smtClean="0">
                <a:latin typeface="Cambria Math" pitchFamily="18" charset="0"/>
                <a:ea typeface="Cambria Math" pitchFamily="18" charset="0"/>
              </a:rPr>
              <a:t>          </a:t>
            </a:r>
            <a:r>
              <a:rPr lang="en-US" i="1" dirty="0" smtClean="0">
                <a:ea typeface="Cambria Math" pitchFamily="18" charset="0"/>
              </a:rPr>
              <a:t>f</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1 + 1 = 2</a:t>
            </a:r>
            <a:r>
              <a:rPr lang="en-US" i="1"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i="1" dirty="0" smtClean="0">
                <a:ea typeface="Cambria Math" pitchFamily="18" charset="0"/>
              </a:rPr>
              <a:t>f</a:t>
            </a:r>
            <a:r>
              <a:rPr lang="en-US" baseline="-25000" dirty="0" smtClean="0">
                <a:latin typeface="Cambria Math" pitchFamily="18" charset="0"/>
                <a:ea typeface="Cambria Math" pitchFamily="18" charset="0"/>
              </a:rPr>
              <a:t>4 </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3</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2 + 1 = 3</a:t>
            </a:r>
            <a:r>
              <a:rPr lang="en-US" i="1" dirty="0" smtClean="0">
                <a:latin typeface="Cambria Math" pitchFamily="18" charset="0"/>
                <a:ea typeface="Cambria Math" pitchFamily="18" charset="0"/>
              </a:rPr>
              <a:t>,</a:t>
            </a:r>
          </a:p>
          <a:p>
            <a:pPr>
              <a:buNone/>
            </a:pPr>
            <a:r>
              <a:rPr lang="en-US" i="1" dirty="0" smtClean="0">
                <a:latin typeface="Cambria Math" pitchFamily="18" charset="0"/>
                <a:ea typeface="Cambria Math" pitchFamily="18" charset="0"/>
              </a:rPr>
              <a:t>          </a:t>
            </a:r>
            <a:r>
              <a:rPr lang="en-US" i="1" dirty="0" smtClean="0">
                <a:ea typeface="Cambria Math" pitchFamily="18" charset="0"/>
              </a:rPr>
              <a:t>f</a:t>
            </a:r>
            <a:r>
              <a:rPr lang="en-US" baseline="-25000" dirty="0" smtClean="0">
                <a:latin typeface="Cambria Math" pitchFamily="18" charset="0"/>
                <a:ea typeface="Cambria Math" pitchFamily="18" charset="0"/>
              </a:rPr>
              <a:t>5 </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4</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3 + 2 = 5</a:t>
            </a:r>
            <a:r>
              <a:rPr lang="en-US" i="1"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i="1" dirty="0" smtClean="0">
                <a:ea typeface="Cambria Math" pitchFamily="18" charset="0"/>
              </a:rPr>
              <a:t>f</a:t>
            </a:r>
            <a:r>
              <a:rPr lang="en-US" baseline="-25000" dirty="0" smtClean="0">
                <a:latin typeface="Cambria Math" pitchFamily="18" charset="0"/>
                <a:ea typeface="Cambria Math" pitchFamily="18" charset="0"/>
              </a:rPr>
              <a:t>6</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5</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4  </a:t>
            </a:r>
            <a:r>
              <a:rPr lang="en-US" dirty="0" smtClean="0">
                <a:latin typeface="Cambria Math" pitchFamily="18" charset="0"/>
                <a:ea typeface="Cambria Math" pitchFamily="18" charset="0"/>
              </a:rPr>
              <a:t> = 5 + 3 = 8</a:t>
            </a:r>
            <a:r>
              <a:rPr lang="en-US" i="1" dirty="0" smtClean="0">
                <a:latin typeface="Cambria Math" pitchFamily="18" charset="0"/>
                <a:ea typeface="Cambria Math" pitchFamily="18" charset="0"/>
              </a:rPr>
              <a:t>.</a:t>
            </a:r>
          </a:p>
          <a:p>
            <a:pPr>
              <a:buNone/>
            </a:pPr>
            <a:r>
              <a:rPr lang="en-US" i="1" dirty="0" smtClean="0"/>
              <a:t>          </a:t>
            </a:r>
            <a:endParaRPr lang="en-US" dirty="0"/>
          </a:p>
        </p:txBody>
      </p:sp>
    </p:spTree>
    <p:extLst>
      <p:ext uri="{BB962C8B-B14F-4D97-AF65-F5344CB8AC3E}">
        <p14:creationId xmlns:p14="http://schemas.microsoft.com/office/powerpoint/2010/main" val="395185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Recurrence Relations</a:t>
            </a:r>
            <a:endParaRPr lang="en-US" dirty="0"/>
          </a:p>
        </p:txBody>
      </p:sp>
      <p:sp>
        <p:nvSpPr>
          <p:cNvPr id="3" name="Content Placeholder 2"/>
          <p:cNvSpPr>
            <a:spLocks noGrp="1"/>
          </p:cNvSpPr>
          <p:nvPr>
            <p:ph idx="1"/>
          </p:nvPr>
        </p:nvSpPr>
        <p:spPr/>
        <p:txBody>
          <a:bodyPr>
            <a:normAutofit lnSpcReduction="10000"/>
          </a:bodyPr>
          <a:lstStyle/>
          <a:p>
            <a:r>
              <a:rPr lang="en-US" dirty="0" smtClean="0"/>
              <a:t>Finding a formula for the </a:t>
            </a:r>
            <a:r>
              <a:rPr lang="en-US" i="1" dirty="0" smtClean="0"/>
              <a:t>n</a:t>
            </a:r>
            <a:r>
              <a:rPr lang="en-US" dirty="0" smtClean="0"/>
              <a:t>th term of the sequence generated by a recurrence relation is called </a:t>
            </a:r>
            <a:r>
              <a:rPr lang="en-US" i="1" dirty="0" smtClean="0"/>
              <a:t>solving the recurrence relation</a:t>
            </a:r>
            <a:r>
              <a:rPr lang="en-US" dirty="0" smtClean="0"/>
              <a:t>. </a:t>
            </a:r>
          </a:p>
          <a:p>
            <a:r>
              <a:rPr lang="en-US" dirty="0" smtClean="0"/>
              <a:t>Such a formula is called a </a:t>
            </a:r>
            <a:r>
              <a:rPr lang="en-US" i="1" dirty="0" smtClean="0"/>
              <a:t>closed formula</a:t>
            </a:r>
            <a:r>
              <a:rPr lang="en-US" dirty="0" smtClean="0"/>
              <a:t>.</a:t>
            </a:r>
          </a:p>
          <a:p>
            <a:r>
              <a:rPr lang="en-US" dirty="0" smtClean="0"/>
              <a:t>Various methods for solving recurrence relations will be covered in Chapter 8 where recurrence relations will be studied in greater depth.</a:t>
            </a:r>
          </a:p>
          <a:p>
            <a:r>
              <a:rPr lang="en-US" dirty="0" smtClean="0"/>
              <a:t>Here we illustrate by example the method of iteration in which we need to guess the formula. The guess can be proved correct by the method of induction (Chapter 5).</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Iterative Solution Example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Method </a:t>
            </a:r>
            <a:r>
              <a:rPr lang="en-US" b="1" dirty="0" smtClean="0">
                <a:latin typeface="Cambria Math" pitchFamily="18" charset="0"/>
                <a:ea typeface="Cambria Math" pitchFamily="18" charset="0"/>
              </a:rPr>
              <a:t>1</a:t>
            </a:r>
            <a:r>
              <a:rPr lang="en-US" dirty="0" smtClean="0"/>
              <a:t>: Working upward, forward substitution</a:t>
            </a:r>
          </a:p>
          <a:p>
            <a:pPr>
              <a:buNone/>
            </a:pPr>
            <a:r>
              <a:rPr lang="en-US" dirty="0" smtClean="0"/>
              <a:t>   Let </a:t>
            </a:r>
            <a:r>
              <a:rPr lang="en-US" dirty="0" smtClean="0">
                <a:latin typeface="Cambria Math" pitchFamily="18" charset="0"/>
                <a:ea typeface="Cambria Math" pitchFamily="18" charset="0"/>
              </a:rPr>
              <a:t>{</a:t>
            </a:r>
            <a:r>
              <a:rPr lang="en-US" i="1" dirty="0" smtClean="0">
                <a:ea typeface="Cambria Math" pitchFamily="18" charset="0"/>
              </a:rPr>
              <a:t>a</a:t>
            </a:r>
            <a:r>
              <a:rPr lang="en-US" i="1" baseline="-25000" dirty="0" smtClean="0">
                <a:ea typeface="Cambria Math" pitchFamily="18" charset="0"/>
              </a:rPr>
              <a:t>n</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t>be a sequence that satisfies the recurrence relation </a:t>
            </a:r>
            <a:r>
              <a:rPr lang="en-US" i="1" dirty="0" smtClean="0">
                <a:ea typeface="Cambria Math" pitchFamily="18" charset="0"/>
              </a:rPr>
              <a:t>a</a:t>
            </a:r>
            <a:r>
              <a:rPr lang="en-US" i="1" baseline="-25000" dirty="0" smtClean="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i="1" dirty="0" smtClean="0">
                <a:ea typeface="Cambria Math" pitchFamily="18" charset="0"/>
              </a:rPr>
              <a:t>a</a:t>
            </a:r>
            <a:r>
              <a:rPr lang="en-US" i="1" baseline="-25000" dirty="0" smtClean="0">
                <a:ea typeface="Cambria Math" pitchFamily="18" charset="0"/>
              </a:rPr>
              <a:t>n</a:t>
            </a:r>
            <a:r>
              <a:rPr lang="en-US" i="1" baseline="-25000" dirty="0" smtClean="0">
                <a:latin typeface="Cambria Math" pitchFamily="18" charset="0"/>
                <a:ea typeface="Cambria Math" pitchFamily="18" charset="0"/>
              </a:rPr>
              <a:t>-</a:t>
            </a:r>
            <a:r>
              <a:rPr lang="en-US" baseline="-25000" dirty="0" smtClean="0">
                <a:ea typeface="Cambria Math" pitchFamily="18" charset="0"/>
              </a:rPr>
              <a:t>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3</a:t>
            </a:r>
            <a:r>
              <a:rPr lang="en-US" baseline="-25000" dirty="0" smtClean="0">
                <a:latin typeface="Cambria Math" pitchFamily="18" charset="0"/>
                <a:ea typeface="Cambria Math" pitchFamily="18" charset="0"/>
              </a:rPr>
              <a:t> </a:t>
            </a:r>
            <a:r>
              <a:rPr lang="en-US" baseline="-25000" dirty="0" smtClean="0"/>
              <a:t> </a:t>
            </a:r>
            <a:r>
              <a:rPr lang="en-US" dirty="0" smtClean="0"/>
              <a:t>for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 2,3,4,….  </a:t>
            </a:r>
            <a:r>
              <a:rPr lang="en-US" dirty="0" smtClean="0"/>
              <a:t>and suppose that </a:t>
            </a:r>
            <a:r>
              <a:rPr lang="en-US" i="1" dirty="0" smtClean="0">
                <a:ea typeface="Cambria Math" pitchFamily="18" charset="0"/>
              </a:rPr>
              <a:t>a</a:t>
            </a:r>
            <a:r>
              <a:rPr lang="en-US" baseline="-25000"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a:t>
            </a:r>
            <a:r>
              <a:rPr lang="en-US" i="1" dirty="0" smtClean="0"/>
              <a:t>.</a:t>
            </a:r>
          </a:p>
          <a:p>
            <a:pPr lvl="1">
              <a:buNone/>
            </a:pPr>
            <a:r>
              <a:rPr lang="en-US" i="1" dirty="0" smtClean="0"/>
              <a:t>      </a:t>
            </a:r>
            <a:r>
              <a:rPr lang="en-US" i="1" dirty="0" smtClean="0">
                <a:ea typeface="Cambria Math" pitchFamily="18" charset="0"/>
              </a:rPr>
              <a:t>a</a:t>
            </a:r>
            <a:r>
              <a:rPr lang="en-US" baseline="-25000" dirty="0" smtClean="0">
                <a:latin typeface="Cambria Math" pitchFamily="18" charset="0"/>
                <a:ea typeface="Cambria Math" pitchFamily="18" charset="0"/>
              </a:rPr>
              <a:t>2</a:t>
            </a:r>
            <a:r>
              <a:rPr lang="en-US" i="1" baseline="-25000"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 + 3</a:t>
            </a:r>
          </a:p>
          <a:p>
            <a:pPr lvl="1">
              <a:buNone/>
            </a:pPr>
            <a:r>
              <a:rPr lang="en-US" dirty="0" smtClean="0">
                <a:latin typeface="Cambria Math" pitchFamily="18" charset="0"/>
                <a:ea typeface="Cambria Math" pitchFamily="18" charset="0"/>
              </a:rPr>
              <a:t>      </a:t>
            </a:r>
            <a:r>
              <a:rPr lang="en-US" i="1" dirty="0" smtClean="0">
                <a:ea typeface="Cambria Math" pitchFamily="18" charset="0"/>
              </a:rPr>
              <a:t>a</a:t>
            </a:r>
            <a:r>
              <a:rPr lang="en-US" baseline="-25000" dirty="0" smtClean="0">
                <a:latin typeface="Cambria Math" pitchFamily="18" charset="0"/>
                <a:ea typeface="Cambria Math" pitchFamily="18" charset="0"/>
              </a:rPr>
              <a:t>3</a:t>
            </a:r>
            <a:r>
              <a:rPr lang="en-US" i="1" baseline="-25000"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 + 3) + 3 = 2 + 3 ∙ 2 </a:t>
            </a:r>
          </a:p>
          <a:p>
            <a:pPr lvl="1">
              <a:buNone/>
            </a:pPr>
            <a:r>
              <a:rPr lang="en-US" dirty="0" smtClean="0">
                <a:latin typeface="Cambria Math" pitchFamily="18" charset="0"/>
                <a:ea typeface="Cambria Math" pitchFamily="18" charset="0"/>
              </a:rPr>
              <a:t>      </a:t>
            </a:r>
            <a:r>
              <a:rPr lang="en-US" i="1" dirty="0" smtClean="0">
                <a:ea typeface="Cambria Math" pitchFamily="18" charset="0"/>
              </a:rPr>
              <a:t>a</a:t>
            </a:r>
            <a:r>
              <a:rPr lang="en-US" baseline="-25000" dirty="0" smtClean="0">
                <a:latin typeface="Cambria Math" pitchFamily="18" charset="0"/>
                <a:ea typeface="Cambria Math" pitchFamily="18" charset="0"/>
              </a:rPr>
              <a:t>4</a:t>
            </a:r>
            <a:r>
              <a:rPr lang="en-US" i="1" baseline="-25000"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 + 2 ∙ 3) + 3 = 2 + 3 ∙ 3</a:t>
            </a:r>
          </a:p>
          <a:p>
            <a:pPr lvl="1">
              <a:buNone/>
            </a:pPr>
            <a:r>
              <a:rPr lang="en-US" i="1" dirty="0" smtClean="0">
                <a:latin typeface="Cambria Math" pitchFamily="18" charset="0"/>
                <a:ea typeface="Cambria Math" pitchFamily="18" charset="0"/>
              </a:rPr>
              <a:t>                    .</a:t>
            </a:r>
          </a:p>
          <a:p>
            <a:pPr lvl="1">
              <a:buNone/>
            </a:pPr>
            <a:r>
              <a:rPr lang="en-US" i="1" dirty="0" smtClean="0">
                <a:latin typeface="Cambria Math" pitchFamily="18" charset="0"/>
                <a:ea typeface="Cambria Math" pitchFamily="18" charset="0"/>
              </a:rPr>
              <a:t>                    .</a:t>
            </a:r>
          </a:p>
          <a:p>
            <a:pPr lvl="1">
              <a:buNone/>
            </a:pPr>
            <a:r>
              <a:rPr lang="en-US" i="1" dirty="0" smtClean="0">
                <a:latin typeface="Cambria Math" pitchFamily="18" charset="0"/>
                <a:ea typeface="Cambria Math" pitchFamily="18" charset="0"/>
              </a:rPr>
              <a:t>                    .</a:t>
            </a: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r>
              <a:rPr lang="en-US" i="1" dirty="0" smtClean="0">
                <a:ea typeface="Cambria Math" pitchFamily="18" charset="0"/>
              </a:rPr>
              <a:t>a</a:t>
            </a:r>
            <a:r>
              <a:rPr lang="en-US" i="1" baseline="-25000" dirty="0" smtClean="0">
                <a:latin typeface="Cambria Math" pitchFamily="18" charset="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i="1" dirty="0" smtClean="0">
                <a:ea typeface="Cambria Math" pitchFamily="18" charset="0"/>
              </a:rPr>
              <a:t>a</a:t>
            </a:r>
            <a:r>
              <a:rPr lang="en-US" i="1" baseline="-25000" dirty="0" smtClean="0">
                <a:ea typeface="Cambria Math" pitchFamily="18" charset="0"/>
              </a:rPr>
              <a:t>n-</a:t>
            </a:r>
            <a:r>
              <a:rPr lang="en-US" baseline="-25000" dirty="0" smtClean="0">
                <a:ea typeface="Cambria Math" pitchFamily="18" charset="0"/>
              </a:rPr>
              <a:t>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+ 3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 + 3 ∙ (</a:t>
            </a:r>
            <a:r>
              <a:rPr lang="en-US" i="1" dirty="0" smtClean="0">
                <a:ea typeface="Cambria Math" pitchFamily="18" charset="0"/>
              </a:rPr>
              <a:t>n</a:t>
            </a:r>
            <a:r>
              <a:rPr lang="en-US" i="1" dirty="0" smtClean="0">
                <a:latin typeface="Cambria Math" pitchFamily="18" charset="0"/>
                <a:ea typeface="Cambria Math" pitchFamily="18" charset="0"/>
              </a:rPr>
              <a:t> – </a:t>
            </a:r>
            <a:r>
              <a:rPr lang="en-US" dirty="0" smtClean="0">
                <a:latin typeface="Cambria Math" pitchFamily="18" charset="0"/>
                <a:ea typeface="Cambria Math" pitchFamily="18" charset="0"/>
              </a:rPr>
              <a:t>2))</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3</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3(</a:t>
            </a:r>
            <a:r>
              <a:rPr lang="en-US" i="1" dirty="0" smtClean="0">
                <a:ea typeface="Cambria Math" pitchFamily="18" charset="0"/>
              </a:rPr>
              <a:t>n</a:t>
            </a:r>
            <a:r>
              <a:rPr lang="en-US" dirty="0" smtClean="0">
                <a:latin typeface="Cambria Math" pitchFamily="18" charset="0"/>
                <a:ea typeface="Cambria Math" pitchFamily="18" charset="0"/>
              </a:rPr>
              <a:t> – 1)</a:t>
            </a:r>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Solution Example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Method </a:t>
            </a:r>
            <a:r>
              <a:rPr lang="en-US" b="1" dirty="0" smtClean="0">
                <a:latin typeface="Cambria Math" pitchFamily="18" charset="0"/>
                <a:ea typeface="Cambria Math" pitchFamily="18" charset="0"/>
              </a:rPr>
              <a:t>2</a:t>
            </a:r>
            <a:r>
              <a:rPr lang="en-US" dirty="0" smtClean="0"/>
              <a:t>: Working downward, backward substitution</a:t>
            </a:r>
          </a:p>
          <a:p>
            <a:pPr>
              <a:buNone/>
            </a:pPr>
            <a:r>
              <a:rPr lang="en-US" dirty="0" smtClean="0"/>
              <a:t>    Let </a:t>
            </a:r>
            <a:r>
              <a:rPr lang="en-US" dirty="0" smtClean="0">
                <a:latin typeface="Cambria Math" pitchFamily="18" charset="0"/>
                <a:ea typeface="Cambria Math" pitchFamily="18" charset="0"/>
              </a:rPr>
              <a:t>{</a:t>
            </a:r>
            <a:r>
              <a:rPr lang="en-US" i="1" dirty="0" smtClean="0">
                <a:ea typeface="Cambria Math" pitchFamily="18" charset="0"/>
              </a:rPr>
              <a:t>a</a:t>
            </a:r>
            <a:r>
              <a:rPr lang="en-US" i="1" baseline="-25000" dirty="0" smtClean="0">
                <a:ea typeface="Cambria Math" pitchFamily="18" charset="0"/>
              </a:rPr>
              <a:t>n</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t>be a sequence that satisfies the recurrence relation                    </a:t>
            </a:r>
            <a:r>
              <a:rPr lang="en-US" i="1" dirty="0" smtClean="0">
                <a:ea typeface="Cambria Math" pitchFamily="18" charset="0"/>
              </a:rPr>
              <a:t>a</a:t>
            </a:r>
            <a:r>
              <a:rPr lang="en-US" i="1" baseline="-25000" dirty="0" smtClean="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i="1" dirty="0" smtClean="0">
                <a:ea typeface="Cambria Math" pitchFamily="18" charset="0"/>
              </a:rPr>
              <a:t>a</a:t>
            </a:r>
            <a:r>
              <a:rPr lang="en-US" i="1" baseline="-25000" dirty="0" smtClean="0">
                <a:ea typeface="Cambria Math" pitchFamily="18" charset="0"/>
              </a:rPr>
              <a:t>n</a:t>
            </a:r>
            <a:r>
              <a:rPr lang="en-US" i="1" baseline="-25000" dirty="0" smtClean="0">
                <a:latin typeface="Cambria Math" pitchFamily="18" charset="0"/>
                <a:ea typeface="Cambria Math" pitchFamily="18" charset="0"/>
              </a:rPr>
              <a:t>-</a:t>
            </a:r>
            <a:r>
              <a:rPr lang="en-US" baseline="-25000"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3</a:t>
            </a:r>
            <a:r>
              <a:rPr lang="en-US" baseline="-25000" dirty="0" smtClean="0">
                <a:latin typeface="Cambria Math" pitchFamily="18" charset="0"/>
                <a:ea typeface="Cambria Math" pitchFamily="18" charset="0"/>
              </a:rPr>
              <a:t> </a:t>
            </a:r>
            <a:r>
              <a:rPr lang="en-US" baseline="-25000" dirty="0" smtClean="0"/>
              <a:t> </a:t>
            </a:r>
            <a:r>
              <a:rPr lang="en-US" dirty="0" smtClean="0"/>
              <a:t>for </a:t>
            </a:r>
            <a:r>
              <a:rPr lang="en-US" i="1" dirty="0" smtClean="0">
                <a:ea typeface="Cambria Math" pitchFamily="18" charset="0"/>
              </a:rPr>
              <a:t>n</a:t>
            </a:r>
            <a:r>
              <a:rPr lang="en-US" dirty="0" smtClean="0">
                <a:latin typeface="Cambria Math" pitchFamily="18" charset="0"/>
                <a:ea typeface="Cambria Math" pitchFamily="18" charset="0"/>
              </a:rPr>
              <a:t> = 2,3,4,….  </a:t>
            </a:r>
            <a:r>
              <a:rPr lang="en-US" dirty="0" smtClean="0"/>
              <a:t>and suppose that </a:t>
            </a:r>
            <a:r>
              <a:rPr lang="en-US" i="1" dirty="0" smtClean="0">
                <a:ea typeface="Cambria Math" pitchFamily="18" charset="0"/>
              </a:rPr>
              <a:t>a</a:t>
            </a:r>
            <a:r>
              <a:rPr lang="en-US" baseline="-25000"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a:t>
            </a:r>
            <a:r>
              <a:rPr lang="en-US" i="1" dirty="0" smtClean="0"/>
              <a:t>.</a:t>
            </a:r>
            <a:endParaRPr lang="en-US" dirty="0" smtClean="0"/>
          </a:p>
          <a:p>
            <a:pPr>
              <a:buNone/>
            </a:pPr>
            <a:endParaRPr lang="en-US" i="1" dirty="0" smtClean="0"/>
          </a:p>
          <a:p>
            <a:pPr>
              <a:buNone/>
            </a:pPr>
            <a:r>
              <a:rPr lang="en-US" i="1" dirty="0" smtClean="0"/>
              <a:t>           </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baseline="-25000" dirty="0" smtClean="0">
                <a:latin typeface="Cambria Math" pitchFamily="18" charset="0"/>
                <a:ea typeface="Cambria Math" pitchFamily="18" charset="0"/>
              </a:rPr>
              <a:t>1</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3</a:t>
            </a:r>
          </a:p>
          <a:p>
            <a:pPr>
              <a:buNone/>
            </a:pP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baseline="-25000" dirty="0" smtClean="0">
                <a:latin typeface="Cambria Math" pitchFamily="18" charset="0"/>
                <a:ea typeface="Cambria Math" pitchFamily="18" charset="0"/>
              </a:rPr>
              <a:t>2</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3)</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3</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+ 3 ∙ 2 </a:t>
            </a:r>
            <a:endParaRPr lang="en-US" sz="2800" dirty="0" smtClean="0"/>
          </a:p>
          <a:p>
            <a:pPr lvl="1">
              <a:buNone/>
            </a:pPr>
            <a:r>
              <a:rPr lang="en-US" sz="2800" i="1" dirty="0" smtClean="0"/>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baseline="-25000" dirty="0" smtClean="0">
                <a:latin typeface="Cambria Math" pitchFamily="18" charset="0"/>
                <a:ea typeface="Cambria Math" pitchFamily="18" charset="0"/>
              </a:rPr>
              <a:t>3</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3 )+ 3 ∙ 2  =</a:t>
            </a:r>
            <a:r>
              <a:rPr lang="en-US" sz="2800" i="1" dirty="0" smtClean="0">
                <a:latin typeface="Cambria Math" pitchFamily="18" charset="0"/>
                <a:ea typeface="Cambria Math" pitchFamily="18" charset="0"/>
              </a:rPr>
              <a:t> </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baseline="-25000" dirty="0" smtClean="0">
                <a:latin typeface="Cambria Math" pitchFamily="18" charset="0"/>
                <a:ea typeface="Cambria Math" pitchFamily="18" charset="0"/>
              </a:rPr>
              <a:t>3</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+ 3 ∙ 3</a:t>
            </a:r>
          </a:p>
          <a:p>
            <a:pPr lvl="1">
              <a:buNone/>
            </a:pPr>
            <a:r>
              <a:rPr lang="en-US" sz="2800" i="1" dirty="0" smtClean="0">
                <a:latin typeface="Cambria Math" pitchFamily="18" charset="0"/>
                <a:ea typeface="Cambria Math" pitchFamily="18" charset="0"/>
              </a:rPr>
              <a:t>                    .</a:t>
            </a:r>
          </a:p>
          <a:p>
            <a:pPr lvl="1">
              <a:buNone/>
            </a:pPr>
            <a:r>
              <a:rPr lang="en-US" sz="2800" i="1" dirty="0" smtClean="0">
                <a:latin typeface="Cambria Math" pitchFamily="18" charset="0"/>
                <a:ea typeface="Cambria Math" pitchFamily="18" charset="0"/>
              </a:rPr>
              <a:t>                    .</a:t>
            </a:r>
          </a:p>
          <a:p>
            <a:pPr lvl="1">
              <a:buNone/>
            </a:pPr>
            <a:r>
              <a:rPr lang="en-US" sz="2800" i="1" dirty="0" smtClean="0">
                <a:latin typeface="Cambria Math" pitchFamily="18" charset="0"/>
                <a:ea typeface="Cambria Math" pitchFamily="18" charset="0"/>
              </a:rPr>
              <a:t>                    .</a:t>
            </a:r>
          </a:p>
          <a:p>
            <a:pPr lvl="1">
              <a:buNone/>
            </a:pPr>
            <a:r>
              <a:rPr lang="en-US" sz="2800" i="1" dirty="0" smtClean="0">
                <a:latin typeface="Cambria Math" pitchFamily="18" charset="0"/>
                <a:ea typeface="Cambria Math" pitchFamily="18" charset="0"/>
              </a:rPr>
              <a:t>       </a:t>
            </a:r>
            <a:endParaRPr lang="en-US" sz="2800" dirty="0" smtClean="0">
              <a:latin typeface="Cambria Math" pitchFamily="18" charset="0"/>
              <a:ea typeface="Cambria Math" pitchFamily="18" charset="0"/>
            </a:endParaRPr>
          </a:p>
          <a:p>
            <a:pPr>
              <a:buNone/>
            </a:pPr>
            <a:r>
              <a:rPr lang="en-US" sz="2800" dirty="0" smtClean="0">
                <a:latin typeface="Cambria Math" pitchFamily="18" charset="0"/>
                <a:ea typeface="Cambria Math" pitchFamily="18" charset="0"/>
              </a:rPr>
              <a:t>                  = </a:t>
            </a:r>
            <a:r>
              <a:rPr lang="en-US" sz="2800" i="1" dirty="0" smtClean="0">
                <a:ea typeface="Cambria Math" pitchFamily="18" charset="0"/>
              </a:rPr>
              <a:t>a</a:t>
            </a:r>
            <a:r>
              <a:rPr lang="en-US" sz="2800" baseline="-25000" dirty="0" smtClean="0">
                <a:latin typeface="Cambria Math" pitchFamily="18" charset="0"/>
                <a:ea typeface="Cambria Math" pitchFamily="18" charset="0"/>
              </a:rPr>
              <a:t>2</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3(</a:t>
            </a:r>
            <a:r>
              <a:rPr lang="en-US" sz="2800" i="1" dirty="0" smtClean="0">
                <a:latin typeface="Cambria Math" pitchFamily="18" charset="0"/>
                <a:ea typeface="Cambria Math" pitchFamily="18" charset="0"/>
              </a:rPr>
              <a:t>n – </a:t>
            </a:r>
            <a:r>
              <a:rPr lang="en-US" sz="2800" dirty="0" smtClean="0">
                <a:latin typeface="Cambria Math" pitchFamily="18" charset="0"/>
                <a:ea typeface="Cambria Math" pitchFamily="18" charset="0"/>
              </a:rPr>
              <a:t>2)   =</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ea typeface="Cambria Math" pitchFamily="18" charset="0"/>
              </a:rPr>
              <a:t>a</a:t>
            </a:r>
            <a:r>
              <a:rPr lang="en-US" sz="2800" i="1" baseline="-25000" dirty="0" smtClean="0">
                <a:latin typeface="Cambria Math" pitchFamily="18" charset="0"/>
                <a:ea typeface="Cambria Math" pitchFamily="18" charset="0"/>
              </a:rPr>
              <a:t>1</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+ 3) + 3(</a:t>
            </a:r>
            <a:r>
              <a:rPr lang="en-US" sz="2800" i="1" dirty="0" smtClean="0">
                <a:latin typeface="Cambria Math" pitchFamily="18" charset="0"/>
                <a:ea typeface="Cambria Math" pitchFamily="18" charset="0"/>
              </a:rPr>
              <a:t>n – </a:t>
            </a:r>
            <a:r>
              <a:rPr lang="en-US" sz="2800" dirty="0" smtClean="0">
                <a:latin typeface="Cambria Math" pitchFamily="18" charset="0"/>
                <a:ea typeface="Cambria Math" pitchFamily="18" charset="0"/>
              </a:rPr>
              <a:t>2) </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2 + 3(</a:t>
            </a:r>
            <a:r>
              <a:rPr lang="en-US" sz="2800" i="1" dirty="0" smtClean="0">
                <a:latin typeface="Cambria Math" pitchFamily="18" charset="0"/>
                <a:ea typeface="Cambria Math" pitchFamily="18" charset="0"/>
              </a:rPr>
              <a:t>n</a:t>
            </a:r>
            <a:r>
              <a:rPr lang="en-US" sz="2800" dirty="0" smtClean="0">
                <a:latin typeface="Cambria Math" pitchFamily="18" charset="0"/>
                <a:ea typeface="Cambria Math" pitchFamily="18" charset="0"/>
              </a:rPr>
              <a:t> – 1)</a:t>
            </a:r>
          </a:p>
          <a:p>
            <a:pPr lvl="1">
              <a:buNone/>
            </a:pP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57200" y="3257566"/>
            <a:ext cx="8229600" cy="1744630"/>
          </a:xfrm>
          <a:prstGeom prst="rect">
            <a:avLst/>
          </a:prstGeom>
        </p:spPr>
      </p:pic>
    </p:spTree>
    <p:extLst>
      <p:ext uri="{BB962C8B-B14F-4D97-AF65-F5344CB8AC3E}">
        <p14:creationId xmlns:p14="http://schemas.microsoft.com/office/powerpoint/2010/main" val="12266344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Find the solution to each of these recurrence relations </a:t>
            </a:r>
            <a:r>
              <a:rPr lang="en-US" dirty="0" smtClean="0"/>
              <a:t>with the </a:t>
            </a:r>
            <a:r>
              <a:rPr lang="en-US" dirty="0"/>
              <a:t>given initial </a:t>
            </a:r>
            <a:r>
              <a:rPr lang="en-US" dirty="0" smtClean="0"/>
              <a:t>conditions</a:t>
            </a:r>
          </a:p>
          <a:p>
            <a:pPr marL="0" indent="0">
              <a:buNone/>
            </a:pPr>
            <a:endParaRPr lang="en-US" dirty="0"/>
          </a:p>
        </p:txBody>
      </p:sp>
      <p:pic>
        <p:nvPicPr>
          <p:cNvPr id="5" name="Picture 4"/>
          <p:cNvPicPr>
            <a:picLocks noChangeAspect="1"/>
          </p:cNvPicPr>
          <p:nvPr/>
        </p:nvPicPr>
        <p:blipFill>
          <a:blip r:embed="rId2"/>
          <a:stretch>
            <a:fillRect/>
          </a:stretch>
        </p:blipFill>
        <p:spPr>
          <a:xfrm>
            <a:off x="2133600" y="2895600"/>
            <a:ext cx="5128276" cy="3060700"/>
          </a:xfrm>
          <a:prstGeom prst="rect">
            <a:avLst/>
          </a:prstGeom>
        </p:spPr>
      </p:pic>
    </p:spTree>
    <p:extLst>
      <p:ext uri="{BB962C8B-B14F-4D97-AF65-F5344CB8AC3E}">
        <p14:creationId xmlns:p14="http://schemas.microsoft.com/office/powerpoint/2010/main" val="1366137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Financial Application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Suppose that a person deposits $</a:t>
            </a:r>
            <a:r>
              <a:rPr lang="en-US" dirty="0" smtClean="0">
                <a:latin typeface="Cambria Math" pitchFamily="18" charset="0"/>
                <a:ea typeface="Cambria Math" pitchFamily="18" charset="0"/>
              </a:rPr>
              <a:t>10,000.00</a:t>
            </a:r>
            <a:r>
              <a:rPr lang="en-US" dirty="0" smtClean="0"/>
              <a:t> in a savings account at a bank yielding </a:t>
            </a:r>
            <a:r>
              <a:rPr lang="en-US" dirty="0" smtClean="0">
                <a:latin typeface="Cambria Math" pitchFamily="18" charset="0"/>
                <a:ea typeface="Cambria Math" pitchFamily="18" charset="0"/>
              </a:rPr>
              <a:t>11</a:t>
            </a:r>
            <a:r>
              <a:rPr lang="en-US" dirty="0" smtClean="0"/>
              <a:t>% per year with interest compounded annually. How much will be in the account after </a:t>
            </a:r>
            <a:r>
              <a:rPr lang="en-US" dirty="0" smtClean="0">
                <a:latin typeface="Cambria Math" pitchFamily="18" charset="0"/>
                <a:ea typeface="Cambria Math" pitchFamily="18" charset="0"/>
              </a:rPr>
              <a:t>30</a:t>
            </a:r>
            <a:r>
              <a:rPr lang="en-US" dirty="0" smtClean="0"/>
              <a:t> years?</a:t>
            </a:r>
          </a:p>
          <a:p>
            <a:pPr>
              <a:buNone/>
            </a:pPr>
            <a:r>
              <a:rPr lang="en-US" dirty="0" smtClean="0"/>
              <a:t>   Let </a:t>
            </a:r>
            <a:r>
              <a:rPr lang="en-US" i="1" dirty="0" err="1" smtClean="0"/>
              <a:t>P</a:t>
            </a:r>
            <a:r>
              <a:rPr lang="en-US" i="1" baseline="-25000" dirty="0" err="1" smtClean="0"/>
              <a:t>n</a:t>
            </a:r>
            <a:r>
              <a:rPr lang="en-US" baseline="-25000" dirty="0" smtClean="0"/>
              <a:t> </a:t>
            </a:r>
            <a:r>
              <a:rPr lang="en-US" dirty="0" smtClean="0"/>
              <a:t> denote the amount in the account after </a:t>
            </a:r>
            <a:r>
              <a:rPr lang="en-US" dirty="0" smtClean="0">
                <a:latin typeface="Cambria Math" pitchFamily="18" charset="0"/>
                <a:ea typeface="Cambria Math" pitchFamily="18" charset="0"/>
              </a:rPr>
              <a:t>30</a:t>
            </a:r>
            <a:r>
              <a:rPr lang="en-US" dirty="0" smtClean="0"/>
              <a:t> years. </a:t>
            </a:r>
            <a:r>
              <a:rPr lang="en-US" i="1" dirty="0" err="1" smtClean="0"/>
              <a:t>P</a:t>
            </a:r>
            <a:r>
              <a:rPr lang="en-US" i="1" baseline="-25000" dirty="0" err="1" smtClean="0"/>
              <a:t>n</a:t>
            </a:r>
            <a:r>
              <a:rPr lang="en-US" baseline="-25000" dirty="0" smtClean="0"/>
              <a:t> </a:t>
            </a:r>
            <a:r>
              <a:rPr lang="en-US" dirty="0" smtClean="0"/>
              <a:t> satisfies the following recurrence relation:</a:t>
            </a:r>
          </a:p>
          <a:p>
            <a:pPr>
              <a:buNone/>
            </a:pPr>
            <a:r>
              <a:rPr lang="en-US" i="1" dirty="0" smtClean="0"/>
              <a:t>              </a:t>
            </a:r>
            <a:r>
              <a:rPr lang="en-US" i="1" dirty="0" err="1" smtClean="0"/>
              <a:t>P</a:t>
            </a:r>
            <a:r>
              <a:rPr lang="en-US" i="1" baseline="-25000" dirty="0" err="1" smtClean="0"/>
              <a:t>n</a:t>
            </a:r>
            <a:r>
              <a:rPr lang="en-US" i="1" dirty="0" smtClean="0"/>
              <a:t> = P</a:t>
            </a:r>
            <a:r>
              <a:rPr lang="en-US" i="1" baseline="-25000" dirty="0" smtClean="0"/>
              <a:t>n-1</a:t>
            </a:r>
            <a:r>
              <a:rPr lang="en-US" i="1" dirty="0" smtClean="0"/>
              <a:t> + </a:t>
            </a:r>
            <a:r>
              <a:rPr lang="en-US" dirty="0" smtClean="0">
                <a:latin typeface="Cambria Math" pitchFamily="18" charset="0"/>
                <a:ea typeface="Cambria Math" pitchFamily="18" charset="0"/>
              </a:rPr>
              <a:t>0.11</a:t>
            </a:r>
            <a:r>
              <a:rPr lang="en-US" i="1" dirty="0" smtClean="0"/>
              <a:t>P</a:t>
            </a:r>
            <a:r>
              <a:rPr lang="en-US" i="1" baseline="-25000" dirty="0" smtClean="0"/>
              <a:t>n-1</a:t>
            </a:r>
            <a:r>
              <a:rPr lang="en-US" i="1" dirty="0" smtClean="0"/>
              <a:t> = </a:t>
            </a:r>
            <a:r>
              <a:rPr lang="en-US" dirty="0" smtClean="0"/>
              <a:t>(</a:t>
            </a:r>
            <a:r>
              <a:rPr lang="en-US" dirty="0" smtClean="0">
                <a:latin typeface="Cambria Math" pitchFamily="18" charset="0"/>
                <a:ea typeface="Cambria Math" pitchFamily="18" charset="0"/>
              </a:rPr>
              <a:t>1.11</a:t>
            </a:r>
            <a:r>
              <a:rPr lang="en-US" dirty="0" smtClean="0"/>
              <a:t>) </a:t>
            </a:r>
            <a:r>
              <a:rPr lang="en-US" i="1" dirty="0" smtClean="0"/>
              <a:t>P</a:t>
            </a:r>
            <a:r>
              <a:rPr lang="en-US" i="1" baseline="-25000" dirty="0" smtClean="0"/>
              <a:t>n-1</a:t>
            </a:r>
            <a:r>
              <a:rPr lang="en-US" dirty="0" smtClean="0"/>
              <a:t> </a:t>
            </a:r>
          </a:p>
          <a:p>
            <a:pPr>
              <a:buNone/>
            </a:pPr>
            <a:r>
              <a:rPr lang="en-US" dirty="0" smtClean="0"/>
              <a:t>                         with the initial condition  </a:t>
            </a:r>
            <a:r>
              <a:rPr lang="en-US" i="1" dirty="0" smtClean="0"/>
              <a:t>P</a:t>
            </a:r>
            <a:r>
              <a:rPr lang="en-US" baseline="-25000" dirty="0" smtClean="0"/>
              <a:t>0  </a:t>
            </a:r>
            <a:r>
              <a:rPr lang="en-US" dirty="0" smtClean="0"/>
              <a:t> = </a:t>
            </a:r>
            <a:r>
              <a:rPr lang="en-US" dirty="0" smtClean="0">
                <a:latin typeface="Cambria Math" pitchFamily="18" charset="0"/>
                <a:ea typeface="Cambria Math" pitchFamily="18" charset="0"/>
              </a:rPr>
              <a:t>10,000</a:t>
            </a:r>
          </a:p>
          <a:p>
            <a:pPr>
              <a:buNone/>
            </a:pPr>
            <a:r>
              <a:rPr lang="en-US" i="1" dirty="0" smtClean="0"/>
              <a:t> </a:t>
            </a:r>
            <a:endParaRPr lang="en-US" dirty="0" smtClean="0">
              <a:latin typeface="Cambria Math" pitchFamily="18" charset="0"/>
              <a:ea typeface="Cambria Math" pitchFamily="18" charset="0"/>
            </a:endParaRPr>
          </a:p>
          <a:p>
            <a:pPr>
              <a:buNone/>
            </a:pPr>
            <a:endParaRPr lang="en-US" dirty="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Financial Application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a:t>
            </a:r>
            <a:r>
              <a:rPr lang="en-US" i="1" dirty="0" err="1" smtClean="0"/>
              <a:t>P</a:t>
            </a:r>
            <a:r>
              <a:rPr lang="en-US" i="1" baseline="-25000" dirty="0" err="1" smtClean="0"/>
              <a:t>n</a:t>
            </a:r>
            <a:r>
              <a:rPr lang="en-US" i="1" dirty="0" smtClean="0"/>
              <a:t> = P</a:t>
            </a:r>
            <a:r>
              <a:rPr lang="en-US" i="1" baseline="-25000" dirty="0" smtClean="0"/>
              <a:t>n-1</a:t>
            </a:r>
            <a:r>
              <a:rPr lang="en-US" i="1" dirty="0" smtClean="0"/>
              <a:t> + </a:t>
            </a:r>
            <a:r>
              <a:rPr lang="en-US" dirty="0" smtClean="0">
                <a:latin typeface="Cambria Math" pitchFamily="18" charset="0"/>
                <a:ea typeface="Cambria Math" pitchFamily="18" charset="0"/>
              </a:rPr>
              <a:t>0.11</a:t>
            </a:r>
            <a:r>
              <a:rPr lang="en-US" i="1" dirty="0" smtClean="0"/>
              <a:t>P</a:t>
            </a:r>
            <a:r>
              <a:rPr lang="en-US" i="1" baseline="-25000" dirty="0" smtClean="0"/>
              <a:t>n-1</a:t>
            </a:r>
            <a:r>
              <a:rPr lang="en-US" i="1" dirty="0" smtClean="0"/>
              <a:t> = </a:t>
            </a:r>
            <a:r>
              <a:rPr lang="en-US" dirty="0" smtClean="0"/>
              <a:t>(</a:t>
            </a:r>
            <a:r>
              <a:rPr lang="en-US" dirty="0" smtClean="0">
                <a:latin typeface="Cambria Math" pitchFamily="18" charset="0"/>
                <a:ea typeface="Cambria Math" pitchFamily="18" charset="0"/>
              </a:rPr>
              <a:t>1.11</a:t>
            </a:r>
            <a:r>
              <a:rPr lang="en-US" dirty="0" smtClean="0"/>
              <a:t>) </a:t>
            </a:r>
            <a:r>
              <a:rPr lang="en-US" i="1" dirty="0" smtClean="0"/>
              <a:t>P</a:t>
            </a:r>
            <a:r>
              <a:rPr lang="en-US" i="1" baseline="-25000" dirty="0" smtClean="0"/>
              <a:t>n-1</a:t>
            </a:r>
            <a:r>
              <a:rPr lang="en-US" dirty="0" smtClean="0"/>
              <a:t> </a:t>
            </a:r>
          </a:p>
          <a:p>
            <a:pPr>
              <a:buNone/>
            </a:pPr>
            <a:r>
              <a:rPr lang="en-US" dirty="0" smtClean="0"/>
              <a:t>                         with the initial condition  </a:t>
            </a:r>
            <a:r>
              <a:rPr lang="en-US" i="1" dirty="0" smtClean="0"/>
              <a:t>P</a:t>
            </a:r>
            <a:r>
              <a:rPr lang="en-US" baseline="-25000" dirty="0" smtClean="0"/>
              <a:t>0  </a:t>
            </a:r>
            <a:r>
              <a:rPr lang="en-US" dirty="0" smtClean="0"/>
              <a:t> = </a:t>
            </a:r>
            <a:r>
              <a:rPr lang="en-US" dirty="0" smtClean="0">
                <a:latin typeface="Cambria Math" pitchFamily="18" charset="0"/>
                <a:ea typeface="Cambria Math" pitchFamily="18" charset="0"/>
              </a:rPr>
              <a:t>10,000</a:t>
            </a:r>
            <a:endParaRPr lang="en-US" i="1" dirty="0" smtClean="0"/>
          </a:p>
          <a:p>
            <a:pPr>
              <a:buNone/>
            </a:pPr>
            <a:r>
              <a:rPr lang="en-US" b="1" dirty="0" smtClean="0"/>
              <a:t>Solution</a:t>
            </a:r>
            <a:r>
              <a:rPr lang="en-US" dirty="0" smtClean="0"/>
              <a:t>: Forward Substitution</a:t>
            </a:r>
          </a:p>
          <a:p>
            <a:pPr>
              <a:buNone/>
            </a:pPr>
            <a:r>
              <a:rPr lang="en-US" dirty="0" smtClean="0"/>
              <a:t> </a:t>
            </a:r>
            <a:r>
              <a:rPr lang="en-US" i="1" dirty="0" smtClean="0"/>
              <a:t>P</a:t>
            </a:r>
            <a:r>
              <a:rPr lang="en-US" baseline="-25000" dirty="0" smtClean="0"/>
              <a:t>1</a:t>
            </a:r>
            <a:r>
              <a:rPr lang="en-US" dirty="0" smtClean="0"/>
              <a:t>  = (</a:t>
            </a:r>
            <a:r>
              <a:rPr lang="en-US" dirty="0" smtClean="0">
                <a:latin typeface="Cambria Math" pitchFamily="18" charset="0"/>
                <a:ea typeface="Cambria Math" pitchFamily="18" charset="0"/>
              </a:rPr>
              <a:t>1.11</a:t>
            </a:r>
            <a:r>
              <a:rPr lang="en-US" dirty="0" smtClean="0"/>
              <a:t>)</a:t>
            </a:r>
            <a:r>
              <a:rPr lang="en-US" i="1" dirty="0" smtClean="0"/>
              <a:t>P</a:t>
            </a:r>
            <a:r>
              <a:rPr lang="en-US" baseline="-25000" dirty="0" smtClean="0"/>
              <a:t>0</a:t>
            </a:r>
            <a:r>
              <a:rPr lang="en-US" dirty="0" smtClean="0"/>
              <a:t> </a:t>
            </a:r>
          </a:p>
          <a:p>
            <a:pPr>
              <a:buNone/>
            </a:pPr>
            <a:r>
              <a:rPr lang="en-US" dirty="0" smtClean="0"/>
              <a:t> </a:t>
            </a:r>
            <a:r>
              <a:rPr lang="en-US" i="1" dirty="0" smtClean="0"/>
              <a:t>P</a:t>
            </a:r>
            <a:r>
              <a:rPr lang="en-US" baseline="-25000" dirty="0" smtClean="0"/>
              <a:t>2</a:t>
            </a:r>
            <a:r>
              <a:rPr lang="en-US" dirty="0" smtClean="0"/>
              <a:t>  = (</a:t>
            </a:r>
            <a:r>
              <a:rPr lang="en-US" dirty="0" smtClean="0">
                <a:latin typeface="Cambria Math" pitchFamily="18" charset="0"/>
                <a:ea typeface="Cambria Math" pitchFamily="18" charset="0"/>
              </a:rPr>
              <a:t>1.11</a:t>
            </a:r>
            <a:r>
              <a:rPr lang="en-US" dirty="0" smtClean="0"/>
              <a:t>)</a:t>
            </a:r>
            <a:r>
              <a:rPr lang="en-US" i="1" dirty="0" smtClean="0"/>
              <a:t>P</a:t>
            </a:r>
            <a:r>
              <a:rPr lang="en-US" baseline="-25000" dirty="0" smtClean="0"/>
              <a:t>1 </a:t>
            </a:r>
            <a:r>
              <a:rPr lang="en-US" dirty="0" smtClean="0"/>
              <a:t>= (</a:t>
            </a:r>
            <a:r>
              <a:rPr lang="en-US" dirty="0" smtClean="0">
                <a:latin typeface="Cambria Math" pitchFamily="18" charset="0"/>
                <a:ea typeface="Cambria Math" pitchFamily="18" charset="0"/>
              </a:rPr>
              <a:t>1.11</a:t>
            </a:r>
            <a:r>
              <a:rPr lang="en-US" dirty="0" smtClean="0"/>
              <a:t>)</a:t>
            </a:r>
            <a:r>
              <a:rPr lang="en-US" baseline="30000" dirty="0" smtClean="0"/>
              <a:t>2</a:t>
            </a:r>
            <a:r>
              <a:rPr lang="en-US" i="1" dirty="0" smtClean="0"/>
              <a:t>P</a:t>
            </a:r>
            <a:r>
              <a:rPr lang="en-US" baseline="-25000" dirty="0" smtClean="0"/>
              <a:t>0</a:t>
            </a:r>
            <a:r>
              <a:rPr lang="en-US" dirty="0" smtClean="0"/>
              <a:t> </a:t>
            </a:r>
          </a:p>
          <a:p>
            <a:pPr>
              <a:buNone/>
            </a:pPr>
            <a:r>
              <a:rPr lang="en-US" dirty="0" smtClean="0"/>
              <a:t> </a:t>
            </a:r>
            <a:r>
              <a:rPr lang="en-US" i="1" dirty="0" smtClean="0"/>
              <a:t>P</a:t>
            </a:r>
            <a:r>
              <a:rPr lang="en-US" baseline="-25000" dirty="0" smtClean="0"/>
              <a:t>3</a:t>
            </a:r>
            <a:r>
              <a:rPr lang="en-US" dirty="0" smtClean="0"/>
              <a:t>  = (</a:t>
            </a:r>
            <a:r>
              <a:rPr lang="en-US" dirty="0" smtClean="0">
                <a:latin typeface="Cambria Math" pitchFamily="18" charset="0"/>
                <a:ea typeface="Cambria Math" pitchFamily="18" charset="0"/>
              </a:rPr>
              <a:t>1.11</a:t>
            </a:r>
            <a:r>
              <a:rPr lang="en-US" dirty="0" smtClean="0"/>
              <a:t>)</a:t>
            </a:r>
            <a:r>
              <a:rPr lang="en-US" i="1" dirty="0" smtClean="0"/>
              <a:t>P</a:t>
            </a:r>
            <a:r>
              <a:rPr lang="en-US" baseline="-25000" dirty="0" smtClean="0"/>
              <a:t>2 </a:t>
            </a:r>
            <a:r>
              <a:rPr lang="en-US" dirty="0" smtClean="0"/>
              <a:t>= (</a:t>
            </a:r>
            <a:r>
              <a:rPr lang="en-US" dirty="0" smtClean="0">
                <a:latin typeface="Cambria Math" pitchFamily="18" charset="0"/>
                <a:ea typeface="Cambria Math" pitchFamily="18" charset="0"/>
              </a:rPr>
              <a:t>1.11</a:t>
            </a:r>
            <a:r>
              <a:rPr lang="en-US" dirty="0" smtClean="0"/>
              <a:t>)</a:t>
            </a:r>
            <a:r>
              <a:rPr lang="en-US" baseline="30000" dirty="0" smtClean="0"/>
              <a:t>3</a:t>
            </a:r>
            <a:r>
              <a:rPr lang="en-US" i="1" dirty="0" smtClean="0"/>
              <a:t>P</a:t>
            </a:r>
            <a:r>
              <a:rPr lang="en-US" baseline="-25000" dirty="0" smtClean="0"/>
              <a:t>0</a:t>
            </a:r>
            <a:r>
              <a:rPr lang="en-US" dirty="0" smtClean="0"/>
              <a:t> </a:t>
            </a:r>
          </a:p>
          <a:p>
            <a:pPr>
              <a:buNone/>
            </a:pPr>
            <a:r>
              <a:rPr lang="en-US" dirty="0" smtClean="0"/>
              <a:t>                  :</a:t>
            </a:r>
          </a:p>
          <a:p>
            <a:pPr>
              <a:buNone/>
            </a:pPr>
            <a:r>
              <a:rPr lang="en-US" dirty="0" smtClean="0"/>
              <a:t> </a:t>
            </a:r>
            <a:r>
              <a:rPr lang="en-US" i="1" dirty="0" err="1" smtClean="0"/>
              <a:t>P</a:t>
            </a:r>
            <a:r>
              <a:rPr lang="en-US" i="1" baseline="-25000" dirty="0" err="1" smtClean="0"/>
              <a:t>n</a:t>
            </a:r>
            <a:r>
              <a:rPr lang="en-US" dirty="0" smtClean="0"/>
              <a:t> = (</a:t>
            </a:r>
            <a:r>
              <a:rPr lang="en-US" dirty="0" smtClean="0">
                <a:latin typeface="Cambria Math" pitchFamily="18" charset="0"/>
                <a:ea typeface="Cambria Math" pitchFamily="18" charset="0"/>
              </a:rPr>
              <a:t>1.11</a:t>
            </a:r>
            <a:r>
              <a:rPr lang="en-US" dirty="0" smtClean="0"/>
              <a:t>)</a:t>
            </a:r>
            <a:r>
              <a:rPr lang="en-US" i="1" dirty="0" smtClean="0"/>
              <a:t>P</a:t>
            </a:r>
            <a:r>
              <a:rPr lang="en-US" i="1" baseline="-25000" dirty="0" smtClean="0"/>
              <a:t>n</a:t>
            </a:r>
            <a:r>
              <a:rPr lang="en-US" baseline="-25000" dirty="0" smtClean="0"/>
              <a:t>-1 </a:t>
            </a:r>
            <a:r>
              <a:rPr lang="en-US" dirty="0" smtClean="0"/>
              <a:t>= (</a:t>
            </a:r>
            <a:r>
              <a:rPr lang="en-US" dirty="0" smtClean="0">
                <a:latin typeface="Cambria Math" pitchFamily="18" charset="0"/>
                <a:ea typeface="Cambria Math" pitchFamily="18" charset="0"/>
              </a:rPr>
              <a:t>1.11</a:t>
            </a:r>
            <a:r>
              <a:rPr lang="en-US" dirty="0" smtClean="0"/>
              <a:t>)</a:t>
            </a:r>
            <a:r>
              <a:rPr lang="en-US" i="1" baseline="30000" dirty="0" smtClean="0"/>
              <a:t>n</a:t>
            </a:r>
            <a:r>
              <a:rPr lang="en-US" dirty="0" smtClean="0"/>
              <a:t>P</a:t>
            </a:r>
            <a:r>
              <a:rPr lang="en-US" baseline="-25000" dirty="0" smtClean="0"/>
              <a:t>0</a:t>
            </a:r>
            <a:r>
              <a:rPr lang="en-US" dirty="0" smtClean="0"/>
              <a:t>    =     (</a:t>
            </a:r>
            <a:r>
              <a:rPr lang="en-US" dirty="0" smtClean="0">
                <a:latin typeface="Cambria Math" pitchFamily="18" charset="0"/>
                <a:ea typeface="Cambria Math" pitchFamily="18" charset="0"/>
              </a:rPr>
              <a:t>1.11</a:t>
            </a:r>
            <a:r>
              <a:rPr lang="en-US" dirty="0" smtClean="0"/>
              <a:t>)</a:t>
            </a:r>
            <a:r>
              <a:rPr lang="en-US" i="1" baseline="30000" dirty="0" smtClean="0"/>
              <a:t>n</a:t>
            </a:r>
            <a:r>
              <a:rPr lang="en-US" dirty="0" smtClean="0"/>
              <a:t> </a:t>
            </a:r>
            <a:r>
              <a:rPr lang="en-US" dirty="0" smtClean="0">
                <a:latin typeface="Cambria Math" pitchFamily="18" charset="0"/>
                <a:ea typeface="Cambria Math" pitchFamily="18" charset="0"/>
              </a:rPr>
              <a:t>10,000</a:t>
            </a:r>
          </a:p>
          <a:p>
            <a:pPr>
              <a:buNone/>
            </a:pPr>
            <a:r>
              <a:rPr lang="en-US" dirty="0" smtClean="0"/>
              <a:t> </a:t>
            </a:r>
            <a:r>
              <a:rPr lang="en-US" i="1" dirty="0" err="1" smtClean="0"/>
              <a:t>P</a:t>
            </a:r>
            <a:r>
              <a:rPr lang="en-US" i="1" baseline="-25000" dirty="0" err="1" smtClean="0"/>
              <a:t>n</a:t>
            </a:r>
            <a:r>
              <a:rPr lang="en-US" dirty="0" smtClean="0"/>
              <a:t> = (</a:t>
            </a:r>
            <a:r>
              <a:rPr lang="en-US" dirty="0" smtClean="0">
                <a:latin typeface="Cambria Math" pitchFamily="18" charset="0"/>
                <a:ea typeface="Cambria Math" pitchFamily="18" charset="0"/>
              </a:rPr>
              <a:t>1.11</a:t>
            </a:r>
            <a:r>
              <a:rPr lang="en-US" dirty="0" smtClean="0"/>
              <a:t>)</a:t>
            </a:r>
            <a:r>
              <a:rPr lang="en-US" i="1" baseline="30000" dirty="0" smtClean="0"/>
              <a:t>n</a:t>
            </a:r>
            <a:r>
              <a:rPr lang="en-US" dirty="0" smtClean="0"/>
              <a:t> </a:t>
            </a:r>
            <a:r>
              <a:rPr lang="en-US" dirty="0" smtClean="0">
                <a:latin typeface="Cambria Math" pitchFamily="18" charset="0"/>
                <a:ea typeface="Cambria Math" pitchFamily="18" charset="0"/>
              </a:rPr>
              <a:t>10,000</a:t>
            </a:r>
            <a:r>
              <a:rPr lang="en-US" dirty="0" smtClean="0"/>
              <a:t> (</a:t>
            </a:r>
            <a:r>
              <a:rPr lang="en-US" sz="2200" dirty="0" smtClean="0"/>
              <a:t>Can prove by induction, covered in Chapter </a:t>
            </a:r>
            <a:r>
              <a:rPr lang="en-US" sz="2200" dirty="0" smtClean="0">
                <a:latin typeface="Cambria Math" pitchFamily="18" charset="0"/>
                <a:ea typeface="Cambria Math" pitchFamily="18" charset="0"/>
              </a:rPr>
              <a:t>5</a:t>
            </a:r>
            <a:r>
              <a:rPr lang="en-US" dirty="0" smtClean="0"/>
              <a:t>)</a:t>
            </a:r>
          </a:p>
          <a:p>
            <a:pPr>
              <a:buNone/>
            </a:pPr>
            <a:r>
              <a:rPr lang="en-US" dirty="0" smtClean="0"/>
              <a:t> </a:t>
            </a:r>
            <a:r>
              <a:rPr lang="en-US" i="1" dirty="0" smtClean="0"/>
              <a:t>P</a:t>
            </a:r>
            <a:r>
              <a:rPr lang="en-US" baseline="-25000" dirty="0" smtClean="0"/>
              <a:t>30</a:t>
            </a:r>
            <a:r>
              <a:rPr lang="en-US" dirty="0" smtClean="0"/>
              <a:t> = (</a:t>
            </a:r>
            <a:r>
              <a:rPr lang="en-US" dirty="0" smtClean="0">
                <a:latin typeface="Cambria Math" pitchFamily="18" charset="0"/>
                <a:ea typeface="Cambria Math" pitchFamily="18" charset="0"/>
              </a:rPr>
              <a:t>1.11</a:t>
            </a:r>
            <a:r>
              <a:rPr lang="en-US" dirty="0" smtClean="0"/>
              <a:t>)</a:t>
            </a:r>
            <a:r>
              <a:rPr lang="en-US" baseline="30000" dirty="0" smtClean="0"/>
              <a:t>30</a:t>
            </a:r>
            <a:r>
              <a:rPr lang="en-US" dirty="0" smtClean="0"/>
              <a:t> </a:t>
            </a:r>
            <a:r>
              <a:rPr lang="en-US" dirty="0" smtClean="0">
                <a:latin typeface="Cambria Math" pitchFamily="18" charset="0"/>
                <a:ea typeface="Cambria Math" pitchFamily="18" charset="0"/>
              </a:rPr>
              <a:t>10,000</a:t>
            </a:r>
            <a:r>
              <a:rPr lang="en-US" dirty="0" smtClean="0"/>
              <a:t> = $</a:t>
            </a:r>
            <a:r>
              <a:rPr lang="en-US" dirty="0" smtClean="0">
                <a:latin typeface="Cambria Math" pitchFamily="18" charset="0"/>
                <a:ea typeface="Cambria Math" pitchFamily="18" charset="0"/>
              </a:rPr>
              <a:t>228,992.97</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Set and Empty Set</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universal set</a:t>
            </a:r>
            <a:r>
              <a:rPr lang="en-US" dirty="0" smtClean="0"/>
              <a:t> </a:t>
            </a:r>
            <a:r>
              <a:rPr lang="en-US" i="1" dirty="0" smtClean="0"/>
              <a:t>U </a:t>
            </a:r>
            <a:r>
              <a:rPr lang="en-US" dirty="0" smtClean="0"/>
              <a:t>is the set containing everything currently under consideration. </a:t>
            </a:r>
            <a:endParaRPr lang="en-US" i="1" dirty="0" smtClean="0"/>
          </a:p>
          <a:p>
            <a:pPr lvl="1"/>
            <a:r>
              <a:rPr lang="en-US" dirty="0" smtClean="0"/>
              <a:t>Sometimes implicit</a:t>
            </a:r>
          </a:p>
          <a:p>
            <a:pPr lvl="1"/>
            <a:r>
              <a:rPr lang="en-US" dirty="0" smtClean="0"/>
              <a:t>Sometimes explicitly stated.</a:t>
            </a:r>
          </a:p>
          <a:p>
            <a:pPr lvl="1"/>
            <a:r>
              <a:rPr lang="en-US" dirty="0" smtClean="0"/>
              <a:t>Contents depend on the context.</a:t>
            </a:r>
          </a:p>
          <a:p>
            <a:r>
              <a:rPr lang="en-US" dirty="0" smtClean="0"/>
              <a:t>The empty set is the set with no</a:t>
            </a:r>
          </a:p>
          <a:p>
            <a:pPr>
              <a:buNone/>
            </a:pPr>
            <a:r>
              <a:rPr lang="en-US" dirty="0" smtClean="0"/>
              <a:t>      elements. Symbolized </a:t>
            </a:r>
            <a:r>
              <a:rPr lang="en-US" dirty="0" smtClean="0">
                <a:latin typeface="Cambria Math"/>
                <a:ea typeface="Cambria Math"/>
              </a:rPr>
              <a:t>∅, but</a:t>
            </a:r>
          </a:p>
          <a:p>
            <a:pPr>
              <a:buNone/>
            </a:pPr>
            <a:r>
              <a:rPr lang="en-US" dirty="0" smtClean="0">
                <a:latin typeface="Cambria Math"/>
                <a:ea typeface="Cambria Math"/>
              </a:rPr>
              <a:t>       </a:t>
            </a:r>
            <a:r>
              <a:rPr lang="en-US" dirty="0" smtClean="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smtClean="0"/>
              <a:t>U</a:t>
            </a:r>
            <a:endParaRPr lang="en-US" i="1" dirty="0"/>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smtClean="0"/>
              <a:t>Venn Diagram</a:t>
            </a:r>
            <a:endParaRPr lang="en-US" dirty="0"/>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smtClean="0"/>
              <a:t>   a e </a:t>
            </a:r>
            <a:r>
              <a:rPr lang="en-US" dirty="0" err="1" smtClean="0"/>
              <a:t>i</a:t>
            </a:r>
            <a:endParaRPr lang="en-US" dirty="0" smtClean="0"/>
          </a:p>
          <a:p>
            <a:r>
              <a:rPr lang="en-US" dirty="0" smtClean="0"/>
              <a:t>    o u</a:t>
            </a:r>
            <a:endParaRPr lang="en-US" dirty="0"/>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smtClean="0"/>
              <a:t>V</a:t>
            </a:r>
            <a:endParaRPr lang="en-US" i="1" dirty="0"/>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smtClean="0"/>
              <a:t>John Venn (1834-1923)</a:t>
            </a:r>
          </a:p>
          <a:p>
            <a:r>
              <a:rPr lang="en-US" dirty="0" smtClean="0"/>
              <a:t>Cambridge, UK</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Sequences</a:t>
            </a:r>
            <a:endParaRPr lang="en-US" dirty="0"/>
          </a:p>
        </p:txBody>
      </p:sp>
      <p:pic>
        <p:nvPicPr>
          <p:cNvPr id="4" name="Content Placeholder 3" descr="table27.jpg"/>
          <p:cNvPicPr>
            <a:picLocks noGrp="1" noChangeAspect="1"/>
          </p:cNvPicPr>
          <p:nvPr>
            <p:ph idx="1"/>
          </p:nvPr>
        </p:nvPicPr>
        <p:blipFill>
          <a:blip r:embed="rId2" cstate="print"/>
          <a:stretch>
            <a:fillRect/>
          </a:stretch>
        </p:blipFill>
        <p:spPr>
          <a:xfrm>
            <a:off x="990600" y="2286000"/>
            <a:ext cx="7505071" cy="3581400"/>
          </a:xfrm>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Guessing Sequences </a:t>
            </a:r>
            <a:r>
              <a:rPr lang="en-US" dirty="0" smtClean="0"/>
              <a:t> </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Conjecture a simple formula for </a:t>
            </a:r>
            <a:r>
              <a:rPr lang="en-US" i="1" dirty="0" smtClean="0"/>
              <a:t>a</a:t>
            </a:r>
            <a:r>
              <a:rPr lang="en-US" i="1" baseline="-25000" dirty="0" smtClean="0"/>
              <a:t>n</a:t>
            </a:r>
            <a:r>
              <a:rPr lang="en-US" dirty="0" smtClean="0"/>
              <a:t> if the first </a:t>
            </a:r>
            <a:r>
              <a:rPr lang="en-US" dirty="0" smtClean="0">
                <a:latin typeface="Cambria Math" pitchFamily="18" charset="0"/>
                <a:ea typeface="Cambria Math" pitchFamily="18" charset="0"/>
              </a:rPr>
              <a:t>10</a:t>
            </a:r>
            <a:r>
              <a:rPr lang="en-US" dirty="0" smtClean="0"/>
              <a:t> terms of the sequence {</a:t>
            </a:r>
            <a:r>
              <a:rPr lang="en-US" i="1" dirty="0" smtClean="0"/>
              <a:t>a</a:t>
            </a:r>
            <a:r>
              <a:rPr lang="en-US" i="1" baseline="-25000" dirty="0" smtClean="0"/>
              <a:t>n</a:t>
            </a:r>
            <a:r>
              <a:rPr lang="en-US" dirty="0" smtClean="0"/>
              <a:t>}</a:t>
            </a:r>
            <a:r>
              <a:rPr lang="en-US" i="1" dirty="0" smtClean="0"/>
              <a:t> </a:t>
            </a:r>
            <a:r>
              <a:rPr lang="en-US" dirty="0" smtClean="0"/>
              <a:t>are </a:t>
            </a:r>
            <a:r>
              <a:rPr lang="en-US" dirty="0" smtClean="0">
                <a:latin typeface="Cambria Math" pitchFamily="18" charset="0"/>
                <a:ea typeface="Cambria Math" pitchFamily="18" charset="0"/>
              </a:rPr>
              <a:t>1, 7, 25, 79, 241, 727, 2185, 6559, 19681, 59047.</a:t>
            </a:r>
          </a:p>
          <a:p>
            <a:endParaRPr lang="en-US" dirty="0" smtClean="0"/>
          </a:p>
          <a:p>
            <a:pPr>
              <a:buNone/>
            </a:pPr>
            <a:r>
              <a:rPr lang="en-US" dirty="0" smtClean="0"/>
              <a:t>   </a:t>
            </a:r>
            <a:r>
              <a:rPr lang="en-US" b="1"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Guessing Sequences </a:t>
            </a:r>
            <a:r>
              <a:rPr lang="en-US" dirty="0" smtClean="0"/>
              <a:t> </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Conjecture a simple formula for </a:t>
            </a:r>
            <a:r>
              <a:rPr lang="en-US" i="1" dirty="0" smtClean="0"/>
              <a:t>a</a:t>
            </a:r>
            <a:r>
              <a:rPr lang="en-US" i="1" baseline="-25000" dirty="0" smtClean="0"/>
              <a:t>n</a:t>
            </a:r>
            <a:r>
              <a:rPr lang="en-US" dirty="0" smtClean="0"/>
              <a:t> if the first </a:t>
            </a:r>
            <a:r>
              <a:rPr lang="en-US" dirty="0" smtClean="0">
                <a:latin typeface="Cambria Math" pitchFamily="18" charset="0"/>
                <a:ea typeface="Cambria Math" pitchFamily="18" charset="0"/>
              </a:rPr>
              <a:t>10</a:t>
            </a:r>
            <a:r>
              <a:rPr lang="en-US" dirty="0" smtClean="0"/>
              <a:t> terms of the sequence {</a:t>
            </a:r>
            <a:r>
              <a:rPr lang="en-US" i="1" dirty="0" smtClean="0"/>
              <a:t>a</a:t>
            </a:r>
            <a:r>
              <a:rPr lang="en-US" i="1" baseline="-25000" dirty="0" smtClean="0"/>
              <a:t>n</a:t>
            </a:r>
            <a:r>
              <a:rPr lang="en-US" dirty="0" smtClean="0"/>
              <a:t>}</a:t>
            </a:r>
            <a:r>
              <a:rPr lang="en-US" i="1" dirty="0" smtClean="0"/>
              <a:t> </a:t>
            </a:r>
            <a:r>
              <a:rPr lang="en-US" dirty="0" smtClean="0"/>
              <a:t>are </a:t>
            </a:r>
            <a:r>
              <a:rPr lang="en-US" dirty="0" smtClean="0">
                <a:latin typeface="Cambria Math" pitchFamily="18" charset="0"/>
                <a:ea typeface="Cambria Math" pitchFamily="18" charset="0"/>
              </a:rPr>
              <a:t>1, 7, 25, 79, 241, 727, 2185, 6559, 19681, 59047.</a:t>
            </a:r>
          </a:p>
          <a:p>
            <a:endParaRPr lang="en-US" dirty="0" smtClean="0"/>
          </a:p>
          <a:p>
            <a:pPr>
              <a:buNone/>
            </a:pPr>
            <a:r>
              <a:rPr lang="en-US" dirty="0" smtClean="0"/>
              <a:t>   </a:t>
            </a:r>
            <a:r>
              <a:rPr lang="en-US" b="1" dirty="0" smtClean="0"/>
              <a:t>Solution</a:t>
            </a:r>
            <a:r>
              <a:rPr lang="en-US" dirty="0" smtClean="0"/>
              <a:t>: Note the ratio of each term to the previous approximates </a:t>
            </a:r>
            <a:r>
              <a:rPr lang="en-US" dirty="0" smtClean="0">
                <a:latin typeface="Cambria Math" pitchFamily="18" charset="0"/>
                <a:ea typeface="Cambria Math" pitchFamily="18" charset="0"/>
              </a:rPr>
              <a:t>3</a:t>
            </a:r>
            <a:r>
              <a:rPr lang="en-US" dirty="0" smtClean="0"/>
              <a:t>. So now compare with the  sequence   </a:t>
            </a:r>
            <a:r>
              <a:rPr lang="en-US" dirty="0" smtClean="0">
                <a:latin typeface="Cambria Math" pitchFamily="18" charset="0"/>
                <a:ea typeface="Cambria Math" pitchFamily="18" charset="0"/>
              </a:rPr>
              <a:t>3</a:t>
            </a:r>
            <a:r>
              <a:rPr lang="en-US" i="1" baseline="30000" dirty="0" smtClean="0"/>
              <a:t>n</a:t>
            </a:r>
            <a:r>
              <a:rPr lang="en-US" dirty="0" smtClean="0"/>
              <a:t> .  We notice that the </a:t>
            </a:r>
            <a:r>
              <a:rPr lang="en-US" i="1" dirty="0" smtClean="0"/>
              <a:t>n</a:t>
            </a:r>
            <a:r>
              <a:rPr lang="en-US" dirty="0" smtClean="0"/>
              <a:t>th term is </a:t>
            </a:r>
            <a:r>
              <a:rPr lang="en-US" dirty="0" smtClean="0">
                <a:latin typeface="Cambria Math" pitchFamily="18" charset="0"/>
                <a:ea typeface="Cambria Math" pitchFamily="18" charset="0"/>
              </a:rPr>
              <a:t>2</a:t>
            </a:r>
            <a:r>
              <a:rPr lang="en-US" dirty="0" smtClean="0"/>
              <a:t> less than the corresponding power of </a:t>
            </a:r>
            <a:r>
              <a:rPr lang="en-US" dirty="0" smtClean="0">
                <a:latin typeface="Cambria Math" pitchFamily="18" charset="0"/>
                <a:ea typeface="Cambria Math" pitchFamily="18" charset="0"/>
              </a:rPr>
              <a:t>3</a:t>
            </a:r>
            <a:r>
              <a:rPr lang="en-US" dirty="0" smtClean="0"/>
              <a:t>.  So a good conjecture is   that </a:t>
            </a:r>
            <a:r>
              <a:rPr lang="en-US" i="1" dirty="0" smtClean="0"/>
              <a:t>a</a:t>
            </a:r>
            <a:r>
              <a:rPr lang="en-US" i="1" baseline="-25000" dirty="0" smtClean="0"/>
              <a:t>n</a:t>
            </a:r>
            <a:r>
              <a:rPr lang="en-US" dirty="0" smtClean="0"/>
              <a:t> = </a:t>
            </a:r>
            <a:r>
              <a:rPr lang="en-US" dirty="0" smtClean="0">
                <a:latin typeface="Cambria Math" pitchFamily="18" charset="0"/>
                <a:ea typeface="Cambria Math" pitchFamily="18" charset="0"/>
              </a:rPr>
              <a:t>3</a:t>
            </a:r>
            <a:r>
              <a:rPr lang="en-US" i="1" baseline="30000" dirty="0" smtClean="0"/>
              <a:t>n</a:t>
            </a:r>
            <a:r>
              <a:rPr lang="en-US" baseline="30000" dirty="0" smtClean="0"/>
              <a:t> </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t>.</a:t>
            </a:r>
            <a:endParaRPr lang="en-US" dirty="0"/>
          </a:p>
        </p:txBody>
      </p:sp>
    </p:spTree>
    <p:extLst>
      <p:ext uri="{BB962C8B-B14F-4D97-AF65-F5344CB8AC3E}">
        <p14:creationId xmlns:p14="http://schemas.microsoft.com/office/powerpoint/2010/main" val="311864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Sequences </a:t>
            </a:r>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Integer sequences are useful in many fields such as biology, engineering, chemistry and physics.</a:t>
            </a:r>
          </a:p>
          <a:p>
            <a:r>
              <a:rPr lang="en-US" dirty="0" smtClean="0"/>
              <a:t>On-Line Encyclopedia of Integer Sequences (OESIS) contains over </a:t>
            </a:r>
            <a:r>
              <a:rPr lang="en-US" dirty="0" smtClean="0">
                <a:latin typeface="Cambria Math" pitchFamily="18" charset="0"/>
                <a:ea typeface="Cambria Math" pitchFamily="18" charset="0"/>
              </a:rPr>
              <a:t>200,000</a:t>
            </a:r>
            <a:r>
              <a:rPr lang="en-US" dirty="0" smtClean="0"/>
              <a:t> sequences. Began by Neil Stone in the </a:t>
            </a:r>
            <a:r>
              <a:rPr lang="en-US" dirty="0" smtClean="0">
                <a:latin typeface="Cambria Math" pitchFamily="18" charset="0"/>
                <a:ea typeface="Cambria Math" pitchFamily="18" charset="0"/>
              </a:rPr>
              <a:t>1960</a:t>
            </a:r>
            <a:r>
              <a:rPr lang="en-US" dirty="0" smtClean="0"/>
              <a:t>s (printed form). Now found at </a:t>
            </a:r>
            <a:r>
              <a:rPr lang="en-US" dirty="0" smtClean="0">
                <a:latin typeface="Cambria Math"/>
                <a:ea typeface="Cambria Math"/>
                <a:hlinkClick r:id="rId2"/>
              </a:rPr>
              <a:t>http://oeis.org/Spuzzle.html</a:t>
            </a: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Sequences </a:t>
            </a:r>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Here are three interesting sequences to try from the  OESIS site. To solve each puzzle, find a rule that determines the terms of the sequence.</a:t>
            </a:r>
          </a:p>
          <a:p>
            <a:r>
              <a:rPr lang="en-US" dirty="0" smtClean="0"/>
              <a:t>Guess the rules for forming for the following sequences:</a:t>
            </a:r>
          </a:p>
          <a:p>
            <a:pPr lvl="1"/>
            <a:r>
              <a:rPr lang="en-US" dirty="0" smtClean="0">
                <a:latin typeface="Cambria Math" pitchFamily="18" charset="0"/>
                <a:ea typeface="Cambria Math" pitchFamily="18" charset="0"/>
              </a:rPr>
              <a:t>2, 3, 3, 5, 10, 13, 39, 43, 172, 177, ...</a:t>
            </a:r>
          </a:p>
          <a:p>
            <a:pPr lvl="2"/>
            <a:r>
              <a:rPr lang="en-US" dirty="0" smtClean="0">
                <a:latin typeface="Cambria Math" pitchFamily="18" charset="0"/>
                <a:ea typeface="Cambria Math" pitchFamily="18" charset="0"/>
              </a:rPr>
              <a:t>Hint: Think of adding and multiplying by numbers to generate this sequence.</a:t>
            </a:r>
          </a:p>
          <a:p>
            <a:pPr lvl="1"/>
            <a:r>
              <a:rPr lang="en-US" dirty="0" smtClean="0">
                <a:latin typeface="Cambria Math" pitchFamily="18" charset="0"/>
                <a:ea typeface="Cambria Math" pitchFamily="18" charset="0"/>
              </a:rPr>
              <a:t>0, 0, 0, 0, 4, 9, 5, 1, 1, 0, 55, ...</a:t>
            </a:r>
          </a:p>
          <a:p>
            <a:pPr lvl="2"/>
            <a:r>
              <a:rPr lang="en-US" dirty="0" smtClean="0">
                <a:latin typeface="Cambria Math" pitchFamily="18" charset="0"/>
                <a:ea typeface="Cambria Math" pitchFamily="18" charset="0"/>
              </a:rPr>
              <a:t>Hint: Think of the English names for the numbers representing the position in the sequence and the Roman Numerals for the same number.</a:t>
            </a:r>
          </a:p>
          <a:p>
            <a:pPr lvl="1"/>
            <a:r>
              <a:rPr lang="en-US" dirty="0" smtClean="0">
                <a:latin typeface="Cambria Math" pitchFamily="18" charset="0"/>
                <a:ea typeface="Cambria Math" pitchFamily="18" charset="0"/>
              </a:rPr>
              <a:t>2, 4, 6, 30, 32, 34, 36, 40, 42, 44, 46, ...</a:t>
            </a:r>
          </a:p>
          <a:p>
            <a:pPr lvl="2"/>
            <a:r>
              <a:rPr lang="en-US" dirty="0" smtClean="0">
                <a:latin typeface="Cambria Math" pitchFamily="18" charset="0"/>
                <a:ea typeface="Cambria Math" pitchFamily="18" charset="0"/>
              </a:rPr>
              <a:t>Hint: Think of the English names for numbers, and whether or not they have the letter ‘e.’</a:t>
            </a:r>
          </a:p>
          <a:p>
            <a:pPr lvl="2">
              <a:buNone/>
            </a:pPr>
            <a:endParaRPr lang="en-US" dirty="0" smtClean="0"/>
          </a:p>
          <a:p>
            <a:r>
              <a:rPr lang="en-US" dirty="0" smtClean="0"/>
              <a:t>The answers and many more can be found at</a:t>
            </a:r>
            <a:endParaRPr lang="en-US" dirty="0" smtClean="0">
              <a:latin typeface="Cambria Math"/>
              <a:ea typeface="Cambria Math"/>
            </a:endParaRPr>
          </a:p>
          <a:p>
            <a:pPr>
              <a:buNone/>
            </a:pPr>
            <a:r>
              <a:rPr lang="en-US" dirty="0" smtClean="0">
                <a:latin typeface="Cambria Math"/>
                <a:ea typeface="Cambria Math"/>
                <a:hlinkClick r:id="rId2"/>
              </a:rPr>
              <a:t> http://oeis.org/Spuzzle.html</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Summations</a:t>
            </a:r>
            <a:endParaRPr lang="en-US" dirty="0"/>
          </a:p>
        </p:txBody>
      </p:sp>
      <p:pic>
        <p:nvPicPr>
          <p:cNvPr id="7" name="Picture 6" descr="addin_tmp.png"/>
          <p:cNvPicPr>
            <a:picLocks noChangeAspect="1"/>
          </p:cNvPicPr>
          <p:nvPr>
            <p:custDataLst>
              <p:tags r:id="rId1"/>
            </p:custDataLst>
          </p:nvPr>
        </p:nvPicPr>
        <p:blipFill>
          <a:blip r:embed="rId8" cstate="print"/>
          <a:stretch>
            <a:fillRect/>
          </a:stretch>
        </p:blipFill>
        <p:spPr>
          <a:xfrm>
            <a:off x="3581400" y="1905000"/>
            <a:ext cx="2734628" cy="260033"/>
          </a:xfrm>
          <a:prstGeom prst="rect">
            <a:avLst/>
          </a:prstGeom>
        </p:spPr>
      </p:pic>
      <p:pic>
        <p:nvPicPr>
          <p:cNvPr id="12" name="Picture 11" descr="addin_tmp.png"/>
          <p:cNvPicPr>
            <a:picLocks noChangeAspect="1"/>
          </p:cNvPicPr>
          <p:nvPr>
            <p:custDataLst>
              <p:tags r:id="rId2"/>
            </p:custDataLst>
          </p:nvPr>
        </p:nvPicPr>
        <p:blipFill>
          <a:blip r:embed="rId9" cstate="print"/>
          <a:stretch>
            <a:fillRect/>
          </a:stretch>
        </p:blipFill>
        <p:spPr>
          <a:xfrm>
            <a:off x="3581400" y="2286000"/>
            <a:ext cx="611981" cy="316706"/>
          </a:xfrm>
          <a:prstGeom prst="rect">
            <a:avLst/>
          </a:prstGeom>
        </p:spPr>
      </p:pic>
      <p:sp>
        <p:nvSpPr>
          <p:cNvPr id="8" name="Content Placeholder 7"/>
          <p:cNvSpPr>
            <a:spLocks noGrp="1"/>
          </p:cNvSpPr>
          <p:nvPr>
            <p:ph idx="1"/>
          </p:nvPr>
        </p:nvSpPr>
        <p:spPr>
          <a:xfrm>
            <a:off x="609600" y="1828800"/>
            <a:ext cx="8229600" cy="4648200"/>
          </a:xfrm>
        </p:spPr>
        <p:txBody>
          <a:bodyPr>
            <a:normAutofit fontScale="92500" lnSpcReduction="20000"/>
          </a:bodyPr>
          <a:lstStyle/>
          <a:p>
            <a:r>
              <a:rPr lang="en-US" dirty="0" smtClean="0"/>
              <a:t>Sum of the terms       </a:t>
            </a:r>
          </a:p>
          <a:p>
            <a:pPr>
              <a:buNone/>
            </a:pPr>
            <a:r>
              <a:rPr lang="en-US" kern="100" dirty="0" smtClean="0"/>
              <a:t>    from the sequence</a:t>
            </a:r>
          </a:p>
          <a:p>
            <a:r>
              <a:rPr lang="en-US" kern="100" dirty="0" smtClean="0"/>
              <a:t>The notation:</a:t>
            </a:r>
          </a:p>
          <a:p>
            <a:pPr>
              <a:buNone/>
            </a:pPr>
            <a:endParaRPr lang="en-US" kern="100" dirty="0" smtClean="0"/>
          </a:p>
          <a:p>
            <a:endParaRPr lang="en-US" kern="100" dirty="0" smtClean="0"/>
          </a:p>
          <a:p>
            <a:pPr>
              <a:buNone/>
            </a:pPr>
            <a:endParaRPr lang="en-US" kern="100" dirty="0" smtClean="0"/>
          </a:p>
          <a:p>
            <a:pPr>
              <a:buNone/>
            </a:pPr>
            <a:r>
              <a:rPr lang="en-US" kern="100" dirty="0" smtClean="0"/>
              <a:t>     represents</a:t>
            </a:r>
          </a:p>
          <a:p>
            <a:endParaRPr lang="en-US" dirty="0" smtClean="0"/>
          </a:p>
          <a:p>
            <a:pPr>
              <a:buNone/>
            </a:pPr>
            <a:endParaRPr lang="en-US" dirty="0" smtClean="0"/>
          </a:p>
          <a:p>
            <a:r>
              <a:rPr lang="en-US" dirty="0" smtClean="0"/>
              <a:t>The variable </a:t>
            </a:r>
            <a:r>
              <a:rPr lang="en-US" i="1" dirty="0" smtClean="0"/>
              <a:t>j</a:t>
            </a:r>
            <a:r>
              <a:rPr lang="en-US" dirty="0" smtClean="0"/>
              <a:t> is called the </a:t>
            </a:r>
            <a:r>
              <a:rPr lang="en-US" i="1" dirty="0" smtClean="0"/>
              <a:t>index of summation</a:t>
            </a:r>
            <a:r>
              <a:rPr lang="en-US" dirty="0" smtClean="0"/>
              <a:t>. It runs through all the integers starting with its </a:t>
            </a:r>
            <a:r>
              <a:rPr lang="en-US" i="1" dirty="0" smtClean="0"/>
              <a:t>lower  limit  m</a:t>
            </a:r>
            <a:r>
              <a:rPr lang="en-US" dirty="0" smtClean="0"/>
              <a:t> and ending with its </a:t>
            </a:r>
            <a:r>
              <a:rPr lang="en-US" i="1" dirty="0" smtClean="0"/>
              <a:t>upper limit n</a:t>
            </a:r>
            <a:r>
              <a:rPr lang="en-US" dirty="0" smtClean="0"/>
              <a:t>. </a:t>
            </a:r>
            <a:endParaRPr lang="en-US" dirty="0"/>
          </a:p>
        </p:txBody>
      </p:sp>
      <p:pic>
        <p:nvPicPr>
          <p:cNvPr id="11" name="Picture 10" descr="addin_tmp.png"/>
          <p:cNvPicPr>
            <a:picLocks noChangeAspect="1"/>
          </p:cNvPicPr>
          <p:nvPr>
            <p:custDataLst>
              <p:tags r:id="rId3"/>
            </p:custDataLst>
          </p:nvPr>
        </p:nvPicPr>
        <p:blipFill>
          <a:blip r:embed="rId10" cstate="print"/>
          <a:stretch>
            <a:fillRect/>
          </a:stretch>
        </p:blipFill>
        <p:spPr>
          <a:xfrm>
            <a:off x="3048000" y="2971800"/>
            <a:ext cx="1025843" cy="1094423"/>
          </a:xfrm>
          <a:prstGeom prst="rect">
            <a:avLst/>
          </a:prstGeom>
        </p:spPr>
      </p:pic>
      <p:pic>
        <p:nvPicPr>
          <p:cNvPr id="14" name="Picture 13" descr="addin_tmp.png"/>
          <p:cNvPicPr>
            <a:picLocks noChangeAspect="1"/>
          </p:cNvPicPr>
          <p:nvPr>
            <p:custDataLst>
              <p:tags r:id="rId4"/>
            </p:custDataLst>
          </p:nvPr>
        </p:nvPicPr>
        <p:blipFill>
          <a:blip r:embed="rId11" cstate="print"/>
          <a:stretch>
            <a:fillRect/>
          </a:stretch>
        </p:blipFill>
        <p:spPr>
          <a:xfrm>
            <a:off x="4419600" y="3276600"/>
            <a:ext cx="1423035" cy="477203"/>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6248400" y="3352800"/>
            <a:ext cx="1854518" cy="457200"/>
          </a:xfrm>
          <a:prstGeom prst="rect">
            <a:avLst/>
          </a:prstGeom>
        </p:spPr>
      </p:pic>
      <p:pic>
        <p:nvPicPr>
          <p:cNvPr id="10" name="Content Placeholder 3" descr="addin_tmp.png"/>
          <p:cNvPicPr>
            <a:picLocks noChangeAspect="1"/>
          </p:cNvPicPr>
          <p:nvPr>
            <p:custDataLst>
              <p:tags r:id="rId6"/>
            </p:custDataLst>
          </p:nvPr>
        </p:nvPicPr>
        <p:blipFill>
          <a:blip r:embed="rId13" cstate="print"/>
          <a:stretch>
            <a:fillRect/>
          </a:stretch>
        </p:blipFill>
        <p:spPr>
          <a:xfrm>
            <a:off x="2590800" y="4495800"/>
            <a:ext cx="3557588" cy="314325"/>
          </a:xfrm>
          <a:prstGeom prst="rect">
            <a:avLst/>
          </a:prstGeom>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Summations</a:t>
            </a:r>
            <a:endParaRPr lang="en-US" dirty="0"/>
          </a:p>
        </p:txBody>
      </p:sp>
      <p:sp>
        <p:nvSpPr>
          <p:cNvPr id="3" name="Content Placeholder 2"/>
          <p:cNvSpPr>
            <a:spLocks noGrp="1"/>
          </p:cNvSpPr>
          <p:nvPr>
            <p:ph idx="1"/>
          </p:nvPr>
        </p:nvSpPr>
        <p:spPr/>
        <p:txBody>
          <a:bodyPr/>
          <a:lstStyle/>
          <a:p>
            <a:r>
              <a:rPr lang="en-US" dirty="0" smtClean="0"/>
              <a:t>More generally for a set </a:t>
            </a:r>
            <a:r>
              <a:rPr lang="en-US" i="1" dirty="0" smtClean="0"/>
              <a:t>S</a:t>
            </a:r>
            <a:r>
              <a:rPr lang="en-US" dirty="0" smtClean="0"/>
              <a:t>:</a:t>
            </a:r>
          </a:p>
          <a:p>
            <a:endParaRPr lang="en-US" dirty="0" smtClean="0"/>
          </a:p>
          <a:p>
            <a:endParaRPr lang="en-US" dirty="0" smtClean="0"/>
          </a:p>
          <a:p>
            <a:pPr>
              <a:buNone/>
            </a:pPr>
            <a:endParaRPr lang="en-US" dirty="0" smtClean="0"/>
          </a:p>
          <a:p>
            <a:r>
              <a:rPr lang="en-US" b="1" dirty="0" smtClean="0"/>
              <a:t>Examples</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6" cstate="print"/>
          <a:stretch>
            <a:fillRect/>
          </a:stretch>
        </p:blipFill>
        <p:spPr>
          <a:xfrm>
            <a:off x="3505200" y="2590800"/>
            <a:ext cx="1328738" cy="457200"/>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3048000" y="3886200"/>
            <a:ext cx="3977640" cy="69151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3276600" y="4724400"/>
            <a:ext cx="3101340" cy="68961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1905000" y="5562600"/>
            <a:ext cx="5621655" cy="581025"/>
          </a:xfrm>
          <a:prstGeom prst="rect">
            <a:avLst/>
          </a:prstGeom>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Notation </a:t>
            </a:r>
            <a:r>
              <a:rPr lang="en-US" dirty="0" smtClean="0"/>
              <a:t> </a:t>
            </a:r>
            <a:endParaRPr lang="en-US" dirty="0"/>
          </a:p>
        </p:txBody>
      </p:sp>
      <p:pic>
        <p:nvPicPr>
          <p:cNvPr id="7" name="Picture 6" descr="addin_tmp.png"/>
          <p:cNvPicPr>
            <a:picLocks noChangeAspect="1"/>
          </p:cNvPicPr>
          <p:nvPr>
            <p:custDataLst>
              <p:tags r:id="rId1"/>
            </p:custDataLst>
          </p:nvPr>
        </p:nvPicPr>
        <p:blipFill>
          <a:blip r:embed="rId8" cstate="print"/>
          <a:stretch>
            <a:fillRect/>
          </a:stretch>
        </p:blipFill>
        <p:spPr>
          <a:xfrm>
            <a:off x="4191000" y="2057400"/>
            <a:ext cx="2734628" cy="260033"/>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4114800" y="2438400"/>
            <a:ext cx="734378" cy="382905"/>
          </a:xfrm>
          <a:prstGeom prst="rect">
            <a:avLst/>
          </a:prstGeom>
        </p:spPr>
      </p:pic>
      <p:pic>
        <p:nvPicPr>
          <p:cNvPr id="18" name="Picture 17" descr="addin_tmp.png"/>
          <p:cNvPicPr>
            <a:picLocks noChangeAspect="1"/>
          </p:cNvPicPr>
          <p:nvPr>
            <p:custDataLst>
              <p:tags r:id="rId3"/>
            </p:custDataLst>
          </p:nvPr>
        </p:nvPicPr>
        <p:blipFill>
          <a:blip r:embed="rId10" cstate="print"/>
          <a:stretch>
            <a:fillRect/>
          </a:stretch>
        </p:blipFill>
        <p:spPr>
          <a:xfrm>
            <a:off x="3048000" y="5638800"/>
            <a:ext cx="3557588" cy="280035"/>
          </a:xfrm>
          <a:prstGeom prst="rect">
            <a:avLst/>
          </a:prstGeom>
        </p:spPr>
      </p:pic>
      <p:sp>
        <p:nvSpPr>
          <p:cNvPr id="8" name="Content Placeholder 7"/>
          <p:cNvSpPr>
            <a:spLocks noGrp="1"/>
          </p:cNvSpPr>
          <p:nvPr>
            <p:ph idx="1"/>
          </p:nvPr>
        </p:nvSpPr>
        <p:spPr>
          <a:xfrm>
            <a:off x="685800" y="1905000"/>
            <a:ext cx="8229600" cy="4648200"/>
          </a:xfrm>
        </p:spPr>
        <p:txBody>
          <a:bodyPr/>
          <a:lstStyle/>
          <a:p>
            <a:r>
              <a:rPr lang="en-US" dirty="0" smtClean="0"/>
              <a:t>Product of the terms </a:t>
            </a:r>
          </a:p>
          <a:p>
            <a:pPr>
              <a:buNone/>
            </a:pPr>
            <a:r>
              <a:rPr lang="en-US" dirty="0" smtClean="0"/>
              <a:t>      </a:t>
            </a:r>
            <a:r>
              <a:rPr lang="en-US" kern="100" dirty="0" smtClean="0"/>
              <a:t>from the sequence</a:t>
            </a:r>
          </a:p>
          <a:p>
            <a:endParaRPr lang="en-US" kern="100" dirty="0" smtClean="0"/>
          </a:p>
          <a:p>
            <a:r>
              <a:rPr lang="en-US" kern="100" dirty="0" smtClean="0"/>
              <a:t>The notation:</a:t>
            </a:r>
          </a:p>
          <a:p>
            <a:pPr>
              <a:buNone/>
            </a:pPr>
            <a:endParaRPr lang="en-US" kern="100" dirty="0" smtClean="0"/>
          </a:p>
          <a:p>
            <a:endParaRPr lang="en-US" kern="100" dirty="0" smtClean="0"/>
          </a:p>
          <a:p>
            <a:pPr>
              <a:buNone/>
            </a:pPr>
            <a:endParaRPr lang="en-US" kern="100" dirty="0" smtClean="0"/>
          </a:p>
          <a:p>
            <a:pPr>
              <a:buNone/>
            </a:pPr>
            <a:r>
              <a:rPr lang="en-US" kern="100" dirty="0" smtClean="0"/>
              <a:t>     represents</a:t>
            </a:r>
          </a:p>
          <a:p>
            <a:endParaRPr lang="en-US" dirty="0"/>
          </a:p>
        </p:txBody>
      </p:sp>
      <p:pic>
        <p:nvPicPr>
          <p:cNvPr id="13" name="Picture 12" descr="addin_tmp.png"/>
          <p:cNvPicPr>
            <a:picLocks noChangeAspect="1"/>
          </p:cNvPicPr>
          <p:nvPr>
            <p:custDataLst>
              <p:tags r:id="rId4"/>
            </p:custDataLst>
          </p:nvPr>
        </p:nvPicPr>
        <p:blipFill>
          <a:blip r:embed="rId11" cstate="print"/>
          <a:stretch>
            <a:fillRect/>
          </a:stretch>
        </p:blipFill>
        <p:spPr>
          <a:xfrm>
            <a:off x="1600200" y="3886200"/>
            <a:ext cx="1025843" cy="1094423"/>
          </a:xfrm>
          <a:prstGeom prst="rect">
            <a:avLst/>
          </a:prstGeom>
        </p:spPr>
      </p:pic>
      <p:pic>
        <p:nvPicPr>
          <p:cNvPr id="15" name="Picture 14" descr="addin_tmp.png"/>
          <p:cNvPicPr>
            <a:picLocks noChangeAspect="1"/>
          </p:cNvPicPr>
          <p:nvPr>
            <p:custDataLst>
              <p:tags r:id="rId5"/>
            </p:custDataLst>
          </p:nvPr>
        </p:nvPicPr>
        <p:blipFill>
          <a:blip r:embed="rId12" cstate="print"/>
          <a:stretch>
            <a:fillRect/>
          </a:stretch>
        </p:blipFill>
        <p:spPr>
          <a:xfrm>
            <a:off x="3657600" y="4267200"/>
            <a:ext cx="1383030" cy="477203"/>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5943600" y="4191000"/>
            <a:ext cx="1811655" cy="457200"/>
          </a:xfrm>
          <a:prstGeom prst="rect">
            <a:avLst/>
          </a:prstGeom>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Geometric Series</a:t>
            </a:r>
            <a:endParaRPr lang="en-US" dirty="0"/>
          </a:p>
        </p:txBody>
      </p:sp>
      <p:pic>
        <p:nvPicPr>
          <p:cNvPr id="10" name="Picture 9" descr="addin_tmp.png"/>
          <p:cNvPicPr>
            <a:picLocks noChangeAspect="1"/>
          </p:cNvPicPr>
          <p:nvPr>
            <p:custDataLst>
              <p:tags r:id="rId1"/>
            </p:custDataLst>
          </p:nvPr>
        </p:nvPicPr>
        <p:blipFill>
          <a:blip r:embed="rId6" cstate="print"/>
          <a:stretch>
            <a:fillRect/>
          </a:stretch>
        </p:blipFill>
        <p:spPr>
          <a:xfrm>
            <a:off x="1447800" y="2667000"/>
            <a:ext cx="4940618" cy="1105853"/>
          </a:xfrm>
          <a:prstGeom prst="rect">
            <a:avLst/>
          </a:prstGeom>
        </p:spPr>
      </p:pic>
      <p:sp>
        <p:nvSpPr>
          <p:cNvPr id="6" name="TextBox 5"/>
          <p:cNvSpPr txBox="1"/>
          <p:nvPr/>
        </p:nvSpPr>
        <p:spPr>
          <a:xfrm>
            <a:off x="1066800" y="2133600"/>
            <a:ext cx="5562600" cy="369332"/>
          </a:xfrm>
          <a:prstGeom prst="rect">
            <a:avLst/>
          </a:prstGeom>
          <a:noFill/>
        </p:spPr>
        <p:txBody>
          <a:bodyPr wrap="square" rtlCol="0">
            <a:spAutoFit/>
          </a:bodyPr>
          <a:lstStyle/>
          <a:p>
            <a:r>
              <a:rPr lang="en-US" b="1" dirty="0" smtClean="0"/>
              <a:t>Sums of terms of geometric progressions</a:t>
            </a:r>
            <a:endParaRPr lang="en-US" b="1" dirty="0"/>
          </a:p>
        </p:txBody>
      </p:sp>
      <p:sp>
        <p:nvSpPr>
          <p:cNvPr id="11" name="Rectangle 10"/>
          <p:cNvSpPr/>
          <p:nvPr/>
        </p:nvSpPr>
        <p:spPr>
          <a:xfrm>
            <a:off x="304800" y="4191000"/>
            <a:ext cx="856325" cy="369332"/>
          </a:xfrm>
          <a:prstGeom prst="rect">
            <a:avLst/>
          </a:prstGeom>
        </p:spPr>
        <p:txBody>
          <a:bodyPr wrap="none">
            <a:spAutoFit/>
          </a:bodyPr>
          <a:lstStyle/>
          <a:p>
            <a:r>
              <a:rPr lang="en-US" b="1" dirty="0" smtClean="0"/>
              <a:t>Proof:</a:t>
            </a:r>
            <a:endParaRPr lang="en-US" b="1" dirty="0"/>
          </a:p>
        </p:txBody>
      </p:sp>
      <p:pic>
        <p:nvPicPr>
          <p:cNvPr id="12" name="Picture 11" descr="addin_tmp.png"/>
          <p:cNvPicPr>
            <a:picLocks noChangeAspect="1"/>
          </p:cNvPicPr>
          <p:nvPr>
            <p:custDataLst>
              <p:tags r:id="rId2"/>
            </p:custDataLst>
          </p:nvPr>
        </p:nvPicPr>
        <p:blipFill>
          <a:blip r:embed="rId7" cstate="print"/>
          <a:stretch>
            <a:fillRect/>
          </a:stretch>
        </p:blipFill>
        <p:spPr>
          <a:xfrm>
            <a:off x="2057400" y="4114800"/>
            <a:ext cx="1358265" cy="729615"/>
          </a:xfrm>
          <a:prstGeom prst="rect">
            <a:avLst/>
          </a:prstGeom>
        </p:spPr>
      </p:pic>
      <p:sp>
        <p:nvSpPr>
          <p:cNvPr id="13" name="TextBox 12"/>
          <p:cNvSpPr txBox="1"/>
          <p:nvPr/>
        </p:nvSpPr>
        <p:spPr>
          <a:xfrm>
            <a:off x="1371600" y="4191000"/>
            <a:ext cx="762000" cy="381000"/>
          </a:xfrm>
          <a:prstGeom prst="rect">
            <a:avLst/>
          </a:prstGeom>
          <a:noFill/>
        </p:spPr>
        <p:txBody>
          <a:bodyPr wrap="square" rtlCol="0">
            <a:spAutoFit/>
          </a:bodyPr>
          <a:lstStyle/>
          <a:p>
            <a:r>
              <a:rPr lang="en-US" dirty="0" smtClean="0"/>
              <a:t>Let</a:t>
            </a:r>
            <a:endParaRPr lang="en-US" dirty="0"/>
          </a:p>
        </p:txBody>
      </p:sp>
      <p:sp>
        <p:nvSpPr>
          <p:cNvPr id="14" name="TextBox 13"/>
          <p:cNvSpPr txBox="1"/>
          <p:nvPr/>
        </p:nvSpPr>
        <p:spPr>
          <a:xfrm>
            <a:off x="3810000" y="3962400"/>
            <a:ext cx="5334000" cy="923330"/>
          </a:xfrm>
          <a:prstGeom prst="rect">
            <a:avLst/>
          </a:prstGeom>
          <a:noFill/>
        </p:spPr>
        <p:txBody>
          <a:bodyPr wrap="square" rtlCol="0">
            <a:spAutoFit/>
          </a:bodyPr>
          <a:lstStyle/>
          <a:p>
            <a:r>
              <a:rPr lang="en-US" dirty="0" smtClean="0"/>
              <a:t>To compute </a:t>
            </a:r>
            <a:r>
              <a:rPr lang="en-US" i="1" dirty="0" err="1" smtClean="0"/>
              <a:t>S</a:t>
            </a:r>
            <a:r>
              <a:rPr lang="en-US" i="1" baseline="-25000" dirty="0" err="1" smtClean="0"/>
              <a:t>n</a:t>
            </a:r>
            <a:r>
              <a:rPr lang="en-US" baseline="-25000" dirty="0" smtClean="0"/>
              <a:t> </a:t>
            </a:r>
            <a:r>
              <a:rPr lang="en-US" dirty="0" smtClean="0"/>
              <a:t>, first multiply both sides of the equality by r and then manipulate the resulting sum as follows: </a:t>
            </a:r>
            <a:endParaRPr lang="en-US" dirty="0"/>
          </a:p>
        </p:txBody>
      </p:sp>
      <p:pic>
        <p:nvPicPr>
          <p:cNvPr id="15" name="Picture 14" descr="addin_tmp.png"/>
          <p:cNvPicPr>
            <a:picLocks noChangeAspect="1"/>
          </p:cNvPicPr>
          <p:nvPr>
            <p:custDataLst>
              <p:tags r:id="rId3"/>
            </p:custDataLst>
          </p:nvPr>
        </p:nvPicPr>
        <p:blipFill>
          <a:blip r:embed="rId8" cstate="print"/>
          <a:stretch>
            <a:fillRect/>
          </a:stretch>
        </p:blipFill>
        <p:spPr>
          <a:xfrm>
            <a:off x="1981200" y="5029200"/>
            <a:ext cx="1649730" cy="729615"/>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590800" y="5943600"/>
            <a:ext cx="1249680" cy="729615"/>
          </a:xfrm>
          <a:prstGeom prst="rect">
            <a:avLst/>
          </a:prstGeom>
        </p:spPr>
      </p:pic>
      <p:sp>
        <p:nvSpPr>
          <p:cNvPr id="17" name="TextBox 16"/>
          <p:cNvSpPr txBox="1"/>
          <p:nvPr/>
        </p:nvSpPr>
        <p:spPr>
          <a:xfrm>
            <a:off x="4419600" y="60198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Series</a:t>
            </a:r>
            <a:endParaRPr lang="en-US" dirty="0"/>
          </a:p>
        </p:txBody>
      </p:sp>
      <p:pic>
        <p:nvPicPr>
          <p:cNvPr id="27" name="Picture 26" descr="addin_tmp.png"/>
          <p:cNvPicPr>
            <a:picLocks noChangeAspect="1"/>
          </p:cNvPicPr>
          <p:nvPr>
            <p:custDataLst>
              <p:tags r:id="rId1"/>
            </p:custDataLst>
          </p:nvPr>
        </p:nvPicPr>
        <p:blipFill>
          <a:blip r:embed="rId9" cstate="print"/>
          <a:stretch>
            <a:fillRect/>
          </a:stretch>
        </p:blipFill>
        <p:spPr>
          <a:xfrm>
            <a:off x="2133600" y="1905000"/>
            <a:ext cx="1249680" cy="729615"/>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2133600" y="2743200"/>
            <a:ext cx="1034415" cy="742950"/>
          </a:xfrm>
          <a:prstGeom prst="rect">
            <a:avLst/>
          </a:prstGeom>
        </p:spPr>
      </p:pic>
      <p:sp>
        <p:nvSpPr>
          <p:cNvPr id="20" name="TextBox 19"/>
          <p:cNvSpPr txBox="1"/>
          <p:nvPr/>
        </p:nvSpPr>
        <p:spPr>
          <a:xfrm>
            <a:off x="3429000" y="2895600"/>
            <a:ext cx="5334000" cy="369332"/>
          </a:xfrm>
          <a:prstGeom prst="rect">
            <a:avLst/>
          </a:prstGeom>
          <a:noFill/>
        </p:spPr>
        <p:txBody>
          <a:bodyPr wrap="square" rtlCol="0">
            <a:spAutoFit/>
          </a:bodyPr>
          <a:lstStyle/>
          <a:p>
            <a:r>
              <a:rPr lang="en-US" dirty="0" smtClean="0"/>
              <a:t>Shifting the index of summation with </a:t>
            </a:r>
            <a:r>
              <a:rPr lang="en-US" i="1" dirty="0" smtClean="0"/>
              <a:t>k</a:t>
            </a:r>
            <a:r>
              <a:rPr lang="en-US" dirty="0" smtClean="0"/>
              <a:t> = </a:t>
            </a:r>
            <a:r>
              <a:rPr lang="en-US" i="1" dirty="0" smtClean="0"/>
              <a:t>j</a:t>
            </a:r>
            <a:r>
              <a:rPr lang="en-US" dirty="0" smtClean="0"/>
              <a:t> + </a:t>
            </a:r>
            <a:r>
              <a:rPr lang="en-US" dirty="0" smtClean="0">
                <a:latin typeface="Cambria Math" pitchFamily="18" charset="0"/>
                <a:ea typeface="Cambria Math" pitchFamily="18" charset="0"/>
              </a:rPr>
              <a:t>1</a:t>
            </a:r>
            <a:r>
              <a:rPr lang="en-US" dirty="0" smtClean="0"/>
              <a:t>.</a:t>
            </a:r>
            <a:endParaRPr lang="en-US" dirty="0"/>
          </a:p>
        </p:txBody>
      </p:sp>
      <p:pic>
        <p:nvPicPr>
          <p:cNvPr id="38" name="Picture 37" descr="addin_tmp.png"/>
          <p:cNvPicPr>
            <a:picLocks noChangeAspect="1"/>
          </p:cNvPicPr>
          <p:nvPr>
            <p:custDataLst>
              <p:tags r:id="rId3"/>
            </p:custDataLst>
          </p:nvPr>
        </p:nvPicPr>
        <p:blipFill>
          <a:blip r:embed="rId11" cstate="print"/>
          <a:stretch>
            <a:fillRect/>
          </a:stretch>
        </p:blipFill>
        <p:spPr>
          <a:xfrm>
            <a:off x="2133600" y="3581400"/>
            <a:ext cx="2263140" cy="570071"/>
          </a:xfrm>
          <a:prstGeom prst="rect">
            <a:avLst/>
          </a:prstGeom>
        </p:spPr>
      </p:pic>
      <p:sp>
        <p:nvSpPr>
          <p:cNvPr id="26" name="TextBox 25"/>
          <p:cNvSpPr txBox="1"/>
          <p:nvPr/>
        </p:nvSpPr>
        <p:spPr>
          <a:xfrm>
            <a:off x="4495800" y="3505200"/>
            <a:ext cx="4495800" cy="646331"/>
          </a:xfrm>
          <a:prstGeom prst="rect">
            <a:avLst/>
          </a:prstGeom>
          <a:noFill/>
        </p:spPr>
        <p:txBody>
          <a:bodyPr wrap="square" rtlCol="0">
            <a:spAutoFit/>
          </a:bodyPr>
          <a:lstStyle/>
          <a:p>
            <a:r>
              <a:rPr lang="en-US" dirty="0" smtClean="0"/>
              <a:t>Removing </a:t>
            </a:r>
            <a:r>
              <a:rPr lang="en-US" i="1" dirty="0" smtClean="0"/>
              <a:t>k</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term and </a:t>
            </a:r>
          </a:p>
          <a:p>
            <a:r>
              <a:rPr lang="en-US" dirty="0" smtClean="0"/>
              <a:t>adding </a:t>
            </a:r>
            <a:r>
              <a:rPr lang="en-US" i="1" dirty="0" smtClean="0"/>
              <a:t>k</a:t>
            </a:r>
            <a:r>
              <a:rPr lang="en-US" dirty="0" smtClean="0"/>
              <a:t> = </a:t>
            </a:r>
            <a:r>
              <a:rPr lang="en-US" dirty="0" smtClean="0">
                <a:latin typeface="Cambria Math" pitchFamily="18" charset="0"/>
                <a:ea typeface="Cambria Math" pitchFamily="18" charset="0"/>
              </a:rPr>
              <a:t>0</a:t>
            </a:r>
            <a:r>
              <a:rPr lang="en-US" dirty="0" smtClean="0"/>
              <a:t> term.</a:t>
            </a:r>
            <a:endParaRPr lang="en-US" dirty="0"/>
          </a:p>
        </p:txBody>
      </p:sp>
      <p:pic>
        <p:nvPicPr>
          <p:cNvPr id="32" name="Picture 31" descr="addin_tmp.png"/>
          <p:cNvPicPr>
            <a:picLocks noChangeAspect="1"/>
          </p:cNvPicPr>
          <p:nvPr>
            <p:custDataLst>
              <p:tags r:id="rId4"/>
            </p:custDataLst>
          </p:nvPr>
        </p:nvPicPr>
        <p:blipFill>
          <a:blip r:embed="rId12" cstate="print"/>
          <a:stretch>
            <a:fillRect/>
          </a:stretch>
        </p:blipFill>
        <p:spPr>
          <a:xfrm>
            <a:off x="2362200" y="4419600"/>
            <a:ext cx="2122170" cy="287655"/>
          </a:xfrm>
          <a:prstGeom prst="rect">
            <a:avLst/>
          </a:prstGeom>
        </p:spPr>
      </p:pic>
      <p:sp>
        <p:nvSpPr>
          <p:cNvPr id="33" name="TextBox 32"/>
          <p:cNvSpPr txBox="1"/>
          <p:nvPr/>
        </p:nvSpPr>
        <p:spPr>
          <a:xfrm>
            <a:off x="4648200" y="4419600"/>
            <a:ext cx="4114800" cy="369332"/>
          </a:xfrm>
          <a:prstGeom prst="rect">
            <a:avLst/>
          </a:prstGeom>
          <a:noFill/>
        </p:spPr>
        <p:txBody>
          <a:bodyPr wrap="square" rtlCol="0">
            <a:spAutoFit/>
          </a:bodyPr>
          <a:lstStyle/>
          <a:p>
            <a:r>
              <a:rPr lang="en-US" dirty="0" smtClean="0"/>
              <a:t>Substituting </a:t>
            </a:r>
            <a:r>
              <a:rPr lang="en-US" i="1" dirty="0" smtClean="0"/>
              <a:t>S</a:t>
            </a:r>
            <a:r>
              <a:rPr lang="en-US" dirty="0" smtClean="0"/>
              <a:t> for summation formula</a:t>
            </a:r>
          </a:p>
        </p:txBody>
      </p:sp>
      <p:pic>
        <p:nvPicPr>
          <p:cNvPr id="35" name="Picture 34" descr="addin_tmp.png"/>
          <p:cNvPicPr>
            <a:picLocks noChangeAspect="1"/>
          </p:cNvPicPr>
          <p:nvPr>
            <p:custDataLst>
              <p:tags r:id="rId5"/>
            </p:custDataLst>
          </p:nvPr>
        </p:nvPicPr>
        <p:blipFill>
          <a:blip r:embed="rId13" cstate="print"/>
          <a:stretch>
            <a:fillRect/>
          </a:stretch>
        </p:blipFill>
        <p:spPr>
          <a:xfrm>
            <a:off x="2209800" y="5029200"/>
            <a:ext cx="2613660" cy="287655"/>
          </a:xfrm>
          <a:prstGeom prst="rect">
            <a:avLst/>
          </a:prstGeom>
        </p:spPr>
      </p:pic>
      <p:pic>
        <p:nvPicPr>
          <p:cNvPr id="46" name="Picture 45" descr="addin_tmp.png"/>
          <p:cNvPicPr>
            <a:picLocks noChangeAspect="1"/>
          </p:cNvPicPr>
          <p:nvPr>
            <p:custDataLst>
              <p:tags r:id="rId6"/>
            </p:custDataLst>
          </p:nvPr>
        </p:nvPicPr>
        <p:blipFill>
          <a:blip r:embed="rId14" cstate="print"/>
          <a:stretch>
            <a:fillRect/>
          </a:stretch>
        </p:blipFill>
        <p:spPr>
          <a:xfrm>
            <a:off x="2667000" y="5562600"/>
            <a:ext cx="1307306" cy="420053"/>
          </a:xfrm>
          <a:prstGeom prst="rect">
            <a:avLst/>
          </a:prstGeom>
        </p:spPr>
      </p:pic>
      <p:sp>
        <p:nvSpPr>
          <p:cNvPr id="39" name="TextBox 38"/>
          <p:cNvSpPr txBox="1"/>
          <p:nvPr/>
        </p:nvSpPr>
        <p:spPr>
          <a:xfrm>
            <a:off x="1066800" y="4800600"/>
            <a:ext cx="914400" cy="584775"/>
          </a:xfrm>
          <a:prstGeom prst="rect">
            <a:avLst/>
          </a:prstGeom>
          <a:noFill/>
        </p:spPr>
        <p:txBody>
          <a:bodyPr wrap="square" rtlCol="0">
            <a:spAutoFit/>
          </a:bodyPr>
          <a:lstStyle/>
          <a:p>
            <a:r>
              <a:rPr lang="en-US" sz="3200" b="1" dirty="0" smtClean="0">
                <a:latin typeface="Cambria Math" pitchFamily="18" charset="0"/>
                <a:ea typeface="Cambria Math" pitchFamily="18" charset="0"/>
              </a:rPr>
              <a:t>∴</a:t>
            </a:r>
            <a:endParaRPr lang="en-US" sz="3200" b="1" dirty="0">
              <a:latin typeface="Cambria Math" pitchFamily="18" charset="0"/>
              <a:ea typeface="Cambria Math" pitchFamily="18" charset="0"/>
            </a:endParaRPr>
          </a:p>
        </p:txBody>
      </p:sp>
      <p:sp>
        <p:nvSpPr>
          <p:cNvPr id="41" name="TextBox 40"/>
          <p:cNvSpPr txBox="1"/>
          <p:nvPr/>
        </p:nvSpPr>
        <p:spPr>
          <a:xfrm>
            <a:off x="4419600" y="5638800"/>
            <a:ext cx="2133600" cy="369332"/>
          </a:xfrm>
          <a:prstGeom prst="rect">
            <a:avLst/>
          </a:prstGeom>
          <a:noFill/>
        </p:spPr>
        <p:txBody>
          <a:bodyPr wrap="square" rtlCol="0">
            <a:spAutoFit/>
          </a:bodyPr>
          <a:lstStyle/>
          <a:p>
            <a:r>
              <a:rPr lang="en-US" dirty="0" smtClean="0"/>
              <a:t>if r </a:t>
            </a:r>
            <a:r>
              <a:rPr lang="en-US" dirty="0" smtClean="0">
                <a:latin typeface="Cambria Math"/>
                <a:ea typeface="Cambria Math"/>
              </a:rPr>
              <a:t>≠1</a:t>
            </a:r>
            <a:endParaRPr lang="en-US" dirty="0"/>
          </a:p>
        </p:txBody>
      </p:sp>
      <p:sp>
        <p:nvSpPr>
          <p:cNvPr id="42" name="TextBox 41"/>
          <p:cNvSpPr txBox="1"/>
          <p:nvPr/>
        </p:nvSpPr>
        <p:spPr>
          <a:xfrm>
            <a:off x="5334000" y="6248400"/>
            <a:ext cx="2133600" cy="369332"/>
          </a:xfrm>
          <a:prstGeom prst="rect">
            <a:avLst/>
          </a:prstGeom>
          <a:noFill/>
        </p:spPr>
        <p:txBody>
          <a:bodyPr wrap="square" rtlCol="0">
            <a:spAutoFit/>
          </a:bodyPr>
          <a:lstStyle/>
          <a:p>
            <a:r>
              <a:rPr lang="en-US" dirty="0" smtClean="0"/>
              <a:t>if r</a:t>
            </a:r>
            <a:r>
              <a:rPr lang="en-US" dirty="0" smtClean="0">
                <a:latin typeface="Cambria Math"/>
                <a:ea typeface="Cambria Math"/>
              </a:rPr>
              <a:t> = 1</a:t>
            </a:r>
            <a:endParaRPr lang="en-US" dirty="0"/>
          </a:p>
        </p:txBody>
      </p:sp>
      <p:pic>
        <p:nvPicPr>
          <p:cNvPr id="45" name="Picture 44" descr="addin_tmp.png"/>
          <p:cNvPicPr>
            <a:picLocks noChangeAspect="1"/>
          </p:cNvPicPr>
          <p:nvPr>
            <p:custDataLst>
              <p:tags r:id="rId7"/>
            </p:custDataLst>
          </p:nvPr>
        </p:nvPicPr>
        <p:blipFill>
          <a:blip r:embed="rId15" cstate="print"/>
          <a:stretch>
            <a:fillRect/>
          </a:stretch>
        </p:blipFill>
        <p:spPr>
          <a:xfrm>
            <a:off x="2286000" y="6096000"/>
            <a:ext cx="2638901" cy="547211"/>
          </a:xfrm>
          <a:prstGeom prst="rect">
            <a:avLst/>
          </a:prstGeom>
        </p:spPr>
      </p:pic>
      <p:sp>
        <p:nvSpPr>
          <p:cNvPr id="16" name="TextBox 15"/>
          <p:cNvSpPr txBox="1"/>
          <p:nvPr/>
        </p:nvSpPr>
        <p:spPr>
          <a:xfrm>
            <a:off x="3581400" y="2133600"/>
            <a:ext cx="5334000" cy="369332"/>
          </a:xfrm>
          <a:prstGeom prst="rect">
            <a:avLst/>
          </a:prstGeom>
          <a:noFill/>
        </p:spPr>
        <p:txBody>
          <a:bodyPr wrap="square" rtlCol="0">
            <a:spAutoFit/>
          </a:bodyPr>
          <a:lstStyle/>
          <a:p>
            <a:r>
              <a:rPr lang="en-US" dirty="0" smtClean="0"/>
              <a:t>From previous slide.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Russell’s Paradox</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S</a:t>
            </a:r>
            <a:r>
              <a:rPr lang="en-US" dirty="0" smtClean="0"/>
              <a:t> be the set of all sets which are not members of themselves. A paradox results from trying to answer the question “Is </a:t>
            </a:r>
            <a:r>
              <a:rPr lang="en-US" i="1" dirty="0" smtClean="0"/>
              <a:t>S</a:t>
            </a:r>
            <a:r>
              <a:rPr lang="en-US" dirty="0" smtClean="0"/>
              <a:t> a member of itself?”</a:t>
            </a:r>
          </a:p>
          <a:p>
            <a:r>
              <a:rPr lang="en-US" dirty="0" smtClean="0"/>
              <a:t>Related Paradox:</a:t>
            </a:r>
          </a:p>
          <a:p>
            <a:pPr lvl="1"/>
            <a:r>
              <a:rPr lang="en-US" dirty="0" smtClean="0"/>
              <a:t> Henry is a barber who shaves all people who do not shave themselves. A paradox results from trying to answer the question “Does Henry shave himself?”</a:t>
            </a:r>
          </a:p>
          <a:p>
            <a:endParaRPr lang="en-US" dirty="0"/>
          </a:p>
        </p:txBody>
      </p:sp>
      <p:pic>
        <p:nvPicPr>
          <p:cNvPr id="4" name="Picture 3" descr="0202.jpg"/>
          <p:cNvPicPr>
            <a:picLocks noChangeAspect="1"/>
          </p:cNvPicPr>
          <p:nvPr/>
        </p:nvPicPr>
        <p:blipFill>
          <a:blip r:embed="rId2" cstate="print"/>
          <a:stretch>
            <a:fillRect/>
          </a:stretch>
        </p:blipFill>
        <p:spPr>
          <a:xfrm>
            <a:off x="4191000" y="5105400"/>
            <a:ext cx="893064" cy="1030224"/>
          </a:xfrm>
          <a:prstGeom prst="rect">
            <a:avLst/>
          </a:prstGeom>
        </p:spPr>
      </p:pic>
      <p:sp>
        <p:nvSpPr>
          <p:cNvPr id="5" name="TextBox 4"/>
          <p:cNvSpPr txBox="1"/>
          <p:nvPr/>
        </p:nvSpPr>
        <p:spPr>
          <a:xfrm>
            <a:off x="5486400" y="5181600"/>
            <a:ext cx="2971800" cy="923330"/>
          </a:xfrm>
          <a:prstGeom prst="rect">
            <a:avLst/>
          </a:prstGeom>
          <a:noFill/>
        </p:spPr>
        <p:txBody>
          <a:bodyPr wrap="square" rtlCol="0">
            <a:spAutoFit/>
          </a:bodyPr>
          <a:lstStyle/>
          <a:p>
            <a:r>
              <a:rPr lang="en-US" dirty="0" smtClean="0"/>
              <a:t>Bertrand Russell (1872-1970)</a:t>
            </a:r>
          </a:p>
          <a:p>
            <a:r>
              <a:rPr lang="en-US" dirty="0" smtClean="0"/>
              <a:t>Cambridge, UK</a:t>
            </a:r>
          </a:p>
          <a:p>
            <a:r>
              <a:rPr lang="en-US" dirty="0" smtClean="0"/>
              <a:t>Nobel Prize Winner</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Useful Summation Formulae </a:t>
            </a:r>
            <a:endParaRPr lang="en-US" dirty="0"/>
          </a:p>
        </p:txBody>
      </p:sp>
      <p:pic>
        <p:nvPicPr>
          <p:cNvPr id="4" name="Content Placeholder 3" descr="table28.jpg"/>
          <p:cNvPicPr>
            <a:picLocks noGrp="1" noChangeAspect="1"/>
          </p:cNvPicPr>
          <p:nvPr>
            <p:ph idx="1"/>
          </p:nvPr>
        </p:nvPicPr>
        <p:blipFill>
          <a:blip r:embed="rId2" cstate="print"/>
          <a:stretch>
            <a:fillRect/>
          </a:stretch>
        </p:blipFill>
        <p:spPr>
          <a:xfrm>
            <a:off x="2286000" y="2286000"/>
            <a:ext cx="3673602" cy="4162419"/>
          </a:xfrm>
        </p:spPr>
      </p:pic>
      <p:sp>
        <p:nvSpPr>
          <p:cNvPr id="5" name="TextBox 4"/>
          <p:cNvSpPr txBox="1"/>
          <p:nvPr/>
        </p:nvSpPr>
        <p:spPr>
          <a:xfrm>
            <a:off x="6858000" y="3429000"/>
            <a:ext cx="1295400" cy="1477328"/>
          </a:xfrm>
          <a:prstGeom prst="rect">
            <a:avLst/>
          </a:prstGeom>
          <a:noFill/>
        </p:spPr>
        <p:txBody>
          <a:bodyPr wrap="square" rtlCol="0">
            <a:spAutoFit/>
          </a:bodyPr>
          <a:lstStyle/>
          <a:p>
            <a:r>
              <a:rPr lang="en-US" dirty="0" smtClean="0"/>
              <a:t>Later we will prove some of these by induction.</a:t>
            </a:r>
            <a:endParaRPr lang="en-US" dirty="0"/>
          </a:p>
        </p:txBody>
      </p:sp>
      <p:cxnSp>
        <p:nvCxnSpPr>
          <p:cNvPr id="7" name="Straight Arrow Connector 6"/>
          <p:cNvCxnSpPr/>
          <p:nvPr/>
        </p:nvCxnSpPr>
        <p:spPr>
          <a:xfrm rot="10800000" flipV="1">
            <a:off x="6019800" y="3657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0198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019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0800" y="5334000"/>
            <a:ext cx="2362200" cy="646331"/>
          </a:xfrm>
          <a:prstGeom prst="rect">
            <a:avLst/>
          </a:prstGeom>
          <a:noFill/>
        </p:spPr>
        <p:txBody>
          <a:bodyPr wrap="square" rtlCol="0">
            <a:spAutoFit/>
          </a:bodyPr>
          <a:lstStyle/>
          <a:p>
            <a:r>
              <a:rPr lang="en-US" dirty="0" smtClean="0"/>
              <a:t>Proof in text </a:t>
            </a:r>
          </a:p>
          <a:p>
            <a:r>
              <a:rPr lang="en-US" dirty="0" smtClean="0"/>
              <a:t>(requires calculus)</a:t>
            </a:r>
            <a:endParaRPr lang="en-US" dirty="0"/>
          </a:p>
        </p:txBody>
      </p:sp>
      <p:cxnSp>
        <p:nvCxnSpPr>
          <p:cNvPr id="14" name="Straight Arrow Connector 13"/>
          <p:cNvCxnSpPr/>
          <p:nvPr/>
        </p:nvCxnSpPr>
        <p:spPr>
          <a:xfrm rot="10800000" flipV="1">
            <a:off x="5943600" y="54102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943600" y="5791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2514600"/>
            <a:ext cx="2362200" cy="646331"/>
          </a:xfrm>
          <a:prstGeom prst="rect">
            <a:avLst/>
          </a:prstGeom>
          <a:noFill/>
        </p:spPr>
        <p:txBody>
          <a:bodyPr wrap="square" rtlCol="0">
            <a:spAutoFit/>
          </a:bodyPr>
          <a:lstStyle/>
          <a:p>
            <a:r>
              <a:rPr lang="en-US" dirty="0" smtClean="0"/>
              <a:t>Geometric Series: We just proved this.</a:t>
            </a:r>
          </a:p>
        </p:txBody>
      </p:sp>
      <p:cxnSp>
        <p:nvCxnSpPr>
          <p:cNvPr id="17" name="Straight Arrow Connector 16"/>
          <p:cNvCxnSpPr/>
          <p:nvPr/>
        </p:nvCxnSpPr>
        <p:spPr>
          <a:xfrm rot="5400000">
            <a:off x="5905500"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Picture 5"/>
          <p:cNvPicPr>
            <a:picLocks noChangeAspect="1"/>
          </p:cNvPicPr>
          <p:nvPr/>
        </p:nvPicPr>
        <p:blipFill>
          <a:blip r:embed="rId2"/>
          <a:stretch>
            <a:fillRect/>
          </a:stretch>
        </p:blipFill>
        <p:spPr>
          <a:xfrm>
            <a:off x="916199" y="2139950"/>
            <a:ext cx="7311601" cy="2578100"/>
          </a:xfrm>
          <a:prstGeom prst="rect">
            <a:avLst/>
          </a:prstGeom>
        </p:spPr>
      </p:pic>
    </p:spTree>
    <p:extLst>
      <p:ext uri="{BB962C8B-B14F-4D97-AF65-F5344CB8AC3E}">
        <p14:creationId xmlns:p14="http://schemas.microsoft.com/office/powerpoint/2010/main" val="1453603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dirty="0" smtClean="0"/>
              <a:t>#11, #17, #31</a:t>
            </a:r>
            <a:endParaRPr lang="en-US" dirty="0"/>
          </a:p>
        </p:txBody>
      </p:sp>
    </p:spTree>
    <p:extLst>
      <p:ext uri="{BB962C8B-B14F-4D97-AF65-F5344CB8AC3E}">
        <p14:creationId xmlns:p14="http://schemas.microsoft.com/office/powerpoint/2010/main" val="24200370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Cardinality of Sets</a:t>
            </a:r>
            <a:endParaRPr lang="en-US" dirty="0"/>
          </a:p>
        </p:txBody>
      </p:sp>
      <p:sp>
        <p:nvSpPr>
          <p:cNvPr id="3" name="Subtitle 2"/>
          <p:cNvSpPr>
            <a:spLocks noGrp="1"/>
          </p:cNvSpPr>
          <p:nvPr>
            <p:ph type="subTitle" idx="1"/>
          </p:nvPr>
        </p:nvSpPr>
        <p:spPr/>
        <p:txBody>
          <a:bodyPr/>
          <a:lstStyle/>
          <a:p>
            <a:r>
              <a:rPr lang="en-US" dirty="0" smtClean="0"/>
              <a:t>Section 2.5</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Cardinality</a:t>
            </a:r>
          </a:p>
          <a:p>
            <a:r>
              <a:rPr lang="en-US" dirty="0" smtClean="0"/>
              <a:t>Countable Sets</a:t>
            </a:r>
          </a:p>
          <a:p>
            <a:r>
              <a:rPr lang="en-US" dirty="0" smtClean="0"/>
              <a:t>Computability</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The </a:t>
            </a:r>
            <a:r>
              <a:rPr lang="en-US" i="1" dirty="0" smtClean="0"/>
              <a:t>cardinality</a:t>
            </a:r>
            <a:r>
              <a:rPr lang="en-US" dirty="0" smtClean="0"/>
              <a:t> of a set </a:t>
            </a:r>
            <a:r>
              <a:rPr lang="en-US" i="1" dirty="0" smtClean="0"/>
              <a:t>A</a:t>
            </a:r>
            <a:r>
              <a:rPr lang="en-US" dirty="0" smtClean="0"/>
              <a:t> is equal to the cardinality of a set </a:t>
            </a:r>
            <a:r>
              <a:rPr lang="en-US" i="1" dirty="0" smtClean="0"/>
              <a:t>B</a:t>
            </a:r>
            <a:r>
              <a:rPr lang="en-US" dirty="0" smtClean="0"/>
              <a:t>, denoted </a:t>
            </a:r>
          </a:p>
          <a:p>
            <a:pPr>
              <a:buNone/>
            </a:pPr>
            <a:r>
              <a:rPr lang="en-US" dirty="0" smtClean="0"/>
              <a:t>                  </a:t>
            </a:r>
            <a:r>
              <a:rPr lang="en-US" i="1" dirty="0" smtClean="0"/>
              <a:t>|A| = |</a:t>
            </a:r>
            <a:r>
              <a:rPr lang="en-US" dirty="0" smtClean="0"/>
              <a:t>B</a:t>
            </a:r>
            <a:r>
              <a:rPr lang="en-US" i="1" dirty="0" smtClean="0"/>
              <a:t>|,</a:t>
            </a:r>
          </a:p>
          <a:p>
            <a:pPr>
              <a:buNone/>
            </a:pPr>
            <a:r>
              <a:rPr lang="en-US" dirty="0" smtClean="0"/>
              <a:t>    if and only if there is a one-to-one correspondence (</a:t>
            </a:r>
            <a:r>
              <a:rPr lang="en-US" i="1" dirty="0" smtClean="0"/>
              <a:t>i.e.</a:t>
            </a:r>
            <a:r>
              <a:rPr lang="en-US" dirty="0" smtClean="0"/>
              <a:t>, a </a:t>
            </a:r>
            <a:r>
              <a:rPr lang="en-US" dirty="0" err="1" smtClean="0"/>
              <a:t>bijection</a:t>
            </a:r>
            <a:r>
              <a:rPr lang="en-US" dirty="0" smtClean="0"/>
              <a:t>)  from </a:t>
            </a:r>
            <a:r>
              <a:rPr lang="en-US" i="1" dirty="0" smtClean="0"/>
              <a:t>A</a:t>
            </a:r>
            <a:r>
              <a:rPr lang="en-US" dirty="0" smtClean="0"/>
              <a:t> to </a:t>
            </a:r>
            <a:r>
              <a:rPr lang="en-US" i="1" dirty="0" smtClean="0"/>
              <a:t>B</a:t>
            </a:r>
            <a:r>
              <a:rPr lang="en-US" dirty="0" smtClean="0"/>
              <a:t>. </a:t>
            </a:r>
          </a:p>
          <a:p>
            <a:r>
              <a:rPr lang="en-US" dirty="0" smtClean="0"/>
              <a:t>If there is a one-to-one function (</a:t>
            </a:r>
            <a:r>
              <a:rPr lang="en-US" i="1" dirty="0" smtClean="0"/>
              <a:t>i.e.</a:t>
            </a:r>
            <a:r>
              <a:rPr lang="en-US" dirty="0" smtClean="0"/>
              <a:t>, an injection) from </a:t>
            </a:r>
            <a:r>
              <a:rPr lang="en-US" i="1" dirty="0" smtClean="0"/>
              <a:t>A</a:t>
            </a:r>
            <a:r>
              <a:rPr lang="en-US" dirty="0" smtClean="0"/>
              <a:t> to </a:t>
            </a:r>
            <a:r>
              <a:rPr lang="en-US" i="1" dirty="0" smtClean="0"/>
              <a:t>B</a:t>
            </a:r>
            <a:r>
              <a:rPr lang="en-US" dirty="0" smtClean="0"/>
              <a:t>, the cardinality of </a:t>
            </a:r>
            <a:r>
              <a:rPr lang="en-US" i="1" dirty="0" smtClean="0"/>
              <a:t>A</a:t>
            </a:r>
            <a:r>
              <a:rPr lang="en-US" dirty="0" smtClean="0"/>
              <a:t> is less than or the same as the cardinality of </a:t>
            </a:r>
            <a:r>
              <a:rPr lang="en-US" i="1" dirty="0" smtClean="0"/>
              <a:t>B</a:t>
            </a:r>
            <a:r>
              <a:rPr lang="en-US" dirty="0" smtClean="0"/>
              <a:t> and we write     |</a:t>
            </a:r>
            <a:r>
              <a:rPr lang="en-US" i="1" dirty="0" smtClean="0"/>
              <a:t>A</a:t>
            </a:r>
            <a:r>
              <a:rPr lang="en-US" dirty="0" smtClean="0"/>
              <a:t>| </a:t>
            </a:r>
            <a:r>
              <a:rPr lang="en-US" dirty="0" smtClean="0">
                <a:latin typeface="Cambria Math"/>
                <a:ea typeface="Cambria Math"/>
              </a:rPr>
              <a:t>≤ |</a:t>
            </a:r>
            <a:r>
              <a:rPr lang="en-US" i="1" dirty="0" smtClean="0">
                <a:ea typeface="Cambria Math"/>
              </a:rPr>
              <a:t>B</a:t>
            </a:r>
            <a:r>
              <a:rPr lang="en-US" dirty="0" smtClean="0">
                <a:latin typeface="Cambria Math"/>
                <a:ea typeface="Cambria Math"/>
              </a:rPr>
              <a:t>|. </a:t>
            </a:r>
          </a:p>
          <a:p>
            <a:r>
              <a:rPr lang="en-US" dirty="0" smtClean="0">
                <a:latin typeface="Cambria Math"/>
                <a:ea typeface="Cambria Math"/>
              </a:rPr>
              <a:t>When </a:t>
            </a:r>
            <a:r>
              <a:rPr lang="en-US" dirty="0" smtClean="0"/>
              <a:t>|</a:t>
            </a:r>
            <a:r>
              <a:rPr lang="en-US" i="1" dirty="0" smtClean="0"/>
              <a:t>A</a:t>
            </a:r>
            <a:r>
              <a:rPr lang="en-US" dirty="0" smtClean="0"/>
              <a:t>| </a:t>
            </a:r>
            <a:r>
              <a:rPr lang="en-US" dirty="0" smtClean="0">
                <a:latin typeface="Cambria Math"/>
                <a:ea typeface="Cambria Math"/>
              </a:rPr>
              <a:t>≤ |</a:t>
            </a:r>
            <a:r>
              <a:rPr lang="en-US" i="1" dirty="0" smtClean="0">
                <a:ea typeface="Cambria Math"/>
              </a:rPr>
              <a:t>B</a:t>
            </a:r>
            <a:r>
              <a:rPr lang="en-US" dirty="0" smtClean="0">
                <a:latin typeface="Cambria Math"/>
                <a:ea typeface="Cambria Math"/>
              </a:rPr>
              <a:t>| and </a:t>
            </a:r>
            <a:r>
              <a:rPr lang="en-US" i="1" dirty="0" smtClean="0">
                <a:ea typeface="Cambria Math"/>
              </a:rPr>
              <a:t>A</a:t>
            </a:r>
            <a:r>
              <a:rPr lang="en-US" dirty="0" smtClean="0">
                <a:latin typeface="Cambria Math"/>
                <a:ea typeface="Cambria Math"/>
              </a:rPr>
              <a:t> and </a:t>
            </a:r>
            <a:r>
              <a:rPr lang="en-US" i="1" dirty="0" smtClean="0">
                <a:ea typeface="Cambria Math"/>
              </a:rPr>
              <a:t>B</a:t>
            </a:r>
            <a:r>
              <a:rPr lang="en-US" dirty="0" smtClean="0">
                <a:latin typeface="Cambria Math"/>
                <a:ea typeface="Cambria Math"/>
              </a:rPr>
              <a:t> have different cardinality, we say that the cardinality of </a:t>
            </a:r>
            <a:r>
              <a:rPr lang="en-US" dirty="0" smtClean="0">
                <a:ea typeface="Cambria Math"/>
              </a:rPr>
              <a:t>A</a:t>
            </a:r>
            <a:r>
              <a:rPr lang="en-US" dirty="0" smtClean="0">
                <a:latin typeface="Cambria Math"/>
                <a:ea typeface="Cambria Math"/>
              </a:rPr>
              <a:t> is less than the cardinality of </a:t>
            </a:r>
            <a:r>
              <a:rPr lang="en-US" i="1" dirty="0" smtClean="0">
                <a:ea typeface="Cambria Math"/>
              </a:rPr>
              <a:t>B</a:t>
            </a:r>
            <a:r>
              <a:rPr lang="en-US" dirty="0" smtClean="0">
                <a:latin typeface="Cambria Math"/>
                <a:ea typeface="Cambria Math"/>
              </a:rPr>
              <a:t> and write </a:t>
            </a:r>
            <a:r>
              <a:rPr lang="en-US" dirty="0" smtClean="0"/>
              <a:t>|</a:t>
            </a:r>
            <a:r>
              <a:rPr lang="en-US" i="1" dirty="0" smtClean="0"/>
              <a:t>A</a:t>
            </a:r>
            <a:r>
              <a:rPr lang="en-US" dirty="0" smtClean="0"/>
              <a:t>| </a:t>
            </a:r>
            <a:r>
              <a:rPr lang="en-US" dirty="0" smtClean="0">
                <a:latin typeface="Cambria Math"/>
                <a:ea typeface="Cambria Math"/>
              </a:rPr>
              <a:t>&lt; |</a:t>
            </a:r>
            <a:r>
              <a:rPr lang="en-US" i="1" dirty="0" smtClean="0">
                <a:ea typeface="Cambria Math"/>
              </a:rPr>
              <a:t>B</a:t>
            </a:r>
            <a:r>
              <a:rPr lang="en-US" dirty="0" smtClean="0">
                <a:latin typeface="Cambria Math"/>
                <a:ea typeface="Cambria Math"/>
              </a:rPr>
              <a:t>|. </a:t>
            </a:r>
            <a:endParaRPr lang="en-US" b="1" dirty="0" smtClean="0"/>
          </a:p>
          <a:p>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a:t>
            </a:r>
            <a:endParaRPr lang="en-US" dirty="0"/>
          </a:p>
        </p:txBody>
      </p:sp>
      <p:sp>
        <p:nvSpPr>
          <p:cNvPr id="3" name="Content Placeholder 2"/>
          <p:cNvSpPr>
            <a:spLocks noGrp="1"/>
          </p:cNvSpPr>
          <p:nvPr>
            <p:ph idx="1"/>
          </p:nvPr>
        </p:nvSpPr>
        <p:spPr/>
        <p:txBody>
          <a:bodyPr/>
          <a:lstStyle/>
          <a:p>
            <a:r>
              <a:rPr lang="en-US" b="1" dirty="0" smtClean="0"/>
              <a:t>Definition</a:t>
            </a:r>
            <a:r>
              <a:rPr lang="en-US" dirty="0" smtClean="0"/>
              <a:t>: A set that is either finite or has the same cardinality as the set of positive integers (</a:t>
            </a:r>
            <a:r>
              <a:rPr lang="en-US" b="1" dirty="0" smtClean="0"/>
              <a:t>Z</a:t>
            </a:r>
            <a:r>
              <a:rPr lang="en-US" b="1" baseline="30000" dirty="0" smtClean="0"/>
              <a:t>+</a:t>
            </a:r>
            <a:r>
              <a:rPr lang="en-US" dirty="0" smtClean="0"/>
              <a:t>) is called </a:t>
            </a:r>
            <a:r>
              <a:rPr lang="en-US" i="1" dirty="0" smtClean="0"/>
              <a:t>countable</a:t>
            </a:r>
            <a:r>
              <a:rPr lang="en-US" dirty="0" smtClean="0"/>
              <a:t>. A set that is not countable is </a:t>
            </a:r>
            <a:r>
              <a:rPr lang="en-US" i="1" dirty="0" smtClean="0"/>
              <a:t>uncountable</a:t>
            </a:r>
            <a:r>
              <a:rPr lang="en-US" dirty="0" smtClean="0"/>
              <a:t>.</a:t>
            </a:r>
          </a:p>
          <a:p>
            <a:r>
              <a:rPr lang="en-US" dirty="0" smtClean="0"/>
              <a:t> The  set of real numbers </a:t>
            </a:r>
            <a:r>
              <a:rPr lang="en-US" b="1" dirty="0" smtClean="0"/>
              <a:t>R </a:t>
            </a:r>
            <a:r>
              <a:rPr lang="en-US" dirty="0" smtClean="0"/>
              <a:t> is an uncountable set.</a:t>
            </a:r>
          </a:p>
          <a:p>
            <a:r>
              <a:rPr lang="en-US" dirty="0" smtClean="0"/>
              <a:t>When an infinite set is countable (</a:t>
            </a:r>
            <a:r>
              <a:rPr lang="en-US" i="1" dirty="0" err="1" smtClean="0"/>
              <a:t>countably</a:t>
            </a:r>
            <a:r>
              <a:rPr lang="en-US" i="1" dirty="0" smtClean="0"/>
              <a:t> infinite</a:t>
            </a:r>
            <a:r>
              <a:rPr lang="en-US" dirty="0" smtClean="0"/>
              <a:t>) its cardinality is </a:t>
            </a:r>
            <a:r>
              <a:rPr lang="en-US" dirty="0" smtClean="0">
                <a:latin typeface="Cambria Math"/>
                <a:ea typeface="Cambria Math"/>
              </a:rPr>
              <a:t>ℵ</a:t>
            </a:r>
            <a:r>
              <a:rPr lang="en-US" baseline="-25000" dirty="0" smtClean="0">
                <a:latin typeface="Cambria Math"/>
                <a:ea typeface="Cambria Math"/>
              </a:rPr>
              <a:t>0 </a:t>
            </a:r>
            <a:r>
              <a:rPr lang="en-US" dirty="0" smtClean="0">
                <a:latin typeface="Cambria Math"/>
                <a:ea typeface="Cambria Math"/>
              </a:rPr>
              <a:t>(where ℵ is aleph, the 1</a:t>
            </a:r>
            <a:r>
              <a:rPr lang="en-US" baseline="30000" dirty="0" smtClean="0">
                <a:latin typeface="Cambria Math"/>
                <a:ea typeface="Cambria Math"/>
              </a:rPr>
              <a:t>st</a:t>
            </a:r>
            <a:r>
              <a:rPr lang="en-US" dirty="0" smtClean="0">
                <a:latin typeface="Cambria Math"/>
                <a:ea typeface="Cambria Math"/>
              </a:rPr>
              <a:t> letter of the Hebrew alphabet)</a:t>
            </a:r>
            <a:r>
              <a:rPr lang="en-US" dirty="0" smtClean="0"/>
              <a:t>. We write |</a:t>
            </a:r>
            <a:r>
              <a:rPr lang="en-US" i="1" dirty="0" smtClean="0"/>
              <a:t>S</a:t>
            </a:r>
            <a:r>
              <a:rPr lang="en-US" dirty="0" smtClean="0"/>
              <a:t>| = </a:t>
            </a:r>
            <a:r>
              <a:rPr lang="en-US" dirty="0" smtClean="0">
                <a:latin typeface="Cambria Math"/>
                <a:ea typeface="Cambria Math"/>
              </a:rPr>
              <a:t>ℵ</a:t>
            </a:r>
            <a:r>
              <a:rPr lang="en-US" baseline="-25000" dirty="0" smtClean="0">
                <a:latin typeface="Cambria Math"/>
                <a:ea typeface="Cambria Math"/>
              </a:rPr>
              <a:t>0 </a:t>
            </a:r>
            <a:r>
              <a:rPr lang="en-US" dirty="0" smtClean="0">
                <a:latin typeface="Cambria Math"/>
                <a:ea typeface="Cambria Math"/>
              </a:rPr>
              <a:t> and say that </a:t>
            </a:r>
            <a:r>
              <a:rPr lang="en-US" i="1" dirty="0" smtClean="0">
                <a:ea typeface="Cambria Math"/>
              </a:rPr>
              <a:t>S </a:t>
            </a:r>
            <a:r>
              <a:rPr lang="en-US" dirty="0" smtClean="0">
                <a:latin typeface="Cambria Math"/>
                <a:ea typeface="Cambria Math"/>
              </a:rPr>
              <a:t>has cardinality “aleph null.”</a:t>
            </a:r>
            <a:endParaRPr lang="en-US" dirty="0" smtClean="0"/>
          </a:p>
          <a:p>
            <a:pPr>
              <a:buNone/>
            </a:pPr>
            <a:r>
              <a:rPr lang="en-US" dirty="0" smtClean="0"/>
              <a:t>     </a:t>
            </a:r>
            <a:endParaRPr lang="en-US" i="1"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that a Set is Countable</a:t>
            </a:r>
            <a:endParaRPr lang="en-US" dirty="0"/>
          </a:p>
        </p:txBody>
      </p:sp>
      <p:sp>
        <p:nvSpPr>
          <p:cNvPr id="10" name="Content Placeholder 9"/>
          <p:cNvSpPr>
            <a:spLocks noGrp="1"/>
          </p:cNvSpPr>
          <p:nvPr>
            <p:ph idx="1"/>
          </p:nvPr>
        </p:nvSpPr>
        <p:spPr>
          <a:xfrm>
            <a:off x="685800" y="2057400"/>
            <a:ext cx="8229600" cy="4389120"/>
          </a:xfrm>
        </p:spPr>
        <p:txBody>
          <a:bodyPr>
            <a:normAutofit/>
          </a:bodyPr>
          <a:lstStyle/>
          <a:p>
            <a:r>
              <a:rPr lang="en-US" dirty="0" smtClean="0"/>
              <a:t> An infinite set is countable if and only if it is possible to list the elements of the set in a sequence (indexed by the positive integers). </a:t>
            </a:r>
          </a:p>
          <a:p>
            <a:r>
              <a:rPr lang="en-US" dirty="0" smtClean="0"/>
              <a:t>The reason for this is that a one-to-one correspondence </a:t>
            </a:r>
            <a:r>
              <a:rPr lang="en-US" i="1" dirty="0" smtClean="0"/>
              <a:t>f</a:t>
            </a:r>
            <a:r>
              <a:rPr lang="en-US" dirty="0" smtClean="0"/>
              <a:t> from the set of positive integers to a set </a:t>
            </a:r>
            <a:r>
              <a:rPr lang="en-US" i="1" dirty="0" smtClean="0"/>
              <a:t>S</a:t>
            </a:r>
            <a:r>
              <a:rPr lang="en-US" dirty="0" smtClean="0"/>
              <a:t> can be expressed in terms of a sequence         </a:t>
            </a:r>
            <a:r>
              <a:rPr lang="en-US" i="1" dirty="0" smtClean="0"/>
              <a:t>a</a:t>
            </a:r>
            <a:r>
              <a:rPr lang="en-US" baseline="-25000" dirty="0" smtClean="0"/>
              <a:t>1</a:t>
            </a:r>
            <a:r>
              <a:rPr lang="en-US" i="1" dirty="0" smtClean="0"/>
              <a:t>,a</a:t>
            </a:r>
            <a:r>
              <a:rPr lang="en-US" baseline="-25000" dirty="0" smtClean="0"/>
              <a:t>2</a:t>
            </a:r>
            <a:r>
              <a:rPr lang="en-US" i="1" dirty="0" smtClean="0"/>
              <a:t>,…, a</a:t>
            </a:r>
            <a:r>
              <a:rPr lang="en-US" i="1" baseline="-25000" dirty="0" smtClean="0"/>
              <a:t>n </a:t>
            </a:r>
            <a:r>
              <a:rPr lang="en-US" i="1" dirty="0" smtClean="0"/>
              <a:t>,… </a:t>
            </a:r>
            <a:r>
              <a:rPr lang="en-US" dirty="0" smtClean="0"/>
              <a:t>where </a:t>
            </a:r>
            <a:r>
              <a:rPr lang="en-US" i="1" dirty="0" smtClean="0"/>
              <a:t>a</a:t>
            </a:r>
            <a:r>
              <a:rPr lang="en-US" baseline="-25000" dirty="0" smtClean="0"/>
              <a:t>1</a:t>
            </a:r>
            <a:r>
              <a:rPr lang="en-US" i="1" baseline="-25000" dirty="0" smtClean="0"/>
              <a:t> </a:t>
            </a:r>
            <a:r>
              <a:rPr lang="en-US" i="1" dirty="0" smtClean="0"/>
              <a:t>= f</a:t>
            </a:r>
            <a:r>
              <a:rPr lang="en-US" dirty="0" smtClean="0"/>
              <a:t>(</a:t>
            </a:r>
            <a:r>
              <a:rPr lang="en-US" dirty="0" smtClean="0">
                <a:latin typeface="Cambria Math" pitchFamily="18" charset="0"/>
                <a:ea typeface="Cambria Math" pitchFamily="18" charset="0"/>
              </a:rPr>
              <a:t>1</a:t>
            </a:r>
            <a:r>
              <a:rPr lang="en-US" dirty="0" smtClean="0"/>
              <a:t>)</a:t>
            </a:r>
            <a:r>
              <a:rPr lang="en-US" i="1" dirty="0" smtClean="0"/>
              <a:t>, a</a:t>
            </a:r>
            <a:r>
              <a:rPr lang="en-US" baseline="-25000" dirty="0" smtClean="0"/>
              <a:t>2</a:t>
            </a:r>
            <a:r>
              <a:rPr lang="en-US" i="1" dirty="0" smtClean="0"/>
              <a:t>  = f</a:t>
            </a:r>
            <a:r>
              <a:rPr lang="en-US" dirty="0" smtClean="0"/>
              <a:t>(</a:t>
            </a:r>
            <a:r>
              <a:rPr lang="en-US" dirty="0" smtClean="0">
                <a:latin typeface="Cambria Math" pitchFamily="18" charset="0"/>
                <a:ea typeface="Cambria Math" pitchFamily="18" charset="0"/>
              </a:rPr>
              <a:t>2</a:t>
            </a:r>
            <a:r>
              <a:rPr lang="en-US" dirty="0" smtClean="0"/>
              <a:t>)</a:t>
            </a:r>
            <a:r>
              <a:rPr lang="en-US" i="1" dirty="0" smtClean="0"/>
              <a:t>,</a:t>
            </a:r>
            <a:r>
              <a:rPr lang="en-US" dirty="0" smtClean="0"/>
              <a:t>…,</a:t>
            </a:r>
            <a:r>
              <a:rPr lang="en-US" i="1" dirty="0" smtClean="0"/>
              <a:t> a</a:t>
            </a:r>
            <a:r>
              <a:rPr lang="en-US" i="1" baseline="-25000" dirty="0" smtClean="0"/>
              <a:t>n</a:t>
            </a:r>
            <a:r>
              <a:rPr lang="en-US" i="1" dirty="0" smtClean="0"/>
              <a:t> = f</a:t>
            </a:r>
            <a:r>
              <a:rPr lang="en-US" dirty="0" smtClean="0"/>
              <a:t>(</a:t>
            </a:r>
            <a:r>
              <a:rPr lang="en-US" i="1" dirty="0" smtClean="0"/>
              <a:t>n</a:t>
            </a:r>
            <a:r>
              <a:rPr lang="en-US" dirty="0" smtClean="0"/>
              <a:t>)</a:t>
            </a:r>
            <a:r>
              <a:rPr lang="en-US" i="1" dirty="0" smtClean="0"/>
              <a:t>,… </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Hilbert’s Grand Hotel</a:t>
            </a:r>
            <a:endParaRPr lang="en-US" dirty="0"/>
          </a:p>
        </p:txBody>
      </p:sp>
      <p:pic>
        <p:nvPicPr>
          <p:cNvPr id="8" name="Picture 7" descr="hilbert.jpg"/>
          <p:cNvPicPr>
            <a:picLocks noChangeAspect="1"/>
          </p:cNvPicPr>
          <p:nvPr/>
        </p:nvPicPr>
        <p:blipFill>
          <a:blip r:embed="rId2" cstate="print"/>
          <a:stretch>
            <a:fillRect/>
          </a:stretch>
        </p:blipFill>
        <p:spPr>
          <a:xfrm>
            <a:off x="7391400" y="457200"/>
            <a:ext cx="902208" cy="1280160"/>
          </a:xfrm>
          <a:prstGeom prst="rect">
            <a:avLst/>
          </a:prstGeom>
        </p:spPr>
      </p:pic>
      <p:sp>
        <p:nvSpPr>
          <p:cNvPr id="10" name="Content Placeholder 9"/>
          <p:cNvSpPr>
            <a:spLocks noGrp="1"/>
          </p:cNvSpPr>
          <p:nvPr>
            <p:ph idx="1"/>
          </p:nvPr>
        </p:nvSpPr>
        <p:spPr>
          <a:xfrm>
            <a:off x="228600" y="2057400"/>
            <a:ext cx="8686800" cy="4389120"/>
          </a:xfrm>
        </p:spPr>
        <p:txBody>
          <a:bodyPr>
            <a:normAutofit/>
          </a:bodyPr>
          <a:lstStyle/>
          <a:p>
            <a:pPr>
              <a:buNone/>
            </a:pPr>
            <a:r>
              <a:rPr lang="en-US" dirty="0" smtClean="0"/>
              <a:t>   </a:t>
            </a:r>
            <a:r>
              <a:rPr lang="en-US" sz="1800" dirty="0" smtClean="0"/>
              <a:t>The Grand Hotel (example due to David Hilbert) has </a:t>
            </a:r>
            <a:r>
              <a:rPr lang="en-US" sz="1800" dirty="0" err="1" smtClean="0"/>
              <a:t>countably</a:t>
            </a:r>
            <a:r>
              <a:rPr lang="en-US" sz="1800" dirty="0" smtClean="0"/>
              <a:t> infinite number of rooms, each occupied by a guest. We can always  accommodate a new guest at this hotel. How is this possible?</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1" name="TextBox 10"/>
          <p:cNvSpPr txBox="1"/>
          <p:nvPr/>
        </p:nvSpPr>
        <p:spPr>
          <a:xfrm>
            <a:off x="7086600" y="1600200"/>
            <a:ext cx="1905000" cy="369332"/>
          </a:xfrm>
          <a:prstGeom prst="rect">
            <a:avLst/>
          </a:prstGeom>
          <a:noFill/>
        </p:spPr>
        <p:txBody>
          <a:bodyPr wrap="square" rtlCol="0">
            <a:spAutoFit/>
          </a:bodyPr>
          <a:lstStyle/>
          <a:p>
            <a:r>
              <a:rPr lang="en-US" dirty="0" smtClean="0"/>
              <a:t>David Hilbert</a:t>
            </a:r>
            <a:endParaRPr lang="en-US" dirty="0"/>
          </a:p>
        </p:txBody>
      </p:sp>
      <p:pic>
        <p:nvPicPr>
          <p:cNvPr id="6" name="Content Placeholder 6" descr="hilberthotel.jpg"/>
          <p:cNvPicPr>
            <a:picLocks noChangeAspect="1"/>
          </p:cNvPicPr>
          <p:nvPr/>
        </p:nvPicPr>
        <p:blipFill>
          <a:blip r:embed="rId3" cstate="print"/>
          <a:stretch>
            <a:fillRect/>
          </a:stretch>
        </p:blipFill>
        <p:spPr>
          <a:xfrm>
            <a:off x="4724400" y="3352800"/>
            <a:ext cx="3899916" cy="1752600"/>
          </a:xfrm>
          <a:prstGeom prst="rect">
            <a:avLst/>
          </a:prstGeom>
        </p:spPr>
      </p:pic>
      <p:sp>
        <p:nvSpPr>
          <p:cNvPr id="7" name="TextBox 6"/>
          <p:cNvSpPr txBox="1"/>
          <p:nvPr/>
        </p:nvSpPr>
        <p:spPr>
          <a:xfrm>
            <a:off x="304800" y="3276600"/>
            <a:ext cx="4267200" cy="2308324"/>
          </a:xfrm>
          <a:prstGeom prst="rect">
            <a:avLst/>
          </a:prstGeom>
          <a:noFill/>
        </p:spPr>
        <p:txBody>
          <a:bodyPr wrap="square" rtlCol="0">
            <a:spAutoFit/>
          </a:bodyPr>
          <a:lstStyle/>
          <a:p>
            <a:r>
              <a:rPr lang="en-US" sz="1600" b="1" dirty="0" smtClean="0"/>
              <a:t>Explanation</a:t>
            </a:r>
            <a:r>
              <a:rPr lang="en-US" sz="1600" dirty="0" smtClean="0"/>
              <a:t>: Because the rooms of Grand Hotel are countable, we can list them as Room </a:t>
            </a:r>
            <a:r>
              <a:rPr lang="en-US" sz="1600" dirty="0" smtClean="0">
                <a:latin typeface="Cambria Math" pitchFamily="18" charset="0"/>
                <a:ea typeface="Cambria Math" pitchFamily="18" charset="0"/>
              </a:rPr>
              <a:t>1</a:t>
            </a:r>
            <a:r>
              <a:rPr lang="en-US" sz="1600" dirty="0" smtClean="0"/>
              <a:t>, Room </a:t>
            </a:r>
            <a:r>
              <a:rPr lang="en-US" sz="1600" dirty="0" smtClean="0">
                <a:latin typeface="Cambria Math" pitchFamily="18" charset="0"/>
                <a:ea typeface="Cambria Math" pitchFamily="18" charset="0"/>
              </a:rPr>
              <a:t>2</a:t>
            </a:r>
            <a:r>
              <a:rPr lang="en-US" sz="1600" dirty="0" smtClean="0"/>
              <a:t>, Room  </a:t>
            </a:r>
            <a:r>
              <a:rPr lang="en-US" sz="1600" dirty="0" smtClean="0">
                <a:latin typeface="Cambria Math" pitchFamily="18" charset="0"/>
                <a:ea typeface="Cambria Math" pitchFamily="18" charset="0"/>
              </a:rPr>
              <a:t>3</a:t>
            </a:r>
            <a:r>
              <a:rPr lang="en-US" sz="1600" dirty="0" smtClean="0"/>
              <a:t>, and so on. When a new guest arrives, we move the guest in Room </a:t>
            </a:r>
            <a:r>
              <a:rPr lang="en-US" sz="1600" dirty="0" smtClean="0">
                <a:latin typeface="Cambria Math" pitchFamily="18" charset="0"/>
                <a:ea typeface="Cambria Math" pitchFamily="18" charset="0"/>
              </a:rPr>
              <a:t>1</a:t>
            </a:r>
            <a:r>
              <a:rPr lang="en-US" sz="1600" dirty="0" smtClean="0"/>
              <a:t> to Room </a:t>
            </a:r>
            <a:r>
              <a:rPr lang="en-US" sz="1600" dirty="0" smtClean="0">
                <a:latin typeface="Cambria Math" pitchFamily="18" charset="0"/>
                <a:ea typeface="Cambria Math" pitchFamily="18" charset="0"/>
              </a:rPr>
              <a:t>2</a:t>
            </a:r>
            <a:r>
              <a:rPr lang="en-US" sz="1600" dirty="0" smtClean="0"/>
              <a:t>, the guest in Room </a:t>
            </a:r>
            <a:r>
              <a:rPr lang="en-US" sz="1600" dirty="0" smtClean="0">
                <a:latin typeface="Cambria Math" pitchFamily="18" charset="0"/>
                <a:ea typeface="Cambria Math" pitchFamily="18" charset="0"/>
              </a:rPr>
              <a:t>2</a:t>
            </a:r>
            <a:r>
              <a:rPr lang="en-US" sz="1600" dirty="0" smtClean="0"/>
              <a:t> to Room </a:t>
            </a:r>
            <a:r>
              <a:rPr lang="en-US" sz="1600" dirty="0" smtClean="0">
                <a:latin typeface="Cambria Math" pitchFamily="18" charset="0"/>
                <a:ea typeface="Cambria Math" pitchFamily="18" charset="0"/>
              </a:rPr>
              <a:t>3</a:t>
            </a:r>
            <a:r>
              <a:rPr lang="en-US" sz="1600" dirty="0" smtClean="0"/>
              <a:t>, and in general the guest in Room </a:t>
            </a:r>
            <a:r>
              <a:rPr lang="en-US" sz="1600" i="1" dirty="0" smtClean="0"/>
              <a:t>n</a:t>
            </a:r>
            <a:r>
              <a:rPr lang="en-US" sz="1600" dirty="0" smtClean="0"/>
              <a:t> to Room </a:t>
            </a:r>
            <a:r>
              <a:rPr lang="en-US" sz="1600" i="1" dirty="0" smtClean="0"/>
              <a:t>n + </a:t>
            </a:r>
            <a:r>
              <a:rPr lang="en-US" sz="1600" dirty="0" smtClean="0">
                <a:latin typeface="Cambria Math" pitchFamily="18" charset="0"/>
                <a:ea typeface="Cambria Math" pitchFamily="18" charset="0"/>
              </a:rPr>
              <a:t>1</a:t>
            </a:r>
            <a:r>
              <a:rPr lang="en-US" sz="1600" dirty="0" smtClean="0"/>
              <a:t>, for all positive integers </a:t>
            </a:r>
            <a:r>
              <a:rPr lang="en-US" sz="1600" i="1" dirty="0" smtClean="0"/>
              <a:t>n</a:t>
            </a:r>
            <a:r>
              <a:rPr lang="en-US" sz="1600" dirty="0" smtClean="0"/>
              <a:t>.   This frees up Room </a:t>
            </a:r>
            <a:r>
              <a:rPr lang="en-US" sz="1600" dirty="0" smtClean="0">
                <a:latin typeface="Cambria Math" pitchFamily="18" charset="0"/>
                <a:ea typeface="Cambria Math" pitchFamily="18" charset="0"/>
              </a:rPr>
              <a:t>1</a:t>
            </a:r>
            <a:r>
              <a:rPr lang="en-US" sz="1600" dirty="0" smtClean="0"/>
              <a:t>, which we assign to the new guest, and all the current guests still have rooms. </a:t>
            </a:r>
            <a:endParaRPr lang="en-US" sz="1600" dirty="0"/>
          </a:p>
        </p:txBody>
      </p:sp>
      <p:sp>
        <p:nvSpPr>
          <p:cNvPr id="14" name="TextBox 13"/>
          <p:cNvSpPr txBox="1"/>
          <p:nvPr/>
        </p:nvSpPr>
        <p:spPr>
          <a:xfrm>
            <a:off x="4953000" y="5334000"/>
            <a:ext cx="3505200" cy="1169551"/>
          </a:xfrm>
          <a:prstGeom prst="rect">
            <a:avLst/>
          </a:prstGeom>
          <a:noFill/>
        </p:spPr>
        <p:txBody>
          <a:bodyPr wrap="square" rtlCol="0">
            <a:spAutoFit/>
          </a:bodyPr>
          <a:lstStyle/>
          <a:p>
            <a:r>
              <a:rPr lang="en-US" sz="1400" dirty="0" smtClean="0"/>
              <a:t>The hotel can also accommodate a countable number of new guests, all the guests on a countable number of buses where each bus contains a countable number of guests (see exercises).</a:t>
            </a:r>
            <a:endParaRPr lang="en-US" sz="14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that a Set is Countable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 </a:t>
            </a:r>
            <a:r>
              <a:rPr lang="en-US" b="1" dirty="0" smtClean="0">
                <a:latin typeface="Cambria Math" pitchFamily="18" charset="0"/>
                <a:ea typeface="Cambria Math" pitchFamily="18" charset="0"/>
              </a:rPr>
              <a:t>1</a:t>
            </a:r>
            <a:r>
              <a:rPr lang="en-US" b="1" dirty="0" smtClean="0"/>
              <a:t>:</a:t>
            </a:r>
            <a:r>
              <a:rPr lang="en-US" dirty="0" smtClean="0"/>
              <a:t> Show that the set of positive even integers </a:t>
            </a:r>
            <a:r>
              <a:rPr lang="en-US" i="1" dirty="0" smtClean="0"/>
              <a:t>E</a:t>
            </a:r>
            <a:r>
              <a:rPr lang="en-US" dirty="0" smtClean="0"/>
              <a:t> is countable set.</a:t>
            </a:r>
          </a:p>
          <a:p>
            <a:pPr>
              <a:buNone/>
            </a:pPr>
            <a:r>
              <a:rPr lang="en-US" b="1" dirty="0" smtClean="0"/>
              <a:t>  Solution</a:t>
            </a:r>
            <a:r>
              <a:rPr lang="en-US" dirty="0" smtClean="0"/>
              <a:t>: Let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a:t>
            </a:r>
            <a:r>
              <a:rPr lang="en-US" i="1" dirty="0" smtClean="0">
                <a:ea typeface="Cambria Math" pitchFamily="18" charset="0"/>
              </a:rPr>
              <a:t>x</a:t>
            </a:r>
            <a:r>
              <a:rPr lang="en-US" dirty="0" smtClean="0"/>
              <a:t>. </a:t>
            </a:r>
          </a:p>
          <a:p>
            <a:pPr>
              <a:buNone/>
            </a:pPr>
            <a:r>
              <a:rPr lang="en-US" b="1" dirty="0" smtClean="0"/>
              <a:t>                 </a:t>
            </a:r>
            <a:r>
              <a:rPr lang="en-US" b="1" dirty="0" smtClean="0">
                <a:latin typeface="Cambria Math" pitchFamily="18" charset="0"/>
                <a:ea typeface="Cambria Math" pitchFamily="18" charset="0"/>
              </a:rPr>
              <a:t>1    2    3    4    5     6  …..</a:t>
            </a:r>
          </a:p>
          <a:p>
            <a:pPr>
              <a:buNone/>
            </a:pPr>
            <a:endParaRPr lang="en-US" b="1" dirty="0" smtClean="0"/>
          </a:p>
          <a:p>
            <a:pPr>
              <a:buNone/>
            </a:pPr>
            <a:r>
              <a:rPr lang="en-US" b="1" dirty="0" smtClean="0"/>
              <a:t>                 </a:t>
            </a:r>
            <a:r>
              <a:rPr lang="en-US" b="1" dirty="0" smtClean="0">
                <a:latin typeface="Cambria Math" pitchFamily="18" charset="0"/>
                <a:ea typeface="Cambria Math" pitchFamily="18" charset="0"/>
              </a:rPr>
              <a:t>2    4    6    8    10  12  ……</a:t>
            </a:r>
          </a:p>
          <a:p>
            <a:pPr>
              <a:buNone/>
            </a:pPr>
            <a:r>
              <a:rPr lang="en-US" dirty="0" smtClean="0"/>
              <a:t>   Then </a:t>
            </a:r>
            <a:r>
              <a:rPr lang="en-US" i="1" dirty="0" smtClean="0"/>
              <a:t>f</a:t>
            </a:r>
            <a:r>
              <a:rPr lang="en-US" dirty="0" smtClean="0"/>
              <a:t> is a </a:t>
            </a:r>
            <a:r>
              <a:rPr lang="en-US" dirty="0" err="1" smtClean="0"/>
              <a:t>bijection</a:t>
            </a:r>
            <a:r>
              <a:rPr lang="en-US" dirty="0" smtClean="0"/>
              <a:t> from </a:t>
            </a:r>
            <a:r>
              <a:rPr lang="en-US" b="1" dirty="0" smtClean="0"/>
              <a:t>N</a:t>
            </a:r>
            <a:r>
              <a:rPr lang="en-US" dirty="0" smtClean="0"/>
              <a:t> to </a:t>
            </a:r>
            <a:r>
              <a:rPr lang="en-US" i="1" dirty="0" smtClean="0"/>
              <a:t>E</a:t>
            </a:r>
            <a:r>
              <a:rPr lang="en-US" dirty="0" smtClean="0"/>
              <a:t> since </a:t>
            </a:r>
            <a:r>
              <a:rPr lang="en-US" i="1" dirty="0" smtClean="0"/>
              <a:t>f</a:t>
            </a:r>
            <a:r>
              <a:rPr lang="en-US" dirty="0" smtClean="0"/>
              <a:t> is both one-to-one and onto.  To show that it is one-to-one, suppose that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   </a:t>
            </a:r>
            <a:r>
              <a:rPr lang="en-US" dirty="0" smtClean="0"/>
              <a:t>Then </a:t>
            </a:r>
            <a:r>
              <a:rPr lang="en-US" dirty="0" smtClean="0">
                <a:latin typeface="Cambria Math" pitchFamily="18" charset="0"/>
                <a:ea typeface="Cambria Math" pitchFamily="18" charset="0"/>
              </a:rPr>
              <a:t>2</a:t>
            </a:r>
            <a:r>
              <a:rPr lang="en-US" i="1" dirty="0" smtClean="0">
                <a:latin typeface="Cambria Math" pitchFamily="18" charset="0"/>
                <a:ea typeface="Cambria Math" pitchFamily="18" charset="0"/>
              </a:rPr>
              <a:t>n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a:t>
            </a:r>
            <a:r>
              <a:rPr lang="en-US" i="1" dirty="0" smtClean="0">
                <a:latin typeface="Cambria Math" pitchFamily="18" charset="0"/>
                <a:ea typeface="Cambria Math" pitchFamily="18" charset="0"/>
              </a:rPr>
              <a:t>m</a:t>
            </a:r>
            <a:r>
              <a:rPr lang="en-US" dirty="0" smtClean="0"/>
              <a:t>, and so </a:t>
            </a:r>
            <a:r>
              <a:rPr lang="en-US" i="1" dirty="0" smtClean="0">
                <a:latin typeface="Cambria Math" pitchFamily="18" charset="0"/>
                <a:ea typeface="Cambria Math" pitchFamily="18" charset="0"/>
              </a:rPr>
              <a:t>n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m</a:t>
            </a:r>
            <a:r>
              <a:rPr lang="en-US" dirty="0" smtClean="0"/>
              <a:t>. To see that it is onto, suppose that </a:t>
            </a:r>
            <a:r>
              <a:rPr lang="en-US" i="1" dirty="0" smtClean="0"/>
              <a:t>t</a:t>
            </a:r>
            <a:r>
              <a:rPr lang="en-US" dirty="0" smtClean="0"/>
              <a:t> is an even positive integer. Then            </a:t>
            </a:r>
            <a:r>
              <a:rPr lang="en-US" i="1" dirty="0" smtClean="0">
                <a:ea typeface="Cambria Math" pitchFamily="18" charset="0"/>
              </a:rPr>
              <a:t>t = </a:t>
            </a:r>
            <a:r>
              <a:rPr lang="en-US" dirty="0" smtClean="0">
                <a:latin typeface="Cambria Math" pitchFamily="18" charset="0"/>
                <a:ea typeface="Cambria Math" pitchFamily="18" charset="0"/>
              </a:rPr>
              <a:t>2</a:t>
            </a:r>
            <a:r>
              <a:rPr lang="en-US" i="1" dirty="0" smtClean="0">
                <a:ea typeface="Cambria Math" pitchFamily="18" charset="0"/>
              </a:rPr>
              <a:t>k </a:t>
            </a:r>
            <a:r>
              <a:rPr lang="en-US" dirty="0" smtClean="0"/>
              <a:t>for some positive integer </a:t>
            </a:r>
            <a:r>
              <a:rPr lang="en-US" i="1" dirty="0" smtClean="0">
                <a:ea typeface="Cambria Math" pitchFamily="18" charset="0"/>
              </a:rPr>
              <a:t>k</a:t>
            </a:r>
            <a:r>
              <a:rPr lang="en-US" dirty="0" smtClean="0"/>
              <a:t> and </a:t>
            </a:r>
            <a:r>
              <a:rPr lang="en-US" i="1" dirty="0" smtClean="0">
                <a:ea typeface="Cambria Math" pitchFamily="18" charset="0"/>
              </a:rPr>
              <a:t>f</a:t>
            </a:r>
            <a:r>
              <a:rPr lang="en-US" dirty="0" smtClean="0">
                <a:ea typeface="Cambria Math" pitchFamily="18" charset="0"/>
              </a:rPr>
              <a:t>(</a:t>
            </a:r>
            <a:r>
              <a:rPr lang="en-US" i="1" dirty="0" smtClean="0">
                <a:ea typeface="Cambria Math" pitchFamily="18" charset="0"/>
              </a:rPr>
              <a:t>k</a:t>
            </a:r>
            <a:r>
              <a:rPr lang="en-US" dirty="0" smtClean="0">
                <a:ea typeface="Cambria Math" pitchFamily="18" charset="0"/>
              </a:rPr>
              <a:t>) = </a:t>
            </a:r>
            <a:r>
              <a:rPr lang="en-US" i="1" dirty="0" smtClean="0">
                <a:ea typeface="Cambria Math" pitchFamily="18" charset="0"/>
              </a:rPr>
              <a:t>t</a:t>
            </a:r>
            <a:r>
              <a:rPr lang="en-US" dirty="0" smtClean="0"/>
              <a:t>. </a:t>
            </a:r>
          </a:p>
          <a:p>
            <a:pPr>
              <a:buNone/>
            </a:pPr>
            <a:endParaRPr lang="en-US" b="1" dirty="0"/>
          </a:p>
        </p:txBody>
      </p:sp>
      <p:cxnSp>
        <p:nvCxnSpPr>
          <p:cNvPr id="6" name="Straight Arrow Connector 5"/>
          <p:cNvCxnSpPr/>
          <p:nvPr/>
        </p:nvCxnSpPr>
        <p:spPr>
          <a:xfrm rot="5400000">
            <a:off x="19819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4391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8963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3535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38107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15247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rot="5400000" flipV="1">
            <a:off x="8305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things to remember</a:t>
            </a:r>
            <a:endParaRPr lang="en-US" dirty="0"/>
          </a:p>
        </p:txBody>
      </p:sp>
      <p:sp>
        <p:nvSpPr>
          <p:cNvPr id="3" name="Content Placeholder 2"/>
          <p:cNvSpPr>
            <a:spLocks noGrp="1"/>
          </p:cNvSpPr>
          <p:nvPr>
            <p:ph idx="1"/>
          </p:nvPr>
        </p:nvSpPr>
        <p:spPr/>
        <p:txBody>
          <a:bodyPr/>
          <a:lstStyle/>
          <a:p>
            <a:r>
              <a:rPr lang="en-US" dirty="0" smtClean="0"/>
              <a:t>Sets can be elements of sets.</a:t>
            </a:r>
          </a:p>
          <a:p>
            <a:pPr>
              <a:buNone/>
            </a:pPr>
            <a:r>
              <a:rPr lang="en-US" dirty="0" smtClean="0">
                <a:latin typeface="Cambria Math" pitchFamily="18" charset="0"/>
                <a:ea typeface="Cambria Math" pitchFamily="18" charset="0"/>
              </a:rPr>
              <a:t>         {{1,2,3},</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b,c</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Z</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Q</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R</a:t>
            </a:r>
            <a:r>
              <a:rPr lang="en-US" dirty="0" smtClean="0">
                <a:latin typeface="Cambria Math" pitchFamily="18" charset="0"/>
                <a:ea typeface="Cambria Math" pitchFamily="18" charset="0"/>
              </a:rPr>
              <a:t>}</a:t>
            </a:r>
          </a:p>
          <a:p>
            <a:r>
              <a:rPr lang="en-US" dirty="0" smtClean="0"/>
              <a:t>The empty set is different from a set containing the empty set.</a:t>
            </a:r>
          </a:p>
          <a:p>
            <a:pPr>
              <a:buNone/>
            </a:pP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 { ∅ } </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that a Set is Countable</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2</a:t>
            </a:r>
            <a:r>
              <a:rPr lang="en-US" b="1" dirty="0" smtClean="0"/>
              <a:t>: </a:t>
            </a:r>
            <a:r>
              <a:rPr lang="en-US" dirty="0" smtClean="0"/>
              <a:t>Show that the set of integers </a:t>
            </a:r>
            <a:r>
              <a:rPr lang="en-US" b="1" dirty="0" smtClean="0"/>
              <a:t>Z</a:t>
            </a:r>
            <a:r>
              <a:rPr lang="en-US" dirty="0" smtClean="0"/>
              <a:t> is countable.</a:t>
            </a:r>
          </a:p>
          <a:p>
            <a:pPr>
              <a:buNone/>
            </a:pPr>
            <a:r>
              <a:rPr lang="en-US" b="1" dirty="0" smtClean="0"/>
              <a:t> </a:t>
            </a:r>
            <a:endParaRPr lang="en-US" dirty="0" smtClean="0">
              <a:latin typeface="Cambria Math" pitchFamily="18" charset="0"/>
              <a:ea typeface="Cambria Math" pitchFamily="18" charset="0"/>
            </a:endParaRPr>
          </a:p>
          <a:p>
            <a:pPr lvl="1">
              <a:buNone/>
            </a:pPr>
            <a:endParaRPr lang="en-US" i="1" dirty="0"/>
          </a:p>
        </p:txBody>
      </p:sp>
      <p:sp>
        <p:nvSpPr>
          <p:cNvPr id="4" name="Isosceles Triangle 3"/>
          <p:cNvSpPr/>
          <p:nvPr/>
        </p:nvSpPr>
        <p:spPr>
          <a:xfrm rot="5400000" flipV="1">
            <a:off x="82296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that a Set is Countable</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2</a:t>
            </a:r>
            <a:r>
              <a:rPr lang="en-US" b="1" dirty="0" smtClean="0"/>
              <a:t>: </a:t>
            </a:r>
            <a:r>
              <a:rPr lang="en-US" dirty="0" smtClean="0"/>
              <a:t>Show that the set of integers </a:t>
            </a:r>
            <a:r>
              <a:rPr lang="en-US" b="1" dirty="0" smtClean="0"/>
              <a:t>Z</a:t>
            </a:r>
            <a:r>
              <a:rPr lang="en-US" dirty="0" smtClean="0"/>
              <a:t> is countable.</a:t>
            </a:r>
          </a:p>
          <a:p>
            <a:pPr>
              <a:buNone/>
            </a:pPr>
            <a:r>
              <a:rPr lang="en-US" b="1" dirty="0" smtClean="0"/>
              <a:t>   Solution</a:t>
            </a:r>
            <a:r>
              <a:rPr lang="en-US" dirty="0" smtClean="0"/>
              <a:t>: Can list in a sequence:</a:t>
            </a:r>
          </a:p>
          <a:p>
            <a:pPr>
              <a:buNone/>
            </a:pPr>
            <a:r>
              <a:rPr lang="en-US" dirty="0" smtClean="0"/>
              <a:t>      </a:t>
            </a:r>
            <a:r>
              <a:rPr lang="en-US" dirty="0" smtClean="0">
                <a:latin typeface="Cambria Math" pitchFamily="18" charset="0"/>
                <a:ea typeface="Cambria Math" pitchFamily="18" charset="0"/>
              </a:rPr>
              <a:t>0, 1, </a:t>
            </a:r>
            <a:r>
              <a:rPr lang="en-US" i="1" dirty="0" smtClean="0">
                <a:latin typeface="Cambria Math"/>
                <a:ea typeface="Cambria Math"/>
              </a:rPr>
              <a:t>− </a:t>
            </a:r>
            <a:r>
              <a:rPr lang="en-US" dirty="0" smtClean="0">
                <a:latin typeface="Cambria Math" pitchFamily="18" charset="0"/>
                <a:ea typeface="Cambria Math" pitchFamily="18" charset="0"/>
              </a:rPr>
              <a:t>1, 2, </a:t>
            </a:r>
            <a:r>
              <a:rPr lang="en-US" i="1" dirty="0" smtClean="0">
                <a:latin typeface="Cambria Math"/>
                <a:ea typeface="Cambria Math"/>
              </a:rPr>
              <a:t>− </a:t>
            </a:r>
            <a:r>
              <a:rPr lang="en-US" dirty="0" smtClean="0">
                <a:latin typeface="Cambria Math" pitchFamily="18" charset="0"/>
                <a:ea typeface="Cambria Math" pitchFamily="18" charset="0"/>
              </a:rPr>
              <a:t>2, 3, </a:t>
            </a:r>
            <a:r>
              <a:rPr lang="en-US" i="1" dirty="0" smtClean="0">
                <a:latin typeface="Cambria Math"/>
                <a:ea typeface="Cambria Math"/>
              </a:rPr>
              <a:t>− </a:t>
            </a:r>
            <a:r>
              <a:rPr lang="en-US" dirty="0" smtClean="0">
                <a:latin typeface="Cambria Math" pitchFamily="18" charset="0"/>
                <a:ea typeface="Cambria Math" pitchFamily="18" charset="0"/>
              </a:rPr>
              <a:t>3 ,………..</a:t>
            </a:r>
          </a:p>
          <a:p>
            <a:pPr>
              <a:buNone/>
            </a:pPr>
            <a:r>
              <a:rPr lang="en-US" dirty="0" smtClean="0"/>
              <a:t>   Or can define a </a:t>
            </a:r>
            <a:r>
              <a:rPr lang="en-US" dirty="0" err="1" smtClean="0"/>
              <a:t>bijection</a:t>
            </a:r>
            <a:r>
              <a:rPr lang="en-US" dirty="0" smtClean="0"/>
              <a:t> from </a:t>
            </a:r>
            <a:r>
              <a:rPr lang="en-US" b="1" dirty="0" smtClean="0"/>
              <a:t>N</a:t>
            </a:r>
            <a:r>
              <a:rPr lang="en-US" dirty="0" smtClean="0"/>
              <a:t>  to </a:t>
            </a:r>
            <a:r>
              <a:rPr lang="en-US" b="1" dirty="0" smtClean="0"/>
              <a:t>Z</a:t>
            </a:r>
            <a:r>
              <a:rPr lang="en-US" dirty="0" smtClean="0"/>
              <a:t>:</a:t>
            </a:r>
          </a:p>
          <a:p>
            <a:pPr lvl="1"/>
            <a:r>
              <a:rPr lang="en-US" dirty="0" smtClean="0"/>
              <a:t>When </a:t>
            </a:r>
            <a:r>
              <a:rPr lang="en-US" i="1" dirty="0" smtClean="0"/>
              <a:t>n</a:t>
            </a:r>
            <a:r>
              <a:rPr lang="en-US" dirty="0" smtClean="0"/>
              <a:t> is even:    </a:t>
            </a:r>
            <a:r>
              <a:rPr lang="en-US" i="1" dirty="0" smtClean="0"/>
              <a:t>f</a:t>
            </a:r>
            <a:r>
              <a:rPr lang="en-US" dirty="0" smtClean="0"/>
              <a:t>(</a:t>
            </a:r>
            <a:r>
              <a:rPr lang="en-US" i="1" dirty="0" smtClean="0"/>
              <a:t>n</a:t>
            </a:r>
            <a:r>
              <a:rPr lang="en-US" dirty="0" smtClean="0"/>
              <a:t>)</a:t>
            </a:r>
            <a:r>
              <a:rPr lang="en-US" i="1" dirty="0" smtClean="0"/>
              <a:t> = n/</a:t>
            </a:r>
            <a:r>
              <a:rPr lang="en-US" dirty="0" smtClean="0">
                <a:latin typeface="Cambria Math" pitchFamily="18" charset="0"/>
                <a:ea typeface="Cambria Math" pitchFamily="18" charset="0"/>
              </a:rPr>
              <a:t>2</a:t>
            </a:r>
          </a:p>
          <a:p>
            <a:pPr lvl="1"/>
            <a:r>
              <a:rPr lang="en-US" dirty="0" smtClean="0"/>
              <a:t>When </a:t>
            </a:r>
            <a:r>
              <a:rPr lang="en-US" i="1" dirty="0" smtClean="0"/>
              <a:t>n</a:t>
            </a:r>
            <a:r>
              <a:rPr lang="en-US" dirty="0" smtClean="0"/>
              <a:t> is odd:     </a:t>
            </a:r>
            <a:r>
              <a:rPr lang="en-US" i="1" dirty="0" smtClean="0"/>
              <a:t>f</a:t>
            </a:r>
            <a:r>
              <a:rPr lang="en-US" dirty="0" smtClean="0"/>
              <a:t>(n) = </a:t>
            </a:r>
            <a:r>
              <a:rPr lang="en-US" i="1" dirty="0" smtClean="0">
                <a:latin typeface="Cambria Math"/>
                <a:ea typeface="Cambria Math"/>
              </a:rPr>
              <a:t>−</a:t>
            </a:r>
            <a:r>
              <a:rPr lang="en-US" dirty="0" smtClean="0"/>
              <a:t>(</a:t>
            </a:r>
            <a:r>
              <a:rPr lang="en-US" i="1" dirty="0" smtClean="0"/>
              <a:t>n</a:t>
            </a:r>
            <a:r>
              <a:rPr lang="en-US" i="1"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p>
          <a:p>
            <a:pPr lvl="1">
              <a:buNone/>
            </a:pPr>
            <a:endParaRPr lang="en-US" i="1" dirty="0"/>
          </a:p>
        </p:txBody>
      </p:sp>
      <p:sp>
        <p:nvSpPr>
          <p:cNvPr id="4" name="Isosceles Triangle 3"/>
          <p:cNvSpPr/>
          <p:nvPr/>
        </p:nvSpPr>
        <p:spPr>
          <a:xfrm rot="5400000" flipV="1">
            <a:off x="82296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820314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Positive Rational Numbers are Countable</a:t>
            </a:r>
            <a:endParaRPr lang="en-US" sz="4000" dirty="0"/>
          </a:p>
        </p:txBody>
      </p:sp>
      <p:sp>
        <p:nvSpPr>
          <p:cNvPr id="3" name="Content Placeholder 2"/>
          <p:cNvSpPr>
            <a:spLocks noGrp="1"/>
          </p:cNvSpPr>
          <p:nvPr>
            <p:ph idx="1"/>
          </p:nvPr>
        </p:nvSpPr>
        <p:spPr/>
        <p:txBody>
          <a:bodyPr>
            <a:normAutofit/>
          </a:bodyPr>
          <a:lstStyle/>
          <a:p>
            <a:r>
              <a:rPr lang="en-US" b="1" dirty="0" smtClean="0"/>
              <a:t>Definition</a:t>
            </a:r>
            <a:r>
              <a:rPr lang="en-US" dirty="0" smtClean="0"/>
              <a:t>: A </a:t>
            </a:r>
            <a:r>
              <a:rPr lang="en-US" i="1" dirty="0" smtClean="0"/>
              <a:t>rational number </a:t>
            </a:r>
            <a:r>
              <a:rPr lang="en-US" dirty="0" smtClean="0"/>
              <a:t>can be expressed as the ratio of two integers </a:t>
            </a:r>
            <a:r>
              <a:rPr lang="en-US" i="1" dirty="0" smtClean="0"/>
              <a:t>p</a:t>
            </a:r>
            <a:r>
              <a:rPr lang="en-US" dirty="0" smtClean="0"/>
              <a:t> and </a:t>
            </a:r>
            <a:r>
              <a:rPr lang="en-US" i="1" dirty="0" smtClean="0"/>
              <a:t>q</a:t>
            </a:r>
            <a:r>
              <a:rPr lang="en-US" dirty="0" smtClean="0"/>
              <a:t> such that </a:t>
            </a:r>
            <a:r>
              <a:rPr lang="en-US" i="1" dirty="0" smtClean="0"/>
              <a:t>q</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p>
          <a:p>
            <a:pPr lvl="1"/>
            <a:r>
              <a:rPr lang="en-US" dirty="0" smtClean="0"/>
              <a:t>¾ is a rational number</a:t>
            </a:r>
          </a:p>
          <a:p>
            <a:pPr lvl="1"/>
            <a:r>
              <a:rPr lang="en-US" dirty="0" smtClean="0">
                <a:latin typeface="Cambria Math"/>
                <a:ea typeface="Cambria Math"/>
              </a:rPr>
              <a:t>√2</a:t>
            </a:r>
            <a:r>
              <a:rPr lang="en-US" dirty="0" smtClean="0"/>
              <a:t>  is not a rational number.</a:t>
            </a:r>
          </a:p>
          <a:p>
            <a:pPr>
              <a:buNone/>
            </a:pPr>
            <a:r>
              <a:rPr lang="en-US" b="1" dirty="0" smtClean="0"/>
              <a:t>   Example </a:t>
            </a:r>
            <a:r>
              <a:rPr lang="en-US" b="1" dirty="0" smtClean="0">
                <a:latin typeface="Cambria Math" pitchFamily="18" charset="0"/>
                <a:ea typeface="Cambria Math" pitchFamily="18" charset="0"/>
              </a:rPr>
              <a:t>3</a:t>
            </a:r>
            <a:r>
              <a:rPr lang="en-US" dirty="0" smtClean="0"/>
              <a:t>: Show that the positive rational numbers are countable.</a:t>
            </a:r>
          </a:p>
          <a:p>
            <a:pPr>
              <a:buNone/>
            </a:pPr>
            <a:r>
              <a:rPr lang="en-US" b="1" dirty="0" smtClean="0"/>
              <a:t> </a:t>
            </a:r>
            <a:r>
              <a:rPr lang="en-US" dirty="0" smtClean="0">
                <a:latin typeface="Cambria Math"/>
                <a:ea typeface="Cambria Math"/>
                <a:sym typeface="Wingdings" pitchFamily="2" charset="2"/>
              </a:rPr>
              <a:t>→</a:t>
            </a:r>
            <a:endParaRPr lang="en-US" dirty="0" smtClean="0"/>
          </a:p>
          <a:p>
            <a:pPr>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Positive Rational Numbers are Countable</a:t>
            </a:r>
            <a:endParaRPr lang="en-US" sz="4000" dirty="0"/>
          </a:p>
        </p:txBody>
      </p:sp>
      <p:sp>
        <p:nvSpPr>
          <p:cNvPr id="3" name="Content Placeholder 2"/>
          <p:cNvSpPr>
            <a:spLocks noGrp="1"/>
          </p:cNvSpPr>
          <p:nvPr>
            <p:ph idx="1"/>
          </p:nvPr>
        </p:nvSpPr>
        <p:spPr/>
        <p:txBody>
          <a:bodyPr>
            <a:normAutofit lnSpcReduction="10000"/>
          </a:bodyPr>
          <a:lstStyle/>
          <a:p>
            <a:r>
              <a:rPr lang="en-US" b="1" dirty="0" smtClean="0"/>
              <a:t>Definition</a:t>
            </a:r>
            <a:r>
              <a:rPr lang="en-US" dirty="0" smtClean="0"/>
              <a:t>: A </a:t>
            </a:r>
            <a:r>
              <a:rPr lang="en-US" i="1" dirty="0" smtClean="0"/>
              <a:t>rational number </a:t>
            </a:r>
            <a:r>
              <a:rPr lang="en-US" dirty="0" smtClean="0"/>
              <a:t>can be expressed as the ratio of two integers </a:t>
            </a:r>
            <a:r>
              <a:rPr lang="en-US" i="1" dirty="0" smtClean="0"/>
              <a:t>p</a:t>
            </a:r>
            <a:r>
              <a:rPr lang="en-US" dirty="0" smtClean="0"/>
              <a:t> and </a:t>
            </a:r>
            <a:r>
              <a:rPr lang="en-US" i="1" dirty="0" smtClean="0"/>
              <a:t>q</a:t>
            </a:r>
            <a:r>
              <a:rPr lang="en-US" dirty="0" smtClean="0"/>
              <a:t> such that </a:t>
            </a:r>
            <a:r>
              <a:rPr lang="en-US" i="1" dirty="0" smtClean="0"/>
              <a:t>q</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p>
          <a:p>
            <a:pPr lvl="1"/>
            <a:r>
              <a:rPr lang="en-US" dirty="0" smtClean="0"/>
              <a:t>¾ is a rational number</a:t>
            </a:r>
          </a:p>
          <a:p>
            <a:pPr lvl="1"/>
            <a:r>
              <a:rPr lang="en-US" dirty="0" smtClean="0">
                <a:latin typeface="Cambria Math"/>
                <a:ea typeface="Cambria Math"/>
              </a:rPr>
              <a:t>√2</a:t>
            </a:r>
            <a:r>
              <a:rPr lang="en-US" dirty="0" smtClean="0"/>
              <a:t>  is not a rational number.</a:t>
            </a:r>
          </a:p>
          <a:p>
            <a:pPr>
              <a:buNone/>
            </a:pPr>
            <a:r>
              <a:rPr lang="en-US" b="1" dirty="0" smtClean="0"/>
              <a:t>   Example </a:t>
            </a:r>
            <a:r>
              <a:rPr lang="en-US" b="1" dirty="0" smtClean="0">
                <a:latin typeface="Cambria Math" pitchFamily="18" charset="0"/>
                <a:ea typeface="Cambria Math" pitchFamily="18" charset="0"/>
              </a:rPr>
              <a:t>3</a:t>
            </a:r>
            <a:r>
              <a:rPr lang="en-US" dirty="0" smtClean="0"/>
              <a:t>: Show that the positive rational numbers are countable.</a:t>
            </a:r>
          </a:p>
          <a:p>
            <a:pPr>
              <a:buNone/>
            </a:pPr>
            <a:r>
              <a:rPr lang="en-US" b="1" dirty="0" smtClean="0"/>
              <a:t>   </a:t>
            </a:r>
            <a:r>
              <a:rPr lang="en-US" b="1" dirty="0" err="1" smtClean="0"/>
              <a:t>Solution</a:t>
            </a:r>
            <a:r>
              <a:rPr lang="en-US" dirty="0" err="1" smtClean="0"/>
              <a:t>:The</a:t>
            </a:r>
            <a:r>
              <a:rPr lang="en-US" dirty="0" smtClean="0"/>
              <a:t> positive rational numbers are countable since they can be arranged in a sequence:</a:t>
            </a:r>
          </a:p>
          <a:p>
            <a:pPr>
              <a:buNone/>
            </a:pPr>
            <a:r>
              <a:rPr lang="en-US" dirty="0" smtClean="0"/>
              <a:t>                       </a:t>
            </a:r>
            <a:r>
              <a:rPr lang="en-US" i="1" dirty="0" smtClean="0"/>
              <a:t>r</a:t>
            </a:r>
            <a:r>
              <a:rPr lang="en-US" baseline="-25000" dirty="0" smtClean="0"/>
              <a:t>1 </a:t>
            </a:r>
            <a:r>
              <a:rPr lang="en-US" dirty="0" smtClean="0"/>
              <a:t>, </a:t>
            </a:r>
            <a:r>
              <a:rPr lang="en-US" i="1" dirty="0" smtClean="0"/>
              <a:t>r</a:t>
            </a:r>
            <a:r>
              <a:rPr lang="en-US" baseline="-25000" dirty="0" smtClean="0"/>
              <a:t>2 </a:t>
            </a:r>
            <a:r>
              <a:rPr lang="en-US" dirty="0" smtClean="0"/>
              <a:t>, </a:t>
            </a:r>
            <a:r>
              <a:rPr lang="en-US" i="1" dirty="0" smtClean="0"/>
              <a:t>r</a:t>
            </a:r>
            <a:r>
              <a:rPr lang="en-US" baseline="-25000" dirty="0" smtClean="0"/>
              <a:t>3 </a:t>
            </a:r>
            <a:r>
              <a:rPr lang="en-US" dirty="0" smtClean="0"/>
              <a:t>,…   </a:t>
            </a:r>
          </a:p>
          <a:p>
            <a:pPr>
              <a:buNone/>
            </a:pPr>
            <a:r>
              <a:rPr lang="en-US" dirty="0" smtClean="0"/>
              <a:t>    The next slide shows how this is done.                </a:t>
            </a:r>
            <a:r>
              <a:rPr lang="en-US" dirty="0" smtClean="0">
                <a:latin typeface="Cambria Math"/>
                <a:ea typeface="Cambria Math"/>
                <a:sym typeface="Wingdings" pitchFamily="2" charset="2"/>
              </a:rPr>
              <a:t>→</a:t>
            </a:r>
            <a:endParaRPr lang="en-US" dirty="0" smtClean="0"/>
          </a:p>
          <a:p>
            <a:pPr>
              <a:buNone/>
            </a:pPr>
            <a:endParaRPr lang="en-US" dirty="0" smtClean="0"/>
          </a:p>
          <a:p>
            <a:pPr lvl="1"/>
            <a:endParaRPr lang="en-US" dirty="0"/>
          </a:p>
        </p:txBody>
      </p:sp>
    </p:spTree>
    <p:extLst>
      <p:ext uri="{BB962C8B-B14F-4D97-AF65-F5344CB8AC3E}">
        <p14:creationId xmlns:p14="http://schemas.microsoft.com/office/powerpoint/2010/main" val="276699540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Positive Rational Numbers are Countable</a:t>
            </a:r>
            <a:endParaRPr lang="en-US" sz="4000" dirty="0"/>
          </a:p>
        </p:txBody>
      </p:sp>
      <p:pic>
        <p:nvPicPr>
          <p:cNvPr id="4" name="Content Placeholder 3" descr="0224.jpg"/>
          <p:cNvPicPr>
            <a:picLocks noGrp="1" noChangeAspect="1"/>
          </p:cNvPicPr>
          <p:nvPr>
            <p:ph idx="1"/>
          </p:nvPr>
        </p:nvPicPr>
        <p:blipFill>
          <a:blip r:embed="rId2" cstate="print"/>
          <a:stretch>
            <a:fillRect/>
          </a:stretch>
        </p:blipFill>
        <p:spPr>
          <a:xfrm>
            <a:off x="3124200" y="2209800"/>
            <a:ext cx="5892419" cy="4087075"/>
          </a:xfrm>
        </p:spPr>
      </p:pic>
      <p:sp>
        <p:nvSpPr>
          <p:cNvPr id="5" name="TextBox 4"/>
          <p:cNvSpPr txBox="1"/>
          <p:nvPr/>
        </p:nvSpPr>
        <p:spPr>
          <a:xfrm>
            <a:off x="76200" y="2971800"/>
            <a:ext cx="3352800" cy="1754326"/>
          </a:xfrm>
          <a:prstGeom prst="rect">
            <a:avLst/>
          </a:prstGeom>
          <a:noFill/>
        </p:spPr>
        <p:txBody>
          <a:bodyPr wrap="square" rtlCol="0">
            <a:spAutoFit/>
          </a:bodyPr>
          <a:lstStyle/>
          <a:p>
            <a:r>
              <a:rPr lang="en-US" b="1" dirty="0" smtClean="0"/>
              <a:t>Constructing  the List</a:t>
            </a:r>
          </a:p>
          <a:p>
            <a:endParaRPr lang="en-US" dirty="0" smtClean="0"/>
          </a:p>
          <a:p>
            <a:r>
              <a:rPr lang="en-US" dirty="0" smtClean="0"/>
              <a:t>First list </a:t>
            </a:r>
            <a:r>
              <a:rPr lang="en-US" i="1" dirty="0" smtClean="0"/>
              <a:t>p</a:t>
            </a:r>
            <a:r>
              <a:rPr lang="en-US" dirty="0" smtClean="0"/>
              <a:t>/</a:t>
            </a:r>
            <a:r>
              <a:rPr lang="en-US" i="1" dirty="0" smtClean="0"/>
              <a:t>q</a:t>
            </a:r>
            <a:r>
              <a:rPr lang="en-US" dirty="0" smtClean="0"/>
              <a:t> with </a:t>
            </a:r>
            <a:r>
              <a:rPr lang="en-US" i="1" dirty="0" smtClean="0"/>
              <a:t>p</a:t>
            </a:r>
            <a:r>
              <a:rPr lang="en-US" dirty="0" smtClean="0"/>
              <a:t> + </a:t>
            </a:r>
            <a:r>
              <a:rPr lang="en-US" i="1" dirty="0" smtClean="0"/>
              <a:t>q</a:t>
            </a:r>
            <a:r>
              <a:rPr lang="en-US" dirty="0" smtClean="0"/>
              <a:t> = </a:t>
            </a:r>
            <a:r>
              <a:rPr lang="en-US" dirty="0" smtClean="0">
                <a:latin typeface="Cambria Math" pitchFamily="18" charset="0"/>
                <a:ea typeface="Cambria Math" pitchFamily="18" charset="0"/>
              </a:rPr>
              <a:t>2</a:t>
            </a:r>
            <a:r>
              <a:rPr lang="en-US" dirty="0" smtClean="0"/>
              <a:t>.</a:t>
            </a:r>
          </a:p>
          <a:p>
            <a:r>
              <a:rPr lang="en-US" dirty="0" smtClean="0"/>
              <a:t>Next list </a:t>
            </a:r>
            <a:r>
              <a:rPr lang="en-US" i="1" dirty="0" smtClean="0"/>
              <a:t>p</a:t>
            </a:r>
            <a:r>
              <a:rPr lang="en-US" dirty="0" smtClean="0"/>
              <a:t>/</a:t>
            </a:r>
            <a:r>
              <a:rPr lang="en-US" i="1" dirty="0" smtClean="0"/>
              <a:t>q</a:t>
            </a:r>
            <a:r>
              <a:rPr lang="en-US" dirty="0" smtClean="0"/>
              <a:t> with </a:t>
            </a:r>
            <a:r>
              <a:rPr lang="en-US" i="1" dirty="0" smtClean="0"/>
              <a:t>p</a:t>
            </a:r>
            <a:r>
              <a:rPr lang="en-US" dirty="0" smtClean="0"/>
              <a:t> + </a:t>
            </a:r>
            <a:r>
              <a:rPr lang="en-US" i="1" dirty="0" smtClean="0"/>
              <a:t>q </a:t>
            </a:r>
            <a:r>
              <a:rPr lang="en-US" dirty="0" smtClean="0"/>
              <a:t>= </a:t>
            </a:r>
            <a:r>
              <a:rPr lang="en-US" dirty="0" smtClean="0">
                <a:latin typeface="Cambria Math" pitchFamily="18" charset="0"/>
                <a:ea typeface="Cambria Math" pitchFamily="18" charset="0"/>
              </a:rPr>
              <a:t>3</a:t>
            </a:r>
          </a:p>
          <a:p>
            <a:endParaRPr lang="en-US" dirty="0"/>
          </a:p>
          <a:p>
            <a:r>
              <a:rPr lang="en-US" dirty="0" smtClean="0"/>
              <a:t>And so on.</a:t>
            </a:r>
          </a:p>
        </p:txBody>
      </p:sp>
      <p:sp>
        <p:nvSpPr>
          <p:cNvPr id="6" name="TextBox 5"/>
          <p:cNvSpPr txBox="1"/>
          <p:nvPr/>
        </p:nvSpPr>
        <p:spPr>
          <a:xfrm>
            <a:off x="2743200" y="1828800"/>
            <a:ext cx="2057400" cy="923330"/>
          </a:xfrm>
          <a:prstGeom prst="rect">
            <a:avLst/>
          </a:prstGeom>
          <a:noFill/>
        </p:spPr>
        <p:txBody>
          <a:bodyPr wrap="square" rtlCol="0">
            <a:spAutoFit/>
          </a:bodyPr>
          <a:lstStyle/>
          <a:p>
            <a:r>
              <a:rPr lang="en-US" dirty="0" smtClean="0"/>
              <a:t>First row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a:t>
            </a:r>
          </a:p>
          <a:p>
            <a:r>
              <a:rPr lang="en-US" dirty="0" smtClean="0"/>
              <a:t>Second row </a:t>
            </a:r>
            <a:r>
              <a:rPr lang="en-US" i="1" dirty="0" smtClean="0"/>
              <a:t>q</a:t>
            </a:r>
            <a:r>
              <a:rPr lang="en-US" dirty="0" smtClean="0"/>
              <a:t> = </a:t>
            </a:r>
            <a:r>
              <a:rPr lang="en-US" dirty="0" smtClean="0">
                <a:latin typeface="Cambria Math" pitchFamily="18" charset="0"/>
                <a:ea typeface="Cambria Math" pitchFamily="18" charset="0"/>
              </a:rPr>
              <a:t>2</a:t>
            </a:r>
            <a:r>
              <a:rPr lang="en-US" dirty="0" smtClean="0"/>
              <a:t>.</a:t>
            </a:r>
          </a:p>
          <a:p>
            <a:r>
              <a:rPr lang="en-US" dirty="0" smtClean="0"/>
              <a:t>etc.</a:t>
            </a:r>
            <a:endParaRPr lang="en-US" dirty="0"/>
          </a:p>
        </p:txBody>
      </p:sp>
      <p:sp>
        <p:nvSpPr>
          <p:cNvPr id="8" name="TextBox 7"/>
          <p:cNvSpPr txBox="1"/>
          <p:nvPr/>
        </p:nvSpPr>
        <p:spPr>
          <a:xfrm>
            <a:off x="762000" y="5486400"/>
            <a:ext cx="3276600" cy="369332"/>
          </a:xfrm>
          <a:prstGeom prst="rect">
            <a:avLst/>
          </a:prstGeom>
          <a:noFill/>
        </p:spPr>
        <p:txBody>
          <a:bodyPr wrap="square" rtlCol="0">
            <a:spAutoFit/>
          </a:bodyPr>
          <a:lstStyle/>
          <a:p>
            <a:r>
              <a:rPr lang="en-US" dirty="0" smtClean="0">
                <a:latin typeface="Cambria Math" pitchFamily="18" charset="0"/>
                <a:ea typeface="Cambria Math" pitchFamily="18" charset="0"/>
              </a:rPr>
              <a:t>1, ½, 2, 3, 1/3,1/4, 2/3, </a:t>
            </a:r>
            <a:r>
              <a:rPr lang="en-US" dirty="0" smtClean="0">
                <a:latin typeface="Cambria Math"/>
                <a:ea typeface="Cambria Math"/>
              </a:rPr>
              <a:t>….</a:t>
            </a:r>
            <a:r>
              <a:rPr lang="en-US" dirty="0" smtClean="0">
                <a:latin typeface="Cambria Math" pitchFamily="18" charset="0"/>
                <a:ea typeface="Cambria Math" pitchFamily="18" charset="0"/>
              </a:rPr>
              <a:t> </a:t>
            </a:r>
            <a:endParaRPr lang="en-US" dirty="0">
              <a:latin typeface="Cambria Math" pitchFamily="18" charset="0"/>
              <a:ea typeface="Cambria Math" pitchFamily="18" charset="0"/>
            </a:endParaRPr>
          </a:p>
        </p:txBody>
      </p:sp>
      <p:sp>
        <p:nvSpPr>
          <p:cNvPr id="9" name="Isosceles Triangle 8"/>
          <p:cNvSpPr/>
          <p:nvPr/>
        </p:nvSpPr>
        <p:spPr>
          <a:xfrm rot="5400000" flipV="1">
            <a:off x="8534400" y="6400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 </a:t>
            </a:r>
            <a:r>
              <a:rPr lang="en-US" b="1" dirty="0" smtClean="0">
                <a:latin typeface="Cambria Math" pitchFamily="18" charset="0"/>
                <a:ea typeface="Cambria Math" pitchFamily="18" charset="0"/>
              </a:rPr>
              <a:t>4</a:t>
            </a:r>
            <a:r>
              <a:rPr lang="en-US" dirty="0" smtClean="0"/>
              <a:t>: Show that the set of finite strings </a:t>
            </a:r>
            <a:r>
              <a:rPr lang="en-US" i="1" dirty="0" smtClean="0"/>
              <a:t>S</a:t>
            </a:r>
            <a:r>
              <a:rPr lang="en-US" dirty="0" smtClean="0"/>
              <a:t> over a finite alphabet </a:t>
            </a:r>
            <a:r>
              <a:rPr lang="en-US" i="1" dirty="0" smtClean="0"/>
              <a:t>A</a:t>
            </a:r>
            <a:r>
              <a:rPr lang="en-US" dirty="0" smtClean="0"/>
              <a:t> is </a:t>
            </a:r>
            <a:r>
              <a:rPr lang="en-US" dirty="0" err="1" smtClean="0"/>
              <a:t>countably</a:t>
            </a:r>
            <a:r>
              <a:rPr lang="en-US" dirty="0" smtClean="0"/>
              <a:t> infinite.</a:t>
            </a:r>
          </a:p>
          <a:p>
            <a:pPr lvl="1">
              <a:buNone/>
            </a:pPr>
            <a:r>
              <a:rPr lang="en-US" dirty="0" smtClean="0"/>
              <a:t>   Assume an alphabetical ordering of symbols in A</a:t>
            </a:r>
          </a:p>
          <a:p>
            <a:pPr>
              <a:buNone/>
            </a:pPr>
            <a:r>
              <a:rPr lang="en-US" b="1" dirty="0" smtClean="0"/>
              <a:t>    Solution</a:t>
            </a:r>
            <a:r>
              <a:rPr lang="en-US" dirty="0" smtClean="0"/>
              <a:t>: Show that the strings can be listed in a sequence. First list</a:t>
            </a:r>
          </a:p>
          <a:p>
            <a:pPr marL="850392" lvl="1" indent="-457200">
              <a:buFont typeface="+mj-lt"/>
              <a:buAutoNum type="arabicPeriod"/>
            </a:pPr>
            <a:r>
              <a:rPr lang="en-US" dirty="0" smtClean="0"/>
              <a:t>All the strings of length </a:t>
            </a:r>
            <a:r>
              <a:rPr lang="en-US" dirty="0" smtClean="0">
                <a:latin typeface="Cambria Math" pitchFamily="18" charset="0"/>
                <a:ea typeface="Cambria Math" pitchFamily="18" charset="0"/>
              </a:rPr>
              <a:t>0 in alphabetical order.</a:t>
            </a:r>
          </a:p>
          <a:p>
            <a:pPr marL="850392" lvl="1" indent="-457200">
              <a:buFont typeface="+mj-lt"/>
              <a:buAutoNum type="arabicPeriod"/>
            </a:pPr>
            <a:r>
              <a:rPr lang="en-US" dirty="0" smtClean="0"/>
              <a:t>Then all the strings of length </a:t>
            </a:r>
            <a:r>
              <a:rPr lang="en-US" dirty="0" smtClean="0">
                <a:latin typeface="Cambria Math" pitchFamily="18" charset="0"/>
                <a:ea typeface="Cambria Math" pitchFamily="18" charset="0"/>
              </a:rPr>
              <a:t>1</a:t>
            </a:r>
            <a:r>
              <a:rPr lang="en-US" dirty="0" smtClean="0"/>
              <a:t> in lexicographic (as in a dictionary) order.</a:t>
            </a:r>
          </a:p>
          <a:p>
            <a:pPr marL="850392" lvl="1" indent="-457200">
              <a:buFont typeface="+mj-lt"/>
              <a:buAutoNum type="arabicPeriod"/>
            </a:pPr>
            <a:r>
              <a:rPr lang="en-US" dirty="0" smtClean="0"/>
              <a:t>Then all the strings of length </a:t>
            </a:r>
            <a:r>
              <a:rPr lang="en-US" dirty="0" smtClean="0">
                <a:latin typeface="Cambria Math" pitchFamily="18" charset="0"/>
                <a:ea typeface="Cambria Math" pitchFamily="18" charset="0"/>
              </a:rPr>
              <a:t>2</a:t>
            </a:r>
            <a:r>
              <a:rPr lang="en-US" dirty="0" smtClean="0"/>
              <a:t> in lexicographic order. </a:t>
            </a:r>
          </a:p>
          <a:p>
            <a:pPr marL="850392" lvl="1" indent="-457200">
              <a:buFont typeface="+mj-lt"/>
              <a:buAutoNum type="arabicPeriod"/>
            </a:pPr>
            <a:r>
              <a:rPr lang="en-US" dirty="0" smtClean="0"/>
              <a:t>And so on.</a:t>
            </a:r>
          </a:p>
          <a:p>
            <a:pPr>
              <a:buNone/>
            </a:pPr>
            <a:r>
              <a:rPr lang="en-US" dirty="0" smtClean="0"/>
              <a:t>   This implies a </a:t>
            </a:r>
            <a:r>
              <a:rPr lang="en-US" dirty="0" err="1" smtClean="0"/>
              <a:t>bijection</a:t>
            </a:r>
            <a:r>
              <a:rPr lang="en-US" dirty="0" smtClean="0"/>
              <a:t> from </a:t>
            </a:r>
            <a:r>
              <a:rPr lang="en-US" b="1" dirty="0" smtClean="0"/>
              <a:t>N</a:t>
            </a:r>
            <a:r>
              <a:rPr lang="en-US" dirty="0" smtClean="0"/>
              <a:t> to </a:t>
            </a:r>
            <a:r>
              <a:rPr lang="en-US" i="1" dirty="0" smtClean="0"/>
              <a:t>S</a:t>
            </a:r>
            <a:r>
              <a:rPr lang="en-US" dirty="0" smtClean="0"/>
              <a:t> and hence it is a </a:t>
            </a:r>
            <a:r>
              <a:rPr lang="en-US" dirty="0" err="1" smtClean="0"/>
              <a:t>countably</a:t>
            </a:r>
            <a:r>
              <a:rPr lang="en-US" dirty="0" smtClean="0"/>
              <a:t> infinite set.</a:t>
            </a:r>
            <a:endParaRPr lang="en-US"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set of all Java programs is countable.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 </a:t>
            </a:r>
            <a:r>
              <a:rPr lang="en-US" b="1" dirty="0" smtClean="0">
                <a:latin typeface="Cambria Math" pitchFamily="18" charset="0"/>
                <a:ea typeface="Cambria Math" pitchFamily="18" charset="0"/>
              </a:rPr>
              <a:t>5</a:t>
            </a:r>
            <a:r>
              <a:rPr lang="en-US" dirty="0" smtClean="0"/>
              <a:t>:  Show that the set of all Java programs is countable.</a:t>
            </a:r>
          </a:p>
          <a:p>
            <a:pPr>
              <a:buNone/>
            </a:pPr>
            <a:r>
              <a:rPr lang="en-US" b="1" dirty="0" smtClean="0"/>
              <a:t>    Solution</a:t>
            </a:r>
            <a:r>
              <a:rPr lang="en-US" dirty="0" smtClean="0"/>
              <a:t>: Let </a:t>
            </a:r>
            <a:r>
              <a:rPr lang="en-US" i="1" dirty="0" smtClean="0"/>
              <a:t>S</a:t>
            </a:r>
            <a:r>
              <a:rPr lang="en-US" dirty="0" smtClean="0"/>
              <a:t> be the set of  strings constructed from the characters which can appear in a Java program. Use the ordering from the previous example. Take each string in turn:</a:t>
            </a:r>
          </a:p>
          <a:p>
            <a:pPr lvl="1"/>
            <a:r>
              <a:rPr lang="en-US" dirty="0" smtClean="0"/>
              <a:t>Feed the string into a Java compiler. (A Java compiler will determine if the input program is a syntactically correct Java program.)</a:t>
            </a:r>
          </a:p>
          <a:p>
            <a:pPr lvl="1"/>
            <a:r>
              <a:rPr lang="en-US" dirty="0" smtClean="0"/>
              <a:t>If the compiler says YES, this is a syntactically correct Java program, we add the program to the list.</a:t>
            </a:r>
          </a:p>
          <a:p>
            <a:pPr lvl="1"/>
            <a:r>
              <a:rPr lang="en-US" dirty="0" smtClean="0"/>
              <a:t>We move on to the next string.</a:t>
            </a:r>
          </a:p>
          <a:p>
            <a:pPr>
              <a:buNone/>
            </a:pPr>
            <a:r>
              <a:rPr lang="en-US" dirty="0" smtClean="0"/>
              <a:t>    In this way we construct an implied </a:t>
            </a:r>
            <a:r>
              <a:rPr lang="en-US" dirty="0" err="1" smtClean="0"/>
              <a:t>bijection</a:t>
            </a:r>
            <a:r>
              <a:rPr lang="en-US" dirty="0" smtClean="0"/>
              <a:t> from </a:t>
            </a:r>
            <a:r>
              <a:rPr lang="en-US" b="1" dirty="0" smtClean="0"/>
              <a:t>N</a:t>
            </a:r>
            <a:r>
              <a:rPr lang="en-US" dirty="0" smtClean="0"/>
              <a:t> to the set of Java programs. Hence, the set of Java programs is countable.</a:t>
            </a:r>
            <a:endParaRPr lang="en-US" dirty="0"/>
          </a:p>
        </p:txBody>
      </p:sp>
      <p:sp>
        <p:nvSpPr>
          <p:cNvPr id="4" name="Isosceles Triangle 3"/>
          <p:cNvSpPr/>
          <p:nvPr/>
        </p:nvSpPr>
        <p:spPr>
          <a:xfrm rot="5400000" flipV="1">
            <a:off x="8305800" y="5257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Real Numbers are Uncountable</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sz="2900" b="1" dirty="0" smtClean="0"/>
              <a:t>Example</a:t>
            </a:r>
            <a:r>
              <a:rPr lang="en-US" sz="2900" dirty="0" smtClean="0"/>
              <a:t>: Show that the set of real numbers is uncountable.</a:t>
            </a:r>
          </a:p>
          <a:p>
            <a:pPr>
              <a:buNone/>
            </a:pPr>
            <a:r>
              <a:rPr lang="en-US" sz="2900" b="1" dirty="0" smtClean="0"/>
              <a:t>Solution</a:t>
            </a:r>
            <a:r>
              <a:rPr lang="en-US" sz="2900" dirty="0" smtClean="0"/>
              <a:t>: The   method is called the Cantor  </a:t>
            </a:r>
            <a:r>
              <a:rPr lang="en-US" sz="2900" dirty="0" err="1" smtClean="0"/>
              <a:t>diagnalization</a:t>
            </a:r>
            <a:r>
              <a:rPr lang="en-US" sz="2900" dirty="0" smtClean="0"/>
              <a:t> argument, and is a proof by contradiction.</a:t>
            </a:r>
          </a:p>
          <a:p>
            <a:pPr marL="514350" indent="-514350">
              <a:buFont typeface="+mj-lt"/>
              <a:buAutoNum type="arabicPeriod"/>
            </a:pPr>
            <a:r>
              <a:rPr lang="en-US" sz="2900" dirty="0" smtClean="0"/>
              <a:t>Suppose </a:t>
            </a:r>
            <a:r>
              <a:rPr lang="en-US" sz="2900" b="1" dirty="0" smtClean="0"/>
              <a:t>R</a:t>
            </a:r>
            <a:r>
              <a:rPr lang="en-US" sz="2900" dirty="0" smtClean="0"/>
              <a:t> is countable. Then the real numbers between </a:t>
            </a:r>
            <a:r>
              <a:rPr lang="en-US" sz="2900" dirty="0" smtClean="0">
                <a:latin typeface="Cambria Math" pitchFamily="18" charset="0"/>
                <a:ea typeface="Cambria Math" pitchFamily="18" charset="0"/>
              </a:rPr>
              <a:t>0</a:t>
            </a:r>
            <a:r>
              <a:rPr lang="en-US" sz="2900" dirty="0" smtClean="0"/>
              <a:t> and </a:t>
            </a:r>
            <a:r>
              <a:rPr lang="en-US" sz="2900" dirty="0" smtClean="0">
                <a:latin typeface="Cambria Math" pitchFamily="18" charset="0"/>
                <a:ea typeface="Cambria Math" pitchFamily="18" charset="0"/>
              </a:rPr>
              <a:t>1</a:t>
            </a:r>
            <a:r>
              <a:rPr lang="en-US" sz="2900" dirty="0" smtClean="0"/>
              <a:t> are also countable (any subset of a countable set is countable - an exercise in the text).</a:t>
            </a:r>
          </a:p>
          <a:p>
            <a:pPr marL="514350" indent="-514350">
              <a:buFont typeface="+mj-lt"/>
              <a:buAutoNum type="arabicPeriod"/>
            </a:pPr>
            <a:r>
              <a:rPr lang="en-US" sz="2900" dirty="0" smtClean="0"/>
              <a:t>The real numbers between </a:t>
            </a:r>
            <a:r>
              <a:rPr lang="en-US" sz="2900" dirty="0" smtClean="0">
                <a:latin typeface="Cambria Math" pitchFamily="18" charset="0"/>
                <a:ea typeface="Cambria Math" pitchFamily="18" charset="0"/>
              </a:rPr>
              <a:t>0</a:t>
            </a:r>
            <a:r>
              <a:rPr lang="en-US" sz="2900" dirty="0" smtClean="0"/>
              <a:t> and </a:t>
            </a:r>
            <a:r>
              <a:rPr lang="en-US" sz="2900" dirty="0" smtClean="0">
                <a:latin typeface="Cambria Math" pitchFamily="18" charset="0"/>
                <a:ea typeface="Cambria Math" pitchFamily="18" charset="0"/>
              </a:rPr>
              <a:t>1</a:t>
            </a:r>
            <a:r>
              <a:rPr lang="en-US" sz="2900" dirty="0" smtClean="0"/>
              <a:t> can be listed in order </a:t>
            </a:r>
            <a:r>
              <a:rPr lang="en-US" sz="2900" i="1" dirty="0" smtClean="0"/>
              <a:t>r</a:t>
            </a:r>
            <a:r>
              <a:rPr lang="en-US" sz="2900" baseline="-25000" dirty="0" smtClean="0"/>
              <a:t>1 </a:t>
            </a:r>
            <a:r>
              <a:rPr lang="en-US" sz="2900" dirty="0" smtClean="0"/>
              <a:t>, </a:t>
            </a:r>
            <a:r>
              <a:rPr lang="en-US" sz="2900" i="1" dirty="0" smtClean="0"/>
              <a:t>r</a:t>
            </a:r>
            <a:r>
              <a:rPr lang="en-US" sz="2900" baseline="-25000" dirty="0" smtClean="0"/>
              <a:t>2 </a:t>
            </a:r>
            <a:r>
              <a:rPr lang="en-US" sz="2900" dirty="0" smtClean="0"/>
              <a:t>, </a:t>
            </a:r>
            <a:r>
              <a:rPr lang="en-US" sz="2900" i="1" dirty="0" smtClean="0"/>
              <a:t>r</a:t>
            </a:r>
            <a:r>
              <a:rPr lang="en-US" sz="2900" baseline="-25000" dirty="0" smtClean="0"/>
              <a:t>3 </a:t>
            </a:r>
            <a:r>
              <a:rPr lang="en-US" sz="2900" dirty="0" smtClean="0"/>
              <a:t>,… .</a:t>
            </a:r>
          </a:p>
          <a:p>
            <a:pPr marL="514350" indent="-514350">
              <a:buFont typeface="+mj-lt"/>
              <a:buAutoNum type="arabicPeriod"/>
            </a:pPr>
            <a:r>
              <a:rPr lang="en-US" sz="2900" dirty="0" smtClean="0"/>
              <a:t>Let the decimal representation of this listing be</a:t>
            </a:r>
          </a:p>
          <a:p>
            <a:pPr marL="514350" indent="-514350">
              <a:buFont typeface="+mj-lt"/>
              <a:buAutoNum type="arabicPeriod"/>
            </a:pPr>
            <a:endParaRPr lang="en-US" sz="2900" dirty="0" smtClean="0"/>
          </a:p>
          <a:p>
            <a:pPr marL="514350" indent="-514350">
              <a:buFont typeface="+mj-lt"/>
              <a:buAutoNum type="arabicPeriod"/>
            </a:pPr>
            <a:endParaRPr lang="en-US" sz="2900" dirty="0" smtClean="0"/>
          </a:p>
          <a:p>
            <a:pPr marL="514350" indent="-514350">
              <a:buNone/>
            </a:pPr>
            <a:endParaRPr lang="en-US" sz="2900" dirty="0" smtClean="0"/>
          </a:p>
          <a:p>
            <a:pPr marL="514350" indent="-514350">
              <a:buFont typeface="+mj-lt"/>
              <a:buAutoNum type="arabicPeriod" startAt="4"/>
            </a:pPr>
            <a:r>
              <a:rPr lang="en-US" sz="2900" dirty="0" smtClean="0"/>
              <a:t>Form a new real number with the decimal expansion</a:t>
            </a:r>
          </a:p>
          <a:p>
            <a:pPr marL="514350" indent="-514350">
              <a:buNone/>
            </a:pPr>
            <a:r>
              <a:rPr lang="en-US" sz="2900" dirty="0" smtClean="0"/>
              <a:t>             where</a:t>
            </a:r>
          </a:p>
          <a:p>
            <a:pPr marL="514350" indent="-514350">
              <a:buFont typeface="+mj-lt"/>
              <a:buAutoNum type="arabicPeriod" startAt="5"/>
            </a:pPr>
            <a:r>
              <a:rPr lang="en-US" sz="2900" i="1" dirty="0" smtClean="0"/>
              <a:t>r </a:t>
            </a:r>
            <a:r>
              <a:rPr lang="en-US" sz="2900" dirty="0" smtClean="0"/>
              <a:t>is not equal to any of the </a:t>
            </a:r>
            <a:r>
              <a:rPr lang="en-US" sz="2900" i="1" dirty="0" smtClean="0"/>
              <a:t>r</a:t>
            </a:r>
            <a:r>
              <a:rPr lang="en-US" sz="2900" baseline="-25000" dirty="0" smtClean="0"/>
              <a:t>1 </a:t>
            </a:r>
            <a:r>
              <a:rPr lang="en-US" sz="2900" dirty="0" smtClean="0"/>
              <a:t>, </a:t>
            </a:r>
            <a:r>
              <a:rPr lang="en-US" sz="2900" i="1" dirty="0" smtClean="0"/>
              <a:t>r</a:t>
            </a:r>
            <a:r>
              <a:rPr lang="en-US" sz="2900" baseline="-25000" dirty="0" smtClean="0"/>
              <a:t>2 </a:t>
            </a:r>
            <a:r>
              <a:rPr lang="en-US" sz="2900" dirty="0" smtClean="0"/>
              <a:t>, </a:t>
            </a:r>
            <a:r>
              <a:rPr lang="en-US" sz="2900" i="1" dirty="0" smtClean="0"/>
              <a:t>r</a:t>
            </a:r>
            <a:r>
              <a:rPr lang="en-US" sz="2900" baseline="-25000" dirty="0" smtClean="0"/>
              <a:t>3 </a:t>
            </a:r>
            <a:r>
              <a:rPr lang="en-US" sz="2900" dirty="0" smtClean="0"/>
              <a:t>,...  Because it differs from </a:t>
            </a:r>
            <a:r>
              <a:rPr lang="en-US" sz="2900" i="1" dirty="0" err="1" smtClean="0"/>
              <a:t>r</a:t>
            </a:r>
            <a:r>
              <a:rPr lang="en-US" sz="2900" i="1" baseline="-25000" dirty="0" err="1" smtClean="0"/>
              <a:t>i</a:t>
            </a:r>
            <a:r>
              <a:rPr lang="en-US" sz="2900" baseline="-25000" dirty="0" smtClean="0"/>
              <a:t>   </a:t>
            </a:r>
            <a:r>
              <a:rPr lang="en-US" sz="2900" dirty="0" smtClean="0"/>
              <a:t>in its </a:t>
            </a:r>
            <a:r>
              <a:rPr lang="en-US" sz="2900" i="1" dirty="0" err="1" smtClean="0"/>
              <a:t>i</a:t>
            </a:r>
            <a:r>
              <a:rPr lang="en-US" sz="2900" dirty="0" err="1" smtClean="0"/>
              <a:t>th</a:t>
            </a:r>
            <a:r>
              <a:rPr lang="en-US" sz="2900" dirty="0" smtClean="0"/>
              <a:t> position after the decimal point. Therefore there is a real number between </a:t>
            </a:r>
            <a:r>
              <a:rPr lang="en-US" sz="2900" dirty="0" smtClean="0">
                <a:latin typeface="Cambria Math" pitchFamily="18" charset="0"/>
                <a:ea typeface="Cambria Math" pitchFamily="18" charset="0"/>
              </a:rPr>
              <a:t>0</a:t>
            </a:r>
            <a:r>
              <a:rPr lang="en-US" sz="2900" dirty="0" smtClean="0"/>
              <a:t> and </a:t>
            </a:r>
            <a:r>
              <a:rPr lang="en-US" sz="2900" dirty="0" smtClean="0">
                <a:latin typeface="Cambria Math" pitchFamily="18" charset="0"/>
                <a:ea typeface="Cambria Math" pitchFamily="18" charset="0"/>
              </a:rPr>
              <a:t>1</a:t>
            </a:r>
            <a:r>
              <a:rPr lang="en-US" sz="2900" dirty="0" smtClean="0"/>
              <a:t> that is not on the list since every real number has a unique decimal expansion. Hence, all the real numbers between </a:t>
            </a:r>
            <a:r>
              <a:rPr lang="en-US" sz="2900" dirty="0" smtClean="0">
                <a:latin typeface="Cambria Math" pitchFamily="18" charset="0"/>
                <a:ea typeface="Cambria Math" pitchFamily="18" charset="0"/>
              </a:rPr>
              <a:t>0</a:t>
            </a:r>
            <a:r>
              <a:rPr lang="en-US" sz="2900" dirty="0" smtClean="0"/>
              <a:t> and </a:t>
            </a:r>
            <a:r>
              <a:rPr lang="en-US" sz="2900" dirty="0" smtClean="0">
                <a:latin typeface="Cambria Math" pitchFamily="18" charset="0"/>
                <a:ea typeface="Cambria Math" pitchFamily="18" charset="0"/>
              </a:rPr>
              <a:t>1</a:t>
            </a:r>
            <a:r>
              <a:rPr lang="en-US" sz="2900" dirty="0" smtClean="0"/>
              <a:t> cannot be listed, so the set of real numbers between </a:t>
            </a:r>
            <a:r>
              <a:rPr lang="en-US" sz="2900" dirty="0" smtClean="0">
                <a:latin typeface="Cambria Math" pitchFamily="18" charset="0"/>
                <a:ea typeface="Cambria Math" pitchFamily="18" charset="0"/>
              </a:rPr>
              <a:t>0</a:t>
            </a:r>
            <a:r>
              <a:rPr lang="en-US" sz="2900" dirty="0" smtClean="0"/>
              <a:t> and </a:t>
            </a:r>
            <a:r>
              <a:rPr lang="en-US" sz="2900" dirty="0" smtClean="0">
                <a:latin typeface="Cambria Math" pitchFamily="18" charset="0"/>
                <a:ea typeface="Cambria Math" pitchFamily="18" charset="0"/>
              </a:rPr>
              <a:t>1</a:t>
            </a:r>
            <a:r>
              <a:rPr lang="en-US" sz="2900" dirty="0" smtClean="0"/>
              <a:t> is uncountable.</a:t>
            </a:r>
          </a:p>
          <a:p>
            <a:pPr marL="514350" indent="-514350">
              <a:buFont typeface="+mj-lt"/>
              <a:buAutoNum type="arabicPeriod" startAt="5"/>
            </a:pPr>
            <a:r>
              <a:rPr lang="en-US" sz="2900" dirty="0" smtClean="0">
                <a:latin typeface="Cambria Math" pitchFamily="18" charset="0"/>
                <a:ea typeface="Cambria Math" pitchFamily="18" charset="0"/>
              </a:rPr>
              <a:t>Since a set with an uncountable subset is uncountable (an exercise), the set of real numbers is uncountable.</a:t>
            </a:r>
            <a:endParaRPr lang="en-US" sz="2900" dirty="0" smtClean="0"/>
          </a:p>
          <a:p>
            <a:pPr marL="514350" indent="-514350">
              <a:buFont typeface="+mj-lt"/>
              <a:buAutoNum type="arabicPeriod" startAt="5"/>
            </a:pPr>
            <a:endParaRPr lang="en-US" sz="2900" dirty="0" smtClean="0"/>
          </a:p>
          <a:p>
            <a:pPr marL="514350" indent="-514350">
              <a:buFont typeface="+mj-lt"/>
              <a:buAutoNum type="arabicPeriod" startAt="5"/>
            </a:pPr>
            <a:endParaRPr lang="en-US" sz="3200" dirty="0" smtClean="0"/>
          </a:p>
          <a:p>
            <a:endParaRPr lang="en-US" sz="3200" dirty="0" smtClean="0"/>
          </a:p>
        </p:txBody>
      </p:sp>
      <p:pic>
        <p:nvPicPr>
          <p:cNvPr id="15" name="Picture 14" descr="addin_tmp.png"/>
          <p:cNvPicPr>
            <a:picLocks noChangeAspect="1"/>
          </p:cNvPicPr>
          <p:nvPr>
            <p:custDataLst>
              <p:tags r:id="rId1"/>
            </p:custDataLst>
          </p:nvPr>
        </p:nvPicPr>
        <p:blipFill>
          <a:blip r:embed="rId5" cstate="print"/>
          <a:stretch>
            <a:fillRect/>
          </a:stretch>
        </p:blipFill>
        <p:spPr>
          <a:xfrm>
            <a:off x="5409247" y="3352800"/>
            <a:ext cx="2363153" cy="942975"/>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5791200" y="4419600"/>
            <a:ext cx="1313021" cy="115729"/>
          </a:xfrm>
          <a:prstGeom prst="rect">
            <a:avLst/>
          </a:prstGeom>
        </p:spPr>
      </p:pic>
      <p:pic>
        <p:nvPicPr>
          <p:cNvPr id="13" name="Picture 12" descr="addin_tmp.png"/>
          <p:cNvPicPr>
            <a:picLocks noChangeAspect="1"/>
          </p:cNvPicPr>
          <p:nvPr>
            <p:custDataLst>
              <p:tags r:id="rId3"/>
            </p:custDataLst>
          </p:nvPr>
        </p:nvPicPr>
        <p:blipFill>
          <a:blip r:embed="rId7" cstate="print"/>
          <a:stretch>
            <a:fillRect/>
          </a:stretch>
        </p:blipFill>
        <p:spPr>
          <a:xfrm>
            <a:off x="1828800" y="4572000"/>
            <a:ext cx="3058954" cy="178594"/>
          </a:xfrm>
          <a:prstGeom prst="rect">
            <a:avLst/>
          </a:prstGeom>
        </p:spPr>
      </p:pic>
      <p:sp>
        <p:nvSpPr>
          <p:cNvPr id="7" name="Isosceles Triangle 6"/>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Z:\Desktop\Discrete Math\Jpegs 2\bookart\0201.jpg"/>
          <p:cNvPicPr>
            <a:picLocks noChangeAspect="1" noChangeArrowheads="1"/>
          </p:cNvPicPr>
          <p:nvPr/>
        </p:nvPicPr>
        <p:blipFill>
          <a:blip r:embed="rId8" cstate="print"/>
          <a:srcRect/>
          <a:stretch>
            <a:fillRect/>
          </a:stretch>
        </p:blipFill>
        <p:spPr bwMode="auto">
          <a:xfrm>
            <a:off x="7543800" y="228600"/>
            <a:ext cx="901700" cy="1039813"/>
          </a:xfrm>
          <a:prstGeom prst="rect">
            <a:avLst/>
          </a:prstGeom>
          <a:noFill/>
        </p:spPr>
      </p:pic>
      <p:sp>
        <p:nvSpPr>
          <p:cNvPr id="9" name="TextBox 8"/>
          <p:cNvSpPr txBox="1"/>
          <p:nvPr/>
        </p:nvSpPr>
        <p:spPr>
          <a:xfrm>
            <a:off x="5486400" y="533400"/>
            <a:ext cx="1676400" cy="646331"/>
          </a:xfrm>
          <a:prstGeom prst="rect">
            <a:avLst/>
          </a:prstGeom>
          <a:noFill/>
        </p:spPr>
        <p:txBody>
          <a:bodyPr wrap="square" rtlCol="0">
            <a:spAutoFit/>
          </a:bodyPr>
          <a:lstStyle/>
          <a:p>
            <a:r>
              <a:rPr lang="en-US" dirty="0" smtClean="0"/>
              <a:t>Georg Cantor</a:t>
            </a:r>
          </a:p>
          <a:p>
            <a:r>
              <a:rPr lang="en-US" dirty="0" smtClean="0"/>
              <a:t>(1845-1918)</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Picture 3"/>
          <p:cNvPicPr>
            <a:picLocks noChangeAspect="1"/>
          </p:cNvPicPr>
          <p:nvPr/>
        </p:nvPicPr>
        <p:blipFill>
          <a:blip r:embed="rId2"/>
          <a:stretch>
            <a:fillRect/>
          </a:stretch>
        </p:blipFill>
        <p:spPr>
          <a:xfrm>
            <a:off x="381000" y="2057400"/>
            <a:ext cx="8174776" cy="4330700"/>
          </a:xfrm>
          <a:prstGeom prst="rect">
            <a:avLst/>
          </a:prstGeom>
        </p:spPr>
      </p:pic>
    </p:spTree>
    <p:extLst>
      <p:ext uri="{BB962C8B-B14F-4D97-AF65-F5344CB8AC3E}">
        <p14:creationId xmlns:p14="http://schemas.microsoft.com/office/powerpoint/2010/main" val="10455645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3" name="Picture 2"/>
          <p:cNvPicPr>
            <a:picLocks noChangeAspect="1"/>
          </p:cNvPicPr>
          <p:nvPr/>
        </p:nvPicPr>
        <p:blipFill>
          <a:blip r:embed="rId2"/>
          <a:stretch>
            <a:fillRect/>
          </a:stretch>
        </p:blipFill>
        <p:spPr>
          <a:xfrm>
            <a:off x="459224" y="2279650"/>
            <a:ext cx="8225551" cy="2298700"/>
          </a:xfrm>
          <a:prstGeom prst="rect">
            <a:avLst/>
          </a:prstGeom>
        </p:spPr>
      </p:pic>
    </p:spTree>
    <p:extLst>
      <p:ext uri="{BB962C8B-B14F-4D97-AF65-F5344CB8AC3E}">
        <p14:creationId xmlns:p14="http://schemas.microsoft.com/office/powerpoint/2010/main" val="2575628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Use set builder notation to give a description of each </a:t>
            </a:r>
            <a:r>
              <a:rPr lang="en-US" dirty="0" smtClean="0"/>
              <a:t>of these </a:t>
            </a:r>
            <a:r>
              <a:rPr lang="en-US" dirty="0"/>
              <a:t>sets.</a:t>
            </a:r>
          </a:p>
          <a:p>
            <a:r>
              <a:rPr lang="pt-BR" b="1" dirty="0"/>
              <a:t>a) </a:t>
            </a:r>
            <a:r>
              <a:rPr lang="pt-BR" dirty="0"/>
              <a:t>{0</a:t>
            </a:r>
            <a:r>
              <a:rPr lang="pt-BR" i="1" dirty="0"/>
              <a:t>, </a:t>
            </a:r>
            <a:r>
              <a:rPr lang="pt-BR" dirty="0"/>
              <a:t>3</a:t>
            </a:r>
            <a:r>
              <a:rPr lang="pt-BR" i="1" dirty="0"/>
              <a:t>, </a:t>
            </a:r>
            <a:r>
              <a:rPr lang="pt-BR" dirty="0"/>
              <a:t>6</a:t>
            </a:r>
            <a:r>
              <a:rPr lang="pt-BR" i="1" dirty="0"/>
              <a:t>, </a:t>
            </a:r>
            <a:r>
              <a:rPr lang="pt-BR" dirty="0"/>
              <a:t>9</a:t>
            </a:r>
            <a:r>
              <a:rPr lang="pt-BR" i="1" dirty="0"/>
              <a:t>, </a:t>
            </a:r>
            <a:r>
              <a:rPr lang="pt-BR" dirty="0"/>
              <a:t>12}</a:t>
            </a:r>
          </a:p>
          <a:p>
            <a:r>
              <a:rPr lang="en-US" b="1" dirty="0"/>
              <a:t>b) </a:t>
            </a:r>
            <a:r>
              <a:rPr lang="en-US" dirty="0"/>
              <a:t>{−3</a:t>
            </a:r>
            <a:r>
              <a:rPr lang="en-US" i="1" dirty="0"/>
              <a:t>,</a:t>
            </a:r>
            <a:r>
              <a:rPr lang="en-US" dirty="0"/>
              <a:t>−2</a:t>
            </a:r>
            <a:r>
              <a:rPr lang="en-US" i="1" dirty="0"/>
              <a:t>,</a:t>
            </a:r>
            <a:r>
              <a:rPr lang="en-US" dirty="0"/>
              <a:t>−1</a:t>
            </a:r>
            <a:r>
              <a:rPr lang="en-US" i="1" dirty="0"/>
              <a:t>, </a:t>
            </a:r>
            <a:r>
              <a:rPr lang="en-US" dirty="0"/>
              <a:t>0</a:t>
            </a:r>
            <a:r>
              <a:rPr lang="en-US" i="1" dirty="0"/>
              <a:t>, </a:t>
            </a:r>
            <a:r>
              <a:rPr lang="en-US" dirty="0"/>
              <a:t>1</a:t>
            </a:r>
            <a:r>
              <a:rPr lang="en-US" i="1" dirty="0"/>
              <a:t>, </a:t>
            </a:r>
            <a:r>
              <a:rPr lang="en-US" dirty="0"/>
              <a:t>2</a:t>
            </a:r>
            <a:r>
              <a:rPr lang="en-US" i="1" dirty="0"/>
              <a:t>, </a:t>
            </a:r>
            <a:r>
              <a:rPr lang="en-US" dirty="0"/>
              <a:t>3}</a:t>
            </a:r>
          </a:p>
          <a:p>
            <a:r>
              <a:rPr lang="pt-BR" b="1" dirty="0"/>
              <a:t>c) </a:t>
            </a:r>
            <a:r>
              <a:rPr lang="pt-BR" dirty="0"/>
              <a:t>{</a:t>
            </a:r>
            <a:r>
              <a:rPr lang="pt-BR" i="1" dirty="0"/>
              <a:t>m, n, o, p</a:t>
            </a:r>
            <a:r>
              <a:rPr lang="pt-BR" dirty="0"/>
              <a:t>}</a:t>
            </a:r>
            <a:endParaRPr lang="en-US" dirty="0"/>
          </a:p>
        </p:txBody>
      </p:sp>
    </p:spTree>
    <p:extLst>
      <p:ext uri="{BB962C8B-B14F-4D97-AF65-F5344CB8AC3E}">
        <p14:creationId xmlns:p14="http://schemas.microsoft.com/office/powerpoint/2010/main" val="416425157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smtClean="0"/>
              <a:t>#1, #11</a:t>
            </a:r>
            <a:endParaRPr lang="en-US" dirty="0"/>
          </a:p>
        </p:txBody>
      </p:sp>
    </p:spTree>
    <p:extLst>
      <p:ext uri="{BB962C8B-B14F-4D97-AF65-F5344CB8AC3E}">
        <p14:creationId xmlns:p14="http://schemas.microsoft.com/office/powerpoint/2010/main" val="218008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Equality</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Two sets are </a:t>
            </a:r>
            <a:r>
              <a:rPr lang="en-US" i="1" dirty="0" smtClean="0"/>
              <a:t>equal</a:t>
            </a:r>
            <a:r>
              <a:rPr lang="en-US" dirty="0" smtClean="0"/>
              <a:t> if and only if they have the same elements. </a:t>
            </a:r>
          </a:p>
          <a:p>
            <a:pPr lvl="1"/>
            <a:r>
              <a:rPr lang="en-US" dirty="0" smtClean="0"/>
              <a:t>Therefore if A and B are sets, then A and B are equal if and only if                                         . </a:t>
            </a:r>
          </a:p>
          <a:p>
            <a:pPr lvl="1"/>
            <a:r>
              <a:rPr lang="en-US" dirty="0" smtClean="0"/>
              <a:t>We write </a:t>
            </a:r>
            <a:r>
              <a:rPr lang="en-US" i="1" dirty="0" smtClean="0"/>
              <a:t>A</a:t>
            </a:r>
            <a:r>
              <a:rPr lang="en-US" dirty="0" smtClean="0"/>
              <a:t> = </a:t>
            </a:r>
            <a:r>
              <a:rPr lang="en-US" i="1" dirty="0" smtClean="0"/>
              <a:t>B</a:t>
            </a:r>
            <a:r>
              <a:rPr lang="en-US" dirty="0" smtClean="0"/>
              <a:t> if </a:t>
            </a:r>
            <a:r>
              <a:rPr lang="en-US" i="1" dirty="0" smtClean="0"/>
              <a:t>A</a:t>
            </a:r>
            <a:r>
              <a:rPr lang="en-US" dirty="0" smtClean="0"/>
              <a:t> and </a:t>
            </a:r>
            <a:r>
              <a:rPr lang="en-US" i="1" dirty="0" smtClean="0"/>
              <a:t>B</a:t>
            </a:r>
            <a:r>
              <a:rPr lang="en-US" dirty="0" smtClean="0"/>
              <a:t> are equal sets.</a:t>
            </a:r>
          </a:p>
          <a:p>
            <a:pPr>
              <a:buNone/>
            </a:pPr>
            <a:r>
              <a:rPr lang="en-US" dirty="0" smtClean="0"/>
              <a:t>                </a:t>
            </a:r>
            <a:r>
              <a:rPr lang="en-US" dirty="0" smtClean="0">
                <a:latin typeface="Cambria Math" pitchFamily="18" charset="0"/>
                <a:ea typeface="Cambria Math" pitchFamily="18" charset="0"/>
              </a:rPr>
              <a:t>{1,3,5}   = {3, 5, 1}</a:t>
            </a:r>
          </a:p>
          <a:p>
            <a:pPr>
              <a:buNone/>
            </a:pPr>
            <a:r>
              <a:rPr lang="en-US" dirty="0" smtClean="0">
                <a:latin typeface="Cambria Math" pitchFamily="18" charset="0"/>
                <a:ea typeface="Cambria Math" pitchFamily="18" charset="0"/>
              </a:rPr>
              <a:t>                  {1,5,5,5,3,3,1} = {1,3,5}</a:t>
            </a:r>
            <a:endParaRPr lang="en-US" dirty="0">
              <a:latin typeface="Cambria Math" pitchFamily="18" charset="0"/>
              <a:ea typeface="Cambria Math" pitchFamily="18" charset="0"/>
            </a:endParaRP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set </a:t>
            </a:r>
            <a:r>
              <a:rPr lang="en-US" i="1" dirty="0" smtClean="0"/>
              <a:t>A</a:t>
            </a:r>
            <a:r>
              <a:rPr lang="en-US" dirty="0" smtClean="0"/>
              <a:t> is a </a:t>
            </a:r>
            <a:r>
              <a:rPr lang="en-US" i="1" dirty="0" smtClean="0"/>
              <a:t>subset</a:t>
            </a:r>
            <a:r>
              <a:rPr lang="en-US" dirty="0" smtClean="0"/>
              <a:t> of </a:t>
            </a:r>
            <a:r>
              <a:rPr lang="en-US" i="1" dirty="0" smtClean="0"/>
              <a:t>B</a:t>
            </a:r>
            <a:r>
              <a:rPr lang="en-US" dirty="0" smtClean="0"/>
              <a:t>, if and only if every element of </a:t>
            </a:r>
            <a:r>
              <a:rPr lang="en-US" i="1" dirty="0" smtClean="0"/>
              <a:t>A</a:t>
            </a:r>
            <a:r>
              <a:rPr lang="en-US" dirty="0" smtClean="0"/>
              <a:t> is also an element of </a:t>
            </a:r>
            <a:r>
              <a:rPr lang="en-US" i="1" dirty="0" smtClean="0"/>
              <a:t>B</a:t>
            </a:r>
            <a:r>
              <a:rPr lang="en-US" dirty="0" smtClean="0"/>
              <a:t>.  </a:t>
            </a:r>
          </a:p>
          <a:p>
            <a:pPr lvl="1"/>
            <a:r>
              <a:rPr lang="en-US" dirty="0" smtClean="0"/>
              <a:t>The notation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B</a:t>
            </a:r>
            <a:r>
              <a:rPr lang="en-US" dirty="0" smtClean="0">
                <a:latin typeface="Cambria Math" pitchFamily="18" charset="0"/>
                <a:ea typeface="Cambria Math" pitchFamily="18" charset="0"/>
              </a:rPr>
              <a:t>  is used </a:t>
            </a:r>
            <a:r>
              <a:rPr lang="en-US" dirty="0" smtClean="0">
                <a:latin typeface="Cambria Math"/>
                <a:ea typeface="Cambria Math"/>
              </a:rPr>
              <a:t>to indicate that </a:t>
            </a:r>
            <a:r>
              <a:rPr lang="en-US" i="1" dirty="0" smtClean="0">
                <a:latin typeface="Cambria Math"/>
                <a:ea typeface="Cambria Math"/>
              </a:rPr>
              <a:t>A</a:t>
            </a:r>
            <a:r>
              <a:rPr lang="en-US" dirty="0" smtClean="0">
                <a:latin typeface="Cambria Math"/>
                <a:ea typeface="Cambria Math"/>
              </a:rPr>
              <a:t> is a subset of the set </a:t>
            </a:r>
            <a:r>
              <a:rPr lang="en-US" i="1" dirty="0" smtClean="0">
                <a:latin typeface="Cambria Math"/>
                <a:ea typeface="Cambria Math"/>
              </a:rPr>
              <a:t>B</a:t>
            </a:r>
            <a:r>
              <a:rPr lang="en-US" dirty="0" smtClean="0">
                <a:latin typeface="Cambria Math"/>
                <a:ea typeface="Cambria Math"/>
              </a:rPr>
              <a:t>. </a:t>
            </a:r>
          </a:p>
          <a:p>
            <a:pPr lvl="1"/>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B</a:t>
            </a:r>
            <a:r>
              <a:rPr lang="en-US" dirty="0" smtClean="0">
                <a:latin typeface="Cambria Math" pitchFamily="18" charset="0"/>
                <a:ea typeface="Cambria Math" pitchFamily="18" charset="0"/>
              </a:rPr>
              <a:t>   holds if and only if                                            </a:t>
            </a:r>
            <a:r>
              <a:rPr lang="en-US" dirty="0" smtClean="0"/>
              <a:t>is true. </a:t>
            </a:r>
          </a:p>
          <a:p>
            <a:pPr marL="1124712" lvl="2" indent="-457200">
              <a:buFont typeface="+mj-lt"/>
              <a:buAutoNum type="arabicPeriod"/>
            </a:pPr>
            <a:r>
              <a:rPr lang="en-US" dirty="0" smtClean="0"/>
              <a:t>Because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dirty="0" smtClean="0">
                <a:latin typeface="Cambria Math"/>
                <a:ea typeface="Cambria Math"/>
              </a:rPr>
              <a:t>∅</a:t>
            </a:r>
            <a:r>
              <a:rPr lang="en-US" dirty="0" smtClean="0">
                <a:latin typeface="MS Reference Sans Serif" pitchFamily="34" charset="0"/>
                <a:ea typeface="Cambria Math" pitchFamily="18" charset="0"/>
              </a:rPr>
              <a:t>  </a:t>
            </a:r>
            <a:r>
              <a:rPr lang="en-US" dirty="0" smtClean="0"/>
              <a:t>is  always false, </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dirty="0" smtClean="0"/>
              <a:t> ,for every  set </a:t>
            </a:r>
            <a:r>
              <a:rPr lang="en-US" i="1" dirty="0" smtClean="0"/>
              <a:t>S</a:t>
            </a:r>
            <a:r>
              <a:rPr lang="en-US" dirty="0" smtClean="0"/>
              <a:t>.     </a:t>
            </a:r>
            <a:endParaRPr lang="en-US" b="1" dirty="0" smtClean="0"/>
          </a:p>
          <a:p>
            <a:pPr marL="1124712" lvl="2" indent="-457200">
              <a:buFont typeface="+mj-lt"/>
              <a:buAutoNum type="arabicPeriod"/>
            </a:pPr>
            <a:r>
              <a:rPr lang="en-US" dirty="0" smtClean="0"/>
              <a:t> Because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S</a:t>
            </a:r>
            <a:r>
              <a:rPr lang="en-US" dirty="0" smtClean="0">
                <a:latin typeface="MS Reference Sans Serif" pitchFamily="34" charset="0"/>
                <a:ea typeface="Cambria Math" pitchFamily="18" charset="0"/>
              </a:rPr>
              <a:t> </a:t>
            </a:r>
            <a:r>
              <a:rPr lang="en-US" dirty="0" smtClean="0">
                <a:latin typeface="Cambria Math"/>
                <a:ea typeface="Cambria Math"/>
              </a:rPr>
              <a:t>→</a:t>
            </a:r>
            <a:r>
              <a:rPr lang="en-US" i="1" dirty="0" smtClean="0">
                <a:latin typeface="Cambria Math" pitchFamily="18" charset="0"/>
                <a:ea typeface="Cambria Math" pitchFamily="18" charset="0"/>
              </a:rPr>
              <a:t> 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S</a:t>
            </a:r>
            <a:r>
              <a:rPr lang="en-US" dirty="0" smtClean="0">
                <a:latin typeface="MS Reference Sans Serif" pitchFamily="34" charset="0"/>
                <a:ea typeface="Cambria Math" pitchFamily="18" charset="0"/>
              </a:rPr>
              <a:t>, </a:t>
            </a:r>
            <a:r>
              <a:rPr lang="en-US" i="1" dirty="0" smtClean="0">
                <a:latin typeface="Cambria Math" pitchFamily="18" charset="0"/>
                <a:ea typeface="Cambria Math" pitchFamily="18" charset="0"/>
              </a:rPr>
              <a:t>S</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dirty="0" smtClean="0"/>
              <a:t>, for every  set </a:t>
            </a:r>
            <a:r>
              <a:rPr lang="en-US" i="1" dirty="0" smtClean="0"/>
              <a:t>S</a:t>
            </a:r>
            <a:r>
              <a:rPr lang="en-US" dirty="0" smtClean="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Showing a Set is or is not a Subset of Another Set</a:t>
            </a:r>
            <a:endParaRPr lang="en-US" dirty="0"/>
          </a:p>
        </p:txBody>
      </p:sp>
      <p:sp>
        <p:nvSpPr>
          <p:cNvPr id="3" name="Content Placeholder 2"/>
          <p:cNvSpPr>
            <a:spLocks noGrp="1"/>
          </p:cNvSpPr>
          <p:nvPr>
            <p:ph idx="1"/>
          </p:nvPr>
        </p:nvSpPr>
        <p:spPr/>
        <p:txBody>
          <a:bodyPr>
            <a:normAutofit lnSpcReduction="10000"/>
          </a:bodyPr>
          <a:lstStyle/>
          <a:p>
            <a:r>
              <a:rPr lang="en-US" b="1" dirty="0" smtClean="0">
                <a:ea typeface="Cambria Math" pitchFamily="18" charset="0"/>
              </a:rPr>
              <a:t>Showing  that A is a Subset of B</a:t>
            </a:r>
            <a:r>
              <a:rPr lang="en-US" dirty="0" smtClean="0">
                <a:ea typeface="Cambria Math" pitchFamily="18" charset="0"/>
              </a:rPr>
              <a:t>: To </a:t>
            </a:r>
            <a:r>
              <a:rPr lang="en-US" dirty="0" smtClean="0">
                <a:latin typeface="Cambria Math" pitchFamily="18" charset="0"/>
                <a:ea typeface="Cambria Math" pitchFamily="18" charset="0"/>
              </a:rPr>
              <a:t>show that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 show that if </a:t>
            </a:r>
            <a:r>
              <a:rPr lang="en-US" i="1" dirty="0" smtClean="0">
                <a:ea typeface="Cambria Math" pitchFamily="18" charset="0"/>
              </a:rPr>
              <a:t>x</a:t>
            </a:r>
            <a:r>
              <a:rPr lang="en-US" dirty="0" smtClean="0">
                <a:latin typeface="Cambria Math" pitchFamily="18" charset="0"/>
                <a:ea typeface="Cambria Math" pitchFamily="18" charset="0"/>
              </a:rPr>
              <a:t> belongs to </a:t>
            </a:r>
            <a:r>
              <a:rPr lang="en-US" i="1" dirty="0" smtClean="0">
                <a:ea typeface="Cambria Math" pitchFamily="18" charset="0"/>
              </a:rPr>
              <a:t>A,</a:t>
            </a:r>
            <a:r>
              <a:rPr lang="en-US" dirty="0" smtClean="0">
                <a:latin typeface="Cambria Math" pitchFamily="18" charset="0"/>
                <a:ea typeface="Cambria Math" pitchFamily="18" charset="0"/>
              </a:rPr>
              <a:t> then </a:t>
            </a:r>
            <a:r>
              <a:rPr lang="en-US" dirty="0" smtClean="0">
                <a:ea typeface="Cambria Math" pitchFamily="18" charset="0"/>
              </a:rPr>
              <a:t>x </a:t>
            </a:r>
            <a:r>
              <a:rPr lang="en-US" dirty="0" smtClean="0">
                <a:latin typeface="Cambria Math" pitchFamily="18" charset="0"/>
                <a:ea typeface="Cambria Math" pitchFamily="18" charset="0"/>
              </a:rPr>
              <a:t>also belongs to </a:t>
            </a:r>
            <a:r>
              <a:rPr lang="en-US" i="1" dirty="0" smtClean="0">
                <a:ea typeface="Cambria Math" pitchFamily="18" charset="0"/>
              </a:rPr>
              <a:t>B</a:t>
            </a:r>
            <a:r>
              <a:rPr lang="en-US" dirty="0" smtClean="0">
                <a:latin typeface="Cambria Math" pitchFamily="18" charset="0"/>
                <a:ea typeface="Cambria Math" pitchFamily="18" charset="0"/>
              </a:rPr>
              <a:t>.</a:t>
            </a:r>
            <a:endParaRPr lang="en-US" b="1" dirty="0" smtClean="0">
              <a:latin typeface="Cambria Math" pitchFamily="18" charset="0"/>
              <a:ea typeface="Cambria Math" pitchFamily="18" charset="0"/>
            </a:endParaRPr>
          </a:p>
          <a:p>
            <a:r>
              <a:rPr lang="en-US" b="1" dirty="0" smtClean="0">
                <a:ea typeface="Cambria Math" pitchFamily="18" charset="0"/>
              </a:rPr>
              <a:t>Showing that A is not a Subset of B</a:t>
            </a:r>
            <a:r>
              <a:rPr lang="en-US" dirty="0" smtClean="0">
                <a:latin typeface="Cambria Math" pitchFamily="18" charset="0"/>
                <a:ea typeface="Cambria Math" pitchFamily="18" charset="0"/>
              </a:rPr>
              <a:t>: </a:t>
            </a:r>
            <a:r>
              <a:rPr lang="en-US" dirty="0" smtClean="0"/>
              <a:t>To show that </a:t>
            </a:r>
            <a:r>
              <a:rPr lang="en-US" i="1" dirty="0" smtClean="0"/>
              <a:t>A</a:t>
            </a:r>
            <a:r>
              <a:rPr lang="en-US" dirty="0" smtClean="0"/>
              <a:t> is not a subset of </a:t>
            </a:r>
            <a:r>
              <a:rPr lang="en-US" i="1" dirty="0" smtClean="0"/>
              <a:t>B</a:t>
            </a:r>
            <a:r>
              <a:rPr lang="en-US" dirty="0" smtClean="0"/>
              <a:t>,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b="1" dirty="0" smtClean="0">
                <a:latin typeface="Cambria Math" pitchFamily="18" charset="0"/>
                <a:ea typeface="Cambria Math" pitchFamily="18" charset="0"/>
              </a:rPr>
              <a:t>,</a:t>
            </a:r>
            <a:r>
              <a:rPr lang="en-US" dirty="0" smtClean="0"/>
              <a:t>  find an element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with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B</a:t>
            </a:r>
            <a:r>
              <a:rPr lang="en-US" b="1" dirty="0" smtClean="0">
                <a:latin typeface="Cambria Math" pitchFamily="18" charset="0"/>
                <a:ea typeface="Cambria Math" pitchFamily="18" charset="0"/>
              </a:rPr>
              <a:t>.</a:t>
            </a:r>
            <a:r>
              <a:rPr lang="en-US" dirty="0" smtClean="0">
                <a:latin typeface="Cambria Math" pitchFamily="18" charset="0"/>
                <a:ea typeface="Cambria Math" pitchFamily="18" charset="0"/>
              </a:rPr>
              <a:t>  </a:t>
            </a:r>
            <a:r>
              <a:rPr lang="en-US" dirty="0" smtClean="0">
                <a:ea typeface="Cambria Math" pitchFamily="18" charset="0"/>
              </a:rPr>
              <a:t>(</a:t>
            </a:r>
            <a:r>
              <a:rPr lang="en-US" dirty="0" smtClean="0">
                <a:latin typeface="Cambria Math" pitchFamily="18" charset="0"/>
                <a:ea typeface="Cambria Math" pitchFamily="18" charset="0"/>
              </a:rPr>
              <a:t>Such an </a:t>
            </a:r>
            <a:r>
              <a:rPr lang="en-US" i="1" dirty="0" smtClean="0">
                <a:ea typeface="Cambria Math" pitchFamily="18" charset="0"/>
              </a:rPr>
              <a:t>x</a:t>
            </a:r>
            <a:r>
              <a:rPr lang="en-US" dirty="0" smtClean="0">
                <a:latin typeface="Cambria Math" pitchFamily="18" charset="0"/>
                <a:ea typeface="Cambria Math" pitchFamily="18" charset="0"/>
              </a:rPr>
              <a:t> is a counterexample to the claim that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implies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ea typeface="Cambria Math" pitchFamily="18" charset="0"/>
              </a:rPr>
              <a:t>.)</a:t>
            </a:r>
          </a:p>
          <a:p>
            <a:pPr>
              <a:buNone/>
            </a:pPr>
            <a:r>
              <a:rPr lang="en-US" b="1" dirty="0" smtClean="0">
                <a:latin typeface="Cambria Math" pitchFamily="18" charset="0"/>
                <a:ea typeface="Cambria Math" pitchFamily="18" charset="0"/>
              </a:rPr>
              <a:t>    </a:t>
            </a:r>
            <a:r>
              <a:rPr lang="en-US" b="1" dirty="0" smtClean="0">
                <a:ea typeface="Cambria Math" pitchFamily="18" charset="0"/>
              </a:rPr>
              <a:t>Examples</a:t>
            </a:r>
            <a:r>
              <a:rPr lang="en-US" dirty="0" smtClean="0">
                <a:ea typeface="Cambria Math" pitchFamily="18" charset="0"/>
              </a:rPr>
              <a:t>:</a:t>
            </a:r>
            <a:r>
              <a:rPr lang="en-US" b="1" dirty="0" smtClean="0">
                <a:ea typeface="Cambria Math" pitchFamily="18" charset="0"/>
              </a:rPr>
              <a:t> </a:t>
            </a:r>
          </a:p>
          <a:p>
            <a:pPr marL="850392" lvl="1" indent="-457200">
              <a:buFont typeface="+mj-lt"/>
              <a:buAutoNum type="arabicPeriod"/>
            </a:pPr>
            <a:r>
              <a:rPr lang="en-US" dirty="0" smtClean="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smtClean="0">
                <a:latin typeface="Cambria Math" pitchFamily="18" charset="0"/>
                <a:ea typeface="Cambria Math" pitchFamily="18" charset="0"/>
              </a:rPr>
              <a:t>The set of integers with squares less than 100 is not a subset of the set of nonnegative integers.</a:t>
            </a:r>
          </a:p>
          <a:p>
            <a:endParaRPr lang="en-US" b="1" dirty="0" smtClean="0">
              <a:latin typeface="Cambria Math" pitchFamily="18" charset="0"/>
              <a:ea typeface="Cambria Math" pitchFamily="18" charset="0"/>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look at Equality of Sets</a:t>
            </a:r>
            <a:endParaRPr lang="en-US" dirty="0"/>
          </a:p>
        </p:txBody>
      </p:sp>
      <p:sp>
        <p:nvSpPr>
          <p:cNvPr id="3" name="Content Placeholder 2"/>
          <p:cNvSpPr>
            <a:spLocks noGrp="1"/>
          </p:cNvSpPr>
          <p:nvPr>
            <p:ph idx="1"/>
          </p:nvPr>
        </p:nvSpPr>
        <p:spPr/>
        <p:txBody>
          <a:bodyPr/>
          <a:lstStyle/>
          <a:p>
            <a:r>
              <a:rPr lang="en-US" dirty="0" smtClean="0"/>
              <a:t>Recall that two sets </a:t>
            </a:r>
            <a:r>
              <a:rPr lang="en-US" i="1" dirty="0" smtClean="0"/>
              <a:t>A</a:t>
            </a:r>
            <a:r>
              <a:rPr lang="en-US" dirty="0" smtClean="0"/>
              <a:t> and </a:t>
            </a:r>
            <a:r>
              <a:rPr lang="en-US" i="1" dirty="0" smtClean="0"/>
              <a:t>B</a:t>
            </a:r>
            <a:r>
              <a:rPr lang="en-US" dirty="0" smtClean="0"/>
              <a:t> are </a:t>
            </a:r>
            <a:r>
              <a:rPr lang="en-US" i="1" dirty="0" smtClean="0"/>
              <a:t>equal</a:t>
            </a:r>
            <a:r>
              <a:rPr lang="en-US" dirty="0" smtClean="0"/>
              <a:t>, denoted by         </a:t>
            </a:r>
            <a:r>
              <a:rPr lang="en-US" i="1" dirty="0" smtClean="0"/>
              <a:t>A</a:t>
            </a:r>
            <a:r>
              <a:rPr lang="en-US" dirty="0" smtClean="0"/>
              <a:t> = </a:t>
            </a:r>
            <a:r>
              <a:rPr lang="en-US" i="1" dirty="0" smtClean="0"/>
              <a:t>B</a:t>
            </a:r>
            <a:r>
              <a:rPr lang="en-US" dirty="0" smtClean="0"/>
              <a:t>, </a:t>
            </a:r>
            <a:r>
              <a:rPr lang="en-US" dirty="0" err="1" smtClean="0"/>
              <a:t>iff</a:t>
            </a:r>
            <a:endParaRPr lang="en-US" dirty="0" smtClean="0"/>
          </a:p>
          <a:p>
            <a:pPr>
              <a:buNone/>
            </a:pPr>
            <a:endParaRPr lang="en-US" dirty="0" smtClean="0"/>
          </a:p>
          <a:p>
            <a:r>
              <a:rPr lang="en-US" dirty="0" smtClean="0"/>
              <a:t>Using logical equivalences we have that </a:t>
            </a:r>
            <a:r>
              <a:rPr lang="en-US" i="1" dirty="0" smtClean="0"/>
              <a:t>A</a:t>
            </a:r>
            <a:r>
              <a:rPr lang="en-US" dirty="0" smtClean="0"/>
              <a:t> = </a:t>
            </a:r>
            <a:r>
              <a:rPr lang="en-US" i="1" dirty="0" smtClean="0"/>
              <a:t>B</a:t>
            </a:r>
            <a:r>
              <a:rPr lang="en-US" dirty="0" smtClean="0"/>
              <a:t> </a:t>
            </a:r>
            <a:r>
              <a:rPr lang="en-US" dirty="0" err="1" smtClean="0"/>
              <a:t>iff</a:t>
            </a:r>
            <a:endParaRPr lang="en-US" dirty="0" smtClean="0"/>
          </a:p>
          <a:p>
            <a:pPr>
              <a:buNone/>
            </a:pPr>
            <a:endParaRPr lang="en-US" dirty="0" smtClean="0"/>
          </a:p>
          <a:p>
            <a:endParaRPr lang="en-US" dirty="0" smtClean="0"/>
          </a:p>
          <a:p>
            <a:r>
              <a:rPr lang="en-US" dirty="0" smtClean="0"/>
              <a:t> This is equivalent to</a:t>
            </a:r>
          </a:p>
          <a:p>
            <a:pPr>
              <a:buNone/>
            </a:pPr>
            <a:r>
              <a:rPr lang="en-US" dirty="0" smtClean="0"/>
              <a:t>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t>        and      </a:t>
            </a:r>
            <a:r>
              <a:rPr lang="en-US" i="1" dirty="0" smtClean="0">
                <a:ea typeface="Cambria Math" pitchFamily="18" charset="0"/>
              </a:rPr>
              <a:t>B </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Sets </a:t>
            </a:r>
          </a:p>
          <a:p>
            <a:pPr lvl="1"/>
            <a:r>
              <a:rPr lang="en-US" dirty="0" smtClean="0"/>
              <a:t>The Language of Sets</a:t>
            </a:r>
          </a:p>
          <a:p>
            <a:pPr lvl="1"/>
            <a:r>
              <a:rPr lang="en-US" dirty="0" smtClean="0"/>
              <a:t>Set Operations</a:t>
            </a:r>
          </a:p>
          <a:p>
            <a:pPr lvl="1"/>
            <a:r>
              <a:rPr lang="en-US" dirty="0" smtClean="0"/>
              <a:t>Set Identities</a:t>
            </a:r>
          </a:p>
          <a:p>
            <a:r>
              <a:rPr lang="en-US" dirty="0" smtClean="0"/>
              <a:t>Functions</a:t>
            </a:r>
          </a:p>
          <a:p>
            <a:pPr lvl="1"/>
            <a:r>
              <a:rPr lang="en-US" dirty="0" smtClean="0"/>
              <a:t>Types of Functions</a:t>
            </a:r>
          </a:p>
          <a:p>
            <a:pPr lvl="1"/>
            <a:r>
              <a:rPr lang="en-US" dirty="0" smtClean="0"/>
              <a:t>Operations on Functions</a:t>
            </a:r>
          </a:p>
          <a:p>
            <a:pPr lvl="1"/>
            <a:r>
              <a:rPr lang="en-US" dirty="0" smtClean="0"/>
              <a:t>Computability</a:t>
            </a:r>
          </a:p>
          <a:p>
            <a:r>
              <a:rPr lang="en-US" dirty="0" smtClean="0"/>
              <a:t>Sequences and Summations</a:t>
            </a:r>
          </a:p>
          <a:p>
            <a:pPr lvl="1"/>
            <a:r>
              <a:rPr lang="en-US" dirty="0" smtClean="0"/>
              <a:t>Types of Sequences</a:t>
            </a:r>
          </a:p>
          <a:p>
            <a:pPr lvl="1"/>
            <a:r>
              <a:rPr lang="en-US" dirty="0" smtClean="0"/>
              <a:t>Summation Formulae</a:t>
            </a:r>
          </a:p>
          <a:p>
            <a:r>
              <a:rPr lang="en-US" dirty="0" smtClean="0"/>
              <a:t>Set Cardinality</a:t>
            </a:r>
          </a:p>
          <a:p>
            <a:pPr lvl="1"/>
            <a:r>
              <a:rPr lang="en-US" dirty="0" smtClean="0"/>
              <a:t>Countable Sets</a:t>
            </a:r>
          </a:p>
          <a:p>
            <a:r>
              <a:rPr lang="en-US" dirty="0" smtClean="0"/>
              <a:t>Matrices</a:t>
            </a:r>
          </a:p>
          <a:p>
            <a:pPr lvl="1"/>
            <a:r>
              <a:rPr lang="en-US" dirty="0" smtClean="0"/>
              <a:t>Matrix Arithmetic</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Subsets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t>, but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i="1" dirty="0" smtClean="0">
                <a:ea typeface="Cambria Math" pitchFamily="18" charset="0"/>
              </a:rPr>
              <a:t>B</a:t>
            </a:r>
            <a:r>
              <a:rPr lang="en-US" dirty="0" smtClean="0"/>
              <a:t>, then we say </a:t>
            </a:r>
            <a:r>
              <a:rPr lang="en-US" i="1" dirty="0" smtClean="0"/>
              <a:t>A</a:t>
            </a:r>
            <a:r>
              <a:rPr lang="en-US" dirty="0" smtClean="0"/>
              <a:t> is a </a:t>
            </a:r>
            <a:r>
              <a:rPr lang="en-US" i="1" dirty="0" smtClean="0"/>
              <a:t>proper subset </a:t>
            </a:r>
            <a:r>
              <a:rPr lang="en-US" dirty="0" smtClean="0"/>
              <a:t>of </a:t>
            </a:r>
            <a:r>
              <a:rPr lang="en-US" i="1" dirty="0" smtClean="0"/>
              <a:t>B</a:t>
            </a:r>
            <a:r>
              <a:rPr lang="en-US" dirty="0" smtClean="0"/>
              <a:t>, denoted by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B</a:t>
            </a:r>
            <a:r>
              <a:rPr lang="en-US" dirty="0" smtClean="0">
                <a:latin typeface="Cambria Math" pitchFamily="18" charset="0"/>
                <a:ea typeface="Cambria Math" pitchFamily="18" charset="0"/>
              </a:rPr>
              <a:t>. If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B</a:t>
            </a:r>
            <a:r>
              <a:rPr lang="en-US" dirty="0" smtClean="0">
                <a:ea typeface="Cambria Math" pitchFamily="18" charset="0"/>
              </a:rPr>
              <a:t>, then</a:t>
            </a:r>
          </a:p>
          <a:p>
            <a:pPr>
              <a:buNone/>
            </a:pPr>
            <a:endParaRPr lang="en-US" b="1" dirty="0" smtClean="0">
              <a:latin typeface="Cambria Math" pitchFamily="18" charset="0"/>
              <a:ea typeface="Cambria Math" pitchFamily="18" charset="0"/>
            </a:endParaRPr>
          </a:p>
          <a:p>
            <a:pPr>
              <a:buNone/>
            </a:pPr>
            <a:endParaRPr lang="en-US" b="1" dirty="0" smtClean="0">
              <a:latin typeface="Cambria Math" pitchFamily="18" charset="0"/>
              <a:ea typeface="Cambria Math" pitchFamily="18" charset="0"/>
            </a:endParaRPr>
          </a:p>
          <a:p>
            <a:pPr>
              <a:buNone/>
            </a:pP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is true. </a:t>
            </a:r>
            <a:endParaRPr lang="en-US" dirty="0" smtClean="0"/>
          </a:p>
          <a:p>
            <a:endParaRPr lang="en-US" dirty="0" smtClean="0"/>
          </a:p>
          <a:p>
            <a:pPr>
              <a:buNone/>
            </a:pPr>
            <a:r>
              <a:rPr lang="en-US" dirty="0" smtClean="0"/>
              <a:t>    Venn Diagram</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smtClean="0"/>
              <a:t>U</a:t>
            </a:r>
            <a:endParaRPr lang="en-US" i="1" dirty="0"/>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4724400"/>
            <a:ext cx="6096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029200" y="5105400"/>
            <a:ext cx="609600" cy="369332"/>
          </a:xfrm>
          <a:prstGeom prst="rect">
            <a:avLst/>
          </a:prstGeom>
          <a:noFill/>
        </p:spPr>
        <p:txBody>
          <a:bodyPr wrap="square" rtlCol="0">
            <a:spAutoFit/>
          </a:bodyPr>
          <a:lstStyle/>
          <a:p>
            <a:r>
              <a:rPr lang="en-US" i="1" dirty="0" smtClean="0"/>
              <a:t>A</a:t>
            </a: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Cardinality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a:t>
            </a:r>
            <a:r>
              <a:rPr lang="en-US" b="1" dirty="0" smtClean="0"/>
              <a:t> </a:t>
            </a:r>
            <a:r>
              <a:rPr lang="en-US" dirty="0" smtClean="0"/>
              <a:t>If there are exactly n distinct elements in </a:t>
            </a:r>
            <a:r>
              <a:rPr lang="en-US" i="1" dirty="0" smtClean="0"/>
              <a:t>S </a:t>
            </a:r>
            <a:r>
              <a:rPr lang="en-US" dirty="0" smtClean="0"/>
              <a:t>where </a:t>
            </a:r>
            <a:r>
              <a:rPr lang="en-US" i="1" dirty="0" smtClean="0"/>
              <a:t>n</a:t>
            </a:r>
            <a:r>
              <a:rPr lang="en-US" dirty="0" smtClean="0"/>
              <a:t> is a nonnegative integer, we say that </a:t>
            </a:r>
            <a:r>
              <a:rPr lang="en-US" i="1" dirty="0" smtClean="0"/>
              <a:t>S</a:t>
            </a:r>
            <a:r>
              <a:rPr lang="en-US" dirty="0" smtClean="0"/>
              <a:t> is </a:t>
            </a:r>
            <a:r>
              <a:rPr lang="en-US" i="1" dirty="0" smtClean="0"/>
              <a:t>finite</a:t>
            </a:r>
            <a:r>
              <a:rPr lang="en-US" dirty="0" smtClean="0"/>
              <a:t>. Otherwise it is </a:t>
            </a:r>
            <a:r>
              <a:rPr lang="en-US" i="1" dirty="0" smtClean="0"/>
              <a:t>infinite</a:t>
            </a:r>
            <a:r>
              <a:rPr lang="en-US" dirty="0" smtClean="0"/>
              <a:t>. </a:t>
            </a:r>
          </a:p>
          <a:p>
            <a:pPr>
              <a:buNone/>
            </a:pPr>
            <a:r>
              <a:rPr lang="en-US" b="1" dirty="0" smtClean="0"/>
              <a:t>   Definition</a:t>
            </a:r>
            <a:r>
              <a:rPr lang="en-US" dirty="0" smtClean="0"/>
              <a:t>:</a:t>
            </a:r>
            <a:r>
              <a:rPr lang="en-US" b="1" dirty="0" smtClean="0"/>
              <a:t> </a:t>
            </a:r>
            <a:r>
              <a:rPr lang="en-US" dirty="0" smtClean="0"/>
              <a:t>The  </a:t>
            </a:r>
            <a:r>
              <a:rPr lang="en-US" i="1" dirty="0" smtClean="0"/>
              <a:t>cardinality</a:t>
            </a:r>
            <a:r>
              <a:rPr lang="en-US" dirty="0" smtClean="0"/>
              <a:t> of  a finite set </a:t>
            </a:r>
            <a:r>
              <a:rPr lang="en-US" i="1" dirty="0" smtClean="0"/>
              <a:t>A, </a:t>
            </a:r>
            <a:r>
              <a:rPr lang="en-US" dirty="0" smtClean="0"/>
              <a:t>denoted by |</a:t>
            </a:r>
            <a:r>
              <a:rPr lang="en-US" i="1" dirty="0" smtClean="0"/>
              <a:t>A</a:t>
            </a:r>
            <a:r>
              <a:rPr lang="en-US" dirty="0" smtClean="0"/>
              <a:t>|,  is the number of (distinct) elements of </a:t>
            </a:r>
            <a:r>
              <a:rPr lang="en-US" i="1" dirty="0" smtClean="0"/>
              <a:t>A</a:t>
            </a:r>
            <a:r>
              <a:rPr lang="en-US" dirty="0" smtClean="0"/>
              <a:t>. </a:t>
            </a:r>
          </a:p>
          <a:p>
            <a:pPr>
              <a:buNone/>
            </a:pPr>
            <a:r>
              <a:rPr lang="en-US" dirty="0" smtClean="0"/>
              <a:t>   </a:t>
            </a:r>
            <a:r>
              <a:rPr lang="en-US" b="1" dirty="0" smtClean="0"/>
              <a:t>Examples</a:t>
            </a:r>
            <a:r>
              <a:rPr lang="en-US" dirty="0" smtClean="0"/>
              <a:t>:</a:t>
            </a:r>
          </a:p>
          <a:p>
            <a:pPr marL="514350" indent="-514350">
              <a:buFont typeface="+mj-lt"/>
              <a:buAutoNum type="arabicPeriod"/>
            </a:pPr>
            <a:r>
              <a:rPr lang="en-US" dirty="0" smtClean="0"/>
              <a:t>|ø| = </a:t>
            </a:r>
            <a:r>
              <a:rPr lang="en-US" dirty="0" smtClean="0">
                <a:latin typeface="Cambria Math" pitchFamily="18" charset="0"/>
                <a:ea typeface="Cambria Math" pitchFamily="18" charset="0"/>
              </a:rPr>
              <a:t>0</a:t>
            </a:r>
          </a:p>
          <a:p>
            <a:pPr marL="514350" indent="-514350">
              <a:buFont typeface="+mj-lt"/>
              <a:buAutoNum type="arabicPeriod"/>
            </a:pPr>
            <a:r>
              <a:rPr lang="en-US" dirty="0" smtClean="0"/>
              <a:t>Let S be the letters of the English alphabet. Then |</a:t>
            </a:r>
            <a:r>
              <a:rPr lang="en-US" i="1" dirty="0" smtClean="0"/>
              <a:t>S</a:t>
            </a:r>
            <a:r>
              <a:rPr lang="en-US" dirty="0" smtClean="0"/>
              <a:t>| = </a:t>
            </a:r>
            <a:r>
              <a:rPr lang="en-US" dirty="0" smtClean="0">
                <a:latin typeface="Cambria Math" pitchFamily="18" charset="0"/>
                <a:ea typeface="Cambria Math" pitchFamily="18" charset="0"/>
              </a:rPr>
              <a:t>26</a:t>
            </a:r>
          </a:p>
          <a:p>
            <a:pPr marL="514350" indent="-514350">
              <a:buFont typeface="+mj-lt"/>
              <a:buAutoNum type="arabicPeriod"/>
            </a:pPr>
            <a:r>
              <a:rPr lang="en-US" dirty="0" smtClean="0"/>
              <a:t>|{</a:t>
            </a:r>
            <a:r>
              <a:rPr lang="en-US" dirty="0" smtClean="0">
                <a:latin typeface="Cambria Math" pitchFamily="18" charset="0"/>
                <a:ea typeface="Cambria Math" pitchFamily="18" charset="0"/>
              </a:rPr>
              <a:t>1,2,3</a:t>
            </a:r>
            <a:r>
              <a:rPr lang="en-US" dirty="0" smtClean="0"/>
              <a:t>}| = </a:t>
            </a:r>
            <a:r>
              <a:rPr lang="en-US" dirty="0" smtClean="0">
                <a:latin typeface="Cambria Math" pitchFamily="18" charset="0"/>
                <a:ea typeface="Cambria Math" pitchFamily="18" charset="0"/>
              </a:rPr>
              <a:t>3</a:t>
            </a:r>
          </a:p>
          <a:p>
            <a:pPr marL="514350" indent="-514350">
              <a:buFont typeface="+mj-lt"/>
              <a:buAutoNum type="arabicPeriod"/>
            </a:pPr>
            <a:r>
              <a:rPr lang="en-US" dirty="0" smtClean="0"/>
              <a:t>|{ø}| = </a:t>
            </a:r>
            <a:r>
              <a:rPr lang="en-US" dirty="0" smtClean="0">
                <a:latin typeface="Cambria Math" pitchFamily="18" charset="0"/>
                <a:ea typeface="Cambria Math" pitchFamily="18" charset="0"/>
              </a:rPr>
              <a:t>1</a:t>
            </a:r>
          </a:p>
          <a:p>
            <a:pPr marL="514350" indent="-514350">
              <a:buFont typeface="+mj-lt"/>
              <a:buAutoNum type="arabicPeriod"/>
            </a:pPr>
            <a:r>
              <a:rPr lang="en-US" dirty="0" smtClean="0"/>
              <a:t>The set of integers is infinite.</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What </a:t>
            </a:r>
            <a:r>
              <a:rPr lang="en-US" dirty="0"/>
              <a:t>is the cardinality of each of these sets?</a:t>
            </a:r>
          </a:p>
          <a:p>
            <a:r>
              <a:rPr lang="en-US" b="1" dirty="0"/>
              <a:t>a) </a:t>
            </a:r>
            <a:r>
              <a:rPr lang="en-US" dirty="0"/>
              <a:t>∅ </a:t>
            </a:r>
            <a:r>
              <a:rPr lang="en-US" b="1" dirty="0"/>
              <a:t>b) </a:t>
            </a:r>
            <a:r>
              <a:rPr lang="en-US" dirty="0"/>
              <a:t>{∅} </a:t>
            </a:r>
            <a:r>
              <a:rPr lang="en-US" b="1" dirty="0"/>
              <a:t>c) </a:t>
            </a:r>
            <a:r>
              <a:rPr lang="en-US" dirty="0"/>
              <a:t>{∅</a:t>
            </a:r>
            <a:r>
              <a:rPr lang="en-US" i="1" dirty="0"/>
              <a:t>, </a:t>
            </a:r>
            <a:r>
              <a:rPr lang="en-US" dirty="0"/>
              <a:t>{∅}} </a:t>
            </a:r>
            <a:r>
              <a:rPr lang="en-US" b="1" dirty="0"/>
              <a:t>d) </a:t>
            </a:r>
            <a:r>
              <a:rPr lang="en-US" dirty="0"/>
              <a:t>{∅</a:t>
            </a:r>
            <a:r>
              <a:rPr lang="en-US" i="1" dirty="0"/>
              <a:t>, </a:t>
            </a:r>
            <a:r>
              <a:rPr lang="en-US" dirty="0"/>
              <a:t>{∅}</a:t>
            </a:r>
            <a:r>
              <a:rPr lang="en-US" i="1" dirty="0"/>
              <a:t>, </a:t>
            </a:r>
            <a:r>
              <a:rPr lang="en-US" dirty="0"/>
              <a:t>{∅</a:t>
            </a:r>
            <a:r>
              <a:rPr lang="en-US" i="1" dirty="0"/>
              <a:t>, </a:t>
            </a:r>
            <a:r>
              <a:rPr lang="en-US" dirty="0"/>
              <a:t>{∅}}}</a:t>
            </a:r>
            <a:endParaRPr lang="en-US" dirty="0"/>
          </a:p>
        </p:txBody>
      </p:sp>
    </p:spTree>
    <p:extLst>
      <p:ext uri="{BB962C8B-B14F-4D97-AF65-F5344CB8AC3E}">
        <p14:creationId xmlns:p14="http://schemas.microsoft.com/office/powerpoint/2010/main" val="3625557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Sets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set of all subsets of a set </a:t>
            </a:r>
            <a:r>
              <a:rPr lang="en-US" i="1" dirty="0" smtClean="0"/>
              <a:t>A</a:t>
            </a:r>
            <a:r>
              <a:rPr lang="en-US" dirty="0" smtClean="0"/>
              <a:t>, denoted </a:t>
            </a:r>
            <a:r>
              <a:rPr lang="en-US" dirty="0" smtClean="0">
                <a:latin typeface="Brush Script MT" pitchFamily="66" charset="0"/>
              </a:rPr>
              <a:t>P</a:t>
            </a:r>
            <a:r>
              <a:rPr lang="en-US" b="1" dirty="0" smtClean="0"/>
              <a:t>(</a:t>
            </a:r>
            <a:r>
              <a:rPr lang="en-US" i="1" dirty="0" smtClean="0"/>
              <a:t>A</a:t>
            </a:r>
            <a:r>
              <a:rPr lang="en-US" b="1" dirty="0" smtClean="0"/>
              <a:t>)</a:t>
            </a:r>
            <a:r>
              <a:rPr lang="en-US" dirty="0" smtClean="0"/>
              <a:t>, is called the </a:t>
            </a:r>
            <a:r>
              <a:rPr lang="en-US" i="1" dirty="0" smtClean="0"/>
              <a:t>power set </a:t>
            </a:r>
            <a:r>
              <a:rPr lang="en-US" dirty="0" smtClean="0"/>
              <a:t>of </a:t>
            </a:r>
            <a:r>
              <a:rPr lang="en-US" i="1" dirty="0" smtClean="0"/>
              <a:t>A</a:t>
            </a:r>
            <a:r>
              <a:rPr lang="en-US" dirty="0" smtClean="0"/>
              <a:t>.</a:t>
            </a:r>
          </a:p>
          <a:p>
            <a:pPr>
              <a:buNone/>
            </a:pPr>
            <a:r>
              <a:rPr lang="en-US" dirty="0" smtClean="0"/>
              <a:t>   </a:t>
            </a:r>
            <a:r>
              <a:rPr lang="en-US" b="1" dirty="0" smtClean="0"/>
              <a:t>Example</a:t>
            </a:r>
            <a:r>
              <a:rPr lang="en-US" dirty="0" smtClean="0"/>
              <a:t>: If </a:t>
            </a:r>
            <a:r>
              <a:rPr lang="en-US" i="1" dirty="0" smtClean="0"/>
              <a:t>A</a:t>
            </a:r>
            <a:r>
              <a:rPr lang="en-US" dirty="0" smtClean="0"/>
              <a:t> = {</a:t>
            </a:r>
            <a:r>
              <a:rPr lang="en-US" dirty="0" err="1" smtClean="0"/>
              <a:t>a,b</a:t>
            </a:r>
            <a:r>
              <a:rPr lang="en-US" dirty="0" smtClean="0"/>
              <a:t>} then </a:t>
            </a:r>
          </a:p>
          <a:p>
            <a:pPr>
              <a:buNone/>
            </a:pPr>
            <a:r>
              <a:rPr lang="en-US" dirty="0" smtClean="0"/>
              <a:t>              </a:t>
            </a:r>
            <a:r>
              <a:rPr lang="en-US" dirty="0" smtClean="0">
                <a:latin typeface="Brush Script MT" pitchFamily="66" charset="0"/>
              </a:rPr>
              <a:t>P</a:t>
            </a:r>
            <a:r>
              <a:rPr lang="en-US" dirty="0" smtClean="0"/>
              <a:t>(A) = {ø, {a},{b},{</a:t>
            </a:r>
            <a:r>
              <a:rPr lang="en-US" dirty="0" err="1" smtClean="0"/>
              <a:t>a,b</a:t>
            </a:r>
            <a:r>
              <a:rPr lang="en-US" dirty="0" smtClean="0"/>
              <a:t>}}</a:t>
            </a:r>
          </a:p>
          <a:p>
            <a:pPr>
              <a:buNone/>
            </a:pPr>
            <a:endParaRPr lang="en-US" dirty="0" smtClean="0"/>
          </a:p>
          <a:p>
            <a:r>
              <a:rPr lang="en-US" dirty="0" smtClean="0"/>
              <a:t>If a set has </a:t>
            </a:r>
            <a:r>
              <a:rPr lang="en-US" i="1" dirty="0" smtClean="0"/>
              <a:t>n</a:t>
            </a:r>
            <a:r>
              <a:rPr lang="en-US" dirty="0" smtClean="0"/>
              <a:t> elements, then the cardinality of the power set is </a:t>
            </a:r>
            <a:r>
              <a:rPr lang="en-US" dirty="0" smtClean="0">
                <a:latin typeface="Cambria Math" pitchFamily="18" charset="0"/>
                <a:ea typeface="Cambria Math" pitchFamily="18" charset="0"/>
              </a:rPr>
              <a:t>2</a:t>
            </a:r>
            <a:r>
              <a:rPr lang="en-US" i="1" dirty="0" smtClean="0"/>
              <a:t>ⁿ</a:t>
            </a:r>
            <a:r>
              <a:rPr lang="en-US" dirty="0" smtClean="0"/>
              <a:t>. </a:t>
            </a:r>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Tuples</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ordered n-</a:t>
            </a:r>
            <a:r>
              <a:rPr lang="en-US" i="1" dirty="0" err="1" smtClean="0"/>
              <a:t>tuple</a:t>
            </a:r>
            <a:r>
              <a:rPr lang="en-US" i="1" dirty="0" smtClean="0"/>
              <a:t> </a:t>
            </a:r>
            <a:r>
              <a:rPr lang="en-US" dirty="0" smtClean="0"/>
              <a:t>  </a:t>
            </a:r>
            <a:r>
              <a:rPr lang="en-US"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latin typeface="Cambria Math" pitchFamily="18" charset="0"/>
                <a:ea typeface="Cambria Math" pitchFamily="18" charset="0"/>
              </a:rPr>
              <a:t>)</a:t>
            </a:r>
            <a:r>
              <a:rPr lang="en-US" dirty="0" smtClean="0"/>
              <a:t>  is the ordered collection that has  </a:t>
            </a:r>
            <a:r>
              <a:rPr lang="en-US"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t> as its first element and  </a:t>
            </a:r>
            <a:r>
              <a:rPr lang="en-US"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a:t>
            </a:r>
            <a:r>
              <a:rPr lang="en-US" dirty="0" smtClean="0"/>
              <a:t>  as its second element and so on until </a:t>
            </a:r>
            <a:r>
              <a:rPr lang="en-US"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t>  as its last element.</a:t>
            </a:r>
          </a:p>
          <a:p>
            <a:r>
              <a:rPr lang="en-US" dirty="0" smtClean="0"/>
              <a:t>Two n-</a:t>
            </a:r>
            <a:r>
              <a:rPr lang="en-US" dirty="0" err="1" smtClean="0"/>
              <a:t>tuples</a:t>
            </a:r>
            <a:r>
              <a:rPr lang="en-US" dirty="0" smtClean="0"/>
              <a:t> are equal if and only if their corresponding elements are equal.</a:t>
            </a:r>
          </a:p>
          <a:p>
            <a:r>
              <a:rPr lang="en-US" dirty="0" smtClean="0">
                <a:latin typeface="Cambria Math" pitchFamily="18" charset="0"/>
                <a:ea typeface="Cambria Math" pitchFamily="18" charset="0"/>
              </a:rPr>
              <a:t>2</a:t>
            </a:r>
            <a:r>
              <a:rPr lang="en-US" dirty="0" smtClean="0"/>
              <a:t>-tuples are called </a:t>
            </a:r>
            <a:r>
              <a:rPr lang="en-US" i="1" dirty="0" smtClean="0"/>
              <a:t>ordered pairs</a:t>
            </a:r>
            <a:r>
              <a:rPr lang="en-US" dirty="0" smtClean="0"/>
              <a:t>.</a:t>
            </a:r>
          </a:p>
          <a:p>
            <a:r>
              <a:rPr lang="en-US" dirty="0" smtClean="0"/>
              <a:t>The ordered pairs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t>) and (</a:t>
            </a:r>
            <a:r>
              <a:rPr lang="en-US" i="1" dirty="0" err="1" smtClean="0">
                <a:latin typeface="Cambria Math" pitchFamily="18" charset="0"/>
                <a:ea typeface="Cambria Math" pitchFamily="18" charset="0"/>
              </a:rPr>
              <a:t>c,d</a:t>
            </a:r>
            <a:r>
              <a:rPr lang="en-US" dirty="0" smtClean="0"/>
              <a:t>) are equal if and only if </a:t>
            </a:r>
            <a:r>
              <a:rPr lang="en-US" i="1" dirty="0" smtClean="0">
                <a:latin typeface="Cambria Math" pitchFamily="18" charset="0"/>
                <a:ea typeface="Cambria Math" pitchFamily="18" charset="0"/>
              </a:rPr>
              <a:t>a = c </a:t>
            </a:r>
            <a:r>
              <a:rPr lang="en-US" dirty="0" smtClean="0"/>
              <a:t>and </a:t>
            </a:r>
            <a:r>
              <a:rPr lang="en-US" i="1" dirty="0" smtClean="0">
                <a:latin typeface="Cambria Math" pitchFamily="18" charset="0"/>
                <a:ea typeface="Cambria Math" pitchFamily="18" charset="0"/>
              </a:rPr>
              <a:t>b = d</a:t>
            </a:r>
            <a:r>
              <a:rPr lang="en-US" dirty="0" smtClean="0"/>
              <a: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a:t>
            </a:r>
            <a:endParaRPr lang="en-US" dirty="0"/>
          </a:p>
        </p:txBody>
      </p:sp>
      <p:sp>
        <p:nvSpPr>
          <p:cNvPr id="3" name="Content Placeholder 2"/>
          <p:cNvSpPr>
            <a:spLocks noGrp="1"/>
          </p:cNvSpPr>
          <p:nvPr>
            <p:ph idx="1"/>
          </p:nvPr>
        </p:nvSpPr>
        <p:spPr>
          <a:xfrm>
            <a:off x="457200" y="1905000"/>
            <a:ext cx="8229600" cy="4648200"/>
          </a:xfrm>
        </p:spPr>
        <p:txBody>
          <a:bodyPr>
            <a:normAutofit fontScale="62500" lnSpcReduction="20000"/>
          </a:bodyPr>
          <a:lstStyle/>
          <a:p>
            <a:pPr>
              <a:buNone/>
            </a:pPr>
            <a:r>
              <a:rPr lang="en-US" sz="4500" b="1" dirty="0" smtClean="0">
                <a:ea typeface="Cambria Math" pitchFamily="18" charset="0"/>
              </a:rPr>
              <a:t>   Definition</a:t>
            </a:r>
            <a:r>
              <a:rPr lang="en-US" sz="4500" dirty="0" smtClean="0">
                <a:ea typeface="Cambria Math" pitchFamily="18" charset="0"/>
              </a:rPr>
              <a:t>:  The </a:t>
            </a:r>
            <a:r>
              <a:rPr lang="en-US" sz="4500" i="1" dirty="0" smtClean="0">
                <a:ea typeface="Cambria Math" pitchFamily="18" charset="0"/>
              </a:rPr>
              <a:t>Cartesian Product </a:t>
            </a:r>
            <a:r>
              <a:rPr lang="en-US" sz="4500" dirty="0" smtClean="0">
                <a:ea typeface="Cambria Math" pitchFamily="18" charset="0"/>
              </a:rPr>
              <a:t>of two sets </a:t>
            </a:r>
            <a:r>
              <a:rPr lang="en-US" sz="4500" i="1" dirty="0" smtClean="0">
                <a:ea typeface="Cambria Math" pitchFamily="18" charset="0"/>
              </a:rPr>
              <a:t>A</a:t>
            </a:r>
            <a:r>
              <a:rPr lang="en-US" sz="4500" b="1" dirty="0" smtClean="0">
                <a:ea typeface="Cambria Math" pitchFamily="18" charset="0"/>
              </a:rPr>
              <a:t> </a:t>
            </a:r>
            <a:r>
              <a:rPr lang="en-US" sz="4500" dirty="0" smtClean="0">
                <a:ea typeface="Cambria Math" pitchFamily="18" charset="0"/>
              </a:rPr>
              <a:t>and </a:t>
            </a:r>
            <a:r>
              <a:rPr lang="en-US" sz="4500" i="1" dirty="0" smtClean="0">
                <a:ea typeface="Cambria Math" pitchFamily="18" charset="0"/>
              </a:rPr>
              <a:t>B</a:t>
            </a:r>
            <a:r>
              <a:rPr lang="en-US" sz="4500" dirty="0" smtClean="0">
                <a:ea typeface="Cambria Math" pitchFamily="18" charset="0"/>
              </a:rPr>
              <a:t>, denoted by   </a:t>
            </a:r>
            <a:r>
              <a:rPr lang="en-US" sz="4500" i="1" dirty="0" smtClean="0">
                <a:ea typeface="Cambria Math" pitchFamily="18" charset="0"/>
              </a:rPr>
              <a:t>A</a:t>
            </a:r>
            <a:r>
              <a:rPr lang="en-US" sz="4500" dirty="0" smtClean="0">
                <a:ea typeface="Cambria Math" pitchFamily="18" charset="0"/>
              </a:rPr>
              <a:t> × </a:t>
            </a:r>
            <a:r>
              <a:rPr lang="en-US" sz="4500" i="1" dirty="0" smtClean="0">
                <a:ea typeface="Cambria Math" pitchFamily="18" charset="0"/>
              </a:rPr>
              <a:t>B</a:t>
            </a:r>
            <a:r>
              <a:rPr lang="en-US" sz="4500" dirty="0" smtClean="0">
                <a:ea typeface="Cambria Math" pitchFamily="18" charset="0"/>
              </a:rPr>
              <a:t> is the set of ordered pairs (</a:t>
            </a:r>
            <a:r>
              <a:rPr lang="en-US" sz="4500" dirty="0" err="1" smtClean="0">
                <a:ea typeface="Cambria Math" pitchFamily="18" charset="0"/>
              </a:rPr>
              <a:t>a,b</a:t>
            </a:r>
            <a:r>
              <a:rPr lang="en-US" sz="4500" dirty="0" smtClean="0">
                <a:ea typeface="Cambria Math" pitchFamily="18" charset="0"/>
              </a:rPr>
              <a:t>) where    </a:t>
            </a:r>
            <a:r>
              <a:rPr lang="en-US" sz="4500" i="1" dirty="0" smtClean="0">
                <a:ea typeface="Cambria Math" pitchFamily="18" charset="0"/>
              </a:rPr>
              <a:t>a </a:t>
            </a:r>
            <a:r>
              <a:rPr lang="en-US" sz="4500"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and </a:t>
            </a:r>
            <a:r>
              <a:rPr lang="en-US" sz="4500" i="1" dirty="0" smtClean="0">
                <a:ea typeface="Cambria Math" pitchFamily="18" charset="0"/>
              </a:rPr>
              <a:t>b </a:t>
            </a:r>
            <a:r>
              <a:rPr lang="en-US" sz="4500" dirty="0" smtClean="0">
                <a:ea typeface="Cambria Math" pitchFamily="18" charset="0"/>
              </a:rPr>
              <a:t>∈ </a:t>
            </a:r>
            <a:r>
              <a:rPr lang="en-US" sz="4500" i="1" dirty="0" smtClean="0">
                <a:ea typeface="Cambria Math" pitchFamily="18" charset="0"/>
              </a:rPr>
              <a:t>B</a:t>
            </a:r>
            <a:r>
              <a:rPr lang="en-US" sz="4500" dirty="0" smtClean="0">
                <a:ea typeface="Cambria Math" pitchFamily="18" charset="0"/>
              </a:rPr>
              <a:t> .</a:t>
            </a:r>
          </a:p>
          <a:p>
            <a:pPr>
              <a:buNone/>
            </a:pPr>
            <a:endParaRPr lang="en-US" sz="4500" dirty="0" smtClean="0">
              <a:ea typeface="Cambria Math" pitchFamily="18" charset="0"/>
            </a:endParaRPr>
          </a:p>
          <a:p>
            <a:pPr>
              <a:buNone/>
            </a:pPr>
            <a:r>
              <a:rPr lang="en-US" sz="4500" b="1" dirty="0" smtClean="0">
                <a:ea typeface="Cambria Math" pitchFamily="18" charset="0"/>
              </a:rPr>
              <a:t>   Example</a:t>
            </a:r>
            <a:r>
              <a:rPr lang="en-US" sz="4500" dirty="0" smtClean="0">
                <a:ea typeface="Cambria Math" pitchFamily="18" charset="0"/>
              </a:rPr>
              <a:t>:</a:t>
            </a:r>
          </a:p>
          <a:p>
            <a:pPr>
              <a:buNone/>
            </a:pPr>
            <a:r>
              <a:rPr lang="en-US" sz="4500"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 {</a:t>
            </a:r>
            <a:r>
              <a:rPr lang="en-US" sz="4500" i="1" dirty="0" err="1" smtClean="0">
                <a:ea typeface="Cambria Math" pitchFamily="18" charset="0"/>
              </a:rPr>
              <a:t>a,b</a:t>
            </a:r>
            <a:r>
              <a:rPr lang="en-US" sz="4500" dirty="0" smtClean="0">
                <a:ea typeface="Cambria Math" pitchFamily="18" charset="0"/>
              </a:rPr>
              <a:t>}   </a:t>
            </a:r>
            <a:r>
              <a:rPr lang="en-US" sz="4500" i="1" dirty="0" smtClean="0">
                <a:ea typeface="Cambria Math" pitchFamily="18" charset="0"/>
              </a:rPr>
              <a:t>B</a:t>
            </a:r>
            <a:r>
              <a:rPr lang="en-US" sz="4500" dirty="0" smtClean="0">
                <a:ea typeface="Cambria Math" pitchFamily="18" charset="0"/>
              </a:rPr>
              <a:t> = {</a:t>
            </a:r>
            <a:r>
              <a:rPr lang="en-US" sz="4500" dirty="0" smtClean="0">
                <a:latin typeface="Cambria Math" pitchFamily="18" charset="0"/>
                <a:ea typeface="Cambria Math" pitchFamily="18" charset="0"/>
              </a:rPr>
              <a:t>1</a:t>
            </a:r>
            <a:r>
              <a:rPr lang="en-US" sz="4500" dirty="0" smtClean="0">
                <a:ea typeface="Cambria Math" pitchFamily="18" charset="0"/>
              </a:rPr>
              <a:t>,</a:t>
            </a:r>
            <a:r>
              <a:rPr lang="en-US" sz="4500" dirty="0" smtClean="0">
                <a:latin typeface="Cambria Math" pitchFamily="18" charset="0"/>
                <a:ea typeface="Cambria Math" pitchFamily="18" charset="0"/>
              </a:rPr>
              <a:t>2</a:t>
            </a:r>
            <a:r>
              <a:rPr lang="en-US" sz="4500" dirty="0" smtClean="0">
                <a:ea typeface="Cambria Math" pitchFamily="18" charset="0"/>
              </a:rPr>
              <a:t>,</a:t>
            </a:r>
            <a:r>
              <a:rPr lang="en-US" sz="4500" dirty="0" smtClean="0">
                <a:latin typeface="Cambria Math" pitchFamily="18" charset="0"/>
                <a:ea typeface="Cambria Math" pitchFamily="18" charset="0"/>
              </a:rPr>
              <a:t>3</a:t>
            </a:r>
            <a:r>
              <a:rPr lang="en-US" sz="4500" dirty="0" smtClean="0">
                <a:ea typeface="Cambria Math" pitchFamily="18" charset="0"/>
              </a:rPr>
              <a:t>}</a:t>
            </a:r>
          </a:p>
          <a:p>
            <a:pPr>
              <a:buNone/>
            </a:pPr>
            <a:r>
              <a:rPr lang="en-US" sz="4500"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 </a:t>
            </a:r>
            <a:r>
              <a:rPr lang="en-US" sz="4500" i="1" dirty="0" smtClean="0">
                <a:ea typeface="Cambria Math" pitchFamily="18" charset="0"/>
              </a:rPr>
              <a:t>B</a:t>
            </a:r>
            <a:r>
              <a:rPr lang="en-US" sz="4500" dirty="0" smtClean="0">
                <a:ea typeface="Cambria Math" pitchFamily="18" charset="0"/>
              </a:rPr>
              <a:t> = {(</a:t>
            </a:r>
            <a:r>
              <a:rPr lang="en-US" sz="4500" i="1" dirty="0" smtClean="0">
                <a:ea typeface="Cambria Math" pitchFamily="18" charset="0"/>
              </a:rPr>
              <a:t>a</a:t>
            </a:r>
            <a:r>
              <a:rPr lang="en-US" sz="4500" dirty="0" smtClean="0">
                <a:ea typeface="Cambria Math" pitchFamily="18" charset="0"/>
              </a:rPr>
              <a:t>,</a:t>
            </a:r>
            <a:r>
              <a:rPr lang="en-US" sz="4500" dirty="0" smtClean="0">
                <a:latin typeface="Cambria Math" pitchFamily="18" charset="0"/>
                <a:ea typeface="Cambria Math" pitchFamily="18" charset="0"/>
              </a:rPr>
              <a:t>1</a:t>
            </a:r>
            <a:r>
              <a:rPr lang="en-US" sz="4500" dirty="0" smtClean="0">
                <a:ea typeface="Cambria Math" pitchFamily="18" charset="0"/>
              </a:rPr>
              <a:t>),(</a:t>
            </a:r>
            <a:r>
              <a:rPr lang="en-US" sz="4500" i="1" dirty="0" smtClean="0">
                <a:ea typeface="Cambria Math" pitchFamily="18" charset="0"/>
              </a:rPr>
              <a:t>a</a:t>
            </a:r>
            <a:r>
              <a:rPr lang="en-US" sz="4500" dirty="0" smtClean="0">
                <a:ea typeface="Cambria Math" pitchFamily="18" charset="0"/>
              </a:rPr>
              <a:t>,</a:t>
            </a:r>
            <a:r>
              <a:rPr lang="en-US" sz="4500" dirty="0" smtClean="0">
                <a:latin typeface="Cambria Math" pitchFamily="18" charset="0"/>
                <a:ea typeface="Cambria Math" pitchFamily="18" charset="0"/>
              </a:rPr>
              <a:t>2</a:t>
            </a:r>
            <a:r>
              <a:rPr lang="en-US" sz="4500" dirty="0" smtClean="0">
                <a:ea typeface="Cambria Math" pitchFamily="18" charset="0"/>
              </a:rPr>
              <a:t>),(</a:t>
            </a:r>
            <a:r>
              <a:rPr lang="en-US" sz="4500" i="1" dirty="0" smtClean="0">
                <a:ea typeface="Cambria Math" pitchFamily="18" charset="0"/>
              </a:rPr>
              <a:t>a</a:t>
            </a:r>
            <a:r>
              <a:rPr lang="en-US" sz="4500" dirty="0" smtClean="0">
                <a:ea typeface="Cambria Math" pitchFamily="18" charset="0"/>
              </a:rPr>
              <a:t>,</a:t>
            </a:r>
            <a:r>
              <a:rPr lang="en-US" sz="4500" dirty="0" smtClean="0">
                <a:latin typeface="Cambria Math" pitchFamily="18" charset="0"/>
                <a:ea typeface="Cambria Math" pitchFamily="18" charset="0"/>
              </a:rPr>
              <a:t>3</a:t>
            </a:r>
            <a:r>
              <a:rPr lang="en-US" sz="4500" dirty="0" smtClean="0">
                <a:ea typeface="Cambria Math" pitchFamily="18" charset="0"/>
              </a:rPr>
              <a:t>), (</a:t>
            </a:r>
            <a:r>
              <a:rPr lang="en-US" sz="4500" i="1" dirty="0" smtClean="0">
                <a:ea typeface="Cambria Math" pitchFamily="18" charset="0"/>
              </a:rPr>
              <a:t>b</a:t>
            </a:r>
            <a:r>
              <a:rPr lang="en-US" sz="4500" dirty="0" smtClean="0">
                <a:ea typeface="Cambria Math" pitchFamily="18" charset="0"/>
              </a:rPr>
              <a:t>,</a:t>
            </a:r>
            <a:r>
              <a:rPr lang="en-US" sz="4500" dirty="0" smtClean="0">
                <a:latin typeface="Cambria Math" pitchFamily="18" charset="0"/>
                <a:ea typeface="Cambria Math" pitchFamily="18" charset="0"/>
              </a:rPr>
              <a:t>1</a:t>
            </a:r>
            <a:r>
              <a:rPr lang="en-US" sz="4500" dirty="0" smtClean="0">
                <a:ea typeface="Cambria Math" pitchFamily="18" charset="0"/>
              </a:rPr>
              <a:t>),(</a:t>
            </a:r>
            <a:r>
              <a:rPr lang="en-US" sz="4500" i="1" dirty="0" smtClean="0">
                <a:ea typeface="Cambria Math" pitchFamily="18" charset="0"/>
              </a:rPr>
              <a:t>b,</a:t>
            </a:r>
            <a:r>
              <a:rPr lang="en-US" sz="4500" dirty="0" smtClean="0">
                <a:latin typeface="Cambria Math" pitchFamily="18" charset="0"/>
                <a:ea typeface="Cambria Math" pitchFamily="18" charset="0"/>
              </a:rPr>
              <a:t>2</a:t>
            </a:r>
            <a:r>
              <a:rPr lang="en-US" sz="4500" dirty="0" smtClean="0">
                <a:ea typeface="Cambria Math" pitchFamily="18" charset="0"/>
              </a:rPr>
              <a:t>),(</a:t>
            </a:r>
            <a:r>
              <a:rPr lang="en-US" sz="4500" i="1" dirty="0" smtClean="0">
                <a:ea typeface="Cambria Math" pitchFamily="18" charset="0"/>
              </a:rPr>
              <a:t>b,</a:t>
            </a:r>
            <a:r>
              <a:rPr lang="en-US" sz="4500" dirty="0" smtClean="0">
                <a:latin typeface="Cambria Math" pitchFamily="18" charset="0"/>
                <a:ea typeface="Cambria Math" pitchFamily="18" charset="0"/>
              </a:rPr>
              <a:t>3</a:t>
            </a:r>
            <a:r>
              <a:rPr lang="en-US" sz="4500" dirty="0" smtClean="0">
                <a:ea typeface="Cambria Math" pitchFamily="18" charset="0"/>
              </a:rPr>
              <a:t>)}</a:t>
            </a:r>
          </a:p>
          <a:p>
            <a:pPr>
              <a:buNone/>
            </a:pPr>
            <a:endParaRPr lang="en-US" sz="4500" dirty="0" smtClean="0">
              <a:ea typeface="Cambria Math" pitchFamily="18" charset="0"/>
            </a:endParaRPr>
          </a:p>
          <a:p>
            <a:r>
              <a:rPr lang="en-US" sz="4500" b="1" dirty="0" smtClean="0">
                <a:ea typeface="Cambria Math" pitchFamily="18" charset="0"/>
              </a:rPr>
              <a:t>Definition</a:t>
            </a:r>
            <a:r>
              <a:rPr lang="en-US" sz="4500" dirty="0" smtClean="0">
                <a:ea typeface="Cambria Math" pitchFamily="18" charset="0"/>
              </a:rPr>
              <a:t>: A subset </a:t>
            </a:r>
            <a:r>
              <a:rPr lang="en-US" sz="4500" i="1" dirty="0" smtClean="0">
                <a:ea typeface="Cambria Math" pitchFamily="18" charset="0"/>
              </a:rPr>
              <a:t>R</a:t>
            </a:r>
            <a:r>
              <a:rPr lang="en-US" sz="4500" dirty="0" smtClean="0">
                <a:ea typeface="Cambria Math" pitchFamily="18" charset="0"/>
              </a:rPr>
              <a:t> of the Cartesian product</a:t>
            </a:r>
            <a:r>
              <a:rPr lang="en-US" sz="4500" b="1"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 </a:t>
            </a:r>
            <a:r>
              <a:rPr lang="en-US" sz="4500" i="1" dirty="0" smtClean="0">
                <a:ea typeface="Cambria Math" pitchFamily="18" charset="0"/>
              </a:rPr>
              <a:t>B</a:t>
            </a:r>
            <a:r>
              <a:rPr lang="en-US" sz="4500" dirty="0" smtClean="0">
                <a:ea typeface="Cambria Math" pitchFamily="18" charset="0"/>
              </a:rPr>
              <a:t> is called a </a:t>
            </a:r>
            <a:r>
              <a:rPr lang="en-US" sz="4500" i="1" dirty="0" smtClean="0">
                <a:ea typeface="Cambria Math" pitchFamily="18" charset="0"/>
              </a:rPr>
              <a:t>relation </a:t>
            </a:r>
            <a:r>
              <a:rPr lang="en-US" sz="4500" dirty="0" smtClean="0">
                <a:ea typeface="Cambria Math" pitchFamily="18" charset="0"/>
              </a:rPr>
              <a:t>from the set A to the set B. </a:t>
            </a:r>
            <a:r>
              <a:rPr lang="en-US" sz="4500" dirty="0" smtClean="0">
                <a:ea typeface="Cambria Math" pitchFamily="18" charset="0"/>
              </a:rPr>
              <a:t> </a:t>
            </a:r>
            <a:endParaRPr lang="en-US" sz="4500" dirty="0" smtClean="0">
              <a:ea typeface="Cambria Math" pitchFamily="18" charset="0"/>
            </a:endParaRPr>
          </a:p>
          <a:p>
            <a:endParaRPr lang="en-US" dirty="0" smtClean="0"/>
          </a:p>
          <a:p>
            <a:pPr>
              <a:buNone/>
            </a:pPr>
            <a:r>
              <a:rPr lang="en-US" dirty="0" smtClean="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smtClean="0"/>
              <a:t>Ren</a:t>
            </a:r>
            <a:r>
              <a:rPr lang="en-US" dirty="0" smtClean="0">
                <a:latin typeface="Cambria Math"/>
                <a:ea typeface="Cambria Math"/>
              </a:rPr>
              <a:t>é Descartes (1596-1650)</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Definition</a:t>
            </a:r>
            <a:r>
              <a:rPr lang="en-US" dirty="0" smtClean="0"/>
              <a:t>: The </a:t>
            </a:r>
            <a:r>
              <a:rPr lang="en-US" dirty="0" err="1" smtClean="0"/>
              <a:t>cartesian</a:t>
            </a:r>
            <a:r>
              <a:rPr lang="en-US" dirty="0" smtClean="0"/>
              <a:t> products of the sets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t>, denoted by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1"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r>
              <a:rPr lang="en-US" dirty="0" smtClean="0"/>
              <a:t>is the set of ordered           </a:t>
            </a:r>
            <a:r>
              <a:rPr lang="en-US" i="1" dirty="0" smtClean="0"/>
              <a:t>n</a:t>
            </a:r>
            <a:r>
              <a:rPr lang="en-US" dirty="0" smtClean="0"/>
              <a:t>-</a:t>
            </a:r>
            <a:r>
              <a:rPr lang="en-US" dirty="0" err="1" smtClean="0"/>
              <a:t>tuples</a:t>
            </a:r>
            <a:r>
              <a:rPr lang="en-US" dirty="0" smtClean="0"/>
              <a:t>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t>)  where   </a:t>
            </a:r>
            <a:r>
              <a:rPr lang="en-US" i="1" dirty="0" err="1" smtClean="0">
                <a:latin typeface="Cambria Math" pitchFamily="18" charset="0"/>
                <a:ea typeface="Cambria Math" pitchFamily="18" charset="0"/>
              </a:rPr>
              <a:t>a</a:t>
            </a:r>
            <a:r>
              <a:rPr lang="en-US" i="1" baseline="-25000" dirty="0" err="1" smtClean="0">
                <a:latin typeface="Cambria Math" pitchFamily="18" charset="0"/>
                <a:ea typeface="Cambria Math" pitchFamily="18" charset="0"/>
              </a:rPr>
              <a:t>i</a:t>
            </a:r>
            <a:r>
              <a:rPr lang="en-US" dirty="0" smtClean="0"/>
              <a:t>   belongs to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i</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 … </a:t>
            </a:r>
            <a:r>
              <a:rPr lang="en-US" i="1" dirty="0" smtClean="0">
                <a:latin typeface="Cambria Math" pitchFamily="18" charset="0"/>
                <a:ea typeface="Cambria Math" pitchFamily="18" charset="0"/>
              </a:rPr>
              <a:t>n</a:t>
            </a:r>
            <a:r>
              <a:rPr lang="en-US" dirty="0" smtClean="0"/>
              <a:t>. </a:t>
            </a:r>
          </a:p>
          <a:p>
            <a:endParaRPr lang="en-US" dirty="0" smtClean="0"/>
          </a:p>
          <a:p>
            <a:endParaRPr lang="en-US" dirty="0" smtClean="0"/>
          </a:p>
          <a:p>
            <a:endParaRPr lang="en-US" dirty="0" smtClean="0"/>
          </a:p>
          <a:p>
            <a:pPr>
              <a:buNone/>
            </a:pPr>
            <a:r>
              <a:rPr lang="en-US" b="1" dirty="0" smtClean="0"/>
              <a:t>  Example</a:t>
            </a:r>
            <a:r>
              <a:rPr lang="en-US" dirty="0" smtClean="0"/>
              <a:t>: What is </a:t>
            </a:r>
            <a:r>
              <a:rPr lang="en-US" i="1" dirty="0" smtClean="0"/>
              <a:t>A</a:t>
            </a:r>
            <a:r>
              <a:rPr lang="en-US" dirty="0" smtClean="0">
                <a:latin typeface="Cambria Math" pitchFamily="18" charset="0"/>
                <a:ea typeface="Cambria Math" pitchFamily="18" charset="0"/>
              </a:rPr>
              <a:t> ×</a:t>
            </a:r>
            <a:r>
              <a:rPr lang="en-US" b="1" dirty="0" smtClean="0"/>
              <a:t> </a:t>
            </a:r>
            <a:r>
              <a:rPr lang="en-US" i="1" dirty="0" smtClean="0"/>
              <a:t>B</a:t>
            </a:r>
            <a:r>
              <a:rPr lang="en-US" b="1" dirty="0" smtClean="0"/>
              <a:t> </a:t>
            </a:r>
            <a:r>
              <a:rPr lang="en-US" dirty="0" smtClean="0">
                <a:latin typeface="Cambria Math" pitchFamily="18" charset="0"/>
                <a:ea typeface="Cambria Math" pitchFamily="18" charset="0"/>
              </a:rPr>
              <a:t>×</a:t>
            </a:r>
            <a:r>
              <a:rPr lang="en-US" b="1" dirty="0" smtClean="0"/>
              <a:t> </a:t>
            </a:r>
            <a:r>
              <a:rPr lang="en-US" dirty="0" smtClean="0"/>
              <a:t>C</a:t>
            </a:r>
            <a:r>
              <a:rPr lang="en-US" b="1" dirty="0" smtClean="0"/>
              <a:t> </a:t>
            </a:r>
            <a:r>
              <a:rPr lang="en-US" dirty="0" smtClean="0"/>
              <a:t>where </a:t>
            </a:r>
            <a:r>
              <a:rPr lang="en-US" i="1" dirty="0" smtClean="0"/>
              <a:t>A</a:t>
            </a:r>
            <a:r>
              <a:rPr lang="en-US" dirty="0" smtClean="0"/>
              <a:t> = {</a:t>
            </a:r>
            <a:r>
              <a:rPr lang="en-US" dirty="0" smtClean="0">
                <a:latin typeface="Cambria Math" pitchFamily="18" charset="0"/>
                <a:ea typeface="Cambria Math" pitchFamily="18" charset="0"/>
              </a:rPr>
              <a:t>0,1</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1,2</a:t>
            </a:r>
            <a:r>
              <a:rPr lang="en-US" dirty="0" smtClean="0"/>
              <a:t>} and    </a:t>
            </a:r>
            <a:r>
              <a:rPr lang="en-US" i="1" dirty="0" smtClean="0"/>
              <a:t>C</a:t>
            </a:r>
            <a:r>
              <a:rPr lang="en-US" dirty="0" smtClean="0"/>
              <a:t> = {</a:t>
            </a:r>
            <a:r>
              <a:rPr lang="en-US" dirty="0" smtClean="0">
                <a:latin typeface="Cambria Math" pitchFamily="18" charset="0"/>
                <a:ea typeface="Cambria Math" pitchFamily="18" charset="0"/>
              </a:rPr>
              <a:t>0,1,2</a:t>
            </a:r>
            <a:r>
              <a:rPr lang="en-US" dirty="0" smtClean="0"/>
              <a:t>}</a:t>
            </a:r>
            <a:endParaRPr lang="en-US" b="1" dirty="0" smtClean="0"/>
          </a:p>
          <a:p>
            <a:pPr>
              <a:buNone/>
            </a:pPr>
            <a:r>
              <a:rPr lang="en-US" b="1" dirty="0" smtClean="0"/>
              <a:t>  Solution: </a:t>
            </a:r>
            <a:r>
              <a:rPr lang="en-US" i="1" dirty="0" smtClean="0"/>
              <a:t>A</a:t>
            </a:r>
            <a:r>
              <a:rPr lang="en-US" dirty="0" smtClean="0">
                <a:latin typeface="Cambria Math" pitchFamily="18" charset="0"/>
                <a:ea typeface="Cambria Math" pitchFamily="18" charset="0"/>
              </a:rPr>
              <a:t> ×</a:t>
            </a:r>
            <a:r>
              <a:rPr lang="en-US" b="1" dirty="0" smtClean="0"/>
              <a:t> </a:t>
            </a:r>
            <a:r>
              <a:rPr lang="en-US" i="1" dirty="0" smtClean="0"/>
              <a:t>B</a:t>
            </a:r>
            <a:r>
              <a:rPr lang="en-US" b="1" dirty="0" smtClean="0"/>
              <a:t> </a:t>
            </a:r>
            <a:r>
              <a:rPr lang="en-US" dirty="0" smtClean="0">
                <a:latin typeface="Cambria Math" pitchFamily="18" charset="0"/>
                <a:ea typeface="Cambria Math" pitchFamily="18" charset="0"/>
              </a:rPr>
              <a:t>×</a:t>
            </a:r>
            <a:r>
              <a:rPr lang="en-US" b="1" dirty="0" smtClean="0"/>
              <a:t> </a:t>
            </a:r>
            <a:r>
              <a:rPr lang="en-US" dirty="0" smtClean="0"/>
              <a:t>C</a:t>
            </a:r>
            <a:r>
              <a:rPr lang="en-US" b="1" dirty="0" smtClean="0"/>
              <a:t> = </a:t>
            </a:r>
            <a:r>
              <a:rPr lang="en-US" dirty="0" smtClean="0"/>
              <a:t>{(</a:t>
            </a:r>
            <a:r>
              <a:rPr lang="en-US" dirty="0" smtClean="0">
                <a:latin typeface="Cambria Math" pitchFamily="18" charset="0"/>
                <a:ea typeface="Cambria Math" pitchFamily="18" charset="0"/>
              </a:rPr>
              <a:t>0,1,0</a:t>
            </a:r>
            <a:r>
              <a:rPr lang="en-US" dirty="0" smtClean="0"/>
              <a:t>), (</a:t>
            </a:r>
            <a:r>
              <a:rPr lang="en-US" dirty="0" smtClean="0">
                <a:latin typeface="Cambria Math" pitchFamily="18" charset="0"/>
                <a:ea typeface="Cambria Math" pitchFamily="18" charset="0"/>
              </a:rPr>
              <a:t>0,1,1</a:t>
            </a:r>
            <a:r>
              <a:rPr lang="en-US" dirty="0" smtClean="0"/>
              <a:t>), (</a:t>
            </a:r>
            <a:r>
              <a:rPr lang="en-US" dirty="0" smtClean="0">
                <a:latin typeface="Cambria Math" pitchFamily="18" charset="0"/>
                <a:ea typeface="Cambria Math" pitchFamily="18" charset="0"/>
              </a:rPr>
              <a:t>0,1,2</a:t>
            </a:r>
            <a:r>
              <a:rPr lang="en-US" dirty="0" smtClean="0"/>
              <a:t>),(</a:t>
            </a:r>
            <a:r>
              <a:rPr lang="en-US" dirty="0" smtClean="0">
                <a:latin typeface="Cambria Math" pitchFamily="18" charset="0"/>
                <a:ea typeface="Cambria Math" pitchFamily="18" charset="0"/>
              </a:rPr>
              <a:t>0,2,0</a:t>
            </a:r>
            <a:r>
              <a:rPr lang="en-US" dirty="0" smtClean="0"/>
              <a:t>), (</a:t>
            </a:r>
            <a:r>
              <a:rPr lang="en-US" dirty="0" smtClean="0">
                <a:latin typeface="Cambria Math" pitchFamily="18" charset="0"/>
                <a:ea typeface="Cambria Math" pitchFamily="18" charset="0"/>
              </a:rPr>
              <a:t>0,2,1</a:t>
            </a:r>
            <a:r>
              <a:rPr lang="en-US" dirty="0" smtClean="0"/>
              <a:t>), (</a:t>
            </a:r>
            <a:r>
              <a:rPr lang="en-US" dirty="0" smtClean="0">
                <a:latin typeface="Cambria Math" pitchFamily="18" charset="0"/>
                <a:ea typeface="Cambria Math" pitchFamily="18" charset="0"/>
              </a:rPr>
              <a:t>0,2,2</a:t>
            </a:r>
            <a:r>
              <a:rPr lang="en-US" dirty="0" smtClean="0"/>
              <a:t>),(</a:t>
            </a:r>
            <a:r>
              <a:rPr lang="en-US" dirty="0" smtClean="0">
                <a:latin typeface="Cambria Math" pitchFamily="18" charset="0"/>
                <a:ea typeface="Cambria Math" pitchFamily="18" charset="0"/>
              </a:rPr>
              <a:t>1,1,0</a:t>
            </a:r>
            <a:r>
              <a:rPr lang="en-US" dirty="0" smtClean="0"/>
              <a:t>), (</a:t>
            </a:r>
            <a:r>
              <a:rPr lang="en-US" dirty="0" smtClean="0">
                <a:latin typeface="Cambria Math" pitchFamily="18" charset="0"/>
                <a:ea typeface="Cambria Math" pitchFamily="18" charset="0"/>
              </a:rPr>
              <a:t>1,1,1</a:t>
            </a:r>
            <a:r>
              <a:rPr lang="en-US" dirty="0" smtClean="0"/>
              <a:t>), (</a:t>
            </a:r>
            <a:r>
              <a:rPr lang="en-US" dirty="0" smtClean="0">
                <a:latin typeface="Cambria Math" pitchFamily="18" charset="0"/>
                <a:ea typeface="Cambria Math" pitchFamily="18" charset="0"/>
              </a:rPr>
              <a:t>1,1,2</a:t>
            </a:r>
            <a:r>
              <a:rPr lang="en-US" dirty="0" smtClean="0"/>
              <a:t>), (</a:t>
            </a:r>
            <a:r>
              <a:rPr lang="en-US" dirty="0" smtClean="0">
                <a:latin typeface="Cambria Math" pitchFamily="18" charset="0"/>
                <a:ea typeface="Cambria Math" pitchFamily="18" charset="0"/>
              </a:rPr>
              <a:t>1,2,0</a:t>
            </a:r>
            <a:r>
              <a:rPr lang="en-US" dirty="0" smtClean="0"/>
              <a:t>), (</a:t>
            </a:r>
            <a:r>
              <a:rPr lang="en-US" dirty="0" smtClean="0">
                <a:latin typeface="Cambria Math" pitchFamily="18" charset="0"/>
                <a:ea typeface="Cambria Math" pitchFamily="18" charset="0"/>
              </a:rPr>
              <a:t>1,2,1</a:t>
            </a:r>
            <a:r>
              <a:rPr lang="en-US" dirty="0" smtClean="0"/>
              <a:t>), (</a:t>
            </a:r>
            <a:r>
              <a:rPr lang="en-US" dirty="0" smtClean="0">
                <a:latin typeface="Cambria Math" pitchFamily="18" charset="0"/>
                <a:ea typeface="Cambria Math" pitchFamily="18" charset="0"/>
              </a:rPr>
              <a:t>1,2,2</a:t>
            </a:r>
            <a:r>
              <a:rPr lang="en-US" dirty="0" smtClean="0"/>
              <a:t>)}</a:t>
            </a:r>
            <a:endParaRPr lang="en-US" b="1"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What is the Cartesian product </a:t>
            </a:r>
            <a:r>
              <a:rPr lang="en-US" i="1" dirty="0"/>
              <a:t>A </a:t>
            </a:r>
            <a:r>
              <a:rPr lang="en-US" dirty="0"/>
              <a:t>× </a:t>
            </a:r>
            <a:r>
              <a:rPr lang="en-US" i="1" dirty="0"/>
              <a:t>B</a:t>
            </a:r>
            <a:r>
              <a:rPr lang="en-US" dirty="0"/>
              <a:t>, where </a:t>
            </a:r>
            <a:r>
              <a:rPr lang="en-US" i="1" dirty="0"/>
              <a:t>A </a:t>
            </a:r>
            <a:r>
              <a:rPr lang="en-US" dirty="0"/>
              <a:t>is the set</a:t>
            </a:r>
          </a:p>
          <a:p>
            <a:pPr marL="0" indent="0">
              <a:buNone/>
            </a:pPr>
            <a:r>
              <a:rPr lang="en-US" dirty="0"/>
              <a:t>of courses offered by the mathematics department at a</a:t>
            </a:r>
          </a:p>
          <a:p>
            <a:pPr marL="0" indent="0">
              <a:buNone/>
            </a:pPr>
            <a:r>
              <a:rPr lang="en-US" dirty="0"/>
              <a:t>university and </a:t>
            </a:r>
            <a:r>
              <a:rPr lang="en-US" i="1" dirty="0"/>
              <a:t>B </a:t>
            </a:r>
            <a:r>
              <a:rPr lang="en-US" dirty="0"/>
              <a:t>is the set of mathematics professors at</a:t>
            </a:r>
          </a:p>
          <a:p>
            <a:pPr marL="0" indent="0">
              <a:buNone/>
            </a:pPr>
            <a:r>
              <a:rPr lang="en-US" dirty="0"/>
              <a:t>this university? Give an example of how this Cartesian</a:t>
            </a:r>
          </a:p>
          <a:p>
            <a:pPr marL="0" indent="0">
              <a:buNone/>
            </a:pPr>
            <a:r>
              <a:rPr lang="en-US" dirty="0"/>
              <a:t>product can be used.</a:t>
            </a:r>
            <a:endParaRPr lang="en-US" dirty="0"/>
          </a:p>
        </p:txBody>
      </p:sp>
    </p:spTree>
    <p:extLst>
      <p:ext uri="{BB962C8B-B14F-4D97-AF65-F5344CB8AC3E}">
        <p14:creationId xmlns:p14="http://schemas.microsoft.com/office/powerpoint/2010/main" val="916464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Sets of Quantifiers</a:t>
            </a:r>
            <a:endParaRPr lang="en-US" dirty="0"/>
          </a:p>
        </p:txBody>
      </p:sp>
      <p:sp>
        <p:nvSpPr>
          <p:cNvPr id="3" name="Content Placeholder 2"/>
          <p:cNvSpPr>
            <a:spLocks noGrp="1"/>
          </p:cNvSpPr>
          <p:nvPr>
            <p:ph idx="1"/>
          </p:nvPr>
        </p:nvSpPr>
        <p:spPr/>
        <p:txBody>
          <a:bodyPr/>
          <a:lstStyle/>
          <a:p>
            <a:r>
              <a:rPr lang="en-US" dirty="0" smtClean="0"/>
              <a:t>Given a predicate </a:t>
            </a:r>
            <a:r>
              <a:rPr lang="en-US" i="1" dirty="0" smtClean="0"/>
              <a:t>P</a:t>
            </a:r>
            <a:r>
              <a:rPr lang="en-US" dirty="0" smtClean="0"/>
              <a:t> and a domain </a:t>
            </a:r>
            <a:r>
              <a:rPr lang="en-US" i="1" dirty="0" smtClean="0"/>
              <a:t>D</a:t>
            </a:r>
            <a:r>
              <a:rPr lang="en-US" dirty="0" smtClean="0"/>
              <a:t>, we define the </a:t>
            </a:r>
            <a:r>
              <a:rPr lang="en-US" i="1" dirty="0" smtClean="0"/>
              <a:t>truth set </a:t>
            </a:r>
            <a:r>
              <a:rPr lang="en-US" dirty="0" smtClean="0"/>
              <a:t>of </a:t>
            </a:r>
            <a:r>
              <a:rPr lang="en-US" i="1" dirty="0" smtClean="0"/>
              <a:t>P</a:t>
            </a:r>
            <a:r>
              <a:rPr lang="en-US" dirty="0" smtClean="0"/>
              <a:t> to be the set of elements in </a:t>
            </a:r>
            <a:r>
              <a:rPr lang="en-US" i="1" dirty="0" smtClean="0"/>
              <a:t>D</a:t>
            </a:r>
            <a:r>
              <a:rPr lang="en-US" dirty="0" smtClean="0"/>
              <a:t> for which </a:t>
            </a:r>
            <a:r>
              <a:rPr lang="en-US" i="1" dirty="0" smtClean="0"/>
              <a:t>P</a:t>
            </a:r>
            <a:r>
              <a:rPr lang="en-US" dirty="0" smtClean="0"/>
              <a:t>(</a:t>
            </a:r>
            <a:r>
              <a:rPr lang="en-US" i="1" dirty="0" smtClean="0"/>
              <a:t>x</a:t>
            </a:r>
            <a:r>
              <a:rPr lang="en-US" dirty="0" smtClean="0"/>
              <a:t>) is true. The truth set of </a:t>
            </a:r>
            <a:r>
              <a:rPr lang="en-US" i="1" dirty="0" smtClean="0"/>
              <a:t>P</a:t>
            </a:r>
            <a:r>
              <a:rPr lang="en-US" dirty="0" smtClean="0"/>
              <a:t>(x) is denoted by </a:t>
            </a:r>
          </a:p>
          <a:p>
            <a:endParaRPr lang="en-US" dirty="0" smtClean="0"/>
          </a:p>
          <a:p>
            <a:endParaRPr lang="en-US" dirty="0" smtClean="0"/>
          </a:p>
          <a:p>
            <a:r>
              <a:rPr lang="en-US" b="1" dirty="0" smtClean="0"/>
              <a:t>Example</a:t>
            </a:r>
            <a:r>
              <a:rPr lang="en-US" dirty="0" smtClean="0"/>
              <a:t>: The truth set of </a:t>
            </a:r>
            <a:r>
              <a:rPr lang="en-US" i="1" dirty="0" smtClean="0"/>
              <a:t>P</a:t>
            </a:r>
            <a:r>
              <a:rPr lang="en-US" dirty="0" smtClean="0"/>
              <a:t>(</a:t>
            </a:r>
            <a:r>
              <a:rPr lang="en-US" i="1" dirty="0" smtClean="0"/>
              <a:t>x</a:t>
            </a:r>
            <a:r>
              <a:rPr lang="en-US" dirty="0" smtClean="0"/>
              <a:t>) where the domain is the integers and </a:t>
            </a:r>
            <a:r>
              <a:rPr lang="en-US" i="1" dirty="0" smtClean="0"/>
              <a:t>P</a:t>
            </a:r>
            <a:r>
              <a:rPr lang="en-US" dirty="0" smtClean="0"/>
              <a:t>(</a:t>
            </a:r>
            <a:r>
              <a:rPr lang="en-US" i="1" dirty="0" smtClean="0"/>
              <a:t>x</a:t>
            </a:r>
            <a:r>
              <a:rPr lang="en-US" dirty="0" smtClean="0"/>
              <a:t>) is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is the set </a:t>
            </a:r>
            <a:r>
              <a:rPr lang="en-US" dirty="0" smtClean="0">
                <a:latin typeface="Cambria Math" pitchFamily="18" charset="0"/>
                <a:ea typeface="Cambria Math" pitchFamily="18" charset="0"/>
              </a:rPr>
              <a:t>{-1,1}</a:t>
            </a:r>
            <a:endParaRPr lang="en-US" dirty="0">
              <a:latin typeface="Cambria Math" pitchFamily="18" charset="0"/>
              <a:ea typeface="Cambria Math" pitchFamily="18" charset="0"/>
            </a:endParaRPr>
          </a:p>
        </p:txBody>
      </p:sp>
      <p:pic>
        <p:nvPicPr>
          <p:cNvPr id="4" name="Picture 3" descr="addin_tmp.png"/>
          <p:cNvPicPr>
            <a:picLocks noChangeAspect="1"/>
          </p:cNvPicPr>
          <p:nvPr>
            <p:custDataLst>
              <p:tags r:id="rId1"/>
            </p:custDataLst>
          </p:nvPr>
        </p:nvPicPr>
        <p:blipFill>
          <a:blip r:embed="rId3" cstate="print"/>
          <a:stretch>
            <a:fillRect/>
          </a:stretch>
        </p:blipFill>
        <p:spPr>
          <a:xfrm>
            <a:off x="2971800" y="3505200"/>
            <a:ext cx="2248853" cy="38290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84612" y="3221831"/>
            <a:ext cx="8174776" cy="1816100"/>
          </a:xfrm>
          <a:prstGeom prst="rect">
            <a:avLst/>
          </a:prstGeom>
        </p:spPr>
      </p:pic>
    </p:spTree>
    <p:extLst>
      <p:ext uri="{BB962C8B-B14F-4D97-AF65-F5344CB8AC3E}">
        <p14:creationId xmlns:p14="http://schemas.microsoft.com/office/powerpoint/2010/main" val="217316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Sets</a:t>
            </a:r>
            <a:endParaRPr lang="en-US" dirty="0"/>
          </a:p>
        </p:txBody>
      </p:sp>
      <p:sp>
        <p:nvSpPr>
          <p:cNvPr id="3" name="Subtitle 2"/>
          <p:cNvSpPr>
            <a:spLocks noGrp="1"/>
          </p:cNvSpPr>
          <p:nvPr>
            <p:ph type="subTitle" idx="1"/>
          </p:nvPr>
        </p:nvSpPr>
        <p:spPr/>
        <p:txBody>
          <a:bodyPr/>
          <a:lstStyle/>
          <a:p>
            <a:r>
              <a:rPr lang="en-US" dirty="0" smtClean="0"/>
              <a:t>Section 2.1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#1, #19, #29, #43</a:t>
            </a:r>
            <a:endParaRPr lang="en-US" dirty="0"/>
          </a:p>
        </p:txBody>
      </p:sp>
    </p:spTree>
    <p:extLst>
      <p:ext uri="{BB962C8B-B14F-4D97-AF65-F5344CB8AC3E}">
        <p14:creationId xmlns:p14="http://schemas.microsoft.com/office/powerpoint/2010/main" val="1855897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 Operations</a:t>
            </a:r>
            <a:endParaRPr lang="en-US" dirty="0"/>
          </a:p>
        </p:txBody>
      </p:sp>
      <p:sp>
        <p:nvSpPr>
          <p:cNvPr id="3" name="Subtitle 2"/>
          <p:cNvSpPr>
            <a:spLocks noGrp="1"/>
          </p:cNvSpPr>
          <p:nvPr>
            <p:ph type="subTitle" idx="1"/>
          </p:nvPr>
        </p:nvSpPr>
        <p:spPr/>
        <p:txBody>
          <a:bodyPr/>
          <a:lstStyle/>
          <a:p>
            <a:r>
              <a:rPr lang="en-US" dirty="0" smtClean="0"/>
              <a:t>Section 2.2</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Set Operations</a:t>
            </a:r>
          </a:p>
          <a:p>
            <a:pPr lvl="1"/>
            <a:r>
              <a:rPr lang="en-US" dirty="0" smtClean="0"/>
              <a:t>Union</a:t>
            </a:r>
          </a:p>
          <a:p>
            <a:pPr lvl="1"/>
            <a:r>
              <a:rPr lang="en-US" dirty="0" smtClean="0"/>
              <a:t>Intersection</a:t>
            </a:r>
          </a:p>
          <a:p>
            <a:pPr lvl="1"/>
            <a:r>
              <a:rPr lang="en-US" dirty="0" smtClean="0"/>
              <a:t>Complementation</a:t>
            </a:r>
          </a:p>
          <a:p>
            <a:pPr lvl="1"/>
            <a:r>
              <a:rPr lang="en-US" dirty="0" smtClean="0"/>
              <a:t>Difference</a:t>
            </a:r>
          </a:p>
          <a:p>
            <a:r>
              <a:rPr lang="en-US" dirty="0" smtClean="0"/>
              <a:t>More on Set Cardinality</a:t>
            </a:r>
          </a:p>
          <a:p>
            <a:r>
              <a:rPr lang="en-US" dirty="0" smtClean="0"/>
              <a:t>Set Identities</a:t>
            </a:r>
          </a:p>
          <a:p>
            <a:r>
              <a:rPr lang="en-US" dirty="0" smtClean="0"/>
              <a:t>Proving Identities</a:t>
            </a:r>
          </a:p>
          <a:p>
            <a:r>
              <a:rPr lang="en-US" dirty="0" smtClean="0"/>
              <a:t>Membership Tables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Algebra</a:t>
            </a:r>
            <a:endParaRPr lang="en-US" dirty="0"/>
          </a:p>
        </p:txBody>
      </p:sp>
      <p:sp>
        <p:nvSpPr>
          <p:cNvPr id="3" name="Content Placeholder 2"/>
          <p:cNvSpPr>
            <a:spLocks noGrp="1"/>
          </p:cNvSpPr>
          <p:nvPr>
            <p:ph idx="1"/>
          </p:nvPr>
        </p:nvSpPr>
        <p:spPr/>
        <p:txBody>
          <a:bodyPr>
            <a:normAutofit/>
          </a:bodyPr>
          <a:lstStyle/>
          <a:p>
            <a:r>
              <a:rPr lang="en-US" dirty="0" smtClean="0"/>
              <a:t>Propositional calculus and set theory are both instances of an algebraic system called a </a:t>
            </a:r>
            <a:r>
              <a:rPr lang="en-US" i="1" dirty="0" smtClean="0"/>
              <a:t>Boolean Algebra</a:t>
            </a:r>
            <a:r>
              <a:rPr lang="en-US" dirty="0" smtClean="0"/>
              <a:t>. This is discussed in Chapter </a:t>
            </a:r>
            <a:r>
              <a:rPr lang="en-US" dirty="0" smtClean="0">
                <a:latin typeface="Cambria Math" pitchFamily="18" charset="0"/>
                <a:ea typeface="Cambria Math" pitchFamily="18" charset="0"/>
              </a:rPr>
              <a:t>12</a:t>
            </a:r>
            <a:r>
              <a:rPr lang="en-US" dirty="0" smtClean="0"/>
              <a:t>.</a:t>
            </a:r>
          </a:p>
          <a:p>
            <a:r>
              <a:rPr lang="en-US" dirty="0" smtClean="0"/>
              <a:t>The operators in set theory are analogous to the corresponding operator in propositional calculus.</a:t>
            </a:r>
          </a:p>
          <a:p>
            <a:r>
              <a:rPr lang="en-US" dirty="0" smtClean="0"/>
              <a:t>As always there must be a universal set  </a:t>
            </a:r>
            <a:r>
              <a:rPr lang="en-US" i="1" dirty="0" smtClean="0"/>
              <a:t>U</a:t>
            </a:r>
            <a:r>
              <a:rPr lang="en-US" dirty="0" smtClean="0"/>
              <a:t>. All sets are assumed to be subsets of </a:t>
            </a:r>
            <a:r>
              <a:rPr lang="en-US" i="1" dirty="0" smtClean="0"/>
              <a:t>U</a:t>
            </a: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normAutofit/>
          </a:bodyPr>
          <a:lstStyle/>
          <a:p>
            <a:r>
              <a:rPr lang="en-US" b="1" dirty="0" smtClean="0"/>
              <a:t>Definition</a:t>
            </a:r>
            <a:r>
              <a:rPr lang="en-US" dirty="0" smtClean="0"/>
              <a:t>: Let </a:t>
            </a:r>
            <a:r>
              <a:rPr lang="en-US" i="1" dirty="0" smtClean="0"/>
              <a:t>A</a:t>
            </a:r>
            <a:r>
              <a:rPr lang="en-US" dirty="0" smtClean="0"/>
              <a:t> and </a:t>
            </a:r>
            <a:r>
              <a:rPr lang="en-US" i="1" dirty="0" smtClean="0"/>
              <a:t>B</a:t>
            </a:r>
            <a:r>
              <a:rPr lang="en-US" dirty="0" smtClean="0"/>
              <a:t> be sets. The </a:t>
            </a:r>
            <a:r>
              <a:rPr lang="en-US" i="1" dirty="0" smtClean="0"/>
              <a:t>union</a:t>
            </a:r>
            <a:r>
              <a:rPr lang="en-US" dirty="0" smtClean="0"/>
              <a:t> of the sets </a:t>
            </a:r>
            <a:r>
              <a:rPr lang="en-US" i="1" dirty="0" smtClean="0"/>
              <a:t>A</a:t>
            </a:r>
            <a:r>
              <a:rPr lang="en-US" dirty="0" smtClean="0"/>
              <a:t> and </a:t>
            </a:r>
            <a:r>
              <a:rPr lang="en-US" i="1" dirty="0" smtClean="0"/>
              <a:t>B</a:t>
            </a:r>
            <a:r>
              <a:rPr lang="en-US" dirty="0" smtClean="0"/>
              <a:t>, denoted by </a:t>
            </a:r>
            <a:r>
              <a:rPr lang="en-US" i="1" dirty="0" smtClean="0">
                <a:ea typeface="Cambria Math" pitchFamily="18" charset="0"/>
              </a:rPr>
              <a:t>A</a:t>
            </a:r>
            <a:r>
              <a:rPr lang="en-US" b="1"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B,</a:t>
            </a:r>
            <a:r>
              <a:rPr lang="en-US" i="1" dirty="0" smtClean="0"/>
              <a:t> </a:t>
            </a:r>
            <a:r>
              <a:rPr lang="en-US" dirty="0" smtClean="0"/>
              <a:t> is the set:</a:t>
            </a:r>
          </a:p>
          <a:p>
            <a:pPr>
              <a:buNone/>
            </a:pPr>
            <a:endParaRPr lang="en-US" dirty="0" smtClean="0"/>
          </a:p>
          <a:p>
            <a:pPr>
              <a:buNone/>
            </a:pPr>
            <a:endParaRPr lang="en-US" dirty="0" smtClean="0"/>
          </a:p>
          <a:p>
            <a:r>
              <a:rPr lang="en-US" b="1" dirty="0" smtClean="0"/>
              <a:t>Example</a:t>
            </a:r>
            <a:r>
              <a:rPr lang="en-US" dirty="0" smtClean="0"/>
              <a:t>: What is   {</a:t>
            </a:r>
            <a:r>
              <a:rPr lang="en-US" dirty="0" smtClean="0">
                <a:latin typeface="Cambria Math" pitchFamily="18" charset="0"/>
                <a:ea typeface="Cambria Math" pitchFamily="18" charset="0"/>
              </a:rPr>
              <a:t>1,2,3} </a:t>
            </a:r>
            <a:r>
              <a:rPr lang="en-US" dirty="0" smtClean="0"/>
              <a:t> </a:t>
            </a:r>
            <a:r>
              <a:rPr lang="en-US" dirty="0" smtClean="0">
                <a:latin typeface="Cambria Math"/>
                <a:ea typeface="Cambria Math"/>
              </a:rPr>
              <a:t>∪ {3, 4, 5}</a:t>
            </a:r>
            <a:r>
              <a:rPr lang="en-US" dirty="0" smtClean="0"/>
              <a:t>?</a:t>
            </a:r>
          </a:p>
          <a:p>
            <a:pPr>
              <a:buNone/>
            </a:pPr>
            <a:endParaRPr lang="en-US" dirty="0" smtClean="0"/>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1,2,3,4,5}</a:t>
            </a:r>
            <a:endParaRPr lang="en-US" dirty="0" smtClean="0"/>
          </a:p>
          <a:p>
            <a:pPr>
              <a:buNone/>
            </a:pPr>
            <a:r>
              <a:rPr lang="en-US" dirty="0" smtClean="0"/>
              <a:t>             </a:t>
            </a:r>
            <a:r>
              <a:rPr lang="en-US" sz="2400" dirty="0" smtClean="0"/>
              <a:t>                                   </a:t>
            </a:r>
            <a:endParaRPr lang="en-US" dirty="0" smtClean="0"/>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smtClean="0"/>
                <a:t>U</a:t>
              </a:r>
              <a:endParaRPr lang="en-US" i="1" dirty="0"/>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smtClean="0"/>
                <a:t>A</a:t>
              </a:r>
              <a:endParaRPr lang="en-US" i="1" dirty="0"/>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smtClean="0"/>
                <a:t>B</a:t>
              </a:r>
              <a:endParaRPr lang="en-US" i="1" dirty="0"/>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smtClean="0"/>
              <a:t>Venn Diagram for </a:t>
            </a:r>
            <a:r>
              <a:rPr lang="en-US" i="1" dirty="0" smtClean="0"/>
              <a:t>A</a:t>
            </a:r>
            <a:r>
              <a:rPr lang="en-US" dirty="0" smtClean="0">
                <a:latin typeface="Cambria Math"/>
                <a:ea typeface="Cambria Math"/>
              </a:rPr>
              <a:t> ∪ </a:t>
            </a:r>
            <a:r>
              <a:rPr lang="en-US" i="1" dirty="0" smtClean="0">
                <a:latin typeface="Cambria Math"/>
                <a:ea typeface="Cambria Math"/>
              </a:rPr>
              <a:t>B</a:t>
            </a:r>
            <a:r>
              <a:rPr lang="en-US" dirty="0" smtClean="0"/>
              <a:t>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p:sp>
        <p:nvSpPr>
          <p:cNvPr id="3" name="Content Placeholder 2"/>
          <p:cNvSpPr>
            <a:spLocks noGrp="1"/>
          </p:cNvSpPr>
          <p:nvPr>
            <p:ph idx="1"/>
          </p:nvPr>
        </p:nvSpPr>
        <p:spPr>
          <a:ln>
            <a:noFill/>
          </a:ln>
        </p:spPr>
        <p:txBody>
          <a:bodyPr>
            <a:normAutofit lnSpcReduction="10000"/>
          </a:bodyPr>
          <a:lstStyle/>
          <a:p>
            <a:r>
              <a:rPr lang="en-US" b="1" dirty="0" smtClean="0"/>
              <a:t>Definition</a:t>
            </a:r>
            <a:r>
              <a:rPr lang="en-US" dirty="0" smtClean="0"/>
              <a:t>:  The </a:t>
            </a:r>
            <a:r>
              <a:rPr lang="en-US" i="1" dirty="0" smtClean="0"/>
              <a:t>intersection</a:t>
            </a:r>
            <a:r>
              <a:rPr lang="en-US" dirty="0" smtClean="0"/>
              <a:t> of sets </a:t>
            </a:r>
            <a:r>
              <a:rPr lang="en-US" i="1" dirty="0" smtClean="0"/>
              <a:t>A</a:t>
            </a:r>
            <a:r>
              <a:rPr lang="en-US" dirty="0" smtClean="0"/>
              <a:t> and </a:t>
            </a:r>
            <a:r>
              <a:rPr lang="en-US" i="1" dirty="0" smtClean="0"/>
              <a:t>B</a:t>
            </a:r>
            <a:r>
              <a:rPr lang="en-US" dirty="0" smtClean="0"/>
              <a:t>, denoted by   </a:t>
            </a:r>
            <a:r>
              <a:rPr lang="en-US" i="1" dirty="0" smtClean="0">
                <a:ea typeface="Cambria Math" pitchFamily="18" charset="0"/>
              </a:rPr>
              <a:t>A </a:t>
            </a:r>
            <a:r>
              <a:rPr lang="en-US" dirty="0" smtClean="0">
                <a:latin typeface="Cambria Math"/>
                <a:ea typeface="Cambria Math"/>
              </a:rPr>
              <a:t>∩ </a:t>
            </a:r>
            <a:r>
              <a:rPr lang="en-US" i="1" dirty="0" smtClean="0">
                <a:ea typeface="Cambria Math"/>
              </a:rPr>
              <a:t>B,</a:t>
            </a:r>
            <a:r>
              <a:rPr lang="en-US" dirty="0" smtClean="0"/>
              <a:t>  is</a:t>
            </a:r>
          </a:p>
          <a:p>
            <a:endParaRPr lang="en-US" dirty="0" smtClean="0"/>
          </a:p>
          <a:p>
            <a:r>
              <a:rPr lang="en-US" dirty="0" smtClean="0"/>
              <a:t>Note if the intersection is empty, then </a:t>
            </a:r>
            <a:r>
              <a:rPr lang="en-US" i="1" dirty="0" smtClean="0"/>
              <a:t>A</a:t>
            </a:r>
            <a:r>
              <a:rPr lang="en-US" b="1" dirty="0" smtClean="0"/>
              <a:t> </a:t>
            </a:r>
            <a:r>
              <a:rPr lang="en-US" dirty="0" smtClean="0"/>
              <a:t>and </a:t>
            </a:r>
            <a:r>
              <a:rPr lang="en-US" i="1" dirty="0" smtClean="0"/>
              <a:t>B</a:t>
            </a:r>
            <a:r>
              <a:rPr lang="en-US" dirty="0" smtClean="0"/>
              <a:t> are said to be </a:t>
            </a:r>
            <a:r>
              <a:rPr lang="en-US" i="1" dirty="0" smtClean="0"/>
              <a:t>disjoint</a:t>
            </a:r>
            <a:r>
              <a:rPr lang="en-US" dirty="0" smtClean="0"/>
              <a:t>.</a:t>
            </a:r>
          </a:p>
          <a:p>
            <a:r>
              <a:rPr lang="en-US" b="1" dirty="0" smtClean="0"/>
              <a:t>Example</a:t>
            </a:r>
            <a:r>
              <a:rPr lang="en-US" dirty="0" smtClean="0"/>
              <a:t>: What is?  </a:t>
            </a:r>
            <a:r>
              <a:rPr lang="en-US" dirty="0" smtClean="0">
                <a:latin typeface="Cambria Math" pitchFamily="18" charset="0"/>
                <a:ea typeface="Cambria Math" pitchFamily="18" charset="0"/>
              </a:rPr>
              <a:t>{1,2,3} ∩ {3,4,5} ? </a:t>
            </a: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Solution</a:t>
            </a:r>
            <a:r>
              <a:rPr lang="en-US" dirty="0" smtClean="0">
                <a:latin typeface="Cambria Math" pitchFamily="18" charset="0"/>
                <a:ea typeface="Cambria Math" pitchFamily="18" charset="0"/>
              </a:rPr>
              <a:t>:   {3}</a:t>
            </a:r>
          </a:p>
          <a:p>
            <a:r>
              <a:rPr lang="en-US" b="1" dirty="0" err="1" smtClean="0"/>
              <a:t>Example:</a:t>
            </a:r>
            <a:r>
              <a:rPr lang="en-US" dirty="0" err="1" smtClean="0"/>
              <a:t>What</a:t>
            </a:r>
            <a:r>
              <a:rPr lang="en-US" dirty="0" smtClean="0"/>
              <a:t> is?  </a:t>
            </a:r>
          </a:p>
          <a:p>
            <a:pPr>
              <a:buNone/>
            </a:pPr>
            <a:r>
              <a:rPr lang="en-US" dirty="0" smtClean="0">
                <a:latin typeface="Cambria Math" pitchFamily="18" charset="0"/>
                <a:ea typeface="Cambria Math" pitchFamily="18" charset="0"/>
              </a:rPr>
              <a:t>                {1,2,3} ∩ {4,5,6} ?    </a:t>
            </a: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Solution</a:t>
            </a:r>
            <a:r>
              <a:rPr lang="en-US" dirty="0" smtClean="0">
                <a:latin typeface="Cambria Math" pitchFamily="18" charset="0"/>
                <a:ea typeface="Cambria Math" pitchFamily="18" charset="0"/>
              </a:rPr>
              <a:t>: </a:t>
            </a:r>
            <a:r>
              <a:rPr lang="en-US" dirty="0" smtClean="0">
                <a:latin typeface="Cambria Math"/>
                <a:ea typeface="Cambria Math"/>
              </a:rPr>
              <a:t>∅</a:t>
            </a: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smtClean="0"/>
                  <a:t>U</a:t>
                </a:r>
                <a:endParaRPr lang="en-US" i="1" dirty="0"/>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smtClean="0"/>
                  <a:t>A</a:t>
                </a:r>
                <a:endParaRPr lang="en-US" i="1" dirty="0"/>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smtClean="0"/>
                  <a:t>B</a:t>
                </a:r>
                <a:endParaRPr lang="en-US" i="1" dirty="0"/>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ea typeface="Cambria Math"/>
              </a:rPr>
              <a:t>A</a:t>
            </a:r>
            <a:r>
              <a:rPr lang="en-US" i="1" dirty="0" smtClean="0">
                <a:latin typeface="Cambria Math"/>
                <a:ea typeface="Cambria Math"/>
              </a:rPr>
              <a:t> </a:t>
            </a:r>
            <a:r>
              <a:rPr lang="en-US" dirty="0" smtClean="0">
                <a:latin typeface="Cambria Math"/>
                <a:ea typeface="Cambria Math"/>
              </a:rPr>
              <a:t>∩</a:t>
            </a:r>
            <a:r>
              <a:rPr lang="en-US" i="1" dirty="0" smtClean="0">
                <a:ea typeface="Cambria Math"/>
              </a:rPr>
              <a:t>B</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t>A</a:t>
            </a:r>
            <a:r>
              <a:rPr lang="en-US" dirty="0" smtClean="0"/>
              <a:t> is a set, then the complement of the </a:t>
            </a:r>
            <a:r>
              <a:rPr lang="en-US" i="1" dirty="0" smtClean="0"/>
              <a:t>A</a:t>
            </a:r>
            <a:r>
              <a:rPr lang="en-US" b="1" dirty="0" smtClean="0"/>
              <a:t> </a:t>
            </a:r>
            <a:r>
              <a:rPr lang="en-US" dirty="0" smtClean="0"/>
              <a:t>(with respect to </a:t>
            </a:r>
            <a:r>
              <a:rPr lang="en-US" i="1" dirty="0" smtClean="0">
                <a:ea typeface="Cambria Math" pitchFamily="18" charset="0"/>
              </a:rPr>
              <a:t>U</a:t>
            </a:r>
            <a:r>
              <a:rPr lang="en-US" dirty="0" smtClean="0"/>
              <a:t>), denoted by </a:t>
            </a:r>
            <a:r>
              <a:rPr lang="en-US" i="1" dirty="0" smtClean="0"/>
              <a:t>Ā</a:t>
            </a:r>
            <a:r>
              <a:rPr lang="en-US" dirty="0" smtClean="0"/>
              <a:t> is the set  </a:t>
            </a:r>
            <a:r>
              <a:rPr lang="en-US" i="1" dirty="0" smtClean="0">
                <a:ea typeface="Cambria Math" pitchFamily="18" charset="0"/>
              </a:rPr>
              <a:t>U</a:t>
            </a:r>
            <a:r>
              <a:rPr lang="en-US" dirty="0" smtClean="0">
                <a:latin typeface="Cambria Math" pitchFamily="18" charset="0"/>
                <a:ea typeface="Cambria Math" pitchFamily="18" charset="0"/>
              </a:rPr>
              <a:t> - </a:t>
            </a:r>
            <a:r>
              <a:rPr lang="en-US" i="1" dirty="0" smtClean="0">
                <a:ea typeface="Cambria Math" pitchFamily="18" charset="0"/>
              </a:rPr>
              <a:t>A</a:t>
            </a:r>
          </a:p>
          <a:p>
            <a:pPr>
              <a:buNone/>
            </a:pPr>
            <a:r>
              <a:rPr lang="en-US" dirty="0" smtClean="0"/>
              <a:t>                       </a:t>
            </a:r>
            <a:r>
              <a:rPr lang="en-US" i="1" dirty="0" smtClean="0">
                <a:ea typeface="Cambria Math" pitchFamily="18" charset="0"/>
              </a:rPr>
              <a:t>Ā </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U</a:t>
            </a:r>
            <a:r>
              <a:rPr lang="en-US" dirty="0" smtClean="0">
                <a:latin typeface="Cambria Math"/>
                <a:ea typeface="Cambria Math"/>
              </a:rPr>
              <a:t> |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a:t>
            </a:r>
            <a:endParaRPr lang="en-US" dirty="0" smtClean="0">
              <a:latin typeface="Cambria Math" pitchFamily="18" charset="0"/>
              <a:ea typeface="Cambria Math" pitchFamily="18" charset="0"/>
            </a:endParaRPr>
          </a:p>
          <a:p>
            <a:pPr>
              <a:buNone/>
            </a:pPr>
            <a:r>
              <a:rPr lang="en-US" dirty="0" smtClean="0"/>
              <a:t>  (The complement of A is sometimes denoted by </a:t>
            </a:r>
            <a:r>
              <a:rPr lang="en-US" i="1" dirty="0" smtClean="0"/>
              <a:t>A</a:t>
            </a:r>
            <a:r>
              <a:rPr lang="en-US" i="1" baseline="30000" dirty="0" smtClean="0"/>
              <a:t>c </a:t>
            </a:r>
            <a:r>
              <a:rPr lang="en-US" i="1" dirty="0" smtClean="0"/>
              <a:t>.</a:t>
            </a:r>
            <a:r>
              <a:rPr lang="en-US" dirty="0" smtClean="0"/>
              <a:t>)</a:t>
            </a:r>
          </a:p>
          <a:p>
            <a:pPr>
              <a:buNone/>
            </a:pPr>
            <a:r>
              <a:rPr lang="en-US" b="1" dirty="0" smtClean="0"/>
              <a:t>  Example</a:t>
            </a:r>
            <a:r>
              <a:rPr lang="en-US" dirty="0" smtClean="0"/>
              <a:t>: If </a:t>
            </a:r>
            <a:r>
              <a:rPr lang="en-US" i="1" dirty="0" smtClean="0"/>
              <a:t>U</a:t>
            </a:r>
            <a:r>
              <a:rPr lang="en-US" dirty="0" smtClean="0"/>
              <a:t> is the positive integers less than 100, what is the complement of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a:ea typeface="Cambria Math"/>
              </a:rPr>
              <a:t> |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&gt; 70} </a:t>
            </a:r>
          </a:p>
          <a:p>
            <a:pPr>
              <a:buNone/>
            </a:pPr>
            <a:r>
              <a:rPr lang="en-US" dirty="0" smtClean="0">
                <a:latin typeface="Cambria Math"/>
                <a:ea typeface="Cambria Math"/>
              </a:rPr>
              <a:t>            Solution: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ea typeface="Cambria Math"/>
              </a:rPr>
              <a:t> </a:t>
            </a:r>
            <a:r>
              <a:rPr lang="en-US" dirty="0" smtClean="0">
                <a:latin typeface="Cambria Math"/>
                <a:ea typeface="Cambria Math"/>
              </a:rPr>
              <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smtClean="0"/>
                <a:t>A</a:t>
              </a:r>
              <a:endParaRPr lang="en-US" i="1" dirty="0"/>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smtClean="0"/>
                <a:t>U</a:t>
              </a:r>
              <a:endParaRPr lang="en-US" i="1" dirty="0"/>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smtClean="0"/>
              <a:t>Venn Diagram for Complement</a:t>
            </a:r>
            <a:endParaRPr lang="en-US" dirty="0"/>
          </a:p>
        </p:txBody>
      </p:sp>
      <p:sp>
        <p:nvSpPr>
          <p:cNvPr id="11" name="Rectangle 10"/>
          <p:cNvSpPr/>
          <p:nvPr/>
        </p:nvSpPr>
        <p:spPr>
          <a:xfrm>
            <a:off x="5638800" y="5410200"/>
            <a:ext cx="336952" cy="369332"/>
          </a:xfrm>
          <a:prstGeom prst="rect">
            <a:avLst/>
          </a:prstGeom>
        </p:spPr>
        <p:txBody>
          <a:bodyPr wrap="none">
            <a:spAutoFit/>
          </a:bodyPr>
          <a:lstStyle/>
          <a:p>
            <a:r>
              <a:rPr lang="en-US" i="1" dirty="0" smtClean="0">
                <a:ea typeface="Cambria Math" pitchFamily="18" charset="0"/>
              </a:rPr>
              <a:t>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Content Placeholder 2"/>
          <p:cNvSpPr>
            <a:spLocks noGrp="1"/>
          </p:cNvSpPr>
          <p:nvPr>
            <p:ph idx="1"/>
          </p:nvPr>
        </p:nvSpPr>
        <p:spPr/>
        <p:txBody>
          <a:bodyPr/>
          <a:lstStyle/>
          <a:p>
            <a:r>
              <a:rPr lang="en-US" b="1" dirty="0" smtClean="0"/>
              <a:t>Definition</a:t>
            </a:r>
            <a:r>
              <a:rPr lang="en-US" dirty="0" smtClean="0"/>
              <a:t>: Let  </a:t>
            </a:r>
            <a:r>
              <a:rPr lang="en-US" i="1" dirty="0" smtClean="0"/>
              <a:t>A </a:t>
            </a:r>
            <a:r>
              <a:rPr lang="en-US" dirty="0" smtClean="0"/>
              <a:t>and </a:t>
            </a:r>
            <a:r>
              <a:rPr lang="en-US" i="1" dirty="0" smtClean="0"/>
              <a:t>B</a:t>
            </a:r>
            <a:r>
              <a:rPr lang="en-US" dirty="0" smtClean="0"/>
              <a:t> be sets. The </a:t>
            </a:r>
            <a:r>
              <a:rPr lang="en-US" i="1" dirty="0" smtClean="0"/>
              <a:t>difference</a:t>
            </a:r>
            <a:r>
              <a:rPr lang="en-US" dirty="0" smtClean="0"/>
              <a:t> of </a:t>
            </a:r>
            <a:r>
              <a:rPr lang="en-US" i="1" dirty="0" smtClean="0"/>
              <a:t>A</a:t>
            </a:r>
            <a:r>
              <a:rPr lang="en-US" dirty="0" smtClean="0"/>
              <a:t> and </a:t>
            </a:r>
            <a:r>
              <a:rPr lang="en-US" i="1" dirty="0" smtClean="0"/>
              <a:t>B</a:t>
            </a:r>
            <a:r>
              <a:rPr lang="en-US" dirty="0" smtClean="0"/>
              <a:t>, denoted by </a:t>
            </a:r>
            <a:r>
              <a:rPr lang="en-US" i="1" dirty="0" smtClean="0"/>
              <a:t>A</a:t>
            </a:r>
            <a:r>
              <a:rPr lang="en-US" dirty="0" smtClean="0"/>
              <a:t> – </a:t>
            </a:r>
            <a:r>
              <a:rPr lang="en-US" i="1" dirty="0" smtClean="0"/>
              <a:t>B</a:t>
            </a:r>
            <a:r>
              <a:rPr lang="en-US" dirty="0" smtClean="0"/>
              <a:t>, is the set containing the elements of </a:t>
            </a:r>
            <a:r>
              <a:rPr lang="en-US" i="1" dirty="0" smtClean="0"/>
              <a:t>A</a:t>
            </a:r>
            <a:r>
              <a:rPr lang="en-US" dirty="0" smtClean="0"/>
              <a:t> that are not in </a:t>
            </a:r>
            <a:r>
              <a:rPr lang="en-US" i="1" dirty="0" smtClean="0"/>
              <a:t>B</a:t>
            </a:r>
            <a:r>
              <a:rPr lang="en-US" dirty="0" smtClean="0"/>
              <a:t>. The difference of </a:t>
            </a:r>
            <a:r>
              <a:rPr lang="en-US" i="1" dirty="0" smtClean="0"/>
              <a:t>A</a:t>
            </a:r>
            <a:r>
              <a:rPr lang="en-US" dirty="0" smtClean="0"/>
              <a:t> and </a:t>
            </a:r>
            <a:r>
              <a:rPr lang="en-US" i="1" dirty="0" smtClean="0"/>
              <a:t>B</a:t>
            </a:r>
            <a:r>
              <a:rPr lang="en-US" dirty="0" smtClean="0"/>
              <a:t> is also called the complement of </a:t>
            </a:r>
            <a:r>
              <a:rPr lang="en-US" i="1" dirty="0" smtClean="0"/>
              <a:t>B</a:t>
            </a:r>
            <a:r>
              <a:rPr lang="en-US" dirty="0" smtClean="0"/>
              <a:t> with respect to </a:t>
            </a:r>
            <a:r>
              <a:rPr lang="en-US" i="1" dirty="0" smtClean="0"/>
              <a:t>A</a:t>
            </a:r>
            <a:r>
              <a:rPr lang="en-US" dirty="0" smtClean="0"/>
              <a:t>.</a:t>
            </a:r>
          </a:p>
          <a:p>
            <a:pPr>
              <a:buNone/>
            </a:pPr>
            <a:r>
              <a:rPr lang="en-US" dirty="0" smtClean="0"/>
              <a:t>               </a:t>
            </a:r>
            <a:r>
              <a:rPr lang="en-US" i="1" dirty="0" smtClean="0"/>
              <a:t>A</a:t>
            </a:r>
            <a:r>
              <a:rPr lang="en-US" dirty="0" smtClean="0"/>
              <a:t> – </a:t>
            </a:r>
            <a:r>
              <a:rPr lang="en-US" i="1" dirty="0" smtClean="0"/>
              <a:t>B</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 </a:t>
            </a:r>
            <a:r>
              <a:rPr lang="en-US" dirty="0" smtClean="0">
                <a:latin typeface="Cambria Math"/>
                <a:ea typeface="Cambria Math"/>
                <a:sym typeface="Symbol"/>
              </a:rPr>
              <a:t></a:t>
            </a:r>
            <a:r>
              <a:rPr lang="en-US" dirty="0" smtClean="0">
                <a:latin typeface="Cambria Math"/>
                <a:ea typeface="Cambria Math"/>
              </a:rPr>
              <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B</a:t>
            </a:r>
            <a:r>
              <a:rPr lang="en-US" dirty="0" smtClean="0">
                <a:latin typeface="Cambria Math"/>
                <a:ea typeface="Cambria Math"/>
              </a:rPr>
              <a:t>}  =   </a:t>
            </a:r>
            <a:r>
              <a:rPr lang="en-US" i="1" dirty="0" smtClean="0">
                <a:ea typeface="Cambria Math" pitchFamily="18" charset="0"/>
              </a:rPr>
              <a:t>A</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sym typeface="Symbol"/>
              </a:rPr>
              <a:t></a:t>
            </a:r>
            <a:r>
              <a:rPr lang="en-US" i="1" dirty="0" smtClean="0">
                <a:ea typeface="Cambria Math" pitchFamily="18" charset="0"/>
                <a:sym typeface="Symbol"/>
              </a:rPr>
              <a:t>B</a:t>
            </a:r>
            <a:endParaRPr lang="en-US" i="1" dirty="0" smtClean="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smtClean="0"/>
                <a:t>U</a:t>
              </a:r>
              <a:endParaRPr lang="en-US" dirty="0"/>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smtClean="0"/>
                <a:t>A</a:t>
              </a:r>
              <a:endParaRPr lang="en-US" dirty="0"/>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smtClean="0"/>
                <a:t>B</a:t>
              </a:r>
              <a:endParaRPr lang="en-US" dirty="0"/>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latin typeface="Cambria Math"/>
                <a:ea typeface="Cambria Math"/>
              </a:rPr>
              <a:t>A</a:t>
            </a:r>
            <a:r>
              <a:rPr lang="en-US" dirty="0" smtClean="0">
                <a:latin typeface="Cambria Math"/>
                <a:ea typeface="Cambria Math"/>
              </a:rPr>
              <a:t> − </a:t>
            </a:r>
            <a:r>
              <a:rPr lang="en-US" i="1" dirty="0" smtClean="0">
                <a:latin typeface="Cambria Math"/>
                <a:ea typeface="Cambria Math"/>
              </a:rPr>
              <a:t>B</a:t>
            </a:r>
            <a:r>
              <a:rPr lang="en-US" dirty="0" smtClean="0"/>
              <a:t>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Cardinality of the Union of Two Sets</a:t>
            </a:r>
            <a:endParaRPr lang="en-US" sz="4000" dirty="0"/>
          </a:p>
        </p:txBody>
      </p:sp>
      <p:sp>
        <p:nvSpPr>
          <p:cNvPr id="13" name="Content Placeholder 2"/>
          <p:cNvSpPr txBox="1">
            <a:spLocks/>
          </p:cNvSpPr>
          <p:nvPr/>
        </p:nvSpPr>
        <p:spPr>
          <a:xfrm>
            <a:off x="685800" y="1905000"/>
            <a:ext cx="8229600" cy="4389120"/>
          </a:xfrm>
          <a:prstGeom prst="rect">
            <a:avLst/>
          </a:prstGeom>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endParaRPr lang="en-US" sz="2600" dirty="0" smtClean="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R="0" lvl="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smtClean="0"/>
              <a:t>Example</a:t>
            </a:r>
            <a:r>
              <a:rPr lang="en-US" sz="2600" dirty="0" smtClean="0"/>
              <a:t>: Let </a:t>
            </a:r>
            <a:r>
              <a:rPr lang="en-US" sz="2600" i="1" dirty="0" smtClean="0"/>
              <a:t>A</a:t>
            </a:r>
            <a:r>
              <a:rPr lang="en-US" sz="2600" dirty="0" smtClean="0"/>
              <a:t> be the math majors in your class and </a:t>
            </a:r>
            <a:r>
              <a:rPr lang="en-US" sz="2600" i="1" dirty="0" smtClean="0"/>
              <a:t>B</a:t>
            </a:r>
            <a:r>
              <a:rPr lang="en-US" sz="2600" dirty="0" smtClean="0"/>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smtClean="0"/>
              <a:t>We will return to this principle in Chapter 6 and Chapter 8 where we will derive a formula for the cardinality of the union of </a:t>
            </a:r>
            <a:r>
              <a:rPr lang="en-US" sz="2600" i="1" dirty="0" smtClean="0"/>
              <a:t>n</a:t>
            </a:r>
            <a:r>
              <a:rPr lang="en-US" sz="2600" dirty="0" smtClean="0"/>
              <a:t> sets, where </a:t>
            </a:r>
            <a:r>
              <a:rPr lang="en-US" sz="2600" i="1" dirty="0" smtClean="0"/>
              <a:t>n</a:t>
            </a:r>
            <a:r>
              <a:rPr lang="en-US" sz="2600" dirty="0" smtClean="0"/>
              <a:t> is a positive integer.</a:t>
            </a:r>
          </a:p>
          <a:p>
            <a:pPr marL="274320" lvl="0" indent="-274320">
              <a:spcBef>
                <a:spcPct val="20000"/>
              </a:spcBef>
              <a:buClr>
                <a:schemeClr val="accent3"/>
              </a:buClr>
              <a:buSzPct val="95000"/>
            </a:pPr>
            <a:r>
              <a:rPr lang="en-US" sz="2600" dirty="0" smtClean="0"/>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smtClean="0"/>
                  <a:t>U</a:t>
                </a:r>
                <a:endParaRPr lang="en-US" i="1" dirty="0"/>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smtClean="0"/>
                  <a:t>A</a:t>
                </a:r>
                <a:endParaRPr lang="en-US" i="1" dirty="0"/>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smtClean="0"/>
                  <a:t>B</a:t>
                </a:r>
                <a:endParaRPr lang="en-US" i="1" dirty="0"/>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latin typeface="Cambria Math"/>
                <a:ea typeface="Cambria Math"/>
              </a:rPr>
              <a:t>A</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r>
              <a:rPr lang="en-US" i="1" dirty="0" smtClean="0">
                <a:ea typeface="Cambria Math" pitchFamily="18" charset="0"/>
              </a:rPr>
              <a:t> A</a:t>
            </a:r>
            <a:r>
              <a:rPr lang="en-US" dirty="0" smtClean="0">
                <a:latin typeface="Cambria Math" pitchFamily="18" charset="0"/>
                <a:ea typeface="Cambria Math" pitchFamily="18" charset="0"/>
              </a:rPr>
              <a:t> ∩ </a:t>
            </a:r>
            <a:r>
              <a:rPr lang="en-US" i="1" dirty="0" smtClean="0">
                <a:ea typeface="Cambria Math" pitchFamily="18" charset="0"/>
              </a:rPr>
              <a:t>B, A</a:t>
            </a:r>
            <a:r>
              <a:rPr lang="en-US" dirty="0" smtClean="0">
                <a:latin typeface="Cambria Math" pitchFamily="18" charset="0"/>
                <a:ea typeface="Cambria Math" pitchFamily="18" charset="0"/>
              </a:rPr>
              <a:t> ∪ </a:t>
            </a:r>
            <a:r>
              <a:rPr lang="en-US" i="1" dirty="0" smtClean="0">
                <a:ea typeface="Cambria Math" pitchFamily="18" charset="0"/>
              </a:rPr>
              <a:t>B </a:t>
            </a:r>
            <a:r>
              <a:rPr lang="en-US" dirty="0" smtClean="0">
                <a:latin typeface="Cambria Math"/>
                <a:ea typeface="Cambria Math"/>
              </a:rPr>
              <a:t> </a:t>
            </a:r>
            <a:r>
              <a:rPr lang="en-US" dirty="0" smtClean="0"/>
              <a: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Example</a:t>
            </a:r>
            <a:r>
              <a:rPr lang="en-US" sz="2000" dirty="0" smtClean="0"/>
              <a:t>: </a:t>
            </a:r>
            <a:r>
              <a:rPr lang="en-US" sz="2000" i="1" dirty="0" smtClean="0"/>
              <a:t>U</a:t>
            </a:r>
            <a:r>
              <a:rPr lang="en-US" sz="2000" dirty="0" smtClean="0"/>
              <a:t> = {</a:t>
            </a:r>
            <a:r>
              <a:rPr lang="en-US" sz="2000" dirty="0" smtClean="0">
                <a:latin typeface="Cambria Math" pitchFamily="18" charset="0"/>
                <a:ea typeface="Cambria Math" pitchFamily="18" charset="0"/>
              </a:rPr>
              <a:t>0,1,2,3,4,5</a:t>
            </a:r>
            <a:r>
              <a:rPr lang="en-US" sz="2000" dirty="0" smtClean="0"/>
              <a:t>,</a:t>
            </a:r>
            <a:r>
              <a:rPr lang="en-US" sz="2000" dirty="0" smtClean="0">
                <a:latin typeface="Cambria Math" pitchFamily="18" charset="0"/>
                <a:ea typeface="Cambria Math" pitchFamily="18" charset="0"/>
              </a:rPr>
              <a:t>6,7,8,9,10</a:t>
            </a:r>
            <a:r>
              <a:rPr lang="en-US" sz="2000" dirty="0" smtClean="0"/>
              <a:t>}  </a:t>
            </a:r>
            <a:r>
              <a:rPr lang="en-US" sz="2000" i="1" dirty="0" smtClean="0"/>
              <a:t>A</a:t>
            </a:r>
            <a:r>
              <a:rPr lang="en-US" sz="2000" dirty="0" smtClean="0"/>
              <a:t> = {</a:t>
            </a:r>
            <a:r>
              <a:rPr lang="en-US" sz="2000" dirty="0" smtClean="0">
                <a:latin typeface="Cambria Math" pitchFamily="18" charset="0"/>
                <a:ea typeface="Cambria Math" pitchFamily="18" charset="0"/>
              </a:rPr>
              <a:t>1,2,3,4,5</a:t>
            </a:r>
            <a:r>
              <a:rPr lang="en-US" sz="2000" dirty="0" smtClean="0"/>
              <a:t>},    </a:t>
            </a:r>
            <a:r>
              <a:rPr lang="en-US" sz="2000" i="1" dirty="0" smtClean="0"/>
              <a:t>B</a:t>
            </a:r>
            <a:r>
              <a:rPr lang="en-US" sz="2000" dirty="0" smtClean="0"/>
              <a:t> ={</a:t>
            </a:r>
            <a:r>
              <a:rPr lang="en-US" sz="2000" dirty="0" smtClean="0">
                <a:latin typeface="Cambria Math" pitchFamily="18" charset="0"/>
                <a:ea typeface="Cambria Math" pitchFamily="18" charset="0"/>
              </a:rPr>
              <a:t>4,5,6,7,8</a:t>
            </a:r>
            <a:r>
              <a:rPr lang="en-US" sz="2000" dirty="0" smtClean="0"/>
              <a:t>}</a:t>
            </a: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latin typeface="Cambria Math"/>
                <a:ea typeface="Cambria Math"/>
              </a:rPr>
              <a:t>             </a:t>
            </a:r>
          </a:p>
          <a:p>
            <a:pPr marL="1010412" lvl="2" indent="-342900">
              <a:buNone/>
            </a:pPr>
            <a:r>
              <a:rPr lang="en-US" sz="1600" b="1" dirty="0" smtClean="0">
                <a:latin typeface="Cambria Math"/>
                <a:ea typeface="Cambria Math"/>
              </a:rPr>
              <a:t> </a:t>
            </a:r>
            <a:r>
              <a:rPr lang="en-US" sz="1600" b="1" dirty="0" smtClean="0">
                <a:ea typeface="Cambria Math"/>
              </a:rPr>
              <a:t> </a:t>
            </a:r>
            <a:endParaRPr lang="en-US" sz="1600" b="1" dirty="0" smtClean="0">
              <a:latin typeface="Cambria Math"/>
              <a:ea typeface="Cambria Math"/>
            </a:endParaRP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ea typeface="Cambria Math"/>
              </a:rPr>
              <a:t>            </a:t>
            </a:r>
          </a:p>
          <a:p>
            <a:pPr marL="1010412" lvl="2" indent="-342900">
              <a:buNone/>
            </a:pPr>
            <a:r>
              <a:rPr lang="en-US" sz="1600" b="1" dirty="0" smtClean="0">
                <a:ea typeface="Cambria Math"/>
              </a:rPr>
              <a:t> </a:t>
            </a:r>
            <a:endParaRPr lang="en-US" sz="1600" b="1" dirty="0" smtClean="0">
              <a:latin typeface="Cambria Math"/>
              <a:ea typeface="Cambria Math"/>
            </a:endParaRPr>
          </a:p>
          <a:p>
            <a:pPr marL="736092" lvl="1" indent="-342900">
              <a:buFont typeface="+mj-lt"/>
              <a:buAutoNum type="arabicPeriod"/>
            </a:pPr>
            <a:r>
              <a:rPr lang="en-US" sz="1600" i="1" dirty="0" smtClean="0">
                <a:ea typeface="Cambria Math" pitchFamily="18" charset="0"/>
              </a:rPr>
              <a:t>Ā</a:t>
            </a:r>
            <a:r>
              <a:rPr lang="en-US" sz="1600" b="1" dirty="0" smtClean="0">
                <a:ea typeface="Cambria Math"/>
              </a:rPr>
              <a:t>                  </a:t>
            </a:r>
          </a:p>
          <a:p>
            <a:pPr marL="1010412" lvl="2" indent="-342900">
              <a:buNone/>
            </a:pPr>
            <a:r>
              <a:rPr lang="en-US" sz="1600" b="1" dirty="0" smtClean="0">
                <a:ea typeface="Cambria Math"/>
              </a:rPr>
              <a:t> </a:t>
            </a:r>
            <a:endParaRPr lang="en-US" sz="1600" b="1" dirty="0" smtClean="0">
              <a:latin typeface="Cambria Math" pitchFamily="18" charset="0"/>
              <a:ea typeface="Cambria Math" pitchFamily="18" charset="0"/>
            </a:endParaRPr>
          </a:p>
          <a:p>
            <a:pPr marL="736092" lvl="1" indent="-342900">
              <a:buFont typeface="+mj-lt"/>
              <a:buAutoNum type="arabicPeriod"/>
            </a:pPr>
            <a:r>
              <a:rPr lang="en-US" sz="1600" dirty="0" smtClean="0">
                <a:latin typeface="Cambria Math" pitchFamily="18" charset="0"/>
                <a:ea typeface="Cambria Math" pitchFamily="18" charset="0"/>
                <a:sym typeface="Symbol"/>
              </a:rPr>
              <a:t>                        </a:t>
            </a:r>
          </a:p>
          <a:p>
            <a:pPr marL="1010412" lvl="2" indent="-342900">
              <a:buNone/>
            </a:pPr>
            <a:r>
              <a:rPr lang="en-US" sz="1600" dirty="0" smtClean="0">
                <a:latin typeface="Cambria Math" pitchFamily="18" charset="0"/>
                <a:ea typeface="Cambria Math" pitchFamily="18" charset="0"/>
                <a:sym typeface="Symbol"/>
              </a:rPr>
              <a:t> </a:t>
            </a:r>
            <a:r>
              <a:rPr lang="en-US" sz="1600" b="1" dirty="0" smtClean="0">
                <a:ea typeface="Cambria Math"/>
              </a:rPr>
              <a:t> </a:t>
            </a:r>
            <a:endParaRPr lang="en-US" sz="1600" dirty="0" smtClean="0">
              <a:latin typeface="Cambria Math" pitchFamily="18" charset="0"/>
              <a:ea typeface="Cambria Math" pitchFamily="18" charset="0"/>
              <a:sym typeface="Symbol"/>
            </a:endParaRP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 </a:t>
            </a:r>
            <a:r>
              <a:rPr lang="en-US" sz="1600" i="1" dirty="0" smtClean="0">
                <a:ea typeface="Cambria Math" pitchFamily="18" charset="0"/>
              </a:rPr>
              <a:t>B</a:t>
            </a:r>
            <a:r>
              <a:rPr lang="en-US" sz="1600" b="1" dirty="0" smtClean="0">
                <a:ea typeface="Cambria Math"/>
              </a:rPr>
              <a:t>            </a:t>
            </a:r>
          </a:p>
          <a:p>
            <a:pPr marL="1010412" lvl="2" indent="-342900">
              <a:buNone/>
            </a:pPr>
            <a:r>
              <a:rPr lang="en-US" sz="1600" b="1" dirty="0" smtClean="0">
                <a:ea typeface="Cambria Math"/>
              </a:rPr>
              <a:t> </a:t>
            </a:r>
            <a:endParaRPr lang="en-US" sz="1600" b="1" dirty="0" smtClean="0">
              <a:latin typeface="Cambria Math" pitchFamily="18" charset="0"/>
              <a:ea typeface="Cambria Math" pitchFamily="18" charset="0"/>
            </a:endParaRPr>
          </a:p>
          <a:p>
            <a:pPr marL="736092" lvl="1" indent="-342900">
              <a:buFont typeface="+mj-lt"/>
              <a:buAutoNum type="arabicPeriod"/>
            </a:pPr>
            <a:r>
              <a:rPr lang="en-US" sz="1600" i="1" dirty="0" smtClean="0">
                <a:ea typeface="Cambria Math" pitchFamily="18" charset="0"/>
              </a:rPr>
              <a:t>B</a:t>
            </a:r>
            <a:r>
              <a:rPr lang="en-US" sz="1600" b="1" dirty="0" smtClean="0">
                <a:latin typeface="Cambria Math" pitchFamily="18" charset="0"/>
                <a:ea typeface="Cambria Math" pitchFamily="18" charset="0"/>
              </a:rPr>
              <a:t> – </a:t>
            </a:r>
            <a:r>
              <a:rPr lang="en-US" sz="1600" i="1" dirty="0" smtClean="0">
                <a:ea typeface="Cambria Math" pitchFamily="18" charset="0"/>
              </a:rPr>
              <a:t>A</a:t>
            </a:r>
            <a:r>
              <a:rPr lang="en-US" sz="1600" b="1" dirty="0" smtClean="0">
                <a:latin typeface="Cambria Math" pitchFamily="18" charset="0"/>
                <a:ea typeface="Cambria Math" pitchFamily="18" charset="0"/>
              </a:rPr>
              <a:t>               </a:t>
            </a:r>
          </a:p>
          <a:p>
            <a:pPr marL="1010412" lvl="2" indent="-342900">
              <a:buNone/>
            </a:pPr>
            <a:r>
              <a:rPr lang="en-US" sz="1600" b="1" dirty="0" smtClean="0">
                <a:ea typeface="Cambria Math"/>
              </a:rPr>
              <a:t> </a:t>
            </a:r>
            <a:r>
              <a:rPr lang="en-US" sz="1600" b="1" dirty="0" smtClean="0">
                <a:latin typeface="Cambria Math" pitchFamily="18" charset="0"/>
                <a:ea typeface="Cambria Math" pitchFamily="18" charset="0"/>
              </a:rPr>
              <a:t>			</a:t>
            </a:r>
          </a:p>
          <a:p>
            <a:pPr lvl="1"/>
            <a:endParaRPr lang="en-US" b="1" dirty="0" smtClean="0">
              <a:latin typeface="Cambria Math" pitchFamily="18" charset="0"/>
              <a:ea typeface="Cambria Math" pitchFamily="18" charset="0"/>
            </a:endParaRPr>
          </a:p>
          <a:p>
            <a:pPr lvl="1"/>
            <a:endParaRPr lang="en-US" b="1" dirty="0" smtClean="0">
              <a:latin typeface="Cambria Math"/>
              <a:ea typeface="Cambria Math"/>
            </a:endParaRPr>
          </a:p>
          <a:p>
            <a:pPr lvl="1"/>
            <a:endParaRPr lang="en-US" b="1" dirty="0" smtClean="0">
              <a:latin typeface="Cambria Math"/>
              <a:ea typeface="Cambria Math"/>
            </a:endParaRPr>
          </a:p>
          <a:p>
            <a:pPr lvl="1"/>
            <a:endParaRPr lang="en-US" dirty="0" smtClean="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Definition of sets</a:t>
            </a:r>
          </a:p>
          <a:p>
            <a:r>
              <a:rPr lang="en-US" dirty="0" smtClean="0"/>
              <a:t>Describing Sets</a:t>
            </a:r>
          </a:p>
          <a:p>
            <a:pPr lvl="1"/>
            <a:r>
              <a:rPr lang="en-US" dirty="0" smtClean="0"/>
              <a:t>Roster Method</a:t>
            </a:r>
          </a:p>
          <a:p>
            <a:pPr lvl="1"/>
            <a:r>
              <a:rPr lang="en-US" dirty="0" smtClean="0"/>
              <a:t>Set-Builder Notation</a:t>
            </a:r>
          </a:p>
          <a:p>
            <a:r>
              <a:rPr lang="en-US" dirty="0" smtClean="0"/>
              <a:t>Some Important Sets in Mathematics</a:t>
            </a:r>
          </a:p>
          <a:p>
            <a:r>
              <a:rPr lang="en-US" dirty="0" smtClean="0"/>
              <a:t>Empty Set and Universal Set</a:t>
            </a:r>
          </a:p>
          <a:p>
            <a:r>
              <a:rPr lang="en-US" dirty="0" smtClean="0"/>
              <a:t>Subsets and Set Equality</a:t>
            </a:r>
          </a:p>
          <a:p>
            <a:r>
              <a:rPr lang="en-US" dirty="0" smtClean="0"/>
              <a:t>Cardinality of Sets</a:t>
            </a:r>
          </a:p>
          <a:p>
            <a:r>
              <a:rPr lang="en-US" dirty="0" err="1" smtClean="0"/>
              <a:t>Tuples</a:t>
            </a:r>
            <a:endParaRPr lang="en-US" dirty="0" smtClean="0"/>
          </a:p>
          <a:p>
            <a:r>
              <a:rPr lang="en-US" dirty="0" smtClean="0"/>
              <a:t>Cartesian Product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Example</a:t>
            </a:r>
            <a:r>
              <a:rPr lang="en-US" sz="2000" dirty="0" smtClean="0"/>
              <a:t>: </a:t>
            </a:r>
            <a:r>
              <a:rPr lang="en-US" sz="2000" i="1" dirty="0" smtClean="0"/>
              <a:t>U</a:t>
            </a:r>
            <a:r>
              <a:rPr lang="en-US" sz="2000" dirty="0" smtClean="0"/>
              <a:t> = {</a:t>
            </a:r>
            <a:r>
              <a:rPr lang="en-US" sz="2000" dirty="0" smtClean="0">
                <a:latin typeface="Cambria Math" pitchFamily="18" charset="0"/>
                <a:ea typeface="Cambria Math" pitchFamily="18" charset="0"/>
              </a:rPr>
              <a:t>0,1,2,3,4,5</a:t>
            </a:r>
            <a:r>
              <a:rPr lang="en-US" sz="2000" dirty="0" smtClean="0"/>
              <a:t>,</a:t>
            </a:r>
            <a:r>
              <a:rPr lang="en-US" sz="2000" dirty="0" smtClean="0">
                <a:latin typeface="Cambria Math" pitchFamily="18" charset="0"/>
                <a:ea typeface="Cambria Math" pitchFamily="18" charset="0"/>
              </a:rPr>
              <a:t>6,7,8,9,10</a:t>
            </a:r>
            <a:r>
              <a:rPr lang="en-US" sz="2000" dirty="0" smtClean="0"/>
              <a:t>}  </a:t>
            </a:r>
            <a:r>
              <a:rPr lang="en-US" sz="2000" i="1" dirty="0" smtClean="0"/>
              <a:t>A</a:t>
            </a:r>
            <a:r>
              <a:rPr lang="en-US" sz="2000" dirty="0" smtClean="0"/>
              <a:t> = {</a:t>
            </a:r>
            <a:r>
              <a:rPr lang="en-US" sz="2000" dirty="0" smtClean="0">
                <a:latin typeface="Cambria Math" pitchFamily="18" charset="0"/>
                <a:ea typeface="Cambria Math" pitchFamily="18" charset="0"/>
              </a:rPr>
              <a:t>1,2,3,4,5</a:t>
            </a:r>
            <a:r>
              <a:rPr lang="en-US" sz="2000" dirty="0" smtClean="0"/>
              <a:t>},    </a:t>
            </a:r>
            <a:r>
              <a:rPr lang="en-US" sz="2000" i="1" dirty="0" smtClean="0"/>
              <a:t>B</a:t>
            </a:r>
            <a:r>
              <a:rPr lang="en-US" sz="2000" dirty="0" smtClean="0"/>
              <a:t> ={</a:t>
            </a:r>
            <a:r>
              <a:rPr lang="en-US" sz="2000" dirty="0" smtClean="0">
                <a:latin typeface="Cambria Math" pitchFamily="18" charset="0"/>
                <a:ea typeface="Cambria Math" pitchFamily="18" charset="0"/>
              </a:rPr>
              <a:t>4,5,6,7,8</a:t>
            </a:r>
            <a:r>
              <a:rPr lang="en-US" sz="2000" dirty="0" smtClean="0"/>
              <a:t>}</a:t>
            </a: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latin typeface="Cambria Math"/>
                <a:ea typeface="Cambria Math"/>
              </a:rPr>
              <a:t>             </a:t>
            </a:r>
          </a:p>
          <a:p>
            <a:pPr marL="1010412" lvl="2" indent="-342900">
              <a:buNone/>
            </a:pPr>
            <a:r>
              <a:rPr lang="en-US" sz="1600" b="1" dirty="0" smtClean="0">
                <a:latin typeface="Cambria Math"/>
                <a:ea typeface="Cambria Math"/>
              </a:rPr>
              <a:t> </a:t>
            </a:r>
            <a:r>
              <a:rPr lang="en-US" sz="1600" b="1" dirty="0" smtClean="0">
                <a:ea typeface="Cambria Math"/>
              </a:rPr>
              <a:t>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1,2,3,4,5</a:t>
            </a:r>
            <a:r>
              <a:rPr lang="en-US" sz="1600" dirty="0" smtClean="0"/>
              <a:t>,</a:t>
            </a:r>
            <a:r>
              <a:rPr lang="en-US" sz="1600" dirty="0" smtClean="0">
                <a:latin typeface="Cambria Math" pitchFamily="18" charset="0"/>
                <a:ea typeface="Cambria Math" pitchFamily="18" charset="0"/>
              </a:rPr>
              <a:t>6,7,8</a:t>
            </a:r>
            <a:r>
              <a:rPr lang="en-US" sz="1600" dirty="0" smtClean="0"/>
              <a:t>}</a:t>
            </a:r>
            <a:r>
              <a:rPr lang="en-US" sz="1600" b="1" dirty="0" smtClean="0">
                <a:latin typeface="Cambria Math"/>
                <a:ea typeface="Cambria Math"/>
              </a:rPr>
              <a:t>     </a:t>
            </a: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4,5</a:t>
            </a:r>
            <a:r>
              <a:rPr lang="en-US" sz="1600" dirty="0" smtClean="0"/>
              <a:t>}</a:t>
            </a:r>
            <a:r>
              <a:rPr lang="en-US" sz="1600" b="1" dirty="0" smtClean="0">
                <a:latin typeface="Cambria Math"/>
                <a:ea typeface="Cambria Math"/>
              </a:rPr>
              <a:t> </a:t>
            </a:r>
          </a:p>
          <a:p>
            <a:pPr marL="736092" lvl="1" indent="-342900">
              <a:buFont typeface="+mj-lt"/>
              <a:buAutoNum type="arabicPeriod"/>
            </a:pPr>
            <a:r>
              <a:rPr lang="en-US" sz="1600" i="1" dirty="0" smtClean="0">
                <a:ea typeface="Cambria Math" pitchFamily="18" charset="0"/>
              </a:rPr>
              <a:t>Ā</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0,6,7,8,9,10</a:t>
            </a:r>
            <a:r>
              <a:rPr lang="en-US" sz="1600" dirty="0" smtClean="0"/>
              <a:t>}</a:t>
            </a:r>
            <a:endParaRPr lang="en-US" sz="1600" b="1" dirty="0" smtClean="0">
              <a:latin typeface="Cambria Math" pitchFamily="18" charset="0"/>
              <a:ea typeface="Cambria Math" pitchFamily="18" charset="0"/>
            </a:endParaRPr>
          </a:p>
          <a:p>
            <a:pPr marL="736092" lvl="1" indent="-342900">
              <a:buFont typeface="+mj-lt"/>
              <a:buAutoNum type="arabicPeriod"/>
            </a:pPr>
            <a:r>
              <a:rPr lang="en-US" sz="1600" dirty="0" smtClean="0">
                <a:latin typeface="Cambria Math" pitchFamily="18" charset="0"/>
                <a:ea typeface="Cambria Math" pitchFamily="18" charset="0"/>
                <a:sym typeface="Symbol"/>
              </a:rPr>
              <a:t>                        </a:t>
            </a:r>
          </a:p>
          <a:p>
            <a:pPr marL="1010412" lvl="2" indent="-342900">
              <a:buNone/>
            </a:pPr>
            <a:r>
              <a:rPr lang="en-US" sz="1600" dirty="0" smtClean="0">
                <a:latin typeface="Cambria Math" pitchFamily="18" charset="0"/>
                <a:ea typeface="Cambria Math" pitchFamily="18" charset="0"/>
                <a:sym typeface="Symbol"/>
              </a:rPr>
              <a:t> </a:t>
            </a:r>
            <a:r>
              <a:rPr lang="en-US" sz="1600" b="1" dirty="0" smtClean="0">
                <a:ea typeface="Cambria Math"/>
              </a:rPr>
              <a:t>Solution:</a:t>
            </a:r>
            <a:r>
              <a:rPr lang="en-US" sz="1600" dirty="0" smtClean="0"/>
              <a:t> {</a:t>
            </a:r>
            <a:r>
              <a:rPr lang="en-US" sz="1600" dirty="0" smtClean="0">
                <a:latin typeface="Cambria Math" pitchFamily="18" charset="0"/>
                <a:ea typeface="Cambria Math" pitchFamily="18" charset="0"/>
              </a:rPr>
              <a:t>0,1,2,3,9,10</a:t>
            </a:r>
            <a:r>
              <a:rPr lang="en-US" sz="1600" dirty="0" smtClean="0"/>
              <a:t>}</a:t>
            </a:r>
            <a:endParaRPr lang="en-US" sz="1600" dirty="0" smtClean="0">
              <a:latin typeface="Cambria Math" pitchFamily="18" charset="0"/>
              <a:ea typeface="Cambria Math" pitchFamily="18" charset="0"/>
              <a:sym typeface="Symbol"/>
            </a:endParaRP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 </a:t>
            </a:r>
            <a:r>
              <a:rPr lang="en-US" sz="1600" i="1" dirty="0" smtClean="0">
                <a:ea typeface="Cambria Math" pitchFamily="18" charset="0"/>
              </a:rPr>
              <a:t>B</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1,2,3</a:t>
            </a:r>
            <a:r>
              <a:rPr lang="en-US" sz="1600" dirty="0" smtClean="0"/>
              <a:t>} </a:t>
            </a:r>
            <a:endParaRPr lang="en-US" sz="1600" b="1" dirty="0" smtClean="0">
              <a:latin typeface="Cambria Math" pitchFamily="18" charset="0"/>
              <a:ea typeface="Cambria Math" pitchFamily="18" charset="0"/>
            </a:endParaRPr>
          </a:p>
          <a:p>
            <a:pPr marL="736092" lvl="1" indent="-342900">
              <a:buFont typeface="+mj-lt"/>
              <a:buAutoNum type="arabicPeriod"/>
            </a:pPr>
            <a:r>
              <a:rPr lang="en-US" sz="1600" i="1" dirty="0" smtClean="0">
                <a:ea typeface="Cambria Math" pitchFamily="18" charset="0"/>
              </a:rPr>
              <a:t>B</a:t>
            </a:r>
            <a:r>
              <a:rPr lang="en-US" sz="1600" b="1" dirty="0" smtClean="0">
                <a:latin typeface="Cambria Math" pitchFamily="18" charset="0"/>
                <a:ea typeface="Cambria Math" pitchFamily="18" charset="0"/>
              </a:rPr>
              <a:t> – </a:t>
            </a:r>
            <a:r>
              <a:rPr lang="en-US" sz="1600" i="1" dirty="0" smtClean="0">
                <a:ea typeface="Cambria Math" pitchFamily="18" charset="0"/>
              </a:rPr>
              <a:t>A</a:t>
            </a:r>
            <a:r>
              <a:rPr lang="en-US" sz="1600" b="1" dirty="0" smtClean="0">
                <a:latin typeface="Cambria Math" pitchFamily="18" charset="0"/>
                <a:ea typeface="Cambria Math" pitchFamily="18" charset="0"/>
              </a:rPr>
              <a:t>               </a:t>
            </a:r>
          </a:p>
          <a:p>
            <a:pPr marL="1010412" lvl="2" indent="-342900">
              <a:buNone/>
            </a:pPr>
            <a:r>
              <a:rPr lang="en-US" sz="1600" b="1" dirty="0" smtClean="0">
                <a:ea typeface="Cambria Math"/>
              </a:rPr>
              <a:t>Solution:</a:t>
            </a:r>
            <a:r>
              <a:rPr lang="en-US" sz="1600" b="1" dirty="0" smtClean="0">
                <a:latin typeface="Cambria Math" pitchFamily="18" charset="0"/>
                <a:ea typeface="Cambria Math" pitchFamily="18" charset="0"/>
              </a:rPr>
              <a:t> </a:t>
            </a:r>
            <a:r>
              <a:rPr lang="en-US" sz="1600" dirty="0" smtClean="0"/>
              <a:t>{</a:t>
            </a:r>
            <a:r>
              <a:rPr lang="en-US" sz="1600" dirty="0" smtClean="0">
                <a:latin typeface="Cambria Math" pitchFamily="18" charset="0"/>
                <a:ea typeface="Cambria Math" pitchFamily="18" charset="0"/>
              </a:rPr>
              <a:t>6,7,8</a:t>
            </a:r>
            <a:r>
              <a:rPr lang="en-US" sz="1600" dirty="0" smtClean="0"/>
              <a:t>} </a:t>
            </a:r>
            <a:r>
              <a:rPr lang="en-US" sz="1600" b="1" dirty="0" smtClean="0">
                <a:latin typeface="Cambria Math" pitchFamily="18" charset="0"/>
                <a:ea typeface="Cambria Math" pitchFamily="18" charset="0"/>
              </a:rPr>
              <a:t>			</a:t>
            </a:r>
          </a:p>
          <a:p>
            <a:pPr lvl="1"/>
            <a:endParaRPr lang="en-US" b="1" dirty="0" smtClean="0">
              <a:latin typeface="Cambria Math" pitchFamily="18" charset="0"/>
              <a:ea typeface="Cambria Math" pitchFamily="18" charset="0"/>
            </a:endParaRPr>
          </a:p>
          <a:p>
            <a:pPr lvl="1"/>
            <a:endParaRPr lang="en-US" b="1" dirty="0" smtClean="0">
              <a:latin typeface="Cambria Math"/>
              <a:ea typeface="Cambria Math"/>
            </a:endParaRPr>
          </a:p>
          <a:p>
            <a:pPr lvl="1"/>
            <a:endParaRPr lang="en-US" b="1" dirty="0" smtClean="0">
              <a:latin typeface="Cambria Math"/>
              <a:ea typeface="Cambria Math"/>
            </a:endParaRPr>
          </a:p>
          <a:p>
            <a:pPr lvl="1"/>
            <a:endParaRPr lang="en-US" dirty="0" smtClean="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Tree>
    <p:extLst>
      <p:ext uri="{BB962C8B-B14F-4D97-AF65-F5344CB8AC3E}">
        <p14:creationId xmlns:p14="http://schemas.microsoft.com/office/powerpoint/2010/main" val="254720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Difference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a:t>
            </a:r>
            <a:r>
              <a:rPr lang="en-US" i="1" dirty="0" smtClean="0"/>
              <a:t>symmetric difference </a:t>
            </a:r>
            <a:r>
              <a:rPr lang="en-US" dirty="0" smtClean="0"/>
              <a:t>of </a:t>
            </a:r>
            <a:r>
              <a:rPr lang="en-US" b="1" dirty="0" smtClean="0"/>
              <a:t>A</a:t>
            </a:r>
            <a:r>
              <a:rPr lang="en-US" dirty="0" smtClean="0"/>
              <a:t> and </a:t>
            </a:r>
            <a:r>
              <a:rPr lang="en-US" b="1" dirty="0" smtClean="0"/>
              <a:t>B</a:t>
            </a:r>
            <a:r>
              <a:rPr lang="en-US" dirty="0" smtClean="0"/>
              <a:t>, denoted by                   is the set</a:t>
            </a:r>
          </a:p>
          <a:p>
            <a:endParaRPr lang="en-US" dirty="0" smtClean="0"/>
          </a:p>
          <a:p>
            <a:pPr>
              <a:buNone/>
            </a:pPr>
            <a:r>
              <a:rPr lang="en-US" b="1" dirty="0" smtClean="0"/>
              <a:t> Example</a:t>
            </a:r>
            <a:r>
              <a:rPr lang="en-US" dirty="0" smtClean="0"/>
              <a:t>:</a:t>
            </a:r>
          </a:p>
          <a:p>
            <a:pPr lvl="1">
              <a:buNone/>
            </a:pPr>
            <a:r>
              <a:rPr lang="en-US" i="1" dirty="0" smtClean="0">
                <a:ea typeface="Cambria Math" pitchFamily="18" charset="0"/>
              </a:rPr>
              <a:t>U</a:t>
            </a:r>
            <a:r>
              <a:rPr lang="en-US" dirty="0" smtClean="0">
                <a:latin typeface="Cambria Math" pitchFamily="18" charset="0"/>
                <a:ea typeface="Cambria Math" pitchFamily="18" charset="0"/>
              </a:rPr>
              <a:t> = {0,1,2,3,4,5,6,7,8,9,10}  </a:t>
            </a:r>
          </a:p>
          <a:p>
            <a:pPr lvl="1">
              <a:buNone/>
            </a:pPr>
            <a:r>
              <a:rPr lang="en-US" i="1" dirty="0" smtClean="0">
                <a:ea typeface="Cambria Math" pitchFamily="18" charset="0"/>
              </a:rPr>
              <a:t>A</a:t>
            </a:r>
            <a:r>
              <a:rPr lang="en-US" dirty="0" smtClean="0">
                <a:ea typeface="Cambria Math" pitchFamily="18" charset="0"/>
              </a:rPr>
              <a:t> </a:t>
            </a:r>
            <a:r>
              <a:rPr lang="en-US" dirty="0" smtClean="0">
                <a:latin typeface="Cambria Math" pitchFamily="18" charset="0"/>
                <a:ea typeface="Cambria Math" pitchFamily="18" charset="0"/>
              </a:rPr>
              <a:t>= {1,2,3,4,5}   </a:t>
            </a:r>
            <a:r>
              <a:rPr lang="en-US" i="1" dirty="0" smtClean="0">
                <a:ea typeface="Cambria Math" pitchFamily="18" charset="0"/>
              </a:rPr>
              <a:t>B</a:t>
            </a:r>
            <a:r>
              <a:rPr lang="en-US" dirty="0" smtClean="0">
                <a:latin typeface="Cambria Math" pitchFamily="18" charset="0"/>
                <a:ea typeface="Cambria Math" pitchFamily="18" charset="0"/>
              </a:rPr>
              <a:t> ={4,5,6,7,8}</a:t>
            </a:r>
          </a:p>
          <a:p>
            <a:pPr lvl="1">
              <a:buNone/>
            </a:pPr>
            <a:r>
              <a:rPr lang="en-US" dirty="0" smtClean="0"/>
              <a:t>What is             :</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endParaRPr lang="en-US" dirty="0" smtClean="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smtClean="0"/>
                <a:t>U</a:t>
              </a:r>
              <a:endParaRPr lang="en-US" dirty="0"/>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smtClean="0"/>
                <a:t>B</a:t>
              </a:r>
              <a:endParaRPr lang="en-US" dirty="0"/>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smtClean="0"/>
              <a:t>Venn Diagram</a:t>
            </a:r>
            <a:endParaRPr lang="en-US" dirty="0"/>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17" descr="addin_tmp.png"/>
          <p:cNvPicPr>
            <a:picLocks noChangeAspect="1"/>
          </p:cNvPicPr>
          <p:nvPr>
            <p:custDataLst>
              <p:tags r:id="rId4"/>
            </p:custDataLst>
          </p:nvPr>
        </p:nvPicPr>
        <p:blipFill>
          <a:blip r:embed="rId7" cstate="print"/>
          <a:stretch>
            <a:fillRect/>
          </a:stretch>
        </p:blipFill>
        <p:spPr>
          <a:xfrm>
            <a:off x="2094444" y="4742195"/>
            <a:ext cx="854869" cy="25717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Difference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a:t>
            </a:r>
            <a:r>
              <a:rPr lang="en-US" i="1" dirty="0" smtClean="0"/>
              <a:t>symmetric difference </a:t>
            </a:r>
            <a:r>
              <a:rPr lang="en-US" dirty="0" smtClean="0"/>
              <a:t>of </a:t>
            </a:r>
            <a:r>
              <a:rPr lang="en-US" b="1" dirty="0" smtClean="0"/>
              <a:t>A</a:t>
            </a:r>
            <a:r>
              <a:rPr lang="en-US" dirty="0" smtClean="0"/>
              <a:t> and </a:t>
            </a:r>
            <a:r>
              <a:rPr lang="en-US" b="1" dirty="0" smtClean="0"/>
              <a:t>B</a:t>
            </a:r>
            <a:r>
              <a:rPr lang="en-US" dirty="0" smtClean="0"/>
              <a:t>, denoted by                   is the set</a:t>
            </a:r>
          </a:p>
          <a:p>
            <a:endParaRPr lang="en-US" dirty="0" smtClean="0"/>
          </a:p>
          <a:p>
            <a:pPr>
              <a:buNone/>
            </a:pPr>
            <a:r>
              <a:rPr lang="en-US" b="1" dirty="0" smtClean="0"/>
              <a:t> Example</a:t>
            </a:r>
            <a:r>
              <a:rPr lang="en-US" dirty="0" smtClean="0"/>
              <a:t>:</a:t>
            </a:r>
          </a:p>
          <a:p>
            <a:pPr lvl="1">
              <a:buNone/>
            </a:pPr>
            <a:r>
              <a:rPr lang="en-US" i="1" dirty="0" smtClean="0">
                <a:ea typeface="Cambria Math" pitchFamily="18" charset="0"/>
              </a:rPr>
              <a:t>U</a:t>
            </a:r>
            <a:r>
              <a:rPr lang="en-US" dirty="0" smtClean="0">
                <a:latin typeface="Cambria Math" pitchFamily="18" charset="0"/>
                <a:ea typeface="Cambria Math" pitchFamily="18" charset="0"/>
              </a:rPr>
              <a:t> = {0,1,2,3,4,5,6,7,8,9,10}  </a:t>
            </a:r>
          </a:p>
          <a:p>
            <a:pPr lvl="1">
              <a:buNone/>
            </a:pPr>
            <a:r>
              <a:rPr lang="en-US" i="1" dirty="0" smtClean="0">
                <a:ea typeface="Cambria Math" pitchFamily="18" charset="0"/>
              </a:rPr>
              <a:t>A</a:t>
            </a:r>
            <a:r>
              <a:rPr lang="en-US" dirty="0" smtClean="0">
                <a:ea typeface="Cambria Math" pitchFamily="18" charset="0"/>
              </a:rPr>
              <a:t> </a:t>
            </a:r>
            <a:r>
              <a:rPr lang="en-US" dirty="0" smtClean="0">
                <a:latin typeface="Cambria Math" pitchFamily="18" charset="0"/>
                <a:ea typeface="Cambria Math" pitchFamily="18" charset="0"/>
              </a:rPr>
              <a:t>= {1,2,3,4,5}   </a:t>
            </a:r>
            <a:r>
              <a:rPr lang="en-US" i="1" dirty="0" smtClean="0">
                <a:ea typeface="Cambria Math" pitchFamily="18" charset="0"/>
              </a:rPr>
              <a:t>B</a:t>
            </a:r>
            <a:r>
              <a:rPr lang="en-US" dirty="0" smtClean="0">
                <a:latin typeface="Cambria Math" pitchFamily="18" charset="0"/>
                <a:ea typeface="Cambria Math" pitchFamily="18" charset="0"/>
              </a:rPr>
              <a:t> ={4,5,6,7,8}</a:t>
            </a:r>
          </a:p>
          <a:p>
            <a:pPr lvl="1">
              <a:buNone/>
            </a:pPr>
            <a:r>
              <a:rPr lang="en-US" dirty="0" smtClean="0"/>
              <a:t>What is             :</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p>
          <a:p>
            <a:pPr lvl="1"/>
            <a:r>
              <a:rPr lang="en-US" b="1" dirty="0" smtClean="0">
                <a:ea typeface="Cambria Math" pitchFamily="18" charset="0"/>
              </a:rPr>
              <a:t>Solution</a:t>
            </a:r>
            <a:r>
              <a:rPr lang="en-US" dirty="0" smtClean="0">
                <a:latin typeface="Cambria Math" pitchFamily="18" charset="0"/>
                <a:ea typeface="Cambria Math" pitchFamily="18" charset="0"/>
              </a:rPr>
              <a:t>: {1,2,3,6,7,8}</a:t>
            </a:r>
            <a:endParaRPr lang="en-US" dirty="0" smtClean="0"/>
          </a:p>
          <a:p>
            <a:pPr lvl="1">
              <a:buNone/>
            </a:pPr>
            <a:endParaRPr lang="en-US" dirty="0" smtClean="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smtClean="0"/>
                <a:t>U</a:t>
              </a:r>
              <a:endParaRPr lang="en-US" dirty="0"/>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smtClean="0"/>
                <a:t>B</a:t>
              </a:r>
              <a:endParaRPr lang="en-US" dirty="0"/>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smtClean="0"/>
              <a:t>Venn Diagram</a:t>
            </a:r>
            <a:endParaRPr lang="en-US" dirty="0"/>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17" descr="addin_tmp.png"/>
          <p:cNvPicPr>
            <a:picLocks noChangeAspect="1"/>
          </p:cNvPicPr>
          <p:nvPr>
            <p:custDataLst>
              <p:tags r:id="rId4"/>
            </p:custDataLst>
          </p:nvPr>
        </p:nvPicPr>
        <p:blipFill>
          <a:blip r:embed="rId7" cstate="print"/>
          <a:stretch>
            <a:fillRect/>
          </a:stretch>
        </p:blipFill>
        <p:spPr>
          <a:xfrm>
            <a:off x="2094444" y="4742195"/>
            <a:ext cx="854869" cy="257175"/>
          </a:xfrm>
          <a:prstGeom prst="rect">
            <a:avLst/>
          </a:prstGeom>
        </p:spPr>
      </p:pic>
    </p:spTree>
    <p:extLst>
      <p:ext uri="{BB962C8B-B14F-4D97-AF65-F5344CB8AC3E}">
        <p14:creationId xmlns:p14="http://schemas.microsoft.com/office/powerpoint/2010/main" val="285825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Identity laws</a:t>
            </a:r>
          </a:p>
          <a:p>
            <a:pPr>
              <a:buNone/>
            </a:pPr>
            <a:r>
              <a:rPr lang="en-US" dirty="0" smtClean="0"/>
              <a:t>                                           </a:t>
            </a:r>
          </a:p>
          <a:p>
            <a:r>
              <a:rPr lang="en-US" dirty="0" smtClean="0"/>
              <a:t>Domination laws</a:t>
            </a:r>
          </a:p>
          <a:p>
            <a:pPr>
              <a:buNone/>
            </a:pPr>
            <a:r>
              <a:rPr lang="en-US" dirty="0" smtClean="0"/>
              <a:t>                                            </a:t>
            </a:r>
          </a:p>
          <a:p>
            <a:r>
              <a:rPr lang="en-US" dirty="0" smtClean="0"/>
              <a:t>Idempotent laws</a:t>
            </a:r>
          </a:p>
          <a:p>
            <a:pPr>
              <a:buNone/>
            </a:pPr>
            <a:r>
              <a:rPr lang="en-US" dirty="0" smtClean="0"/>
              <a:t>                                           </a:t>
            </a:r>
          </a:p>
          <a:p>
            <a:r>
              <a:rPr lang="en-US" dirty="0" smtClean="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Commutative laws</a:t>
            </a:r>
          </a:p>
          <a:p>
            <a:pPr>
              <a:buNone/>
            </a:pPr>
            <a:r>
              <a:rPr lang="en-US" dirty="0" smtClean="0"/>
              <a:t>                                           </a:t>
            </a:r>
          </a:p>
          <a:p>
            <a:r>
              <a:rPr lang="en-US" dirty="0" smtClean="0"/>
              <a:t>Associative laws</a:t>
            </a:r>
          </a:p>
          <a:p>
            <a:pPr>
              <a:buNone/>
            </a:pPr>
            <a:r>
              <a:rPr lang="en-US" dirty="0" smtClean="0"/>
              <a:t>    </a:t>
            </a:r>
          </a:p>
          <a:p>
            <a:pPr>
              <a:buNone/>
            </a:pPr>
            <a:r>
              <a:rPr lang="en-US" dirty="0" smtClean="0"/>
              <a:t>                                                                         </a:t>
            </a:r>
          </a:p>
          <a:p>
            <a:r>
              <a:rPr lang="en-US" dirty="0" smtClean="0"/>
              <a:t>Distributive laws</a:t>
            </a:r>
          </a:p>
          <a:p>
            <a:pPr>
              <a:buNone/>
            </a:pPr>
            <a:endParaRPr lang="en-US" dirty="0" smtClean="0"/>
          </a:p>
          <a:p>
            <a:pPr>
              <a:buNone/>
            </a:pPr>
            <a:endParaRPr lang="en-US" dirty="0" smtClean="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De Morgan’s laws</a:t>
            </a:r>
          </a:p>
          <a:p>
            <a:endParaRPr lang="en-US" dirty="0" smtClean="0"/>
          </a:p>
          <a:p>
            <a:pPr>
              <a:buNone/>
            </a:pPr>
            <a:r>
              <a:rPr lang="en-US" dirty="0" smtClean="0"/>
              <a:t>                                 </a:t>
            </a:r>
          </a:p>
          <a:p>
            <a:r>
              <a:rPr lang="en-US" dirty="0" smtClean="0"/>
              <a:t>Absorption laws</a:t>
            </a:r>
          </a:p>
          <a:p>
            <a:pPr>
              <a:buNone/>
            </a:pPr>
            <a:r>
              <a:rPr lang="en-US" dirty="0" smtClean="0"/>
              <a:t>    </a:t>
            </a:r>
          </a:p>
          <a:p>
            <a:pPr>
              <a:buNone/>
            </a:pPr>
            <a:r>
              <a:rPr lang="en-US" dirty="0" smtClean="0"/>
              <a:t>                                                                         </a:t>
            </a:r>
          </a:p>
          <a:p>
            <a:r>
              <a:rPr lang="en-US" dirty="0" smtClean="0"/>
              <a:t>Complement laws</a:t>
            </a:r>
          </a:p>
          <a:p>
            <a:pPr>
              <a:buNone/>
            </a:pPr>
            <a:endParaRPr lang="en-US" dirty="0" smtClean="0"/>
          </a:p>
          <a:p>
            <a:pPr>
              <a:buNone/>
            </a:pPr>
            <a:endParaRPr lang="en-US" dirty="0" smtClean="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Set Identities</a:t>
            </a:r>
            <a:endParaRPr lang="en-US" dirty="0"/>
          </a:p>
        </p:txBody>
      </p:sp>
      <p:sp>
        <p:nvSpPr>
          <p:cNvPr id="3" name="Content Placeholder 2"/>
          <p:cNvSpPr>
            <a:spLocks noGrp="1"/>
          </p:cNvSpPr>
          <p:nvPr>
            <p:ph idx="1"/>
          </p:nvPr>
        </p:nvSpPr>
        <p:spPr/>
        <p:txBody>
          <a:bodyPr/>
          <a:lstStyle/>
          <a:p>
            <a:pPr marL="514350" indent="-514350"/>
            <a:r>
              <a:rPr lang="en-US" dirty="0" smtClean="0"/>
              <a:t>Different ways to prove set identities:</a:t>
            </a:r>
          </a:p>
          <a:p>
            <a:pPr marL="880110" lvl="1" indent="-514350">
              <a:buFont typeface="+mj-lt"/>
              <a:buAutoNum type="arabicPeriod"/>
            </a:pPr>
            <a:r>
              <a:rPr lang="en-US" dirty="0" smtClean="0"/>
              <a:t>Prove that each set (side of the identity) is a subset of the other.</a:t>
            </a:r>
          </a:p>
          <a:p>
            <a:pPr marL="880110" lvl="1" indent="-514350">
              <a:buFont typeface="+mj-lt"/>
              <a:buAutoNum type="arabicPeriod"/>
            </a:pPr>
            <a:r>
              <a:rPr lang="en-US" dirty="0" smtClean="0"/>
              <a:t>Use set builder notation and propositional logic.</a:t>
            </a:r>
          </a:p>
          <a:p>
            <a:pPr marL="880110" lvl="1" indent="-514350">
              <a:buFont typeface="+mj-lt"/>
              <a:buAutoNum type="arabicPeriod"/>
            </a:pPr>
            <a:r>
              <a:rPr lang="en-US" dirty="0" smtClean="0"/>
              <a:t>Membership Tables: Verify that elements in the same combination of sets always either belong or do not belong to the same side of the identity.  Use </a:t>
            </a:r>
            <a:r>
              <a:rPr lang="en-US" dirty="0" smtClean="0">
                <a:latin typeface="Cambria Math" pitchFamily="18" charset="0"/>
                <a:ea typeface="Cambria Math" pitchFamily="18" charset="0"/>
              </a:rPr>
              <a:t>1</a:t>
            </a:r>
            <a:r>
              <a:rPr lang="en-US" dirty="0" smtClean="0"/>
              <a:t> to indicate it is in the set and a </a:t>
            </a:r>
            <a:r>
              <a:rPr lang="en-US" dirty="0" smtClean="0">
                <a:latin typeface="Cambria Math" pitchFamily="18" charset="0"/>
                <a:ea typeface="Cambria Math" pitchFamily="18" charset="0"/>
              </a:rPr>
              <a:t>0</a:t>
            </a:r>
            <a:r>
              <a:rPr lang="en-US" dirty="0" smtClean="0"/>
              <a:t> to indicate that it is not.</a:t>
            </a:r>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Second De Morgan Law</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 Prove that</a:t>
            </a:r>
          </a:p>
          <a:p>
            <a:pPr>
              <a:buNone/>
            </a:pPr>
            <a:r>
              <a:rPr lang="en-US" b="1" dirty="0" smtClean="0"/>
              <a:t>Solution</a:t>
            </a:r>
            <a:r>
              <a:rPr lang="en-US" dirty="0" smtClean="0"/>
              <a:t>:   We prove this identity by showing that:</a:t>
            </a:r>
          </a:p>
          <a:p>
            <a:pPr marL="514350" indent="-514350">
              <a:buNone/>
            </a:pPr>
            <a:r>
              <a:rPr lang="en-US" dirty="0" smtClean="0"/>
              <a:t>  </a:t>
            </a:r>
          </a:p>
          <a:p>
            <a:pPr marL="514350" indent="-514350">
              <a:buNone/>
            </a:pPr>
            <a:r>
              <a:rPr lang="en-US" dirty="0" smtClean="0"/>
              <a:t>        1)                                           and</a:t>
            </a:r>
          </a:p>
          <a:p>
            <a:pPr marL="514350" indent="-514350">
              <a:buNone/>
            </a:pPr>
            <a:endParaRPr lang="en-US" dirty="0" smtClean="0"/>
          </a:p>
          <a:p>
            <a:pPr marL="514350" indent="-514350">
              <a:buNone/>
            </a:pPr>
            <a:r>
              <a:rPr lang="en-US" dirty="0" smtClean="0"/>
              <a:t>     </a:t>
            </a:r>
          </a:p>
          <a:p>
            <a:pPr marL="514350" indent="-514350">
              <a:buNone/>
            </a:pPr>
            <a:r>
              <a:rPr lang="en-US" dirty="0" smtClean="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Second De Morgan Law </a:t>
            </a:r>
            <a:endParaRPr lang="en-US" dirty="0"/>
          </a:p>
        </p:txBody>
      </p:sp>
      <p:sp>
        <p:nvSpPr>
          <p:cNvPr id="3" name="Content Placeholder 2"/>
          <p:cNvSpPr>
            <a:spLocks noGrp="1"/>
          </p:cNvSpPr>
          <p:nvPr>
            <p:ph idx="1"/>
          </p:nvPr>
        </p:nvSpPr>
        <p:spPr/>
        <p:txBody>
          <a:bodyPr/>
          <a:lstStyle/>
          <a:p>
            <a:pPr>
              <a:buNone/>
            </a:pPr>
            <a:r>
              <a:rPr lang="en-US" dirty="0" smtClean="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Second De Morgan Law </a:t>
            </a:r>
            <a:endParaRPr lang="en-US" dirty="0"/>
          </a:p>
        </p:txBody>
      </p:sp>
      <p:sp>
        <p:nvSpPr>
          <p:cNvPr id="3" name="Content Placeholder 2"/>
          <p:cNvSpPr>
            <a:spLocks noGrp="1"/>
          </p:cNvSpPr>
          <p:nvPr>
            <p:ph idx="1"/>
          </p:nvPr>
        </p:nvSpPr>
        <p:spPr/>
        <p:txBody>
          <a:bodyPr/>
          <a:lstStyle/>
          <a:p>
            <a:pPr>
              <a:buNone/>
            </a:pPr>
            <a:r>
              <a:rPr lang="en-US" dirty="0" smtClean="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Sets are one of the basic building blocks for the types of objects considered in discrete mathematics.</a:t>
            </a:r>
          </a:p>
          <a:p>
            <a:pPr lvl="1"/>
            <a:r>
              <a:rPr lang="en-US" dirty="0" smtClean="0"/>
              <a:t>Important for counting.</a:t>
            </a:r>
          </a:p>
          <a:p>
            <a:pPr lvl="1"/>
            <a:r>
              <a:rPr lang="en-US" dirty="0" smtClean="0"/>
              <a:t>Programming languages have set operations.</a:t>
            </a:r>
          </a:p>
          <a:p>
            <a:r>
              <a:rPr lang="en-US" dirty="0" smtClean="0"/>
              <a:t>Set theory is an important branch of mathematics.</a:t>
            </a:r>
          </a:p>
          <a:p>
            <a:pPr lvl="1"/>
            <a:r>
              <a:rPr lang="en-US" dirty="0" smtClean="0"/>
              <a:t>Many different systems of axioms have been used to develop set theory.</a:t>
            </a:r>
          </a:p>
          <a:p>
            <a:pPr lvl="1"/>
            <a:r>
              <a:rPr lang="en-US" dirty="0" smtClean="0"/>
              <a:t>Here we are not concerned with a formal set of axioms for set theory. Instead, we will use what is called naïve set theory.</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Set-Builder Notation: Second De Morgan Law</a:t>
            </a:r>
            <a:endParaRPr lang="en-US" dirty="0"/>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smtClean="0"/>
              <a:t>Membership Table</a:t>
            </a:r>
            <a:endParaRPr lang="en-US" dirty="0"/>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gridCol w="304800"/>
                <a:gridCol w="381000"/>
                <a:gridCol w="914400"/>
                <a:gridCol w="1524000"/>
                <a:gridCol w="838200"/>
                <a:gridCol w="914400"/>
                <a:gridCol w="2971800"/>
              </a:tblGrid>
              <a:tr h="142240">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B</a:t>
                      </a:r>
                      <a:endParaRPr lang="en-US" dirty="0">
                        <a:solidFill>
                          <a:schemeClr val="tx1"/>
                        </a:solidFill>
                      </a:endParaRPr>
                    </a:p>
                  </a:txBody>
                  <a:tcPr/>
                </a:tc>
                <a:tc>
                  <a:txBody>
                    <a:bodyPr/>
                    <a:lstStyle/>
                    <a:p>
                      <a:r>
                        <a:rPr lang="en-US" dirty="0" smtClean="0">
                          <a:solidFill>
                            <a:schemeClr val="tx1"/>
                          </a:solidFill>
                        </a:rPr>
                        <a:t>C</a:t>
                      </a:r>
                      <a:endParaRPr lang="en-US" dirty="0">
                        <a:solidFill>
                          <a:schemeClr val="tx1"/>
                        </a:solidFill>
                      </a:endParaRP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smtClean="0"/>
              <a:t>Example</a:t>
            </a:r>
            <a:r>
              <a:rPr lang="en-US" dirty="0" smtClean="0"/>
              <a:t>:</a:t>
            </a:r>
            <a:endParaRPr lang="en-US" dirty="0"/>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smtClean="0"/>
              <a:t>Solution</a:t>
            </a:r>
            <a:r>
              <a:rPr lang="en-US" dirty="0" smtClean="0"/>
              <a:t>:</a:t>
            </a:r>
            <a:endParaRPr lang="en-US" dirty="0"/>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smtClean="0"/>
              <a:t>Construct a membership table to show that the distributive law holds.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Generalized Unions and Intersections</a:t>
            </a:r>
            <a:endParaRPr lang="en-US" dirty="0"/>
          </a:p>
        </p:txBody>
      </p:sp>
      <p:sp>
        <p:nvSpPr>
          <p:cNvPr id="3" name="Content Placeholder 2"/>
          <p:cNvSpPr>
            <a:spLocks noGrp="1"/>
          </p:cNvSpPr>
          <p:nvPr>
            <p:ph idx="1"/>
          </p:nvPr>
        </p:nvSpPr>
        <p:spPr/>
        <p:txBody>
          <a:bodyPr>
            <a:normAutofit lnSpcReduction="10000"/>
          </a:bodyPr>
          <a:lstStyle/>
          <a:p>
            <a:r>
              <a:rPr lang="en-US" dirty="0" smtClean="0"/>
              <a:t>Let </a:t>
            </a:r>
            <a:r>
              <a:rPr lang="en-US" i="1" dirty="0" smtClean="0"/>
              <a:t>A</a:t>
            </a:r>
            <a:r>
              <a:rPr lang="en-US" baseline="-25000" dirty="0" smtClean="0"/>
              <a:t>1</a:t>
            </a:r>
            <a:r>
              <a:rPr lang="en-US" dirty="0" smtClean="0"/>
              <a:t>, </a:t>
            </a:r>
            <a:r>
              <a:rPr lang="en-US" i="1" dirty="0" smtClean="0"/>
              <a:t>A</a:t>
            </a:r>
            <a:r>
              <a:rPr lang="en-US" baseline="-25000" dirty="0" smtClean="0"/>
              <a:t>2</a:t>
            </a:r>
            <a:r>
              <a:rPr lang="en-US" dirty="0" smtClean="0"/>
              <a:t> ,…, </a:t>
            </a:r>
            <a:r>
              <a:rPr lang="en-US" i="1" dirty="0" smtClean="0"/>
              <a:t>A</a:t>
            </a:r>
            <a:r>
              <a:rPr lang="en-US" i="1" baseline="-25000" dirty="0" smtClean="0"/>
              <a:t>n</a:t>
            </a:r>
            <a:r>
              <a:rPr lang="en-US" dirty="0" smtClean="0"/>
              <a:t> be an indexed collection of sets.</a:t>
            </a:r>
          </a:p>
          <a:p>
            <a:pPr>
              <a:buNone/>
            </a:pPr>
            <a:r>
              <a:rPr lang="en-US" dirty="0" smtClean="0"/>
              <a:t>    We define:</a:t>
            </a:r>
          </a:p>
          <a:p>
            <a:pPr>
              <a:buNone/>
            </a:pPr>
            <a:endParaRPr lang="en-US" dirty="0" smtClean="0"/>
          </a:p>
          <a:p>
            <a:pPr>
              <a:buNone/>
            </a:pPr>
            <a:r>
              <a:rPr lang="en-US" dirty="0" smtClean="0"/>
              <a:t>   </a:t>
            </a:r>
          </a:p>
          <a:p>
            <a:pPr>
              <a:buNone/>
            </a:pPr>
            <a:r>
              <a:rPr lang="en-US" dirty="0" smtClean="0"/>
              <a:t>   These are well defined, since union and intersection are associative.</a:t>
            </a:r>
          </a:p>
          <a:p>
            <a:r>
              <a:rPr lang="en-US" dirty="0" smtClean="0"/>
              <a:t>For </a:t>
            </a:r>
            <a:r>
              <a:rPr lang="en-US" i="1" dirty="0" smtClean="0"/>
              <a:t>i</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let </a:t>
            </a:r>
            <a:r>
              <a:rPr lang="en-US" i="1" dirty="0" smtClean="0"/>
              <a:t>A</a:t>
            </a:r>
            <a:r>
              <a:rPr lang="en-US" baseline="-25000" dirty="0" smtClean="0"/>
              <a:t>i </a:t>
            </a:r>
            <a:r>
              <a:rPr lang="en-US" dirty="0" smtClean="0"/>
              <a:t> = {</a:t>
            </a:r>
            <a:r>
              <a:rPr lang="en-US" i="1" dirty="0" err="1" smtClean="0"/>
              <a:t>i</a:t>
            </a:r>
            <a:r>
              <a:rPr lang="en-US" dirty="0" smtClean="0"/>
              <a:t>, </a:t>
            </a:r>
            <a:r>
              <a:rPr lang="en-US" i="1" dirty="0" smtClean="0"/>
              <a:t>i</a:t>
            </a:r>
            <a:r>
              <a:rPr lang="en-US" dirty="0" smtClean="0"/>
              <a:t> + </a:t>
            </a:r>
            <a:r>
              <a:rPr lang="en-US" dirty="0" smtClean="0">
                <a:latin typeface="Cambria Math" pitchFamily="18" charset="0"/>
                <a:ea typeface="Cambria Math" pitchFamily="18" charset="0"/>
              </a:rPr>
              <a:t>1</a:t>
            </a:r>
            <a:r>
              <a:rPr lang="en-US" dirty="0" smtClean="0"/>
              <a:t>, </a:t>
            </a:r>
            <a:r>
              <a:rPr lang="en-US" i="1" dirty="0" err="1" smtClean="0"/>
              <a:t>i</a:t>
            </a:r>
            <a:r>
              <a:rPr lang="en-US" dirty="0" smtClean="0"/>
              <a:t> + </a:t>
            </a:r>
            <a:r>
              <a:rPr lang="en-US" dirty="0" smtClean="0">
                <a:latin typeface="Cambria Math" pitchFamily="18" charset="0"/>
                <a:ea typeface="Cambria Math" pitchFamily="18" charset="0"/>
              </a:rPr>
              <a:t>2</a:t>
            </a:r>
            <a:r>
              <a:rPr lang="en-US" dirty="0" smtClean="0"/>
              <a:t>, ….}. Then,</a:t>
            </a:r>
          </a:p>
          <a:p>
            <a:pPr>
              <a:buNone/>
            </a:pPr>
            <a:endParaRPr lang="en-US" dirty="0" smtClean="0"/>
          </a:p>
          <a:p>
            <a:pPr>
              <a:buNone/>
            </a:pPr>
            <a:endParaRPr lang="en-US" dirty="0" smtClean="0"/>
          </a:p>
          <a:p>
            <a:pPr>
              <a:buNone/>
            </a:pPr>
            <a:r>
              <a:rPr lang="en-US" dirty="0" smtClean="0"/>
              <a:t> </a:t>
            </a:r>
            <a:endParaRPr lang="en-US" dirty="0"/>
          </a:p>
        </p:txBody>
      </p:sp>
      <p:pic>
        <p:nvPicPr>
          <p:cNvPr id="19" name="Picture 18" descr="addin_tmp.png"/>
          <p:cNvPicPr>
            <a:picLocks noChangeAspect="1"/>
          </p:cNvPicPr>
          <p:nvPr>
            <p:custDataLst>
              <p:tags r:id="rId1"/>
            </p:custDataLst>
          </p:nvPr>
        </p:nvPicPr>
        <p:blipFill>
          <a:blip r:embed="rId6" cstate="print"/>
          <a:stretch>
            <a:fillRect/>
          </a:stretch>
        </p:blipFill>
        <p:spPr>
          <a:xfrm>
            <a:off x="2895600"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2895600"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286000"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286000" y="5715000"/>
            <a:ext cx="4869180" cy="521494"/>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a:t>Draw the Venn diagrams for each of these </a:t>
            </a:r>
            <a:r>
              <a:rPr lang="en-US" dirty="0" smtClean="0"/>
              <a:t>combinations of </a:t>
            </a:r>
            <a:r>
              <a:rPr lang="en-US" dirty="0"/>
              <a:t>the sets </a:t>
            </a:r>
            <a:r>
              <a:rPr lang="en-US" i="1" dirty="0"/>
              <a:t>A</a:t>
            </a:r>
            <a:r>
              <a:rPr lang="en-US" dirty="0"/>
              <a:t>, </a:t>
            </a:r>
            <a:r>
              <a:rPr lang="en-US" i="1" dirty="0"/>
              <a:t>B</a:t>
            </a:r>
            <a:r>
              <a:rPr lang="en-US" dirty="0"/>
              <a:t>, and </a:t>
            </a:r>
            <a:r>
              <a:rPr lang="en-US" i="1" dirty="0"/>
              <a:t>C</a:t>
            </a:r>
            <a:r>
              <a:rPr lang="en-US" dirty="0"/>
              <a:t>.</a:t>
            </a:r>
          </a:p>
          <a:p>
            <a:pPr marL="0" indent="0">
              <a:buNone/>
            </a:pPr>
            <a:r>
              <a:rPr lang="pt-BR" b="1" dirty="0"/>
              <a:t>a) </a:t>
            </a:r>
            <a:r>
              <a:rPr lang="pt-BR" i="1" dirty="0"/>
              <a:t>A </a:t>
            </a:r>
            <a:r>
              <a:rPr lang="pt-BR" dirty="0"/>
              <a:t>∩ </a:t>
            </a:r>
            <a:r>
              <a:rPr lang="pt-BR" i="1" dirty="0"/>
              <a:t>(B </a:t>
            </a:r>
            <a:r>
              <a:rPr lang="pt-BR" dirty="0"/>
              <a:t>∪ </a:t>
            </a:r>
            <a:r>
              <a:rPr lang="pt-BR" i="1" dirty="0"/>
              <a:t>C) </a:t>
            </a:r>
            <a:endParaRPr lang="pt-BR" i="1" dirty="0" smtClean="0"/>
          </a:p>
          <a:p>
            <a:pPr marL="0" indent="0">
              <a:buNone/>
            </a:pPr>
            <a:r>
              <a:rPr lang="pt-BR" b="1" dirty="0" smtClean="0"/>
              <a:t>b</a:t>
            </a:r>
            <a:r>
              <a:rPr lang="pt-BR" b="1" dirty="0"/>
              <a:t>) </a:t>
            </a:r>
            <a:r>
              <a:rPr lang="pt-BR" i="1" dirty="0"/>
              <a:t>A </a:t>
            </a:r>
            <a:r>
              <a:rPr lang="pt-BR" dirty="0"/>
              <a:t>∩ </a:t>
            </a:r>
            <a:r>
              <a:rPr lang="pt-BR" i="1" dirty="0"/>
              <a:t>B </a:t>
            </a:r>
            <a:r>
              <a:rPr lang="pt-BR" dirty="0"/>
              <a:t>∩ </a:t>
            </a:r>
            <a:r>
              <a:rPr lang="pt-BR" i="1" dirty="0"/>
              <a:t>C</a:t>
            </a:r>
          </a:p>
          <a:p>
            <a:pPr marL="0" indent="0">
              <a:buNone/>
            </a:pPr>
            <a:r>
              <a:rPr lang="pt-BR" b="1" dirty="0"/>
              <a:t>c) </a:t>
            </a:r>
            <a:r>
              <a:rPr lang="pt-BR" i="1" dirty="0"/>
              <a:t>(A </a:t>
            </a:r>
            <a:r>
              <a:rPr lang="pt-BR" dirty="0"/>
              <a:t>− </a:t>
            </a:r>
            <a:r>
              <a:rPr lang="pt-BR" i="1" dirty="0"/>
              <a:t>B) </a:t>
            </a:r>
            <a:r>
              <a:rPr lang="pt-BR" dirty="0"/>
              <a:t>∪ </a:t>
            </a:r>
            <a:r>
              <a:rPr lang="pt-BR" i="1" dirty="0"/>
              <a:t>(A </a:t>
            </a:r>
            <a:r>
              <a:rPr lang="pt-BR" dirty="0"/>
              <a:t>− </a:t>
            </a:r>
            <a:r>
              <a:rPr lang="pt-BR" i="1" dirty="0"/>
              <a:t>C) </a:t>
            </a:r>
            <a:r>
              <a:rPr lang="pt-BR" dirty="0"/>
              <a:t>∪ </a:t>
            </a:r>
            <a:r>
              <a:rPr lang="pt-BR" i="1" dirty="0"/>
              <a:t>(B </a:t>
            </a:r>
            <a:r>
              <a:rPr lang="pt-BR" dirty="0"/>
              <a:t>− </a:t>
            </a:r>
            <a:r>
              <a:rPr lang="pt-BR" i="1" dirty="0"/>
              <a:t>C)</a:t>
            </a:r>
            <a:endParaRPr lang="en-US" dirty="0"/>
          </a:p>
        </p:txBody>
      </p:sp>
    </p:spTree>
    <p:extLst>
      <p:ext uri="{BB962C8B-B14F-4D97-AF65-F5344CB8AC3E}">
        <p14:creationId xmlns:p14="http://schemas.microsoft.com/office/powerpoint/2010/main" val="63118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a:t>Can you conclude </a:t>
            </a:r>
            <a:r>
              <a:rPr lang="en-US" dirty="0" smtClean="0"/>
              <a:t>that </a:t>
            </a:r>
            <a:r>
              <a:rPr lang="en-US" i="1" dirty="0" smtClean="0"/>
              <a:t>A </a:t>
            </a:r>
            <a:r>
              <a:rPr lang="en-US" dirty="0"/>
              <a:t>= </a:t>
            </a:r>
            <a:r>
              <a:rPr lang="en-US" i="1" dirty="0"/>
              <a:t>B </a:t>
            </a:r>
            <a:r>
              <a:rPr lang="en-US" dirty="0" smtClean="0"/>
              <a:t>if </a:t>
            </a:r>
            <a:r>
              <a:rPr lang="en-US" i="1" dirty="0" smtClean="0"/>
              <a:t>A</a:t>
            </a:r>
            <a:r>
              <a:rPr lang="en-US" dirty="0"/>
              <a:t>, </a:t>
            </a:r>
            <a:r>
              <a:rPr lang="en-US" i="1" dirty="0"/>
              <a:t>B</a:t>
            </a:r>
            <a:r>
              <a:rPr lang="en-US" dirty="0"/>
              <a:t>, and </a:t>
            </a:r>
            <a:r>
              <a:rPr lang="en-US" i="1" dirty="0"/>
              <a:t>C </a:t>
            </a:r>
            <a:r>
              <a:rPr lang="en-US" dirty="0"/>
              <a:t>are sets </a:t>
            </a:r>
            <a:r>
              <a:rPr lang="en-US" dirty="0" smtClean="0"/>
              <a:t>such that</a:t>
            </a:r>
            <a:endParaRPr lang="en-US" dirty="0"/>
          </a:p>
          <a:p>
            <a:pPr marL="0" indent="0">
              <a:buNone/>
            </a:pPr>
            <a:r>
              <a:rPr lang="pt-BR" b="1" dirty="0"/>
              <a:t>a) </a:t>
            </a:r>
            <a:r>
              <a:rPr lang="pt-BR" i="1" dirty="0"/>
              <a:t>A </a:t>
            </a:r>
            <a:r>
              <a:rPr lang="pt-BR" dirty="0"/>
              <a:t>∪ </a:t>
            </a:r>
            <a:r>
              <a:rPr lang="pt-BR" i="1" dirty="0"/>
              <a:t>C </a:t>
            </a:r>
            <a:r>
              <a:rPr lang="pt-BR" dirty="0"/>
              <a:t>= </a:t>
            </a:r>
            <a:r>
              <a:rPr lang="pt-BR" i="1" dirty="0"/>
              <a:t>B </a:t>
            </a:r>
            <a:r>
              <a:rPr lang="pt-BR" dirty="0"/>
              <a:t>∪ </a:t>
            </a:r>
            <a:r>
              <a:rPr lang="pt-BR" i="1" dirty="0"/>
              <a:t>C</a:t>
            </a:r>
            <a:r>
              <a:rPr lang="pt-BR" dirty="0"/>
              <a:t>? </a:t>
            </a:r>
            <a:r>
              <a:rPr lang="pt-BR" b="1" dirty="0"/>
              <a:t>b) </a:t>
            </a:r>
            <a:r>
              <a:rPr lang="pt-BR" i="1" dirty="0"/>
              <a:t>A </a:t>
            </a:r>
            <a:r>
              <a:rPr lang="pt-BR" dirty="0"/>
              <a:t>∩ </a:t>
            </a:r>
            <a:r>
              <a:rPr lang="pt-BR" i="1" dirty="0"/>
              <a:t>C </a:t>
            </a:r>
            <a:r>
              <a:rPr lang="pt-BR" dirty="0"/>
              <a:t>= </a:t>
            </a:r>
            <a:r>
              <a:rPr lang="pt-BR" i="1" dirty="0"/>
              <a:t>B </a:t>
            </a:r>
            <a:r>
              <a:rPr lang="pt-BR" dirty="0"/>
              <a:t>∩ </a:t>
            </a:r>
            <a:r>
              <a:rPr lang="pt-BR" i="1" dirty="0"/>
              <a:t>C</a:t>
            </a:r>
            <a:r>
              <a:rPr lang="pt-BR" dirty="0"/>
              <a:t>?</a:t>
            </a:r>
          </a:p>
          <a:p>
            <a:pPr marL="0" indent="0">
              <a:buNone/>
            </a:pPr>
            <a:r>
              <a:rPr lang="en-US" b="1" dirty="0"/>
              <a:t>c) </a:t>
            </a:r>
            <a:r>
              <a:rPr lang="en-US" i="1" dirty="0"/>
              <a:t>A </a:t>
            </a:r>
            <a:r>
              <a:rPr lang="en-US" dirty="0"/>
              <a:t>∪ </a:t>
            </a:r>
            <a:r>
              <a:rPr lang="en-US" i="1" dirty="0"/>
              <a:t>C </a:t>
            </a:r>
            <a:r>
              <a:rPr lang="en-US" dirty="0"/>
              <a:t>= </a:t>
            </a:r>
            <a:r>
              <a:rPr lang="en-US" i="1" dirty="0"/>
              <a:t>B </a:t>
            </a:r>
            <a:r>
              <a:rPr lang="en-US" dirty="0"/>
              <a:t>∪ </a:t>
            </a:r>
            <a:r>
              <a:rPr lang="en-US" i="1" dirty="0"/>
              <a:t>C </a:t>
            </a:r>
            <a:r>
              <a:rPr lang="en-US" dirty="0"/>
              <a:t>and </a:t>
            </a:r>
            <a:r>
              <a:rPr lang="en-US" i="1" dirty="0"/>
              <a:t>A </a:t>
            </a:r>
            <a:r>
              <a:rPr lang="en-US" dirty="0"/>
              <a:t>∩ </a:t>
            </a:r>
            <a:r>
              <a:rPr lang="en-US" i="1" dirty="0"/>
              <a:t>C </a:t>
            </a:r>
            <a:r>
              <a:rPr lang="en-US" dirty="0"/>
              <a:t>= </a:t>
            </a:r>
            <a:r>
              <a:rPr lang="en-US" i="1" dirty="0"/>
              <a:t>B </a:t>
            </a:r>
            <a:r>
              <a:rPr lang="en-US" dirty="0"/>
              <a:t>∩ </a:t>
            </a:r>
            <a:r>
              <a:rPr lang="en-US" i="1" dirty="0"/>
              <a:t>C</a:t>
            </a:r>
            <a:r>
              <a:rPr lang="en-US" dirty="0"/>
              <a:t>?</a:t>
            </a:r>
            <a:endParaRPr lang="en-US" dirty="0"/>
          </a:p>
        </p:txBody>
      </p:sp>
    </p:spTree>
    <p:extLst>
      <p:ext uri="{BB962C8B-B14F-4D97-AF65-F5344CB8AC3E}">
        <p14:creationId xmlns:p14="http://schemas.microsoft.com/office/powerpoint/2010/main" val="3533056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FUZZY SETS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Fuzzy sets </a:t>
            </a:r>
            <a:r>
              <a:rPr lang="en-US" dirty="0"/>
              <a:t>are used in artificial intelligence. Each </a:t>
            </a:r>
            <a:r>
              <a:rPr lang="en-US" dirty="0" smtClean="0"/>
              <a:t>element in </a:t>
            </a:r>
            <a:r>
              <a:rPr lang="en-US" dirty="0"/>
              <a:t>the universal set </a:t>
            </a:r>
            <a:r>
              <a:rPr lang="en-US" i="1" dirty="0"/>
              <a:t>U </a:t>
            </a:r>
            <a:r>
              <a:rPr lang="en-US" dirty="0"/>
              <a:t>has a </a:t>
            </a:r>
            <a:r>
              <a:rPr lang="en-US" b="1" dirty="0"/>
              <a:t>degree of membership</a:t>
            </a:r>
            <a:r>
              <a:rPr lang="en-US" dirty="0"/>
              <a:t>, </a:t>
            </a:r>
            <a:r>
              <a:rPr lang="en-US" dirty="0" smtClean="0"/>
              <a:t>which is </a:t>
            </a:r>
            <a:r>
              <a:rPr lang="en-US" dirty="0"/>
              <a:t>a real number between 0 and 1 (including 0 and 1), in </a:t>
            </a:r>
            <a:r>
              <a:rPr lang="en-US" dirty="0" smtClean="0"/>
              <a:t>a fuzzy </a:t>
            </a:r>
            <a:r>
              <a:rPr lang="en-US" dirty="0"/>
              <a:t>set </a:t>
            </a:r>
            <a:r>
              <a:rPr lang="en-US" i="1" dirty="0"/>
              <a:t>S</a:t>
            </a:r>
            <a:r>
              <a:rPr lang="en-US" dirty="0"/>
              <a:t>. The fuzzy set </a:t>
            </a:r>
            <a:r>
              <a:rPr lang="en-US" i="1" dirty="0"/>
              <a:t>S </a:t>
            </a:r>
            <a:r>
              <a:rPr lang="en-US" dirty="0"/>
              <a:t>is denoted by listing the </a:t>
            </a:r>
            <a:r>
              <a:rPr lang="en-US" dirty="0" smtClean="0"/>
              <a:t>elements with </a:t>
            </a:r>
            <a:r>
              <a:rPr lang="en-US" dirty="0"/>
              <a:t>their degrees of membership (elements with 0 degree </a:t>
            </a:r>
            <a:r>
              <a:rPr lang="en-US" dirty="0" smtClean="0"/>
              <a:t>of membership </a:t>
            </a:r>
            <a:r>
              <a:rPr lang="en-US" dirty="0"/>
              <a:t>are </a:t>
            </a:r>
            <a:r>
              <a:rPr lang="en-US" dirty="0" smtClean="0"/>
              <a:t>not listed</a:t>
            </a:r>
            <a:r>
              <a:rPr lang="en-US" dirty="0"/>
              <a:t>). For instance, we write {0.6 </a:t>
            </a:r>
            <a:r>
              <a:rPr lang="en-US" dirty="0" smtClean="0"/>
              <a:t>Alice, 0.9 </a:t>
            </a:r>
            <a:r>
              <a:rPr lang="en-US" dirty="0"/>
              <a:t>Brian, 0.4 Fred, 0.1 Oscar, 0.5 Rita} for the set </a:t>
            </a:r>
            <a:r>
              <a:rPr lang="en-US" i="1" dirty="0"/>
              <a:t>F </a:t>
            </a:r>
            <a:r>
              <a:rPr lang="en-US" dirty="0"/>
              <a:t>(of </a:t>
            </a:r>
            <a:r>
              <a:rPr lang="en-US" dirty="0" smtClean="0"/>
              <a:t>famous people</a:t>
            </a:r>
            <a:r>
              <a:rPr lang="en-US" dirty="0"/>
              <a:t>) to indicate that Alice has a 0.6 degree of </a:t>
            </a:r>
            <a:r>
              <a:rPr lang="en-US" dirty="0" smtClean="0"/>
              <a:t>membership in </a:t>
            </a:r>
            <a:r>
              <a:rPr lang="en-US" i="1" dirty="0"/>
              <a:t>F</a:t>
            </a:r>
            <a:r>
              <a:rPr lang="en-US" dirty="0"/>
              <a:t>, Brian has a 0.9 degree of membership in </a:t>
            </a:r>
            <a:r>
              <a:rPr lang="en-US" i="1" dirty="0"/>
              <a:t>F</a:t>
            </a:r>
            <a:r>
              <a:rPr lang="en-US" dirty="0"/>
              <a:t>, </a:t>
            </a:r>
            <a:r>
              <a:rPr lang="en-US" dirty="0" smtClean="0"/>
              <a:t>Fred has </a:t>
            </a:r>
            <a:r>
              <a:rPr lang="en-US" dirty="0"/>
              <a:t>a 0.4 degree of membership in </a:t>
            </a:r>
            <a:r>
              <a:rPr lang="en-US" i="1" dirty="0"/>
              <a:t>F</a:t>
            </a:r>
            <a:r>
              <a:rPr lang="en-US" dirty="0"/>
              <a:t>, Oscar has a 0.1 </a:t>
            </a:r>
            <a:r>
              <a:rPr lang="en-US" dirty="0" smtClean="0"/>
              <a:t>degree of </a:t>
            </a:r>
            <a:r>
              <a:rPr lang="en-US" dirty="0"/>
              <a:t>membership in </a:t>
            </a:r>
            <a:r>
              <a:rPr lang="en-US" i="1" dirty="0"/>
              <a:t>F</a:t>
            </a:r>
            <a:r>
              <a:rPr lang="en-US" dirty="0"/>
              <a:t>, and Rita has a 0.5 degree of </a:t>
            </a:r>
            <a:r>
              <a:rPr lang="en-US" dirty="0" smtClean="0"/>
              <a:t>membership in </a:t>
            </a:r>
            <a:r>
              <a:rPr lang="en-US" i="1" dirty="0"/>
              <a:t>F </a:t>
            </a:r>
            <a:r>
              <a:rPr lang="en-US" dirty="0"/>
              <a:t>(so that Brian is the most famous and Oscar is the </a:t>
            </a:r>
            <a:r>
              <a:rPr lang="en-US" dirty="0" smtClean="0"/>
              <a:t>least famous </a:t>
            </a:r>
            <a:r>
              <a:rPr lang="en-US" dirty="0"/>
              <a:t>of these people). Also suppose that </a:t>
            </a:r>
            <a:r>
              <a:rPr lang="en-US" i="1" dirty="0"/>
              <a:t>R </a:t>
            </a:r>
            <a:r>
              <a:rPr lang="en-US" dirty="0"/>
              <a:t>is the set of </a:t>
            </a:r>
            <a:r>
              <a:rPr lang="en-US" dirty="0" smtClean="0"/>
              <a:t>rich people </a:t>
            </a:r>
            <a:r>
              <a:rPr lang="en-US" dirty="0"/>
              <a:t>with </a:t>
            </a:r>
            <a:r>
              <a:rPr lang="en-US" i="1" dirty="0"/>
              <a:t>R </a:t>
            </a:r>
            <a:r>
              <a:rPr lang="en-US" dirty="0"/>
              <a:t>= {0.4 Alice, 0.8 Brian, 0.2 Fred, 0.9 </a:t>
            </a:r>
            <a:r>
              <a:rPr lang="en-US" dirty="0" smtClean="0"/>
              <a:t>Oscar, 0.7 </a:t>
            </a:r>
            <a:r>
              <a:rPr lang="en-US" dirty="0"/>
              <a:t>Rita}.</a:t>
            </a:r>
            <a:endParaRPr lang="en-US" dirty="0"/>
          </a:p>
        </p:txBody>
      </p:sp>
    </p:spTree>
    <p:extLst>
      <p:ext uri="{BB962C8B-B14F-4D97-AF65-F5344CB8AC3E}">
        <p14:creationId xmlns:p14="http://schemas.microsoft.com/office/powerpoint/2010/main" val="31942387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0" indent="0">
              <a:buNone/>
            </a:pPr>
            <a:r>
              <a:rPr lang="en-US" dirty="0" smtClean="0"/>
              <a:t>#27, #29</a:t>
            </a:r>
            <a:endParaRPr lang="en-US" dirty="0"/>
          </a:p>
        </p:txBody>
      </p:sp>
    </p:spTree>
    <p:extLst>
      <p:ext uri="{BB962C8B-B14F-4D97-AF65-F5344CB8AC3E}">
        <p14:creationId xmlns:p14="http://schemas.microsoft.com/office/powerpoint/2010/main" val="1165415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Functions</a:t>
            </a:r>
            <a:endParaRPr lang="en-US" dirty="0"/>
          </a:p>
        </p:txBody>
      </p:sp>
      <p:sp>
        <p:nvSpPr>
          <p:cNvPr id="3" name="Subtitle 2"/>
          <p:cNvSpPr>
            <a:spLocks noGrp="1"/>
          </p:cNvSpPr>
          <p:nvPr>
            <p:ph type="subTitle" idx="1"/>
          </p:nvPr>
        </p:nvSpPr>
        <p:spPr/>
        <p:txBody>
          <a:bodyPr/>
          <a:lstStyle/>
          <a:p>
            <a:r>
              <a:rPr lang="en-US" dirty="0" smtClean="0"/>
              <a:t>Section 2.3</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Definition of a Function.</a:t>
            </a:r>
          </a:p>
          <a:p>
            <a:pPr lvl="1"/>
            <a:r>
              <a:rPr lang="en-US" dirty="0" smtClean="0"/>
              <a:t>Domain, </a:t>
            </a:r>
            <a:r>
              <a:rPr lang="en-US" dirty="0" err="1" smtClean="0"/>
              <a:t>Codomain</a:t>
            </a:r>
            <a:endParaRPr lang="en-US" dirty="0" smtClean="0"/>
          </a:p>
          <a:p>
            <a:pPr lvl="1"/>
            <a:r>
              <a:rPr lang="en-US" dirty="0" smtClean="0"/>
              <a:t>Image, </a:t>
            </a:r>
            <a:r>
              <a:rPr lang="en-US" dirty="0" err="1" smtClean="0"/>
              <a:t>Preimage</a:t>
            </a:r>
            <a:endParaRPr lang="en-US" dirty="0" smtClean="0"/>
          </a:p>
          <a:p>
            <a:r>
              <a:rPr lang="en-US" dirty="0" smtClean="0"/>
              <a:t>Injection, Surjection, </a:t>
            </a:r>
            <a:r>
              <a:rPr lang="en-US" dirty="0" err="1" smtClean="0"/>
              <a:t>Bijection</a:t>
            </a:r>
            <a:endParaRPr lang="en-US" dirty="0" smtClean="0"/>
          </a:p>
          <a:p>
            <a:r>
              <a:rPr lang="en-US" dirty="0" smtClean="0"/>
              <a:t>Inverse Function</a:t>
            </a:r>
          </a:p>
          <a:p>
            <a:r>
              <a:rPr lang="en-US" dirty="0" smtClean="0"/>
              <a:t>Function Composition</a:t>
            </a:r>
          </a:p>
          <a:p>
            <a:r>
              <a:rPr lang="en-US" dirty="0" smtClean="0"/>
              <a:t>Graphing Functions</a:t>
            </a:r>
          </a:p>
          <a:p>
            <a:r>
              <a:rPr lang="en-US" dirty="0" smtClean="0"/>
              <a:t>Floor, Ceiling, Factorial</a:t>
            </a:r>
          </a:p>
          <a:p>
            <a:r>
              <a:rPr lang="en-US" dirty="0" smtClean="0"/>
              <a:t>Partial Functions (optional)</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Let </a:t>
            </a:r>
            <a:r>
              <a:rPr lang="en-US" i="1" dirty="0" smtClean="0"/>
              <a:t>A</a:t>
            </a:r>
            <a:r>
              <a:rPr lang="en-US" dirty="0" smtClean="0"/>
              <a:t> and </a:t>
            </a:r>
            <a:r>
              <a:rPr lang="en-US" i="1" dirty="0" smtClean="0"/>
              <a:t>B </a:t>
            </a:r>
            <a:r>
              <a:rPr lang="en-US" dirty="0" smtClean="0"/>
              <a:t>be nonempty sets. A </a:t>
            </a:r>
            <a:r>
              <a:rPr lang="en-US" i="1" dirty="0" smtClean="0"/>
              <a:t>function</a:t>
            </a:r>
            <a:r>
              <a:rPr lang="en-US" dirty="0" smtClean="0"/>
              <a:t> </a:t>
            </a:r>
            <a:r>
              <a:rPr lang="en-US" sz="2000" dirty="0" smtClean="0">
                <a:latin typeface="Lucida Calligraphy"/>
              </a:rPr>
              <a:t>f</a:t>
            </a:r>
            <a:r>
              <a:rPr lang="en-US" dirty="0" smtClean="0">
                <a:latin typeface="Lucida Calligraphy"/>
              </a:rPr>
              <a:t>  </a:t>
            </a:r>
            <a:r>
              <a:rPr lang="en-US" dirty="0" smtClean="0"/>
              <a:t>from </a:t>
            </a:r>
            <a:r>
              <a:rPr lang="en-US" i="1" dirty="0" smtClean="0"/>
              <a:t>A</a:t>
            </a:r>
            <a:r>
              <a:rPr lang="en-US" dirty="0" smtClean="0"/>
              <a:t> to </a:t>
            </a:r>
            <a:r>
              <a:rPr lang="en-US" i="1" dirty="0" smtClean="0"/>
              <a:t>B</a:t>
            </a:r>
            <a:r>
              <a:rPr lang="en-US" dirty="0" smtClean="0"/>
              <a:t>, denoted </a:t>
            </a:r>
            <a:r>
              <a:rPr lang="en-US" dirty="0" smtClean="0">
                <a:latin typeface="Lucida Calligraphy" pitchFamily="66" charset="0"/>
              </a:rPr>
              <a:t> </a:t>
            </a:r>
            <a:r>
              <a:rPr lang="en-US" sz="2000" dirty="0" smtClean="0">
                <a:latin typeface="Lucida Calligraphy"/>
              </a:rPr>
              <a:t>f</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sym typeface="Wingdings" pitchFamily="2" charset="2"/>
              </a:rPr>
              <a:t>→</a:t>
            </a:r>
            <a:r>
              <a:rPr lang="en-US" dirty="0" smtClean="0">
                <a:latin typeface="Cambria Math" pitchFamily="18" charset="0"/>
                <a:ea typeface="Cambria Math" pitchFamily="18" charset="0"/>
                <a:sym typeface="Wingdings" pitchFamily="2" charset="2"/>
              </a:rPr>
              <a:t> </a:t>
            </a:r>
            <a:r>
              <a:rPr lang="en-US" i="1" dirty="0" smtClean="0">
                <a:ea typeface="Cambria Math" pitchFamily="18" charset="0"/>
                <a:sym typeface="Wingdings" pitchFamily="2" charset="2"/>
              </a:rPr>
              <a:t>B</a:t>
            </a:r>
            <a:r>
              <a:rPr lang="en-US" b="1" dirty="0" smtClean="0">
                <a:latin typeface="Cambria Math" pitchFamily="18" charset="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is an assignment of each element of </a:t>
            </a:r>
            <a:r>
              <a:rPr lang="en-US" i="1" dirty="0" smtClean="0">
                <a:ea typeface="Cambria Math" pitchFamily="18" charset="0"/>
                <a:sym typeface="Wingdings" pitchFamily="2" charset="2"/>
              </a:rPr>
              <a:t>A</a:t>
            </a:r>
            <a:r>
              <a:rPr lang="en-US" dirty="0" smtClean="0">
                <a:latin typeface="Cambria Math" pitchFamily="18" charset="0"/>
                <a:ea typeface="Cambria Math" pitchFamily="18" charset="0"/>
                <a:sym typeface="Wingdings" pitchFamily="2" charset="2"/>
              </a:rPr>
              <a:t> to exactly one element of </a:t>
            </a:r>
            <a:r>
              <a:rPr lang="en-US" i="1" dirty="0" smtClean="0">
                <a:ea typeface="Cambria Math" pitchFamily="18" charset="0"/>
                <a:sym typeface="Wingdings" pitchFamily="2" charset="2"/>
              </a:rPr>
              <a:t>B</a:t>
            </a:r>
            <a:r>
              <a:rPr lang="en-US" dirty="0" smtClean="0">
                <a:latin typeface="Cambria Math" pitchFamily="18" charset="0"/>
                <a:ea typeface="Cambria Math" pitchFamily="18" charset="0"/>
                <a:sym typeface="Wingdings" pitchFamily="2" charset="2"/>
              </a:rPr>
              <a:t>.  We write</a:t>
            </a:r>
            <a:r>
              <a:rPr lang="en-US" dirty="0" smtClean="0">
                <a:sym typeface="Wingdings" pitchFamily="2" charset="2"/>
              </a:rPr>
              <a:t>  </a:t>
            </a:r>
            <a:r>
              <a:rPr lang="en-US" sz="2000" dirty="0" smtClean="0">
                <a:latin typeface="Lucida Calligraphy"/>
              </a:rPr>
              <a:t>f</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b</a:t>
            </a:r>
            <a:r>
              <a:rPr lang="en-US" b="1" dirty="0" smtClean="0">
                <a:latin typeface="Cambria Math" pitchFamily="18" charset="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if </a:t>
            </a:r>
            <a:r>
              <a:rPr lang="en-US" i="1" dirty="0" smtClean="0">
                <a:latin typeface="Cambria Math" pitchFamily="18" charset="0"/>
                <a:ea typeface="Cambria Math" pitchFamily="18" charset="0"/>
                <a:sym typeface="Wingdings" pitchFamily="2" charset="2"/>
              </a:rPr>
              <a:t>b</a:t>
            </a:r>
            <a:r>
              <a:rPr lang="en-US" dirty="0" smtClean="0">
                <a:latin typeface="Cambria Math" pitchFamily="18" charset="0"/>
                <a:ea typeface="Cambria Math" pitchFamily="18" charset="0"/>
                <a:sym typeface="Wingdings" pitchFamily="2" charset="2"/>
              </a:rPr>
              <a:t> is the unique element of </a:t>
            </a:r>
            <a:r>
              <a:rPr lang="en-US" i="1" dirty="0" smtClean="0">
                <a:ea typeface="Cambria Math" pitchFamily="18" charset="0"/>
                <a:sym typeface="Wingdings" pitchFamily="2" charset="2"/>
              </a:rPr>
              <a:t>B</a:t>
            </a:r>
            <a:r>
              <a:rPr lang="en-US" dirty="0" smtClean="0">
                <a:latin typeface="Cambria Math" pitchFamily="18" charset="0"/>
                <a:ea typeface="Cambria Math" pitchFamily="18" charset="0"/>
                <a:sym typeface="Wingdings" pitchFamily="2" charset="2"/>
              </a:rPr>
              <a:t> assigned by the function </a:t>
            </a:r>
            <a:r>
              <a:rPr lang="en-US" sz="2000" dirty="0" smtClean="0">
                <a:latin typeface="Lucida Calligraphy"/>
              </a:rPr>
              <a:t>f</a:t>
            </a:r>
            <a:r>
              <a:rPr lang="en-US" dirty="0" smtClean="0">
                <a:latin typeface="Cambria Math" pitchFamily="18" charset="0"/>
                <a:ea typeface="Cambria Math" pitchFamily="18" charset="0"/>
                <a:sym typeface="Wingdings" pitchFamily="2" charset="2"/>
              </a:rPr>
              <a:t> to the element </a:t>
            </a:r>
            <a:r>
              <a:rPr lang="en-US" i="1" dirty="0" smtClean="0">
                <a:ea typeface="Cambria Math" pitchFamily="18" charset="0"/>
                <a:sym typeface="Wingdings" pitchFamily="2" charset="2"/>
              </a:rPr>
              <a:t>a</a:t>
            </a:r>
            <a:r>
              <a:rPr lang="en-US" dirty="0" smtClean="0">
                <a:latin typeface="Cambria Math" pitchFamily="18" charset="0"/>
                <a:ea typeface="Cambria Math" pitchFamily="18" charset="0"/>
                <a:sym typeface="Wingdings" pitchFamily="2" charset="2"/>
              </a:rPr>
              <a:t> of </a:t>
            </a:r>
            <a:r>
              <a:rPr lang="en-US" i="1" dirty="0" smtClean="0">
                <a:ea typeface="Cambria Math" pitchFamily="18" charset="0"/>
                <a:sym typeface="Wingdings" pitchFamily="2" charset="2"/>
              </a:rPr>
              <a:t>A</a:t>
            </a:r>
            <a:r>
              <a:rPr lang="en-US" dirty="0" smtClean="0">
                <a:latin typeface="Cambria Math" pitchFamily="18" charset="0"/>
                <a:ea typeface="Cambria Math" pitchFamily="18" charset="0"/>
                <a:sym typeface="Wingdings" pitchFamily="2" charset="2"/>
              </a:rPr>
              <a:t>. </a:t>
            </a:r>
          </a:p>
          <a:p>
            <a:r>
              <a:rPr lang="en-US" dirty="0" smtClean="0">
                <a:latin typeface="Cambria Math" pitchFamily="18" charset="0"/>
                <a:ea typeface="Cambria Math" pitchFamily="18" charset="0"/>
                <a:sym typeface="Wingdings" pitchFamily="2" charset="2"/>
              </a:rPr>
              <a:t>Functions are sometimes</a:t>
            </a:r>
          </a:p>
          <a:p>
            <a:pPr>
              <a:buNone/>
            </a:pPr>
            <a:r>
              <a:rPr lang="en-US" dirty="0" smtClean="0">
                <a:latin typeface="Cambria Math" pitchFamily="18" charset="0"/>
                <a:ea typeface="Cambria Math" pitchFamily="18" charset="0"/>
                <a:sym typeface="Wingdings" pitchFamily="2" charset="2"/>
              </a:rPr>
              <a:t>     called </a:t>
            </a:r>
            <a:r>
              <a:rPr lang="en-US" i="1" dirty="0" smtClean="0">
                <a:ea typeface="Cambria Math" pitchFamily="18" charset="0"/>
                <a:sym typeface="Wingdings" pitchFamily="2" charset="2"/>
              </a:rPr>
              <a:t>mappings</a:t>
            </a:r>
            <a:r>
              <a:rPr lang="en-US" dirty="0" smtClean="0">
                <a:latin typeface="Cambria Math" pitchFamily="18" charset="0"/>
                <a:ea typeface="Cambria Math" pitchFamily="18" charset="0"/>
                <a:sym typeface="Wingdings" pitchFamily="2" charset="2"/>
              </a:rPr>
              <a:t> or </a:t>
            </a:r>
          </a:p>
          <a:p>
            <a:pPr>
              <a:buNone/>
            </a:pPr>
            <a:r>
              <a:rPr lang="en-US" dirty="0" smtClean="0">
                <a:latin typeface="Cambria Math" pitchFamily="18" charset="0"/>
                <a:ea typeface="Cambria Math" pitchFamily="18" charset="0"/>
                <a:sym typeface="Wingdings" pitchFamily="2" charset="2"/>
              </a:rPr>
              <a:t>     </a:t>
            </a:r>
            <a:r>
              <a:rPr lang="en-US" i="1" dirty="0" smtClean="0">
                <a:ea typeface="Cambria Math" pitchFamily="18" charset="0"/>
                <a:sym typeface="Wingdings" pitchFamily="2" charset="2"/>
              </a:rPr>
              <a:t>transformations</a:t>
            </a:r>
            <a:r>
              <a:rPr lang="en-US" dirty="0" smtClean="0">
                <a:latin typeface="Cambria Math" pitchFamily="18" charset="0"/>
                <a:ea typeface="Cambria Math" pitchFamily="18" charset="0"/>
                <a:sym typeface="Wingdings" pitchFamily="2" charset="2"/>
              </a:rPr>
              <a:t>.</a:t>
            </a:r>
            <a:endParaRPr lang="en-US" b="1" dirty="0" smtClean="0">
              <a:latin typeface="Cambria Math" pitchFamily="18" charset="0"/>
              <a:ea typeface="Cambria Math" pitchFamily="18" charset="0"/>
              <a:sym typeface="Wingdings" pitchFamily="2" charset="2"/>
            </a:endParaRPr>
          </a:p>
          <a:p>
            <a:pPr>
              <a:buNone/>
            </a:pPr>
            <a:r>
              <a:rPr lang="en-US" dirty="0" smtClean="0">
                <a:latin typeface="Cambria Math" pitchFamily="18" charset="0"/>
                <a:ea typeface="Cambria Math" pitchFamily="18" charset="0"/>
                <a:sym typeface="Wingdings" pitchFamily="2" charset="2"/>
              </a:rPr>
              <a:t> </a:t>
            </a:r>
          </a:p>
          <a:p>
            <a:pPr>
              <a:buNone/>
            </a:pPr>
            <a:endParaRPr lang="en-US" dirty="0" smtClean="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smtClean="0"/>
              <a:t>A</a:t>
            </a:r>
            <a:endParaRPr lang="en-US" dirty="0"/>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smtClean="0"/>
              <a:t>B</a:t>
            </a:r>
            <a:endParaRPr lang="en-US" dirty="0"/>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smtClean="0"/>
              <a:t>C</a:t>
            </a:r>
            <a:endParaRPr lang="en-US" dirty="0"/>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smtClean="0"/>
              <a:t>Students</a:t>
            </a:r>
            <a:endParaRPr lang="en-US" b="1" dirty="0"/>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smtClean="0"/>
              <a:t>Grades</a:t>
            </a:r>
            <a:endParaRPr lang="en-US" b="1" dirty="0"/>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smtClean="0"/>
              <a:t>D</a:t>
            </a:r>
            <a:endParaRPr lang="en-US" dirty="0"/>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smtClean="0"/>
              <a:t>F</a:t>
            </a:r>
            <a:endParaRPr lang="en-US" dirty="0"/>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smtClean="0"/>
              <a:t>Kathy  Scott</a:t>
            </a:r>
            <a:endParaRPr lang="en-US" dirty="0"/>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smtClean="0"/>
              <a:t>Sandeep</a:t>
            </a:r>
            <a:r>
              <a:rPr lang="en-US" dirty="0" smtClean="0"/>
              <a:t> Patel</a:t>
            </a:r>
            <a:endParaRPr lang="en-US" dirty="0"/>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smtClean="0"/>
              <a:t>Carlota Rodriguez</a:t>
            </a:r>
            <a:endParaRPr lang="en-US" dirty="0"/>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smtClean="0"/>
              <a:t>Jalen</a:t>
            </a:r>
            <a:r>
              <a:rPr lang="en-US" dirty="0" smtClean="0"/>
              <a:t> Williams</a:t>
            </a:r>
            <a:endParaRPr lang="en-US" dirty="0"/>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set</a:t>
            </a:r>
            <a:r>
              <a:rPr lang="en-US" dirty="0" smtClean="0"/>
              <a:t> is an unordered collection of objects.</a:t>
            </a:r>
          </a:p>
          <a:p>
            <a:pPr lvl="1"/>
            <a:r>
              <a:rPr lang="en-US" dirty="0" smtClean="0"/>
              <a:t> the students in this class</a:t>
            </a:r>
          </a:p>
          <a:p>
            <a:pPr lvl="1"/>
            <a:r>
              <a:rPr lang="en-US" dirty="0" smtClean="0"/>
              <a:t> the chairs in this room</a:t>
            </a:r>
          </a:p>
          <a:p>
            <a:r>
              <a:rPr lang="en-US" dirty="0" smtClean="0"/>
              <a:t>The objects in a set are called the </a:t>
            </a:r>
            <a:r>
              <a:rPr lang="en-US" i="1" dirty="0" smtClean="0"/>
              <a:t>elements</a:t>
            </a:r>
            <a:r>
              <a:rPr lang="en-US" dirty="0" smtClean="0"/>
              <a:t>, or </a:t>
            </a:r>
            <a:r>
              <a:rPr lang="en-US" i="1" dirty="0" smtClean="0"/>
              <a:t>members</a:t>
            </a:r>
            <a:r>
              <a:rPr lang="en-US" dirty="0" smtClean="0"/>
              <a:t> of the set. A set is said to </a:t>
            </a:r>
            <a:r>
              <a:rPr lang="en-US" i="1" dirty="0" smtClean="0"/>
              <a:t>contain</a:t>
            </a:r>
            <a:r>
              <a:rPr lang="en-US" dirty="0" smtClean="0"/>
              <a:t> its elements.</a:t>
            </a:r>
          </a:p>
          <a:p>
            <a:r>
              <a:rPr lang="en-US" dirty="0" smtClean="0"/>
              <a:t>The notation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t>denotes that </a:t>
            </a:r>
            <a:r>
              <a:rPr lang="en-US" i="1" dirty="0" smtClean="0">
                <a:latin typeface="Cambria Math" pitchFamily="18" charset="0"/>
                <a:ea typeface="Cambria Math" pitchFamily="18" charset="0"/>
              </a:rPr>
              <a:t>a</a:t>
            </a:r>
            <a:r>
              <a:rPr lang="en-US" dirty="0" smtClean="0"/>
              <a:t> is an element of the set </a:t>
            </a:r>
            <a:r>
              <a:rPr lang="en-US" i="1" dirty="0" smtClean="0">
                <a:latin typeface="Cambria Math" pitchFamily="18" charset="0"/>
                <a:ea typeface="Cambria Math" pitchFamily="18" charset="0"/>
              </a:rPr>
              <a:t>A</a:t>
            </a:r>
            <a:r>
              <a:rPr lang="en-US" dirty="0" smtClean="0"/>
              <a:t>.</a:t>
            </a:r>
          </a:p>
          <a:p>
            <a:r>
              <a:rPr lang="en-US" dirty="0" smtClean="0"/>
              <a:t>If </a:t>
            </a:r>
            <a:r>
              <a:rPr lang="en-US" i="1" dirty="0" smtClean="0">
                <a:latin typeface="Cambria Math" pitchFamily="18" charset="0"/>
                <a:ea typeface="Cambria Math" pitchFamily="18" charset="0"/>
              </a:rPr>
              <a:t>a</a:t>
            </a:r>
            <a:r>
              <a:rPr lang="en-US" dirty="0" smtClean="0"/>
              <a:t> is not a member of </a:t>
            </a:r>
            <a:r>
              <a:rPr lang="en-US" i="1" dirty="0" smtClean="0">
                <a:latin typeface="Cambria Math" pitchFamily="18" charset="0"/>
                <a:ea typeface="Cambria Math" pitchFamily="18" charset="0"/>
              </a:rPr>
              <a:t>A</a:t>
            </a:r>
            <a:r>
              <a:rPr lang="en-US" dirty="0" smtClean="0"/>
              <a:t>, write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endParaRPr lang="en-US" dirty="0"/>
          </a:p>
        </p:txBody>
      </p:sp>
      <p:sp>
        <p:nvSpPr>
          <p:cNvPr id="3" name="Content Placeholder 2"/>
          <p:cNvSpPr>
            <a:spLocks noGrp="1"/>
          </p:cNvSpPr>
          <p:nvPr>
            <p:ph idx="1"/>
          </p:nvPr>
        </p:nvSpPr>
        <p:spPr/>
        <p:txBody>
          <a:bodyPr>
            <a:normAutofit/>
          </a:bodyPr>
          <a:lstStyle/>
          <a:p>
            <a:r>
              <a:rPr lang="en-US" dirty="0" smtClean="0"/>
              <a:t>A function </a:t>
            </a:r>
            <a:r>
              <a:rPr lang="en-US" dirty="0" smtClean="0">
                <a:latin typeface="Lucida Calligraphy"/>
              </a:rPr>
              <a:t>f</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sym typeface="Wingdings" pitchFamily="2" charset="2"/>
              </a:rPr>
              <a:t>→</a:t>
            </a:r>
            <a:r>
              <a:rPr lang="en-US" dirty="0" smtClean="0">
                <a:latin typeface="Cambria Math" pitchFamily="18" charset="0"/>
                <a:ea typeface="Cambria Math" pitchFamily="18" charset="0"/>
                <a:sym typeface="Wingdings" pitchFamily="2" charset="2"/>
              </a:rPr>
              <a:t> </a:t>
            </a:r>
            <a:r>
              <a:rPr lang="en-US" i="1" dirty="0" smtClean="0">
                <a:ea typeface="Cambria Math" pitchFamily="18" charset="0"/>
                <a:sym typeface="Wingdings" pitchFamily="2" charset="2"/>
              </a:rPr>
              <a:t>B</a:t>
            </a:r>
            <a:r>
              <a:rPr lang="en-US" dirty="0" smtClean="0">
                <a:latin typeface="Cambria Math" pitchFamily="18" charset="0"/>
                <a:ea typeface="Cambria Math" pitchFamily="18" charset="0"/>
              </a:rPr>
              <a:t>  </a:t>
            </a:r>
            <a:r>
              <a:rPr lang="en-US" dirty="0" smtClean="0"/>
              <a:t>can also be defined as a subset of </a:t>
            </a:r>
            <a:r>
              <a:rPr lang="en-US" i="1" dirty="0" smtClean="0">
                <a:ea typeface="Cambria Math" pitchFamily="18" charset="0"/>
              </a:rPr>
              <a:t>A</a:t>
            </a:r>
            <a:r>
              <a:rPr lang="en-US" dirty="0" smtClean="0">
                <a:latin typeface="Cambria Math" pitchFamily="18" charset="0"/>
                <a:ea typeface="Cambria Math" pitchFamily="18" charset="0"/>
              </a:rPr>
              <a:t>×</a:t>
            </a:r>
            <a:r>
              <a:rPr lang="en-US" i="1" dirty="0" smtClean="0">
                <a:ea typeface="Cambria Math" pitchFamily="18" charset="0"/>
              </a:rPr>
              <a:t>B</a:t>
            </a:r>
            <a:r>
              <a:rPr lang="en-US" dirty="0" smtClean="0"/>
              <a:t> (a relation). This subset is restricted to be a relation where no two elements of the relation have the same first element. </a:t>
            </a:r>
          </a:p>
          <a:p>
            <a:r>
              <a:rPr lang="en-US" dirty="0" smtClean="0"/>
              <a:t>Specifically, a function </a:t>
            </a:r>
            <a:r>
              <a:rPr lang="en-US" dirty="0" smtClean="0">
                <a:latin typeface="Lucida Calligraphy"/>
              </a:rPr>
              <a:t>f</a:t>
            </a:r>
            <a:r>
              <a:rPr lang="en-US" dirty="0" smtClean="0"/>
              <a:t> from </a:t>
            </a:r>
            <a:r>
              <a:rPr lang="en-US" i="1" dirty="0" smtClean="0"/>
              <a:t>A</a:t>
            </a:r>
            <a:r>
              <a:rPr lang="en-US" dirty="0" smtClean="0"/>
              <a:t> to </a:t>
            </a:r>
            <a:r>
              <a:rPr lang="en-US" i="1" dirty="0" smtClean="0"/>
              <a:t>B </a:t>
            </a:r>
            <a:r>
              <a:rPr lang="en-US" dirty="0" smtClean="0"/>
              <a:t>contains one, and only one ordered pair (</a:t>
            </a:r>
            <a:r>
              <a:rPr lang="en-US" i="1" dirty="0" smtClean="0">
                <a:ea typeface="Cambria Math" pitchFamily="18" charset="0"/>
              </a:rPr>
              <a:t>a, b</a:t>
            </a:r>
            <a:r>
              <a:rPr lang="en-US" dirty="0" smtClean="0"/>
              <a:t>) for every element </a:t>
            </a:r>
            <a:r>
              <a:rPr lang="en-US" i="1" dirty="0" smtClean="0"/>
              <a:t>a</a:t>
            </a:r>
            <a:r>
              <a:rPr lang="en-US" dirty="0" smtClean="0">
                <a:latin typeface="Cambria Math"/>
                <a:ea typeface="Cambria Math"/>
              </a:rPr>
              <a:t>∈</a:t>
            </a:r>
            <a:r>
              <a:rPr lang="en-US" dirty="0" smtClean="0"/>
              <a:t> </a:t>
            </a:r>
            <a:r>
              <a:rPr lang="en-US" i="1" dirty="0" smtClean="0"/>
              <a:t>A</a:t>
            </a:r>
            <a:r>
              <a:rPr lang="en-US" dirty="0" smtClean="0"/>
              <a:t>. </a:t>
            </a:r>
          </a:p>
          <a:p>
            <a:endParaRPr lang="en-US" dirty="0" smtClean="0"/>
          </a:p>
          <a:p>
            <a:pPr>
              <a:buNone/>
            </a:pPr>
            <a:r>
              <a:rPr lang="en-US" dirty="0" smtClean="0"/>
              <a:t> and</a:t>
            </a:r>
          </a:p>
          <a:p>
            <a:pPr>
              <a:buNone/>
            </a:pPr>
            <a:endParaRPr lang="en-US" dirty="0" smtClean="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574482" y="4648200"/>
            <a:ext cx="5740718" cy="382905"/>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990600" y="5638801"/>
            <a:ext cx="7546658" cy="38290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2800" dirty="0" smtClean="0"/>
              <a:t>Given a function </a:t>
            </a:r>
            <a:r>
              <a:rPr lang="en-US" sz="2800" i="1" dirty="0" smtClean="0"/>
              <a:t>f</a:t>
            </a:r>
            <a:r>
              <a:rPr lang="en-US" sz="2800" dirty="0" smtClean="0">
                <a:latin typeface="Cambria Math" pitchFamily="18" charset="0"/>
                <a:ea typeface="Cambria Math" pitchFamily="18" charset="0"/>
              </a:rPr>
              <a:t>: </a:t>
            </a:r>
            <a:r>
              <a:rPr lang="en-US" sz="2800" i="1" dirty="0" smtClean="0">
                <a:ea typeface="Cambria Math" pitchFamily="18" charset="0"/>
              </a:rPr>
              <a:t>A</a:t>
            </a:r>
            <a:r>
              <a:rPr lang="en-US" sz="2800" dirty="0" smtClean="0">
                <a:latin typeface="Cambria Math" pitchFamily="18" charset="0"/>
                <a:ea typeface="Cambria Math" pitchFamily="18" charset="0"/>
              </a:rPr>
              <a:t> </a:t>
            </a:r>
            <a:r>
              <a:rPr lang="en-US" sz="2800" dirty="0" smtClean="0">
                <a:latin typeface="Cambria Math" pitchFamily="18" charset="0"/>
                <a:ea typeface="Cambria Math" pitchFamily="18" charset="0"/>
                <a:sym typeface="Wingdings" pitchFamily="2" charset="2"/>
              </a:rPr>
              <a:t>→ </a:t>
            </a:r>
            <a:r>
              <a:rPr lang="en-US" sz="2800" i="1" dirty="0" smtClean="0">
                <a:ea typeface="Cambria Math" pitchFamily="18" charset="0"/>
                <a:sym typeface="Wingdings" pitchFamily="2" charset="2"/>
              </a:rPr>
              <a:t>B</a:t>
            </a:r>
            <a:r>
              <a:rPr lang="en-US" sz="2800" b="1" dirty="0" smtClean="0">
                <a:latin typeface="Cambria Math" pitchFamily="18" charset="0"/>
                <a:ea typeface="Cambria Math" pitchFamily="18" charset="0"/>
                <a:sym typeface="Wingdings" pitchFamily="2" charset="2"/>
              </a:rPr>
              <a:t>:</a:t>
            </a:r>
            <a:r>
              <a:rPr lang="en-US" sz="2800" dirty="0" smtClean="0"/>
              <a:t> </a:t>
            </a:r>
          </a:p>
          <a:p>
            <a:r>
              <a:rPr lang="en-US" sz="2800" dirty="0" smtClean="0"/>
              <a:t>We say </a:t>
            </a:r>
            <a:r>
              <a:rPr lang="en-US" sz="2800" i="1" dirty="0" smtClean="0"/>
              <a:t>f</a:t>
            </a:r>
            <a:r>
              <a:rPr lang="en-US" sz="2800" dirty="0" smtClean="0">
                <a:latin typeface="Lucida Calligraphy"/>
              </a:rPr>
              <a:t> </a:t>
            </a:r>
            <a:r>
              <a:rPr lang="en-US" sz="2800" i="1" dirty="0" smtClean="0"/>
              <a:t>maps</a:t>
            </a:r>
            <a:r>
              <a:rPr lang="en-US" sz="2800" dirty="0" smtClean="0"/>
              <a:t> </a:t>
            </a:r>
            <a:r>
              <a:rPr lang="en-US" sz="2800" i="1" dirty="0" smtClean="0"/>
              <a:t>A</a:t>
            </a:r>
            <a:r>
              <a:rPr lang="en-US" sz="2800" dirty="0" smtClean="0"/>
              <a:t> to </a:t>
            </a:r>
            <a:r>
              <a:rPr lang="en-US" sz="2800" i="1" dirty="0" smtClean="0"/>
              <a:t>B or </a:t>
            </a:r>
          </a:p>
          <a:p>
            <a:pPr>
              <a:buNone/>
            </a:pPr>
            <a:r>
              <a:rPr lang="en-US" sz="2800" i="1" dirty="0" smtClean="0"/>
              <a:t>        f </a:t>
            </a:r>
            <a:r>
              <a:rPr lang="en-US" sz="2800" dirty="0" smtClean="0"/>
              <a:t>is a </a:t>
            </a:r>
            <a:r>
              <a:rPr lang="en-US" sz="2800" i="1" dirty="0" smtClean="0"/>
              <a:t>mapping</a:t>
            </a:r>
            <a:r>
              <a:rPr lang="en-US" sz="2800" dirty="0" smtClean="0"/>
              <a:t> from  </a:t>
            </a:r>
            <a:r>
              <a:rPr lang="en-US" sz="2800" i="1" dirty="0" smtClean="0"/>
              <a:t>A</a:t>
            </a:r>
            <a:r>
              <a:rPr lang="en-US" sz="2800" dirty="0" smtClean="0"/>
              <a:t> to </a:t>
            </a:r>
            <a:r>
              <a:rPr lang="en-US" sz="2800" i="1" dirty="0" smtClean="0"/>
              <a:t>B</a:t>
            </a:r>
            <a:r>
              <a:rPr lang="en-US" sz="2800" dirty="0" smtClean="0"/>
              <a:t>.</a:t>
            </a:r>
          </a:p>
          <a:p>
            <a:r>
              <a:rPr lang="en-US" sz="2800" i="1" dirty="0" smtClean="0"/>
              <a:t>A</a:t>
            </a:r>
            <a:r>
              <a:rPr lang="en-US" sz="2800" dirty="0" smtClean="0"/>
              <a:t> is called the </a:t>
            </a:r>
            <a:r>
              <a:rPr lang="en-US" sz="2800" i="1" dirty="0" smtClean="0"/>
              <a:t>domain</a:t>
            </a:r>
            <a:r>
              <a:rPr lang="en-US" sz="2800" dirty="0" smtClean="0"/>
              <a:t> of </a:t>
            </a:r>
            <a:r>
              <a:rPr lang="en-US" sz="2800" i="1" dirty="0" smtClean="0"/>
              <a:t>f</a:t>
            </a:r>
            <a:r>
              <a:rPr lang="en-US" sz="2800" dirty="0" smtClean="0"/>
              <a:t>.</a:t>
            </a:r>
          </a:p>
          <a:p>
            <a:r>
              <a:rPr lang="en-US" sz="2800" i="1" dirty="0" smtClean="0"/>
              <a:t>B</a:t>
            </a:r>
            <a:r>
              <a:rPr lang="en-US" sz="2800" dirty="0" smtClean="0"/>
              <a:t> is called the </a:t>
            </a:r>
            <a:r>
              <a:rPr lang="en-US" sz="2800" i="1" dirty="0" err="1" smtClean="0"/>
              <a:t>codomain</a:t>
            </a:r>
            <a:r>
              <a:rPr lang="en-US" sz="2800" dirty="0" smtClean="0"/>
              <a:t> of </a:t>
            </a:r>
            <a:r>
              <a:rPr lang="en-US" sz="2800" i="1" dirty="0" smtClean="0"/>
              <a:t>f</a:t>
            </a:r>
            <a:r>
              <a:rPr lang="en-US" sz="2800" dirty="0" smtClean="0"/>
              <a:t>.</a:t>
            </a:r>
          </a:p>
          <a:p>
            <a:r>
              <a:rPr lang="en-US" sz="2800" dirty="0" smtClean="0"/>
              <a:t>If </a:t>
            </a:r>
            <a:r>
              <a:rPr lang="en-US" sz="2800" i="1" dirty="0" smtClean="0"/>
              <a:t>f</a:t>
            </a:r>
            <a:r>
              <a:rPr lang="en-US" sz="2800" dirty="0" smtClean="0"/>
              <a:t>(</a:t>
            </a:r>
            <a:r>
              <a:rPr lang="en-US" sz="2800" i="1" dirty="0" smtClean="0">
                <a:ea typeface="Cambria Math" pitchFamily="18" charset="0"/>
              </a:rPr>
              <a:t>a</a:t>
            </a:r>
            <a:r>
              <a:rPr lang="en-US" sz="2800" dirty="0" smtClean="0"/>
              <a:t>)</a:t>
            </a:r>
            <a:r>
              <a:rPr lang="en-US" sz="2800" i="1" dirty="0" smtClean="0"/>
              <a:t> = </a:t>
            </a:r>
            <a:r>
              <a:rPr lang="en-US" sz="2800" i="1" dirty="0" smtClean="0">
                <a:ea typeface="Cambria Math" pitchFamily="18" charset="0"/>
              </a:rPr>
              <a:t>b</a:t>
            </a:r>
            <a:r>
              <a:rPr lang="en-US" sz="2800" dirty="0" smtClean="0"/>
              <a:t>, </a:t>
            </a:r>
          </a:p>
          <a:p>
            <a:pPr lvl="1"/>
            <a:r>
              <a:rPr lang="en-US" sz="2800" dirty="0" smtClean="0"/>
              <a:t>then </a:t>
            </a:r>
            <a:r>
              <a:rPr lang="en-US" sz="2800" i="1" dirty="0" smtClean="0">
                <a:ea typeface="Cambria Math" pitchFamily="18" charset="0"/>
              </a:rPr>
              <a:t>b</a:t>
            </a:r>
            <a:r>
              <a:rPr lang="en-US" sz="2800" dirty="0" smtClean="0">
                <a:latin typeface="Cambria Math" pitchFamily="18" charset="0"/>
                <a:ea typeface="Cambria Math" pitchFamily="18" charset="0"/>
              </a:rPr>
              <a:t> </a:t>
            </a:r>
            <a:r>
              <a:rPr lang="en-US" sz="2800" dirty="0" smtClean="0"/>
              <a:t>is called the </a:t>
            </a:r>
            <a:r>
              <a:rPr lang="en-US" sz="2800" i="1" dirty="0" smtClean="0"/>
              <a:t>image</a:t>
            </a:r>
            <a:r>
              <a:rPr lang="en-US" sz="2800" dirty="0" smtClean="0"/>
              <a:t> of </a:t>
            </a:r>
            <a:r>
              <a:rPr lang="en-US" sz="2800" i="1" dirty="0" smtClean="0">
                <a:ea typeface="Cambria Math" pitchFamily="18" charset="0"/>
              </a:rPr>
              <a:t>a</a:t>
            </a:r>
            <a:r>
              <a:rPr lang="en-US" sz="2800" i="1" dirty="0" smtClean="0">
                <a:latin typeface="Cambria Math" pitchFamily="18" charset="0"/>
                <a:ea typeface="Cambria Math" pitchFamily="18" charset="0"/>
              </a:rPr>
              <a:t> </a:t>
            </a:r>
            <a:r>
              <a:rPr lang="en-US" sz="2800" dirty="0" smtClean="0"/>
              <a:t>under </a:t>
            </a:r>
            <a:r>
              <a:rPr lang="en-US" sz="2800" i="1" dirty="0" smtClean="0"/>
              <a:t>f</a:t>
            </a:r>
            <a:r>
              <a:rPr lang="en-US" sz="2800" dirty="0" smtClean="0"/>
              <a:t>.</a:t>
            </a:r>
          </a:p>
          <a:p>
            <a:pPr lvl="1"/>
            <a:r>
              <a:rPr lang="en-US" sz="2800" i="1" dirty="0" smtClean="0">
                <a:ea typeface="Cambria Math" pitchFamily="18" charset="0"/>
              </a:rPr>
              <a:t>a</a:t>
            </a:r>
            <a:r>
              <a:rPr lang="en-US" sz="2800" dirty="0" smtClean="0"/>
              <a:t> is called the </a:t>
            </a:r>
            <a:r>
              <a:rPr lang="en-US" sz="2800" i="1" dirty="0" err="1" smtClean="0"/>
              <a:t>preimage</a:t>
            </a:r>
            <a:r>
              <a:rPr lang="en-US" sz="2800" dirty="0" smtClean="0"/>
              <a:t> of </a:t>
            </a:r>
            <a:r>
              <a:rPr lang="en-US" sz="2800" i="1" dirty="0" smtClean="0">
                <a:latin typeface="Cambria Math" pitchFamily="18" charset="0"/>
                <a:ea typeface="Cambria Math" pitchFamily="18" charset="0"/>
              </a:rPr>
              <a:t>b.</a:t>
            </a:r>
          </a:p>
          <a:p>
            <a:r>
              <a:rPr lang="en-US" sz="2800" dirty="0" smtClean="0"/>
              <a:t>The range of </a:t>
            </a:r>
            <a:r>
              <a:rPr lang="en-US" sz="2800" i="1" dirty="0" smtClean="0">
                <a:latin typeface="Constantia" pitchFamily="18" charset="0"/>
              </a:rPr>
              <a:t>f</a:t>
            </a:r>
            <a:r>
              <a:rPr lang="en-US" sz="2800" dirty="0" smtClean="0"/>
              <a:t> is the set of all images of points in </a:t>
            </a:r>
            <a:r>
              <a:rPr lang="en-US" sz="2800" b="1" dirty="0" smtClean="0"/>
              <a:t>A</a:t>
            </a:r>
            <a:r>
              <a:rPr lang="en-US" sz="2800" dirty="0" smtClean="0"/>
              <a:t> under </a:t>
            </a:r>
            <a:r>
              <a:rPr lang="en-US" sz="2800" i="1" dirty="0" smtClean="0"/>
              <a:t>f</a:t>
            </a:r>
            <a:r>
              <a:rPr lang="en-US" sz="2800" dirty="0" smtClean="0"/>
              <a:t>. We denote it by </a:t>
            </a:r>
            <a:r>
              <a:rPr lang="en-US" sz="2800" i="1" dirty="0" smtClean="0"/>
              <a:t>f</a:t>
            </a:r>
            <a:r>
              <a:rPr lang="en-US" sz="2800" dirty="0" smtClean="0"/>
              <a:t>(</a:t>
            </a:r>
            <a:r>
              <a:rPr lang="en-US" sz="2800" b="1" i="1" dirty="0" smtClean="0"/>
              <a:t>A</a:t>
            </a:r>
            <a:r>
              <a:rPr lang="en-US" sz="2800" dirty="0" smtClean="0"/>
              <a:t>).</a:t>
            </a:r>
          </a:p>
          <a:p>
            <a:r>
              <a:rPr lang="en-US" sz="2800" dirty="0" smtClean="0"/>
              <a:t>Two functions are </a:t>
            </a:r>
            <a:r>
              <a:rPr lang="en-US" sz="2800" i="1" dirty="0" smtClean="0"/>
              <a:t>equal </a:t>
            </a:r>
            <a:r>
              <a:rPr lang="en-US" sz="2800" dirty="0" smtClean="0"/>
              <a:t>when they have the same domain, the same </a:t>
            </a:r>
            <a:r>
              <a:rPr lang="en-US" sz="2800" dirty="0" err="1" smtClean="0"/>
              <a:t>codomain</a:t>
            </a:r>
            <a:r>
              <a:rPr lang="en-US" sz="2800" dirty="0" smtClean="0"/>
              <a:t> and map each element of the domain to the same element of the </a:t>
            </a:r>
            <a:r>
              <a:rPr lang="en-US" sz="2800" dirty="0" err="1" smtClean="0"/>
              <a:t>codomain</a:t>
            </a:r>
            <a:r>
              <a:rPr lang="en-US" sz="2800" dirty="0" smtClean="0"/>
              <a:t>. </a:t>
            </a:r>
          </a:p>
          <a:p>
            <a:endParaRPr lang="en-US" sz="2800" dirty="0" smtClean="0"/>
          </a:p>
          <a:p>
            <a:endParaRPr lang="en-US" dirty="0" smtClean="0"/>
          </a:p>
          <a:p>
            <a:endParaRPr lang="en-US" dirty="0" smtClean="0"/>
          </a:p>
          <a:p>
            <a:endParaRPr lang="en-US" dirty="0" smtClean="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Functions</a:t>
            </a:r>
            <a:endParaRPr lang="en-US" dirty="0"/>
          </a:p>
        </p:txBody>
      </p:sp>
      <p:sp>
        <p:nvSpPr>
          <p:cNvPr id="3" name="Content Placeholder 2"/>
          <p:cNvSpPr>
            <a:spLocks noGrp="1"/>
          </p:cNvSpPr>
          <p:nvPr>
            <p:ph idx="1"/>
          </p:nvPr>
        </p:nvSpPr>
        <p:spPr/>
        <p:txBody>
          <a:bodyPr/>
          <a:lstStyle/>
          <a:p>
            <a:r>
              <a:rPr lang="en-US" dirty="0" smtClean="0"/>
              <a:t>Functions may be specified in different ways:</a:t>
            </a:r>
          </a:p>
          <a:p>
            <a:pPr lvl="1"/>
            <a:r>
              <a:rPr lang="en-US" dirty="0" smtClean="0"/>
              <a:t>An explicit statement of the assignment.</a:t>
            </a:r>
          </a:p>
          <a:p>
            <a:pPr lvl="2">
              <a:buNone/>
            </a:pPr>
            <a:r>
              <a:rPr lang="en-US" dirty="0" smtClean="0"/>
              <a:t>Students and grades example.</a:t>
            </a:r>
          </a:p>
          <a:p>
            <a:pPr lvl="1"/>
            <a:r>
              <a:rPr lang="en-US" dirty="0" smtClean="0"/>
              <a:t>A formula. </a:t>
            </a:r>
          </a:p>
          <a:p>
            <a:pPr lvl="2">
              <a:buNone/>
            </a:pP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 </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+ 1</a:t>
            </a:r>
            <a:endParaRPr lang="en-US" dirty="0" smtClean="0"/>
          </a:p>
          <a:p>
            <a:pPr lvl="1"/>
            <a:r>
              <a:rPr lang="en-US" dirty="0" smtClean="0"/>
              <a:t>A computer program.</a:t>
            </a:r>
          </a:p>
          <a:p>
            <a:pPr lvl="2"/>
            <a:r>
              <a:rPr lang="en-US" dirty="0" smtClean="0"/>
              <a:t>A Java program that when given an integer </a:t>
            </a:r>
            <a:r>
              <a:rPr lang="en-US" i="1" dirty="0" smtClean="0"/>
              <a:t>n</a:t>
            </a:r>
            <a:r>
              <a:rPr lang="en-US" dirty="0" smtClean="0"/>
              <a:t>, produces the </a:t>
            </a:r>
            <a:r>
              <a:rPr lang="en-US" i="1" dirty="0" smtClean="0"/>
              <a:t>n</a:t>
            </a:r>
            <a:r>
              <a:rPr lang="en-US" dirty="0" smtClean="0"/>
              <a:t>th Fibonacci Number </a:t>
            </a:r>
            <a:r>
              <a:rPr lang="en-US" dirty="0" smtClean="0"/>
              <a:t>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smtClean="0"/>
              <a:t>f</a:t>
            </a:r>
            <a:r>
              <a:rPr lang="en-US" sz="3200" dirty="0" smtClean="0"/>
              <a:t>(a) = ?</a:t>
            </a:r>
            <a:endParaRPr lang="en-US" sz="3200" dirty="0"/>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smtClean="0"/>
                <a:t>A</a:t>
              </a:r>
              <a:endParaRPr lang="en-US" sz="4000" i="1" dirty="0"/>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smtClean="0"/>
                <a:t>B</a:t>
              </a:r>
              <a:endParaRPr lang="en-US" sz="4000" i="1" dirty="0"/>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smtClean="0"/>
                <a:t>x</a:t>
              </a:r>
              <a:endParaRPr lang="en-US" dirty="0"/>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smtClean="0"/>
                <a:t>y</a:t>
              </a:r>
              <a:endParaRPr lang="en-US" dirty="0"/>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smtClean="0"/>
                <a:t>z</a:t>
              </a:r>
              <a:endParaRPr lang="en-US" dirty="0"/>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smtClean="0"/>
              <a:t>z</a:t>
            </a:r>
            <a:endParaRPr lang="en-US" sz="3200" dirty="0"/>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smtClean="0"/>
              <a:t>The image of d is ?</a:t>
            </a:r>
            <a:endParaRPr lang="en-US" sz="3200" dirty="0"/>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smtClean="0"/>
              <a:t>The domain of f is ?</a:t>
            </a:r>
            <a:endParaRPr lang="en-US" sz="3200" dirty="0"/>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smtClean="0"/>
              <a:t>The </a:t>
            </a:r>
            <a:r>
              <a:rPr lang="en-US" sz="3200" dirty="0" err="1" smtClean="0"/>
              <a:t>codomain</a:t>
            </a:r>
            <a:r>
              <a:rPr lang="en-US" sz="3200" dirty="0" smtClean="0"/>
              <a:t> of f is ?</a:t>
            </a:r>
            <a:endParaRPr lang="en-US" sz="3200" dirty="0"/>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smtClean="0"/>
              <a:t>The </a:t>
            </a:r>
            <a:r>
              <a:rPr lang="en-US" sz="3200" dirty="0" err="1" smtClean="0"/>
              <a:t>preimage</a:t>
            </a:r>
            <a:r>
              <a:rPr lang="en-US" sz="3200" dirty="0" smtClean="0"/>
              <a:t> of y is ?</a:t>
            </a:r>
            <a:endParaRPr lang="en-US" sz="3200" dirty="0"/>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smtClean="0"/>
              <a:t>f</a:t>
            </a:r>
            <a:r>
              <a:rPr lang="en-US" sz="3200" dirty="0" smtClean="0"/>
              <a:t>(</a:t>
            </a:r>
            <a:r>
              <a:rPr lang="en-US" sz="3200" i="1" dirty="0" smtClean="0"/>
              <a:t>A</a:t>
            </a:r>
            <a:r>
              <a:rPr lang="en-US" sz="3200" dirty="0" smtClean="0"/>
              <a:t>) = ?</a:t>
            </a:r>
            <a:endParaRPr lang="en-US" sz="3200" dirty="0"/>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smtClean="0"/>
              <a:t>The </a:t>
            </a:r>
            <a:r>
              <a:rPr lang="en-US" sz="3200" dirty="0" err="1" smtClean="0"/>
              <a:t>preimage</a:t>
            </a:r>
            <a:r>
              <a:rPr lang="en-US" sz="3200" dirty="0" smtClean="0"/>
              <a:t>(s) of z is (are)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6" grpId="0"/>
      <p:bldP spid="39" grpId="0"/>
      <p:bldP spid="41" grpId="0"/>
      <p:bldP spid="43" grpId="0"/>
      <p:bldP spid="4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smtClean="0"/>
              <a:t>f</a:t>
            </a:r>
            <a:r>
              <a:rPr lang="en-US" sz="3200" dirty="0" smtClean="0"/>
              <a:t>(a) = ?</a:t>
            </a:r>
            <a:endParaRPr lang="en-US" sz="3200" dirty="0"/>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smtClean="0"/>
                <a:t>A</a:t>
              </a:r>
              <a:endParaRPr lang="en-US" sz="4000" i="1" dirty="0"/>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smtClean="0"/>
                <a:t>B</a:t>
              </a:r>
              <a:endParaRPr lang="en-US" sz="4000" i="1" dirty="0"/>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smtClean="0"/>
                <a:t>x</a:t>
              </a:r>
              <a:endParaRPr lang="en-US" dirty="0"/>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smtClean="0"/>
                <a:t>y</a:t>
              </a:r>
              <a:endParaRPr lang="en-US" dirty="0"/>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smtClean="0"/>
                <a:t>z</a:t>
              </a:r>
              <a:endParaRPr lang="en-US" dirty="0"/>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smtClean="0"/>
              <a:t>z</a:t>
            </a:r>
            <a:endParaRPr lang="en-US" sz="3200" dirty="0"/>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smtClean="0"/>
              <a:t>The image of d is ?</a:t>
            </a:r>
            <a:endParaRPr lang="en-US" sz="3200" dirty="0"/>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smtClean="0"/>
              <a:t>z</a:t>
            </a:r>
            <a:endParaRPr lang="en-US" sz="3200" dirty="0"/>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smtClean="0"/>
              <a:t>The domain of f is ?</a:t>
            </a:r>
            <a:endParaRPr lang="en-US" sz="3200" dirty="0"/>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smtClean="0"/>
              <a:t>A</a:t>
            </a:r>
            <a:endParaRPr lang="en-US" sz="3200" i="1" dirty="0"/>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smtClean="0"/>
              <a:t>The </a:t>
            </a:r>
            <a:r>
              <a:rPr lang="en-US" sz="3200" dirty="0" err="1" smtClean="0"/>
              <a:t>codomain</a:t>
            </a:r>
            <a:r>
              <a:rPr lang="en-US" sz="3200" dirty="0" smtClean="0"/>
              <a:t> of f is ?</a:t>
            </a:r>
            <a:endParaRPr lang="en-US" sz="3200" dirty="0"/>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smtClean="0"/>
              <a:t>B</a:t>
            </a:r>
            <a:endParaRPr lang="en-US" sz="3200" i="1" dirty="0"/>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smtClean="0"/>
              <a:t>The </a:t>
            </a:r>
            <a:r>
              <a:rPr lang="en-US" sz="3200" dirty="0" err="1" smtClean="0"/>
              <a:t>preimage</a:t>
            </a:r>
            <a:r>
              <a:rPr lang="en-US" sz="3200" dirty="0" smtClean="0"/>
              <a:t> of y is ?</a:t>
            </a:r>
            <a:endParaRPr lang="en-US" sz="3200" dirty="0"/>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smtClean="0"/>
              <a:t>b</a:t>
            </a:r>
            <a:endParaRPr lang="en-US" sz="3200" dirty="0"/>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smtClean="0"/>
              <a:t>f</a:t>
            </a:r>
            <a:r>
              <a:rPr lang="en-US" sz="3200" dirty="0" smtClean="0"/>
              <a:t>(</a:t>
            </a:r>
            <a:r>
              <a:rPr lang="en-US" sz="3200" i="1" dirty="0" smtClean="0"/>
              <a:t>A</a:t>
            </a:r>
            <a:r>
              <a:rPr lang="en-US" sz="3200" dirty="0" smtClean="0"/>
              <a:t>) = ?</a:t>
            </a:r>
            <a:endParaRPr lang="en-US" sz="3200" dirty="0"/>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smtClean="0"/>
              <a:t>{</a:t>
            </a:r>
            <a:r>
              <a:rPr lang="en-US" sz="3200" dirty="0" err="1" smtClean="0"/>
              <a:t>a,c,d</a:t>
            </a:r>
            <a:r>
              <a:rPr lang="en-US" sz="3200" dirty="0" smtClean="0"/>
              <a:t>}</a:t>
            </a:r>
            <a:endParaRPr lang="en-US" sz="3200" dirty="0"/>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smtClean="0"/>
              <a:t>The </a:t>
            </a:r>
            <a:r>
              <a:rPr lang="en-US" sz="3200" dirty="0" err="1" smtClean="0"/>
              <a:t>preimage</a:t>
            </a:r>
            <a:r>
              <a:rPr lang="en-US" sz="3200" dirty="0" smtClean="0"/>
              <a:t>(s) of z is (are) ?</a:t>
            </a:r>
            <a:endParaRPr lang="en-US" sz="3200" dirty="0"/>
          </a:p>
        </p:txBody>
      </p:sp>
      <p:sp>
        <p:nvSpPr>
          <p:cNvPr id="37" name="TextBox 36"/>
          <p:cNvSpPr txBox="1"/>
          <p:nvPr/>
        </p:nvSpPr>
        <p:spPr>
          <a:xfrm>
            <a:off x="2895600" y="5486400"/>
            <a:ext cx="1371600" cy="584775"/>
          </a:xfrm>
          <a:prstGeom prst="rect">
            <a:avLst/>
          </a:prstGeom>
          <a:noFill/>
        </p:spPr>
        <p:txBody>
          <a:bodyPr wrap="square" rtlCol="0">
            <a:spAutoFit/>
          </a:bodyPr>
          <a:lstStyle/>
          <a:p>
            <a:r>
              <a:rPr lang="en-US" sz="3200" dirty="0" smtClean="0"/>
              <a:t>{</a:t>
            </a:r>
            <a:r>
              <a:rPr lang="en-US" sz="3200" dirty="0" err="1" smtClean="0"/>
              <a:t>y,z</a:t>
            </a:r>
            <a:r>
              <a:rPr lang="en-US" sz="3200" dirty="0" smtClean="0"/>
              <a:t>}</a:t>
            </a:r>
            <a:endParaRPr lang="en-US" sz="3200" dirty="0"/>
          </a:p>
        </p:txBody>
      </p:sp>
    </p:spTree>
    <p:extLst>
      <p:ext uri="{BB962C8B-B14F-4D97-AF65-F5344CB8AC3E}">
        <p14:creationId xmlns:p14="http://schemas.microsoft.com/office/powerpoint/2010/main" val="217691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P spid="3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on Functions and Sets </a:t>
            </a:r>
            <a:endParaRPr lang="en-US" dirty="0"/>
          </a:p>
        </p:txBody>
      </p:sp>
      <p:sp>
        <p:nvSpPr>
          <p:cNvPr id="3" name="Content Placeholder 2"/>
          <p:cNvSpPr>
            <a:spLocks noGrp="1"/>
          </p:cNvSpPr>
          <p:nvPr>
            <p:ph idx="1"/>
          </p:nvPr>
        </p:nvSpPr>
        <p:spPr/>
        <p:txBody>
          <a:bodyPr/>
          <a:lstStyle/>
          <a:p>
            <a:r>
              <a:rPr lang="en-US" dirty="0" smtClean="0"/>
              <a:t>If                         and  S is a subset of A, then </a:t>
            </a:r>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smtClean="0"/>
                <a:t>A</a:t>
              </a:r>
              <a:endParaRPr lang="en-US" sz="4000" i="1" dirty="0"/>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smtClean="0"/>
                <a:t>B</a:t>
              </a:r>
              <a:endParaRPr lang="en-US" sz="4000" i="1" dirty="0"/>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smtClean="0"/>
                <a:t>x</a:t>
              </a:r>
              <a:endParaRPr lang="en-US" dirty="0"/>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smtClean="0"/>
                <a:t>y</a:t>
              </a:r>
              <a:endParaRPr lang="en-US" dirty="0"/>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smtClean="0"/>
                <a:t>z</a:t>
              </a:r>
              <a:endParaRPr lang="en-US" dirty="0"/>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smtClean="0"/>
              <a:t>f </a:t>
            </a:r>
            <a:r>
              <a:rPr lang="en-US" sz="3200" dirty="0" smtClean="0"/>
              <a:t>{</a:t>
            </a:r>
            <a:r>
              <a:rPr lang="en-US" sz="3200" dirty="0" err="1" smtClean="0"/>
              <a:t>c,d</a:t>
            </a:r>
            <a:r>
              <a:rPr lang="en-US" sz="3200" dirty="0" smtClean="0"/>
              <a:t>} is ?</a:t>
            </a:r>
            <a:endParaRPr lang="en-US" sz="3200" dirty="0"/>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smtClean="0"/>
              <a:t>f </a:t>
            </a:r>
            <a:r>
              <a:rPr lang="en-US" sz="3200" dirty="0" smtClean="0"/>
              <a:t>{</a:t>
            </a:r>
            <a:r>
              <a:rPr lang="en-US" sz="3200" dirty="0" err="1" smtClean="0"/>
              <a:t>a,b,c</a:t>
            </a:r>
            <a:r>
              <a:rPr lang="en-US" sz="3200" dirty="0" smtClean="0"/>
              <a:t>,} is ?</a:t>
            </a:r>
            <a:endParaRPr lang="en-US" sz="32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on Functions and Sets </a:t>
            </a:r>
            <a:endParaRPr lang="en-US" dirty="0"/>
          </a:p>
        </p:txBody>
      </p:sp>
      <p:sp>
        <p:nvSpPr>
          <p:cNvPr id="3" name="Content Placeholder 2"/>
          <p:cNvSpPr>
            <a:spLocks noGrp="1"/>
          </p:cNvSpPr>
          <p:nvPr>
            <p:ph idx="1"/>
          </p:nvPr>
        </p:nvSpPr>
        <p:spPr/>
        <p:txBody>
          <a:bodyPr/>
          <a:lstStyle/>
          <a:p>
            <a:r>
              <a:rPr lang="en-US" dirty="0" smtClean="0"/>
              <a:t>If                         and  S is a subset of A, then </a:t>
            </a:r>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smtClean="0"/>
                <a:t>A</a:t>
              </a:r>
              <a:endParaRPr lang="en-US" sz="4000" i="1" dirty="0"/>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smtClean="0"/>
                <a:t>B</a:t>
              </a:r>
              <a:endParaRPr lang="en-US" sz="4000" i="1" dirty="0"/>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smtClean="0"/>
                <a:t>x</a:t>
              </a:r>
              <a:endParaRPr lang="en-US" dirty="0"/>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smtClean="0"/>
                <a:t>y</a:t>
              </a:r>
              <a:endParaRPr lang="en-US" dirty="0"/>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smtClean="0"/>
                <a:t>z</a:t>
              </a:r>
              <a:endParaRPr lang="en-US" dirty="0"/>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smtClean="0"/>
              <a:t>f </a:t>
            </a:r>
            <a:r>
              <a:rPr lang="en-US" sz="3200" dirty="0" smtClean="0"/>
              <a:t>{</a:t>
            </a:r>
            <a:r>
              <a:rPr lang="en-US" sz="3200" dirty="0" err="1" smtClean="0"/>
              <a:t>c,d</a:t>
            </a:r>
            <a:r>
              <a:rPr lang="en-US" sz="3200" dirty="0" smtClean="0"/>
              <a:t>} is ?</a:t>
            </a:r>
            <a:endParaRPr lang="en-US" sz="3200" dirty="0"/>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smtClean="0"/>
              <a:t>{</a:t>
            </a:r>
            <a:r>
              <a:rPr lang="en-US" sz="2400" dirty="0" err="1" smtClean="0"/>
              <a:t>y,z</a:t>
            </a:r>
            <a:r>
              <a:rPr lang="en-US" sz="2400" dirty="0" smtClean="0"/>
              <a:t>}</a:t>
            </a:r>
            <a:endParaRPr lang="en-US" sz="2400" dirty="0"/>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smtClean="0"/>
              <a:t>f </a:t>
            </a:r>
            <a:r>
              <a:rPr lang="en-US" sz="3200" dirty="0" smtClean="0"/>
              <a:t>{</a:t>
            </a:r>
            <a:r>
              <a:rPr lang="en-US" sz="3200" dirty="0" err="1" smtClean="0"/>
              <a:t>a,b,c</a:t>
            </a:r>
            <a:r>
              <a:rPr lang="en-US" sz="3200" dirty="0" smtClean="0"/>
              <a:t>,} is ?</a:t>
            </a:r>
            <a:endParaRPr lang="en-US" sz="3200" dirty="0"/>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smtClean="0"/>
              <a:t>{</a:t>
            </a:r>
            <a:r>
              <a:rPr lang="en-US" sz="2400" i="1" dirty="0" smtClean="0"/>
              <a:t>z</a:t>
            </a:r>
            <a:r>
              <a:rPr lang="en-US" sz="2400" dirty="0" smtClean="0"/>
              <a:t>}</a:t>
            </a:r>
            <a:endParaRPr lang="en-US" sz="2400" dirty="0"/>
          </a:p>
        </p:txBody>
      </p:sp>
    </p:spTree>
    <p:extLst>
      <p:ext uri="{BB962C8B-B14F-4D97-AF65-F5344CB8AC3E}">
        <p14:creationId xmlns:p14="http://schemas.microsoft.com/office/powerpoint/2010/main" val="245228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Injections</a:t>
            </a:r>
            <a:endParaRPr lang="en-US" dirty="0"/>
          </a:p>
        </p:txBody>
      </p:sp>
      <p:sp>
        <p:nvSpPr>
          <p:cNvPr id="5" name="Content Placeholder 4"/>
          <p:cNvSpPr>
            <a:spLocks noGrp="1"/>
          </p:cNvSpPr>
          <p:nvPr>
            <p:ph idx="1"/>
          </p:nvPr>
        </p:nvSpPr>
        <p:spPr/>
        <p:txBody>
          <a:bodyPr/>
          <a:lstStyle/>
          <a:p>
            <a:pPr>
              <a:buNone/>
            </a:pPr>
            <a:r>
              <a:rPr lang="en-US" b="1" dirty="0" smtClean="0"/>
              <a:t>   Definition</a:t>
            </a:r>
            <a:r>
              <a:rPr lang="en-US" dirty="0" smtClean="0"/>
              <a:t>: A function f is said to be </a:t>
            </a:r>
            <a:r>
              <a:rPr lang="en-US" i="1" dirty="0" smtClean="0"/>
              <a:t>one-to-one</a:t>
            </a:r>
            <a:r>
              <a:rPr lang="en-US" dirty="0" smtClean="0"/>
              <a:t> ,  or </a:t>
            </a:r>
            <a:r>
              <a:rPr lang="en-US" i="1" dirty="0" smtClean="0"/>
              <a:t>injective</a:t>
            </a:r>
            <a:r>
              <a:rPr lang="en-US" dirty="0" smtClean="0"/>
              <a:t>, if and only if </a:t>
            </a:r>
            <a:r>
              <a:rPr lang="en-US" i="1" dirty="0" smtClean="0"/>
              <a:t>f</a:t>
            </a:r>
            <a:r>
              <a:rPr lang="en-US" dirty="0" smtClean="0"/>
              <a:t>(</a:t>
            </a:r>
            <a:r>
              <a:rPr lang="en-US" i="1" dirty="0" smtClean="0"/>
              <a:t>a</a:t>
            </a:r>
            <a:r>
              <a:rPr lang="en-US" dirty="0" smtClean="0"/>
              <a:t>) = </a:t>
            </a:r>
            <a:r>
              <a:rPr lang="en-US" i="1" dirty="0" smtClean="0"/>
              <a:t>f</a:t>
            </a:r>
            <a:r>
              <a:rPr lang="en-US" dirty="0" smtClean="0"/>
              <a:t>(</a:t>
            </a:r>
            <a:r>
              <a:rPr lang="en-US" i="1" dirty="0" smtClean="0"/>
              <a:t>b</a:t>
            </a:r>
            <a:r>
              <a:rPr lang="en-US" dirty="0" smtClean="0"/>
              <a:t>) implies that  </a:t>
            </a:r>
            <a:r>
              <a:rPr lang="en-US" i="1" dirty="0" smtClean="0"/>
              <a:t>a</a:t>
            </a:r>
            <a:r>
              <a:rPr lang="en-US" dirty="0" smtClean="0"/>
              <a:t> = </a:t>
            </a:r>
            <a:r>
              <a:rPr lang="en-US" i="1" dirty="0" smtClean="0"/>
              <a:t>b</a:t>
            </a:r>
            <a:r>
              <a:rPr lang="en-US" dirty="0" smtClean="0"/>
              <a:t> for all </a:t>
            </a:r>
            <a:r>
              <a:rPr lang="en-US" i="1" dirty="0" smtClean="0"/>
              <a:t>a</a:t>
            </a:r>
            <a:r>
              <a:rPr lang="en-US" dirty="0" smtClean="0"/>
              <a:t> and </a:t>
            </a:r>
            <a:r>
              <a:rPr lang="en-US" i="1" dirty="0" smtClean="0"/>
              <a:t>b</a:t>
            </a:r>
            <a:r>
              <a:rPr lang="en-US" dirty="0" smtClean="0"/>
              <a:t> in the domain of </a:t>
            </a:r>
            <a:r>
              <a:rPr lang="en-US" i="1" dirty="0" smtClean="0"/>
              <a:t>f</a:t>
            </a:r>
            <a:r>
              <a:rPr lang="en-US" dirty="0" smtClean="0"/>
              <a:t>. A function is said to be an </a:t>
            </a:r>
            <a:r>
              <a:rPr lang="en-US" i="1" dirty="0" smtClean="0"/>
              <a:t>injection</a:t>
            </a:r>
            <a:r>
              <a:rPr lang="en-US" dirty="0" smtClean="0"/>
              <a:t> if it is one-to-one.</a:t>
            </a:r>
            <a:endParaRPr lang="en-US" dirty="0"/>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smtClean="0"/>
                <a:t>v</a:t>
              </a:r>
              <a:endParaRPr lang="en-US" dirty="0"/>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smtClean="0"/>
                <a:t>w</a:t>
              </a:r>
              <a:endParaRPr lang="en-US" dirty="0"/>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smtClean="0"/>
                  <a:t>x</a:t>
                </a:r>
                <a:endParaRPr lang="en-US" dirty="0"/>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smtClean="0"/>
                  <a:t>y</a:t>
                </a:r>
                <a:endParaRPr lang="en-US" dirty="0"/>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smtClean="0"/>
                  <a:t>z</a:t>
                </a:r>
                <a:endParaRPr lang="en-US" dirty="0"/>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Surjections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function </a:t>
            </a:r>
            <a:r>
              <a:rPr lang="en-US" i="1" dirty="0" smtClean="0"/>
              <a:t>f</a:t>
            </a:r>
            <a:r>
              <a:rPr lang="en-US" dirty="0" smtClean="0"/>
              <a:t> from </a:t>
            </a:r>
            <a:r>
              <a:rPr lang="en-US" i="1" dirty="0" smtClean="0"/>
              <a:t>A</a:t>
            </a:r>
            <a:r>
              <a:rPr lang="en-US" dirty="0" smtClean="0"/>
              <a:t> to </a:t>
            </a:r>
            <a:r>
              <a:rPr lang="en-US" i="1" dirty="0" smtClean="0"/>
              <a:t>B</a:t>
            </a:r>
            <a:r>
              <a:rPr lang="en-US" dirty="0" smtClean="0"/>
              <a:t> is called </a:t>
            </a:r>
            <a:r>
              <a:rPr lang="en-US" i="1" dirty="0" smtClean="0"/>
              <a:t>onto</a:t>
            </a:r>
            <a:r>
              <a:rPr lang="en-US" dirty="0" smtClean="0"/>
              <a:t> or </a:t>
            </a:r>
            <a:r>
              <a:rPr lang="en-US" i="1" dirty="0" err="1" smtClean="0"/>
              <a:t>surjective</a:t>
            </a:r>
            <a:r>
              <a:rPr lang="en-US" dirty="0" smtClean="0"/>
              <a:t>, if and only if for every element               there is an element               with                   .  A function </a:t>
            </a:r>
            <a:r>
              <a:rPr lang="en-US" i="1" dirty="0" smtClean="0"/>
              <a:t>f</a:t>
            </a:r>
            <a:r>
              <a:rPr lang="en-US" b="1" dirty="0" smtClean="0"/>
              <a:t> </a:t>
            </a:r>
            <a:r>
              <a:rPr lang="en-US" dirty="0" smtClean="0"/>
              <a:t>is called a </a:t>
            </a:r>
            <a:r>
              <a:rPr lang="en-US" i="1" dirty="0" smtClean="0"/>
              <a:t>surjection</a:t>
            </a:r>
            <a:r>
              <a:rPr lang="en-US" dirty="0" smtClean="0"/>
              <a:t> if it is </a:t>
            </a:r>
            <a:r>
              <a:rPr lang="en-US" i="1" dirty="0" smtClean="0"/>
              <a:t>onto</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smtClean="0"/>
                <a:t>A</a:t>
              </a:r>
              <a:endParaRPr lang="en-US" sz="4000" b="1" dirty="0"/>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smtClean="0"/>
                <a:t>B</a:t>
              </a:r>
              <a:endParaRPr lang="en-US" sz="4000" b="1" dirty="0"/>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smtClean="0"/>
                <a:t>a</a:t>
              </a:r>
              <a:endParaRPr lang="en-US" dirty="0"/>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smtClean="0"/>
                <a:t>b</a:t>
              </a:r>
              <a:endParaRPr lang="en-US" dirty="0"/>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smtClean="0"/>
                <a:t>c</a:t>
              </a:r>
              <a:endParaRPr lang="en-US" dirty="0"/>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smtClean="0"/>
                <a:t>d</a:t>
              </a:r>
              <a:endParaRPr lang="en-US" dirty="0"/>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smtClean="0"/>
                <a:t>x</a:t>
              </a:r>
              <a:endParaRPr lang="en-US" dirty="0"/>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smtClean="0"/>
                <a:t>y</a:t>
              </a:r>
              <a:endParaRPr lang="en-US" dirty="0"/>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smtClean="0"/>
                <a:t>z</a:t>
              </a:r>
              <a:endParaRPr lang="en-US" dirty="0"/>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Bijections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function f is a </a:t>
            </a:r>
            <a:r>
              <a:rPr lang="en-US" i="1" dirty="0" smtClean="0"/>
              <a:t>one-to-one correspondence</a:t>
            </a:r>
            <a:r>
              <a:rPr lang="en-US" dirty="0" smtClean="0"/>
              <a:t>, or a </a:t>
            </a:r>
            <a:r>
              <a:rPr lang="en-US" i="1" dirty="0" err="1" smtClean="0"/>
              <a:t>bijection</a:t>
            </a:r>
            <a:r>
              <a:rPr lang="en-US" dirty="0" smtClean="0"/>
              <a:t>, if it is both one-to-one and onto (</a:t>
            </a:r>
            <a:r>
              <a:rPr lang="en-US" dirty="0" err="1" smtClean="0"/>
              <a:t>surjective</a:t>
            </a:r>
            <a:r>
              <a:rPr lang="en-US" dirty="0" smtClean="0"/>
              <a:t> and injective).</a:t>
            </a:r>
            <a:endParaRPr lang="en-US" dirty="0"/>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smtClean="0"/>
                <a:t>b</a:t>
              </a:r>
              <a:endParaRPr lang="en-US" dirty="0"/>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smtClean="0"/>
                <a:t>c</a:t>
              </a:r>
              <a:endParaRPr lang="en-US" dirty="0"/>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smtClean="0"/>
                <a:t>x</a:t>
              </a:r>
              <a:endParaRPr lang="en-US" dirty="0"/>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smtClean="0"/>
                <a:t>y</a:t>
              </a:r>
              <a:endParaRPr lang="en-US" dirty="0"/>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smtClean="0"/>
                <a:t>z</a:t>
              </a:r>
              <a:endParaRPr lang="en-US" dirty="0"/>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smtClean="0"/>
                <a:t>w</a:t>
              </a:r>
              <a:endParaRPr lang="en-US" dirty="0"/>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Describing a Set: Roster Method</a:t>
            </a:r>
            <a:endParaRPr lang="en-US" dirty="0"/>
          </a:p>
        </p:txBody>
      </p:sp>
      <p:sp>
        <p:nvSpPr>
          <p:cNvPr id="3" name="Content Placeholder 2"/>
          <p:cNvSpPr>
            <a:spLocks noGrp="1"/>
          </p:cNvSpPr>
          <p:nvPr>
            <p:ph idx="1"/>
          </p:nvPr>
        </p:nvSpPr>
        <p:spPr/>
        <p:txBody>
          <a:bodyPr/>
          <a:lstStyle/>
          <a:p>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a,b,c,d</a:t>
            </a:r>
            <a:r>
              <a:rPr lang="en-US" dirty="0" smtClean="0">
                <a:latin typeface="Cambria Math" pitchFamily="18" charset="0"/>
                <a:ea typeface="Cambria Math" pitchFamily="18" charset="0"/>
              </a:rPr>
              <a:t>}</a:t>
            </a:r>
          </a:p>
          <a:p>
            <a:r>
              <a:rPr lang="en-US" dirty="0" smtClean="0"/>
              <a:t>Order not important </a:t>
            </a:r>
          </a:p>
          <a:p>
            <a:pPr>
              <a:buNone/>
            </a:pPr>
            <a:r>
              <a:rPr lang="en-US" dirty="0" smtClean="0"/>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a,b,c,d</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b,c,a,d</a:t>
            </a:r>
            <a:r>
              <a:rPr lang="en-US" dirty="0" smtClean="0">
                <a:latin typeface="Cambria Math" pitchFamily="18" charset="0"/>
                <a:ea typeface="Cambria Math" pitchFamily="18" charset="0"/>
              </a:rPr>
              <a:t>}</a:t>
            </a:r>
          </a:p>
          <a:p>
            <a:r>
              <a:rPr lang="en-US" dirty="0" smtClean="0"/>
              <a:t>Each distinct object is either a member or not; listing more than once does not change the set.</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a,b,c,d</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a,b,c,b,c,d</a:t>
            </a:r>
            <a:r>
              <a:rPr lang="en-US" dirty="0" smtClean="0">
                <a:latin typeface="Cambria Math" pitchFamily="18" charset="0"/>
                <a:ea typeface="Cambria Math" pitchFamily="18" charset="0"/>
              </a:rPr>
              <a:t>}</a:t>
            </a:r>
          </a:p>
          <a:p>
            <a:r>
              <a:rPr lang="en-US" dirty="0" err="1" smtClean="0">
                <a:latin typeface="Cambria Math" pitchFamily="18" charset="0"/>
                <a:ea typeface="Cambria Math" pitchFamily="18" charset="0"/>
              </a:rPr>
              <a:t>Elipses</a:t>
            </a:r>
            <a:r>
              <a:rPr lang="en-US" dirty="0" smtClean="0">
                <a:latin typeface="Cambria Math" pitchFamily="18" charset="0"/>
                <a:ea typeface="Cambria Math" pitchFamily="18" charset="0"/>
              </a:rPr>
              <a:t> (…) may be used to describe a set without listing all of the members when the pattern is clear.</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a,b,c,d</a:t>
            </a:r>
            <a:r>
              <a:rPr lang="en-US" i="1" dirty="0" smtClean="0">
                <a:latin typeface="Cambria Math" pitchFamily="18" charset="0"/>
                <a:ea typeface="Cambria Math" pitchFamily="18" charset="0"/>
              </a:rPr>
              <a:t>, ……,z </a:t>
            </a:r>
            <a:r>
              <a:rPr lang="en-US" dirty="0" smtClean="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Showing that </a:t>
            </a:r>
            <a:r>
              <a:rPr lang="en-US" sz="4000" i="1" dirty="0" smtClean="0"/>
              <a:t>f</a:t>
            </a:r>
            <a:r>
              <a:rPr lang="en-US" sz="4000" dirty="0" smtClean="0"/>
              <a:t> is one-to-one or onto</a:t>
            </a:r>
            <a:endParaRPr lang="en-US" sz="4000" dirty="0"/>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Showing that </a:t>
            </a:r>
            <a:r>
              <a:rPr lang="en-US" sz="4000" i="1" dirty="0" smtClean="0"/>
              <a:t>f</a:t>
            </a:r>
            <a:r>
              <a:rPr lang="en-US" sz="4000" dirty="0" smtClean="0"/>
              <a:t> is one-to-one or onto</a:t>
            </a:r>
            <a:endParaRPr lang="en-US" sz="4000" dirty="0"/>
          </a:p>
        </p:txBody>
      </p:sp>
      <p:sp>
        <p:nvSpPr>
          <p:cNvPr id="5" name="Content Placeholder 4"/>
          <p:cNvSpPr>
            <a:spLocks noGrp="1"/>
          </p:cNvSpPr>
          <p:nvPr>
            <p:ph idx="1"/>
          </p:nvPr>
        </p:nvSpPr>
        <p:spPr/>
        <p:txBody>
          <a:bodyPr>
            <a:normAutofit/>
          </a:bodyPr>
          <a:lstStyle/>
          <a:p>
            <a:pPr>
              <a:buNone/>
            </a:pPr>
            <a:r>
              <a:rPr lang="en-US" dirty="0" smtClean="0"/>
              <a:t>   </a:t>
            </a:r>
            <a:r>
              <a:rPr lang="en-US" b="1" dirty="0" smtClean="0"/>
              <a:t>Example </a:t>
            </a:r>
            <a:r>
              <a:rPr lang="en-US" b="1" dirty="0" smtClean="0">
                <a:latin typeface="Cambria Math" pitchFamily="18" charset="0"/>
                <a:ea typeface="Cambria Math" pitchFamily="18" charset="0"/>
              </a:rPr>
              <a:t>1</a:t>
            </a:r>
            <a:r>
              <a:rPr lang="en-US" dirty="0" smtClean="0"/>
              <a:t>: Let </a:t>
            </a:r>
            <a:r>
              <a:rPr lang="en-US" i="1" dirty="0" smtClean="0"/>
              <a:t>f </a:t>
            </a:r>
            <a:r>
              <a:rPr lang="en-US" dirty="0" smtClean="0"/>
              <a:t>be the function from {</a:t>
            </a:r>
            <a:r>
              <a:rPr lang="en-US" i="1" dirty="0" err="1" smtClean="0"/>
              <a:t>a,b,c,d</a:t>
            </a:r>
            <a:r>
              <a:rPr lang="en-US" dirty="0" smtClean="0"/>
              <a:t>} to {</a:t>
            </a:r>
            <a:r>
              <a:rPr lang="en-US" dirty="0" smtClean="0">
                <a:latin typeface="Cambria Math" pitchFamily="18" charset="0"/>
                <a:ea typeface="Cambria Math" pitchFamily="18" charset="0"/>
              </a:rPr>
              <a:t>1,2,3</a:t>
            </a:r>
            <a:r>
              <a:rPr lang="en-US" dirty="0" smtClean="0"/>
              <a:t>} defined by </a:t>
            </a:r>
            <a:r>
              <a:rPr lang="en-US" i="1" dirty="0" smtClean="0"/>
              <a:t>f</a:t>
            </a:r>
            <a:r>
              <a:rPr lang="en-US" dirty="0" smtClean="0"/>
              <a:t>(</a:t>
            </a:r>
            <a:r>
              <a:rPr lang="en-US" i="1" dirty="0" smtClean="0"/>
              <a:t>a</a:t>
            </a:r>
            <a:r>
              <a:rPr lang="en-US" dirty="0" smtClean="0"/>
              <a:t>) = </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i="1" dirty="0" smtClean="0"/>
              <a:t>b</a:t>
            </a:r>
            <a:r>
              <a:rPr lang="en-US" dirty="0" smtClean="0"/>
              <a:t>) = </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i="1" dirty="0" smtClean="0"/>
              <a:t>c</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f</a:t>
            </a:r>
            <a:r>
              <a:rPr lang="en-US" dirty="0" smtClean="0"/>
              <a:t>(</a:t>
            </a:r>
            <a:r>
              <a:rPr lang="en-US" i="1" dirty="0" smtClean="0"/>
              <a:t>d</a:t>
            </a:r>
            <a:r>
              <a:rPr lang="en-US" dirty="0" smtClean="0"/>
              <a:t>) = </a:t>
            </a:r>
            <a:r>
              <a:rPr lang="en-US" dirty="0" smtClean="0">
                <a:latin typeface="Cambria Math" pitchFamily="18" charset="0"/>
                <a:ea typeface="Cambria Math" pitchFamily="18" charset="0"/>
              </a:rPr>
              <a:t>3</a:t>
            </a:r>
            <a:r>
              <a:rPr lang="en-US" dirty="0" smtClean="0"/>
              <a:t>. Is </a:t>
            </a:r>
            <a:r>
              <a:rPr lang="en-US" i="1" dirty="0" smtClean="0"/>
              <a:t>f</a:t>
            </a:r>
            <a:r>
              <a:rPr lang="en-US" dirty="0" smtClean="0"/>
              <a:t> an onto function?</a:t>
            </a:r>
          </a:p>
          <a:p>
            <a:pPr>
              <a:buNone/>
            </a:pPr>
            <a:r>
              <a:rPr lang="en-US" dirty="0" smtClean="0"/>
              <a:t> </a:t>
            </a:r>
            <a:endParaRPr lang="en-US" dirty="0" smtClean="0"/>
          </a:p>
          <a:p>
            <a:pPr>
              <a:buNone/>
            </a:pPr>
            <a:r>
              <a:rPr lang="en-US" b="1" dirty="0" smtClean="0"/>
              <a:t>   Example </a:t>
            </a:r>
            <a:r>
              <a:rPr lang="en-US" b="1" dirty="0" smtClean="0">
                <a:latin typeface="Cambria Math" pitchFamily="18" charset="0"/>
                <a:ea typeface="Cambria Math" pitchFamily="18" charset="0"/>
              </a:rPr>
              <a:t>2</a:t>
            </a:r>
            <a:r>
              <a:rPr lang="en-US" dirty="0" smtClean="0"/>
              <a:t>: Is the function  </a:t>
            </a:r>
            <a:r>
              <a:rPr lang="en-US" i="1" dirty="0" smtClean="0"/>
              <a:t>f</a:t>
            </a:r>
            <a:r>
              <a:rPr lang="en-US" dirty="0" smtClean="0"/>
              <a:t>(</a:t>
            </a:r>
            <a:r>
              <a:rPr lang="en-US" i="1" dirty="0" smtClean="0"/>
              <a:t>x</a:t>
            </a:r>
            <a:r>
              <a:rPr lang="en-US" dirty="0" smtClean="0"/>
              <a:t>)</a:t>
            </a:r>
            <a:r>
              <a:rPr lang="en-US" i="1" dirty="0" smtClean="0"/>
              <a:t> = x</a:t>
            </a:r>
            <a:r>
              <a:rPr lang="en-US" baseline="30000" dirty="0" smtClean="0"/>
              <a:t>2</a:t>
            </a:r>
            <a:r>
              <a:rPr lang="en-US" i="1" baseline="30000" dirty="0" smtClean="0"/>
              <a:t>   </a:t>
            </a:r>
            <a:r>
              <a:rPr lang="en-US" dirty="0" smtClean="0"/>
              <a:t> from the set of integers to the set of integers onto?  </a:t>
            </a:r>
          </a:p>
          <a:p>
            <a:pPr>
              <a:buNone/>
            </a:pPr>
            <a:r>
              <a:rPr lang="en-US" b="1" dirty="0" smtClean="0"/>
              <a:t>   </a:t>
            </a:r>
            <a:r>
              <a:rPr lang="en-US" b="1" dirty="0" smtClean="0"/>
              <a:t> </a:t>
            </a:r>
            <a:endParaRPr lang="en-US" i="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Showing that </a:t>
            </a:r>
            <a:r>
              <a:rPr lang="en-US" sz="4000" i="1" dirty="0" smtClean="0"/>
              <a:t>f</a:t>
            </a:r>
            <a:r>
              <a:rPr lang="en-US" sz="4000" dirty="0" smtClean="0"/>
              <a:t> is one-to-one or onto</a:t>
            </a:r>
            <a:endParaRPr lang="en-US" sz="4000" dirty="0"/>
          </a:p>
        </p:txBody>
      </p:sp>
      <p:sp>
        <p:nvSpPr>
          <p:cNvPr id="5" name="Content Placeholder 4"/>
          <p:cNvSpPr>
            <a:spLocks noGrp="1"/>
          </p:cNvSpPr>
          <p:nvPr>
            <p:ph idx="1"/>
          </p:nvPr>
        </p:nvSpPr>
        <p:spPr/>
        <p:txBody>
          <a:bodyPr>
            <a:normAutofit lnSpcReduction="10000"/>
          </a:bodyPr>
          <a:lstStyle/>
          <a:p>
            <a:pPr>
              <a:buNone/>
            </a:pPr>
            <a:r>
              <a:rPr lang="en-US" dirty="0" smtClean="0"/>
              <a:t>   </a:t>
            </a:r>
            <a:r>
              <a:rPr lang="en-US" b="1" dirty="0" smtClean="0"/>
              <a:t>Example </a:t>
            </a:r>
            <a:r>
              <a:rPr lang="en-US" b="1" dirty="0" smtClean="0">
                <a:latin typeface="Cambria Math" pitchFamily="18" charset="0"/>
                <a:ea typeface="Cambria Math" pitchFamily="18" charset="0"/>
              </a:rPr>
              <a:t>1</a:t>
            </a:r>
            <a:r>
              <a:rPr lang="en-US" dirty="0" smtClean="0"/>
              <a:t>: Let </a:t>
            </a:r>
            <a:r>
              <a:rPr lang="en-US" i="1" dirty="0" smtClean="0"/>
              <a:t>f </a:t>
            </a:r>
            <a:r>
              <a:rPr lang="en-US" dirty="0" smtClean="0"/>
              <a:t>be the function from {</a:t>
            </a:r>
            <a:r>
              <a:rPr lang="en-US" i="1" dirty="0" err="1" smtClean="0"/>
              <a:t>a,b,c,d</a:t>
            </a:r>
            <a:r>
              <a:rPr lang="en-US" dirty="0" smtClean="0"/>
              <a:t>} to {</a:t>
            </a:r>
            <a:r>
              <a:rPr lang="en-US" dirty="0" smtClean="0">
                <a:latin typeface="Cambria Math" pitchFamily="18" charset="0"/>
                <a:ea typeface="Cambria Math" pitchFamily="18" charset="0"/>
              </a:rPr>
              <a:t>1,2,3</a:t>
            </a:r>
            <a:r>
              <a:rPr lang="en-US" dirty="0" smtClean="0"/>
              <a:t>} defined by </a:t>
            </a:r>
            <a:r>
              <a:rPr lang="en-US" i="1" dirty="0" smtClean="0"/>
              <a:t>f</a:t>
            </a:r>
            <a:r>
              <a:rPr lang="en-US" dirty="0" smtClean="0"/>
              <a:t>(</a:t>
            </a:r>
            <a:r>
              <a:rPr lang="en-US" i="1" dirty="0" smtClean="0"/>
              <a:t>a</a:t>
            </a:r>
            <a:r>
              <a:rPr lang="en-US" dirty="0" smtClean="0"/>
              <a:t>) = </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i="1" dirty="0" smtClean="0"/>
              <a:t>b</a:t>
            </a:r>
            <a:r>
              <a:rPr lang="en-US" dirty="0" smtClean="0"/>
              <a:t>) = </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i="1" dirty="0" smtClean="0"/>
              <a:t>c</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f</a:t>
            </a:r>
            <a:r>
              <a:rPr lang="en-US" dirty="0" smtClean="0"/>
              <a:t>(</a:t>
            </a:r>
            <a:r>
              <a:rPr lang="en-US" i="1" dirty="0" smtClean="0"/>
              <a:t>d</a:t>
            </a:r>
            <a:r>
              <a:rPr lang="en-US" dirty="0" smtClean="0"/>
              <a:t>) = </a:t>
            </a:r>
            <a:r>
              <a:rPr lang="en-US" dirty="0" smtClean="0">
                <a:latin typeface="Cambria Math" pitchFamily="18" charset="0"/>
                <a:ea typeface="Cambria Math" pitchFamily="18" charset="0"/>
              </a:rPr>
              <a:t>3</a:t>
            </a:r>
            <a:r>
              <a:rPr lang="en-US" dirty="0" smtClean="0"/>
              <a:t>. Is </a:t>
            </a:r>
            <a:r>
              <a:rPr lang="en-US" i="1" dirty="0" smtClean="0"/>
              <a:t>f</a:t>
            </a:r>
            <a:r>
              <a:rPr lang="en-US" dirty="0" smtClean="0"/>
              <a:t> an onto function?</a:t>
            </a:r>
          </a:p>
          <a:p>
            <a:pPr>
              <a:buNone/>
            </a:pPr>
            <a:r>
              <a:rPr lang="en-US" dirty="0" smtClean="0"/>
              <a:t>    </a:t>
            </a:r>
            <a:r>
              <a:rPr lang="en-US" b="1" dirty="0" smtClean="0"/>
              <a:t>Solution</a:t>
            </a:r>
            <a:r>
              <a:rPr lang="en-US" dirty="0" smtClean="0"/>
              <a:t>: Yes, </a:t>
            </a:r>
            <a:r>
              <a:rPr lang="en-US" i="1" dirty="0" smtClean="0"/>
              <a:t>f </a:t>
            </a:r>
            <a:r>
              <a:rPr lang="en-US" dirty="0" smtClean="0"/>
              <a:t>is onto since all three elements of the </a:t>
            </a:r>
            <a:r>
              <a:rPr lang="en-US" dirty="0" err="1" smtClean="0"/>
              <a:t>codomain</a:t>
            </a:r>
            <a:r>
              <a:rPr lang="en-US" dirty="0" smtClean="0"/>
              <a:t> are images of elements in the domain. If the </a:t>
            </a:r>
            <a:r>
              <a:rPr lang="en-US" dirty="0" err="1" smtClean="0"/>
              <a:t>codomain</a:t>
            </a:r>
            <a:r>
              <a:rPr lang="en-US" dirty="0" smtClean="0"/>
              <a:t> were changed to {</a:t>
            </a:r>
            <a:r>
              <a:rPr lang="en-US" dirty="0" smtClean="0">
                <a:latin typeface="Cambria Math" pitchFamily="18" charset="0"/>
                <a:ea typeface="Cambria Math" pitchFamily="18" charset="0"/>
              </a:rPr>
              <a:t>1,2,3,4</a:t>
            </a:r>
            <a:r>
              <a:rPr lang="en-US" dirty="0" smtClean="0"/>
              <a:t>}, </a:t>
            </a:r>
            <a:r>
              <a:rPr lang="en-US" i="1" dirty="0" smtClean="0"/>
              <a:t>f  </a:t>
            </a:r>
            <a:r>
              <a:rPr lang="en-US" dirty="0" smtClean="0"/>
              <a:t>would not be onto. </a:t>
            </a:r>
          </a:p>
          <a:p>
            <a:pPr>
              <a:buNone/>
            </a:pPr>
            <a:r>
              <a:rPr lang="en-US" b="1" dirty="0" smtClean="0"/>
              <a:t>   Example </a:t>
            </a:r>
            <a:r>
              <a:rPr lang="en-US" b="1" dirty="0" smtClean="0">
                <a:latin typeface="Cambria Math" pitchFamily="18" charset="0"/>
                <a:ea typeface="Cambria Math" pitchFamily="18" charset="0"/>
              </a:rPr>
              <a:t>2</a:t>
            </a:r>
            <a:r>
              <a:rPr lang="en-US" dirty="0" smtClean="0"/>
              <a:t>: Is the function  </a:t>
            </a:r>
            <a:r>
              <a:rPr lang="en-US" i="1" dirty="0" smtClean="0"/>
              <a:t>f</a:t>
            </a:r>
            <a:r>
              <a:rPr lang="en-US" dirty="0" smtClean="0"/>
              <a:t>(</a:t>
            </a:r>
            <a:r>
              <a:rPr lang="en-US" i="1" dirty="0" smtClean="0"/>
              <a:t>x</a:t>
            </a:r>
            <a:r>
              <a:rPr lang="en-US" dirty="0" smtClean="0"/>
              <a:t>)</a:t>
            </a:r>
            <a:r>
              <a:rPr lang="en-US" i="1" dirty="0" smtClean="0"/>
              <a:t> = x</a:t>
            </a:r>
            <a:r>
              <a:rPr lang="en-US" baseline="30000" dirty="0" smtClean="0"/>
              <a:t>2</a:t>
            </a:r>
            <a:r>
              <a:rPr lang="en-US" i="1" baseline="30000" dirty="0" smtClean="0"/>
              <a:t>   </a:t>
            </a:r>
            <a:r>
              <a:rPr lang="en-US" dirty="0" smtClean="0"/>
              <a:t> from the set of integers to the set </a:t>
            </a:r>
            <a:r>
              <a:rPr lang="en-US" smtClean="0"/>
              <a:t>of integers </a:t>
            </a:r>
            <a:r>
              <a:rPr lang="en-US" dirty="0" smtClean="0"/>
              <a:t>onto?  </a:t>
            </a:r>
          </a:p>
          <a:p>
            <a:pPr>
              <a:buNone/>
            </a:pPr>
            <a:r>
              <a:rPr lang="en-US" b="1" dirty="0" smtClean="0"/>
              <a:t>   Solution</a:t>
            </a:r>
            <a:r>
              <a:rPr lang="en-US" dirty="0" smtClean="0"/>
              <a:t>: No, </a:t>
            </a:r>
            <a:r>
              <a:rPr lang="en-US" i="1" dirty="0" smtClean="0"/>
              <a:t>f</a:t>
            </a:r>
            <a:r>
              <a:rPr lang="en-US" dirty="0" smtClean="0"/>
              <a:t> is  not onto because there is no integer </a:t>
            </a:r>
            <a:r>
              <a:rPr lang="en-US" i="1" dirty="0" smtClean="0"/>
              <a:t>x </a:t>
            </a:r>
            <a:r>
              <a:rPr lang="en-US" dirty="0" smtClean="0"/>
              <a:t>with </a:t>
            </a:r>
            <a:r>
              <a:rPr lang="en-US" i="1" dirty="0" smtClean="0"/>
              <a:t>x</a:t>
            </a:r>
            <a:r>
              <a:rPr lang="en-US" baseline="30000" dirty="0" smtClean="0"/>
              <a:t>2</a:t>
            </a:r>
            <a:r>
              <a:rPr lang="en-US" i="1" baseline="30000" dirty="0" smtClean="0"/>
              <a:t>  </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 for example. </a:t>
            </a:r>
            <a:endParaRPr lang="en-US" i="1" dirty="0"/>
          </a:p>
        </p:txBody>
      </p:sp>
    </p:spTree>
    <p:extLst>
      <p:ext uri="{BB962C8B-B14F-4D97-AF65-F5344CB8AC3E}">
        <p14:creationId xmlns:p14="http://schemas.microsoft.com/office/powerpoint/2010/main" val="3593360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Functions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Let </a:t>
            </a:r>
            <a:r>
              <a:rPr lang="en-US" i="1" dirty="0" smtClean="0"/>
              <a:t>f</a:t>
            </a:r>
            <a:r>
              <a:rPr lang="en-US" dirty="0" smtClean="0"/>
              <a:t> be a </a:t>
            </a:r>
            <a:r>
              <a:rPr lang="en-US" dirty="0" err="1" smtClean="0"/>
              <a:t>bijection</a:t>
            </a:r>
            <a:r>
              <a:rPr lang="en-US" dirty="0" smtClean="0"/>
              <a:t> from </a:t>
            </a:r>
            <a:r>
              <a:rPr lang="en-US" i="1" dirty="0" smtClean="0"/>
              <a:t>A</a:t>
            </a:r>
            <a:r>
              <a:rPr lang="en-US" dirty="0" smtClean="0"/>
              <a:t> to </a:t>
            </a:r>
            <a:r>
              <a:rPr lang="en-US" i="1" dirty="0" smtClean="0"/>
              <a:t>B</a:t>
            </a:r>
            <a:r>
              <a:rPr lang="en-US" dirty="0" smtClean="0"/>
              <a:t>. Then the </a:t>
            </a:r>
            <a:r>
              <a:rPr lang="en-US" i="1" dirty="0" smtClean="0"/>
              <a:t>inverse</a:t>
            </a:r>
            <a:r>
              <a:rPr lang="en-US" dirty="0" smtClean="0"/>
              <a:t> of </a:t>
            </a:r>
            <a:r>
              <a:rPr lang="en-US" i="1" dirty="0" smtClean="0"/>
              <a:t>f</a:t>
            </a:r>
            <a:r>
              <a:rPr lang="en-US" dirty="0" smtClean="0"/>
              <a:t>, denoted          , is the function from </a:t>
            </a:r>
            <a:r>
              <a:rPr lang="en-US" i="1" dirty="0" smtClean="0"/>
              <a:t>B</a:t>
            </a:r>
            <a:r>
              <a:rPr lang="en-US" dirty="0" smtClean="0"/>
              <a:t> to </a:t>
            </a:r>
            <a:r>
              <a:rPr lang="en-US" i="1" dirty="0" smtClean="0"/>
              <a:t>A</a:t>
            </a:r>
            <a:r>
              <a:rPr lang="en-US" b="1" dirty="0" smtClean="0"/>
              <a:t> </a:t>
            </a:r>
            <a:r>
              <a:rPr lang="en-US" dirty="0" smtClean="0"/>
              <a:t>defined as</a:t>
            </a:r>
            <a:endParaRPr lang="en-US" b="1" dirty="0" smtClean="0"/>
          </a:p>
          <a:p>
            <a:pPr>
              <a:buNone/>
            </a:pPr>
            <a:r>
              <a:rPr lang="en-US" dirty="0" smtClean="0"/>
              <a:t>   No inverse exists unless </a:t>
            </a:r>
            <a:r>
              <a:rPr lang="en-US" i="1" dirty="0" smtClean="0"/>
              <a:t>f</a:t>
            </a:r>
            <a:r>
              <a:rPr lang="en-US" dirty="0" smtClean="0"/>
              <a:t> is a </a:t>
            </a:r>
            <a:r>
              <a:rPr lang="en-US" dirty="0" err="1" smtClean="0"/>
              <a:t>bijection</a:t>
            </a:r>
            <a:r>
              <a:rPr lang="en-US" dirty="0" smtClean="0"/>
              <a:t>. Why?</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Functions </a:t>
            </a:r>
            <a:endParaRPr lang="en-US" dirty="0"/>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endParaRPr lang="en-US" dirty="0" smtClean="0"/>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smtClean="0"/>
                <a:t>W</a:t>
              </a:r>
              <a:endParaRPr lang="en-US" dirty="0"/>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smtClean="0"/>
                <a:t>X</a:t>
              </a:r>
              <a:endParaRPr lang="en-US" dirty="0"/>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smtClean="0"/>
                <a:t>Y</a:t>
              </a:r>
              <a:endParaRPr lang="en-US" dirty="0"/>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smtClean="0"/>
                <a:t>f</a:t>
              </a:r>
              <a:endParaRPr lang="en-US" sz="2400" i="1" dirty="0"/>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endParaRPr lang="en-US" dirty="0" smtClean="0"/>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smtClean="0"/>
                <a:t>W</a:t>
              </a:r>
              <a:endParaRPr lang="en-US" dirty="0"/>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smtClean="0"/>
                <a:t>X</a:t>
              </a:r>
              <a:endParaRPr lang="en-US" dirty="0"/>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smtClean="0"/>
                <a:t>Y</a:t>
              </a:r>
              <a:endParaRPr lang="en-US" dirty="0"/>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Let </a:t>
            </a:r>
            <a:r>
              <a:rPr lang="en-US" i="1" dirty="0" smtClean="0"/>
              <a:t>f</a:t>
            </a:r>
            <a:r>
              <a:rPr lang="en-US" dirty="0" smtClean="0"/>
              <a:t> be the function from {</a:t>
            </a:r>
            <a:r>
              <a:rPr lang="en-US" i="1" dirty="0" err="1" smtClean="0"/>
              <a:t>a,b,c</a:t>
            </a:r>
            <a:r>
              <a:rPr lang="en-US" dirty="0" smtClean="0"/>
              <a:t>} to {1,2,3} such that </a:t>
            </a:r>
            <a:r>
              <a:rPr lang="en-US" i="1" dirty="0" smtClean="0"/>
              <a:t>f</a:t>
            </a:r>
            <a:r>
              <a:rPr lang="en-US" dirty="0" smtClean="0"/>
              <a:t>(</a:t>
            </a:r>
            <a:r>
              <a:rPr lang="en-US" i="1" dirty="0" smtClean="0"/>
              <a:t>a</a:t>
            </a:r>
            <a:r>
              <a:rPr lang="en-US" dirty="0" smtClean="0"/>
              <a:t>)</a:t>
            </a:r>
            <a:r>
              <a:rPr lang="en-US" i="1" dirty="0" smtClean="0"/>
              <a:t> = </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i="1" dirty="0" smtClean="0"/>
              <a:t>b</a:t>
            </a:r>
            <a:r>
              <a:rPr lang="en-US" dirty="0" smtClean="0"/>
              <a:t>) </a:t>
            </a:r>
            <a:r>
              <a:rPr lang="en-US" i="1" dirty="0" smtClean="0"/>
              <a:t>= </a:t>
            </a:r>
            <a:r>
              <a:rPr lang="en-US" dirty="0" smtClean="0">
                <a:latin typeface="Cambria Math" pitchFamily="18" charset="0"/>
                <a:ea typeface="Cambria Math" pitchFamily="18" charset="0"/>
              </a:rPr>
              <a:t>3</a:t>
            </a:r>
            <a:r>
              <a:rPr lang="en-US" dirty="0" smtClean="0"/>
              <a:t>, and </a:t>
            </a:r>
            <a:r>
              <a:rPr lang="en-US" i="1" dirty="0" smtClean="0"/>
              <a:t>f</a:t>
            </a:r>
            <a:r>
              <a:rPr lang="en-US" dirty="0" smtClean="0"/>
              <a:t>(</a:t>
            </a:r>
            <a:r>
              <a:rPr lang="en-US" i="1" dirty="0" smtClean="0"/>
              <a:t>c</a:t>
            </a:r>
            <a:r>
              <a:rPr lang="en-US" dirty="0" smtClean="0"/>
              <a:t>)</a:t>
            </a:r>
            <a:r>
              <a:rPr lang="en-US" i="1" dirty="0" smtClean="0"/>
              <a:t> = </a:t>
            </a:r>
            <a:r>
              <a:rPr lang="en-US" dirty="0" smtClean="0">
                <a:latin typeface="Cambria Math" pitchFamily="18" charset="0"/>
                <a:ea typeface="Cambria Math" pitchFamily="18" charset="0"/>
              </a:rPr>
              <a:t>1</a:t>
            </a:r>
            <a:r>
              <a:rPr lang="en-US" dirty="0" smtClean="0"/>
              <a:t>. Is </a:t>
            </a:r>
            <a:r>
              <a:rPr lang="en-US" i="1" dirty="0" smtClean="0"/>
              <a:t>f</a:t>
            </a:r>
            <a:r>
              <a:rPr lang="en-US" dirty="0" smtClean="0"/>
              <a:t> invertible and if so what is its inverse?</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Let </a:t>
            </a:r>
            <a:r>
              <a:rPr lang="en-US" i="1" dirty="0" smtClean="0"/>
              <a:t>f</a:t>
            </a:r>
            <a:r>
              <a:rPr lang="en-US" dirty="0" smtClean="0"/>
              <a:t> be the function from {</a:t>
            </a:r>
            <a:r>
              <a:rPr lang="en-US" i="1" dirty="0" err="1" smtClean="0"/>
              <a:t>a,b,c</a:t>
            </a:r>
            <a:r>
              <a:rPr lang="en-US" dirty="0" smtClean="0"/>
              <a:t>} to {1,2,3} such that </a:t>
            </a:r>
            <a:r>
              <a:rPr lang="en-US" i="1" dirty="0" smtClean="0"/>
              <a:t>f</a:t>
            </a:r>
            <a:r>
              <a:rPr lang="en-US" dirty="0" smtClean="0"/>
              <a:t>(</a:t>
            </a:r>
            <a:r>
              <a:rPr lang="en-US" i="1" dirty="0" smtClean="0"/>
              <a:t>a</a:t>
            </a:r>
            <a:r>
              <a:rPr lang="en-US" dirty="0" smtClean="0"/>
              <a:t>)</a:t>
            </a:r>
            <a:r>
              <a:rPr lang="en-US" i="1" dirty="0" smtClean="0"/>
              <a:t> = </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i="1" dirty="0" smtClean="0"/>
              <a:t>b</a:t>
            </a:r>
            <a:r>
              <a:rPr lang="en-US" dirty="0" smtClean="0"/>
              <a:t>) </a:t>
            </a:r>
            <a:r>
              <a:rPr lang="en-US" i="1" dirty="0" smtClean="0"/>
              <a:t>= </a:t>
            </a:r>
            <a:r>
              <a:rPr lang="en-US" dirty="0" smtClean="0">
                <a:latin typeface="Cambria Math" pitchFamily="18" charset="0"/>
                <a:ea typeface="Cambria Math" pitchFamily="18" charset="0"/>
              </a:rPr>
              <a:t>3</a:t>
            </a:r>
            <a:r>
              <a:rPr lang="en-US" dirty="0" smtClean="0"/>
              <a:t>, and </a:t>
            </a:r>
            <a:r>
              <a:rPr lang="en-US" i="1" dirty="0" smtClean="0"/>
              <a:t>f</a:t>
            </a:r>
            <a:r>
              <a:rPr lang="en-US" dirty="0" smtClean="0"/>
              <a:t>(</a:t>
            </a:r>
            <a:r>
              <a:rPr lang="en-US" i="1" dirty="0" smtClean="0"/>
              <a:t>c</a:t>
            </a:r>
            <a:r>
              <a:rPr lang="en-US" dirty="0" smtClean="0"/>
              <a:t>)</a:t>
            </a:r>
            <a:r>
              <a:rPr lang="en-US" i="1" dirty="0" smtClean="0"/>
              <a:t> = </a:t>
            </a:r>
            <a:r>
              <a:rPr lang="en-US" dirty="0" smtClean="0">
                <a:latin typeface="Cambria Math" pitchFamily="18" charset="0"/>
                <a:ea typeface="Cambria Math" pitchFamily="18" charset="0"/>
              </a:rPr>
              <a:t>1</a:t>
            </a:r>
            <a:r>
              <a:rPr lang="en-US" dirty="0" smtClean="0"/>
              <a:t>. Is </a:t>
            </a:r>
            <a:r>
              <a:rPr lang="en-US" i="1" dirty="0" smtClean="0"/>
              <a:t>f</a:t>
            </a:r>
            <a:r>
              <a:rPr lang="en-US" dirty="0" smtClean="0"/>
              <a:t> invertible and if so what is its inverse?</a:t>
            </a:r>
            <a:endParaRPr lang="en-US" dirty="0"/>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smtClean="0"/>
              <a:t>Solution</a:t>
            </a:r>
            <a:r>
              <a:rPr lang="en-US" dirty="0" smtClean="0"/>
              <a:t>: The function </a:t>
            </a:r>
            <a:r>
              <a:rPr lang="en-US" i="1" dirty="0" smtClean="0"/>
              <a:t>f</a:t>
            </a:r>
            <a:r>
              <a:rPr lang="en-US" dirty="0" smtClean="0"/>
              <a:t> is invertible because it is a one-to-one correspondence. The inverse function </a:t>
            </a:r>
            <a:r>
              <a:rPr lang="en-US" i="1" dirty="0" smtClean="0"/>
              <a:t>f</a:t>
            </a:r>
            <a:r>
              <a:rPr lang="en-US" i="1" baseline="30000" dirty="0" smtClean="0"/>
              <a:t>-1</a:t>
            </a:r>
            <a:r>
              <a:rPr lang="en-US" baseline="30000" dirty="0" smtClean="0"/>
              <a:t> </a:t>
            </a:r>
            <a:r>
              <a:rPr lang="en-US" dirty="0" smtClean="0"/>
              <a:t> reverses the correspondence given by </a:t>
            </a:r>
            <a:r>
              <a:rPr lang="en-US" i="1" dirty="0" smtClean="0"/>
              <a:t>f</a:t>
            </a:r>
            <a:r>
              <a:rPr lang="en-US" dirty="0" smtClean="0"/>
              <a:t>, so </a:t>
            </a:r>
            <a:r>
              <a:rPr lang="en-US" i="1" dirty="0" smtClean="0">
                <a:ea typeface="Cambria Math" pitchFamily="18" charset="0"/>
              </a:rPr>
              <a:t>f</a:t>
            </a:r>
            <a:r>
              <a:rPr lang="en-US" i="1" baseline="30000" dirty="0" smtClean="0">
                <a:ea typeface="Cambria Math" pitchFamily="18" charset="0"/>
              </a:rPr>
              <a:t>-</a:t>
            </a:r>
            <a:r>
              <a:rPr lang="en-US" baseline="30000" dirty="0" smtClean="0">
                <a:ea typeface="Cambria Math" pitchFamily="18" charset="0"/>
              </a:rPr>
              <a:t>1</a:t>
            </a:r>
            <a:r>
              <a:rPr lang="en-US" i="1" baseline="30000" dirty="0" smtClean="0">
                <a:ea typeface="Cambria Math" pitchFamily="18" charset="0"/>
              </a:rPr>
              <a:t> </a:t>
            </a:r>
            <a:r>
              <a:rPr lang="en-US" dirty="0" smtClean="0">
                <a:ea typeface="Cambria Math" pitchFamily="18" charset="0"/>
              </a:rPr>
              <a:t>(</a:t>
            </a:r>
            <a:r>
              <a:rPr lang="en-US" dirty="0" smtClean="0">
                <a:latin typeface="Cambria Math" pitchFamily="18" charset="0"/>
                <a:ea typeface="Cambria Math" pitchFamily="18" charset="0"/>
              </a:rPr>
              <a:t>1</a:t>
            </a:r>
            <a:r>
              <a:rPr lang="en-US" dirty="0" smtClean="0">
                <a:ea typeface="Cambria Math" pitchFamily="18" charset="0"/>
              </a:rPr>
              <a:t>) </a:t>
            </a:r>
            <a:r>
              <a:rPr lang="en-US" i="1" dirty="0" smtClean="0">
                <a:ea typeface="Cambria Math" pitchFamily="18" charset="0"/>
              </a:rPr>
              <a:t>= c</a:t>
            </a:r>
            <a:r>
              <a:rPr lang="en-US" dirty="0" smtClean="0">
                <a:latin typeface="Cambria Math" pitchFamily="18" charset="0"/>
                <a:ea typeface="Cambria Math" pitchFamily="18" charset="0"/>
              </a:rPr>
              <a:t>,    </a:t>
            </a:r>
            <a:r>
              <a:rPr lang="en-US" i="1" dirty="0" smtClean="0"/>
              <a:t>f</a:t>
            </a:r>
            <a:r>
              <a:rPr lang="en-US" i="1" baseline="30000" dirty="0" smtClean="0"/>
              <a:t>-</a:t>
            </a:r>
            <a:r>
              <a:rPr lang="en-US" baseline="30000" dirty="0" smtClean="0"/>
              <a:t>1</a:t>
            </a:r>
            <a:r>
              <a:rPr lang="en-US" i="1" baseline="30000" dirty="0" smtClean="0"/>
              <a:t> </a:t>
            </a:r>
            <a:r>
              <a:rPr lang="en-US" i="1" dirty="0" smtClean="0"/>
              <a:t>(</a:t>
            </a:r>
            <a:r>
              <a:rPr lang="en-US" dirty="0" smtClean="0">
                <a:latin typeface="Cambria Math" pitchFamily="18" charset="0"/>
                <a:ea typeface="Cambria Math" pitchFamily="18" charset="0"/>
              </a:rPr>
              <a:t>2</a:t>
            </a:r>
            <a:r>
              <a:rPr lang="en-US" dirty="0" smtClean="0"/>
              <a:t>)</a:t>
            </a:r>
            <a:r>
              <a:rPr lang="en-US" i="1" dirty="0" smtClean="0"/>
              <a:t> = a,  </a:t>
            </a:r>
            <a:r>
              <a:rPr lang="en-US" dirty="0" smtClean="0"/>
              <a:t>and</a:t>
            </a:r>
            <a:r>
              <a:rPr lang="en-US" i="1" dirty="0" smtClean="0"/>
              <a:t> f</a:t>
            </a:r>
            <a:r>
              <a:rPr lang="en-US" i="1" baseline="30000" dirty="0" smtClean="0"/>
              <a:t>-</a:t>
            </a:r>
            <a:r>
              <a:rPr lang="en-US" baseline="30000" dirty="0" smtClean="0"/>
              <a:t>1</a:t>
            </a:r>
            <a:r>
              <a:rPr lang="en-US" i="1" baseline="30000" dirty="0" smtClean="0"/>
              <a:t> </a:t>
            </a:r>
            <a:r>
              <a:rPr lang="en-US" i="1" dirty="0" smtClean="0"/>
              <a:t>(</a:t>
            </a:r>
            <a:r>
              <a:rPr lang="en-US" dirty="0" smtClean="0">
                <a:latin typeface="Cambria Math" pitchFamily="18" charset="0"/>
                <a:ea typeface="Cambria Math" pitchFamily="18" charset="0"/>
              </a:rPr>
              <a:t>3</a:t>
            </a:r>
            <a:r>
              <a:rPr lang="en-US" dirty="0" smtClean="0"/>
              <a:t>)</a:t>
            </a:r>
            <a:r>
              <a:rPr lang="en-US" i="1" dirty="0" smtClean="0"/>
              <a:t> = b.</a:t>
            </a:r>
            <a:endParaRPr lang="en-US" dirty="0"/>
          </a:p>
        </p:txBody>
      </p:sp>
    </p:spTree>
    <p:extLst>
      <p:ext uri="{BB962C8B-B14F-4D97-AF65-F5344CB8AC3E}">
        <p14:creationId xmlns:p14="http://schemas.microsoft.com/office/powerpoint/2010/main" val="297538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 </a:t>
            </a:r>
            <a:r>
              <a:rPr lang="en-US" dirty="0" smtClean="0"/>
              <a:t>Let </a:t>
            </a:r>
            <a:r>
              <a:rPr lang="en-US" i="1" dirty="0" smtClean="0"/>
              <a:t>f: </a:t>
            </a:r>
            <a:r>
              <a:rPr lang="en-US" b="1" dirty="0" smtClean="0"/>
              <a:t>Z </a:t>
            </a:r>
            <a:r>
              <a:rPr lang="en-US" i="1" dirty="0" smtClean="0">
                <a:sym typeface="Wingdings" pitchFamily="2" charset="2"/>
              </a:rPr>
              <a:t> </a:t>
            </a:r>
            <a:r>
              <a:rPr lang="en-US" b="1" dirty="0" smtClean="0">
                <a:sym typeface="Wingdings" pitchFamily="2" charset="2"/>
              </a:rPr>
              <a:t>Z</a:t>
            </a:r>
            <a:r>
              <a:rPr lang="en-US" i="1" dirty="0" smtClean="0">
                <a:sym typeface="Wingdings" pitchFamily="2" charset="2"/>
              </a:rPr>
              <a:t> </a:t>
            </a:r>
            <a:r>
              <a:rPr lang="en-US" dirty="0" smtClean="0">
                <a:sym typeface="Wingdings" pitchFamily="2" charset="2"/>
              </a:rPr>
              <a:t>be such that </a:t>
            </a:r>
            <a:r>
              <a:rPr lang="en-US" i="1" dirty="0" smtClean="0">
                <a:sym typeface="Wingdings" pitchFamily="2" charset="2"/>
              </a:rPr>
              <a:t>f(x) = x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a:t>
            </a:r>
            <a:r>
              <a:rPr lang="en-US" i="1" dirty="0" smtClean="0">
                <a:sym typeface="Wingdings" pitchFamily="2" charset="2"/>
              </a:rPr>
              <a:t>f</a:t>
            </a:r>
            <a:r>
              <a:rPr lang="en-US" dirty="0" smtClean="0">
                <a:sym typeface="Wingdings" pitchFamily="2" charset="2"/>
              </a:rPr>
              <a:t> invertible, and if so, what is its inverse? </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 </a:t>
            </a:r>
            <a:r>
              <a:rPr lang="en-US" dirty="0" smtClean="0"/>
              <a:t>Let </a:t>
            </a:r>
            <a:r>
              <a:rPr lang="en-US" i="1" dirty="0" smtClean="0"/>
              <a:t>f: </a:t>
            </a:r>
            <a:r>
              <a:rPr lang="en-US" b="1" dirty="0" smtClean="0"/>
              <a:t>Z </a:t>
            </a:r>
            <a:r>
              <a:rPr lang="en-US" i="1" dirty="0" smtClean="0">
                <a:sym typeface="Wingdings" pitchFamily="2" charset="2"/>
              </a:rPr>
              <a:t> </a:t>
            </a:r>
            <a:r>
              <a:rPr lang="en-US" b="1" dirty="0" smtClean="0">
                <a:sym typeface="Wingdings" pitchFamily="2" charset="2"/>
              </a:rPr>
              <a:t>Z</a:t>
            </a:r>
            <a:r>
              <a:rPr lang="en-US" i="1" dirty="0" smtClean="0">
                <a:sym typeface="Wingdings" pitchFamily="2" charset="2"/>
              </a:rPr>
              <a:t> </a:t>
            </a:r>
            <a:r>
              <a:rPr lang="en-US" dirty="0" smtClean="0">
                <a:sym typeface="Wingdings" pitchFamily="2" charset="2"/>
              </a:rPr>
              <a:t>be such that </a:t>
            </a:r>
            <a:r>
              <a:rPr lang="en-US" i="1" dirty="0" smtClean="0">
                <a:sym typeface="Wingdings" pitchFamily="2" charset="2"/>
              </a:rPr>
              <a:t>f(x) = x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a:t>
            </a:r>
            <a:r>
              <a:rPr lang="en-US" i="1" dirty="0" smtClean="0">
                <a:sym typeface="Wingdings" pitchFamily="2" charset="2"/>
              </a:rPr>
              <a:t>f</a:t>
            </a:r>
            <a:r>
              <a:rPr lang="en-US" dirty="0" smtClean="0">
                <a:sym typeface="Wingdings" pitchFamily="2" charset="2"/>
              </a:rPr>
              <a:t> invertible, and if so, what is its inverse? </a:t>
            </a:r>
            <a:endParaRPr lang="en-US" dirty="0"/>
          </a:p>
        </p:txBody>
      </p:sp>
      <p:sp>
        <p:nvSpPr>
          <p:cNvPr id="4" name="TextBox 3"/>
          <p:cNvSpPr txBox="1"/>
          <p:nvPr/>
        </p:nvSpPr>
        <p:spPr>
          <a:xfrm>
            <a:off x="1600200" y="4114800"/>
            <a:ext cx="5410200" cy="923330"/>
          </a:xfrm>
          <a:prstGeom prst="rect">
            <a:avLst/>
          </a:prstGeom>
          <a:noFill/>
        </p:spPr>
        <p:txBody>
          <a:bodyPr wrap="square" rtlCol="0">
            <a:spAutoFit/>
          </a:bodyPr>
          <a:lstStyle/>
          <a:p>
            <a:r>
              <a:rPr lang="en-US" b="1" dirty="0" smtClean="0"/>
              <a:t>Solution</a:t>
            </a:r>
            <a:r>
              <a:rPr lang="en-US" dirty="0" smtClean="0"/>
              <a:t>: The function </a:t>
            </a:r>
            <a:r>
              <a:rPr lang="en-US" i="1" dirty="0" smtClean="0"/>
              <a:t>f</a:t>
            </a:r>
            <a:r>
              <a:rPr lang="en-US" dirty="0" smtClean="0"/>
              <a:t> is invertible because it is a one-to-one correspondence. The inverse function </a:t>
            </a:r>
            <a:r>
              <a:rPr lang="en-US" i="1" dirty="0" smtClean="0"/>
              <a:t>f</a:t>
            </a:r>
            <a:r>
              <a:rPr lang="en-US" i="1" baseline="30000" dirty="0" smtClean="0"/>
              <a:t>-1</a:t>
            </a:r>
            <a:r>
              <a:rPr lang="en-US" baseline="30000" dirty="0" smtClean="0"/>
              <a:t> </a:t>
            </a:r>
            <a:r>
              <a:rPr lang="en-US" dirty="0" smtClean="0"/>
              <a:t> reverses the correspondence  so </a:t>
            </a:r>
            <a:r>
              <a:rPr lang="en-US" i="1" dirty="0" smtClean="0">
                <a:ea typeface="Cambria Math" pitchFamily="18" charset="0"/>
              </a:rPr>
              <a:t>f</a:t>
            </a:r>
            <a:r>
              <a:rPr lang="en-US" i="1" baseline="30000" dirty="0" smtClean="0">
                <a:ea typeface="Cambria Math" pitchFamily="18" charset="0"/>
              </a:rPr>
              <a:t>-</a:t>
            </a:r>
            <a:r>
              <a:rPr lang="en-US" baseline="30000" dirty="0" smtClean="0">
                <a:ea typeface="Cambria Math" pitchFamily="18" charset="0"/>
              </a:rPr>
              <a:t>1</a:t>
            </a:r>
            <a:r>
              <a:rPr lang="en-US" i="1" baseline="30000" dirty="0" smtClean="0">
                <a:ea typeface="Cambria Math" pitchFamily="18" charset="0"/>
              </a:rPr>
              <a:t> </a:t>
            </a:r>
            <a:r>
              <a:rPr lang="en-US" i="1" dirty="0" smtClean="0">
                <a:ea typeface="Cambria Math" pitchFamily="18" charset="0"/>
              </a:rPr>
              <a:t>(y) = y – </a:t>
            </a:r>
            <a:r>
              <a:rPr lang="en-US" dirty="0" smtClean="0">
                <a:latin typeface="Cambria Math" pitchFamily="18" charset="0"/>
                <a:ea typeface="Cambria Math" pitchFamily="18" charset="0"/>
              </a:rPr>
              <a:t>1.   </a:t>
            </a:r>
            <a:endParaRPr lang="en-US" dirty="0"/>
          </a:p>
        </p:txBody>
      </p:sp>
    </p:spTree>
    <p:extLst>
      <p:ext uri="{BB962C8B-B14F-4D97-AF65-F5344CB8AC3E}">
        <p14:creationId xmlns:p14="http://schemas.microsoft.com/office/powerpoint/2010/main" val="160863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t>Let </a:t>
            </a:r>
            <a:r>
              <a:rPr lang="en-US" i="1" dirty="0" smtClean="0"/>
              <a:t>f: </a:t>
            </a:r>
            <a:r>
              <a:rPr lang="en-US" b="1" dirty="0" smtClean="0"/>
              <a:t>R</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a:t>
            </a:r>
            <a:r>
              <a:rPr lang="en-US" b="1" dirty="0" smtClean="0">
                <a:sym typeface="Wingdings" pitchFamily="2" charset="2"/>
              </a:rPr>
              <a:t>R</a:t>
            </a:r>
            <a:r>
              <a:rPr lang="en-US" i="1" dirty="0" smtClean="0">
                <a:sym typeface="Wingdings" pitchFamily="2" charset="2"/>
              </a:rPr>
              <a:t> </a:t>
            </a:r>
            <a:r>
              <a:rPr lang="en-US" dirty="0" smtClean="0">
                <a:sym typeface="Wingdings" pitchFamily="2" charset="2"/>
              </a:rPr>
              <a:t>be such that </a:t>
            </a:r>
            <a:r>
              <a:rPr lang="en-US" i="1" dirty="0" smtClean="0">
                <a:sym typeface="Wingdings" pitchFamily="2" charset="2"/>
              </a:rPr>
              <a:t>                   </a:t>
            </a:r>
            <a:r>
              <a:rPr lang="en-US" dirty="0" smtClean="0">
                <a:sym typeface="Wingdings" pitchFamily="2" charset="2"/>
              </a:rPr>
              <a:t>.    Is </a:t>
            </a:r>
            <a:r>
              <a:rPr lang="en-US" i="1" dirty="0" smtClean="0">
                <a:sym typeface="Wingdings" pitchFamily="2" charset="2"/>
              </a:rPr>
              <a:t>f</a:t>
            </a:r>
            <a:r>
              <a:rPr lang="en-US" dirty="0" smtClean="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smtClean="0"/>
              <a:t>Solution</a:t>
            </a:r>
            <a:r>
              <a:rPr lang="en-US" dirty="0" smtClean="0"/>
              <a:t>: The function </a:t>
            </a:r>
            <a:r>
              <a:rPr lang="en-US" i="1" dirty="0" smtClean="0"/>
              <a:t>f</a:t>
            </a:r>
            <a:r>
              <a:rPr lang="en-US" dirty="0" smtClean="0"/>
              <a:t> is not invertible because it is not one-to-one .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Roster Method</a:t>
            </a:r>
            <a:endParaRPr lang="en-US" dirty="0"/>
          </a:p>
        </p:txBody>
      </p:sp>
      <p:sp>
        <p:nvSpPr>
          <p:cNvPr id="3" name="Content Placeholder 2"/>
          <p:cNvSpPr>
            <a:spLocks noGrp="1"/>
          </p:cNvSpPr>
          <p:nvPr>
            <p:ph idx="1"/>
          </p:nvPr>
        </p:nvSpPr>
        <p:spPr/>
        <p:txBody>
          <a:bodyPr>
            <a:normAutofit/>
          </a:bodyPr>
          <a:lstStyle/>
          <a:p>
            <a:r>
              <a:rPr lang="en-US" dirty="0" smtClean="0"/>
              <a:t>Set of all vowels in the English alphabet:</a:t>
            </a:r>
          </a:p>
          <a:p>
            <a:pPr>
              <a:buNone/>
            </a:pPr>
            <a:r>
              <a:rPr lang="en-US" dirty="0" smtClean="0"/>
              <a:t>              </a:t>
            </a:r>
            <a:r>
              <a:rPr lang="en-US" i="1" dirty="0" smtClean="0">
                <a:latin typeface="Cambria Math" pitchFamily="18" charset="0"/>
                <a:ea typeface="Cambria Math" pitchFamily="18" charset="0"/>
              </a:rPr>
              <a:t>V</a:t>
            </a:r>
            <a:r>
              <a:rPr lang="en-US" dirty="0" smtClean="0">
                <a:latin typeface="Cambria Math" pitchFamily="18" charset="0"/>
                <a:ea typeface="Cambria Math" pitchFamily="18" charset="0"/>
              </a:rPr>
              <a:t> = {</a:t>
            </a:r>
            <a:r>
              <a:rPr lang="en-US" dirty="0" err="1" smtClean="0">
                <a:latin typeface="Cambria Math" pitchFamily="18" charset="0"/>
                <a:ea typeface="Cambria Math" pitchFamily="18" charset="0"/>
              </a:rPr>
              <a:t>a,e,i,o,u</a:t>
            </a:r>
            <a:r>
              <a:rPr lang="en-US" dirty="0" smtClean="0">
                <a:latin typeface="Cambria Math" pitchFamily="18" charset="0"/>
                <a:ea typeface="Cambria Math" pitchFamily="18" charset="0"/>
              </a:rPr>
              <a:t>}</a:t>
            </a:r>
          </a:p>
          <a:p>
            <a:r>
              <a:rPr lang="en-US" dirty="0" smtClean="0"/>
              <a:t>Set of all  odd positive integers less than </a:t>
            </a:r>
            <a:r>
              <a:rPr lang="en-US" dirty="0" smtClean="0">
                <a:latin typeface="Cambria Math" pitchFamily="18" charset="0"/>
                <a:ea typeface="Cambria Math" pitchFamily="18" charset="0"/>
              </a:rPr>
              <a:t>10</a:t>
            </a:r>
            <a:r>
              <a:rPr lang="en-US" dirty="0" smtClean="0"/>
              <a:t>:</a:t>
            </a:r>
          </a:p>
          <a:p>
            <a:pPr>
              <a:buNone/>
            </a:pPr>
            <a:r>
              <a:rPr lang="en-US" dirty="0" smtClean="0"/>
              <a:t>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 = {1,3,5,7,9}</a:t>
            </a:r>
          </a:p>
          <a:p>
            <a:r>
              <a:rPr lang="en-US" dirty="0" smtClean="0"/>
              <a:t>Set of all positive integers less than </a:t>
            </a:r>
            <a:r>
              <a:rPr lang="en-US" dirty="0" smtClean="0">
                <a:latin typeface="Cambria Math" pitchFamily="18" charset="0"/>
                <a:ea typeface="Cambria Math" pitchFamily="18" charset="0"/>
              </a:rPr>
              <a:t>100</a:t>
            </a:r>
            <a:r>
              <a:rPr lang="en-US" dirty="0" smtClean="0"/>
              <a:t>:</a:t>
            </a:r>
          </a:p>
          <a:p>
            <a:pPr>
              <a:buNone/>
            </a:pPr>
            <a:r>
              <a:rPr lang="en-US" dirty="0" smtClean="0"/>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{1,2,3,……..,99}</a:t>
            </a:r>
          </a:p>
          <a:p>
            <a:pPr marL="514350" indent="-514350"/>
            <a:r>
              <a:rPr lang="en-US" dirty="0" smtClean="0">
                <a:latin typeface="Cambria Math" pitchFamily="18" charset="0"/>
                <a:ea typeface="Cambria Math" pitchFamily="18" charset="0"/>
              </a:rPr>
              <a:t>Set of all integers less than 0:</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 -3,-2,-1}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r>
              <a:rPr lang="en-US" b="1" dirty="0" smtClean="0"/>
              <a:t>Definition</a:t>
            </a:r>
            <a:r>
              <a:rPr lang="en-US" dirty="0" smtClean="0"/>
              <a:t>: Let </a:t>
            </a:r>
            <a:r>
              <a:rPr lang="en-US" i="1" dirty="0" smtClean="0"/>
              <a:t>f</a:t>
            </a:r>
            <a:r>
              <a:rPr lang="en-US" dirty="0" smtClean="0"/>
              <a:t>: </a:t>
            </a:r>
            <a:r>
              <a:rPr lang="en-US" i="1" dirty="0" smtClean="0"/>
              <a:t>B</a:t>
            </a:r>
            <a:r>
              <a:rPr lang="en-US" dirty="0" smtClean="0"/>
              <a:t> </a:t>
            </a:r>
            <a:r>
              <a:rPr lang="en-US" dirty="0" smtClean="0">
                <a:latin typeface="Cambria Math"/>
                <a:ea typeface="Cambria Math"/>
              </a:rPr>
              <a:t>→</a:t>
            </a:r>
            <a:r>
              <a:rPr lang="en-US" dirty="0" smtClean="0">
                <a:sym typeface="Wingdings" pitchFamily="2" charset="2"/>
              </a:rPr>
              <a:t> </a:t>
            </a:r>
            <a:r>
              <a:rPr lang="en-US" i="1" dirty="0" smtClean="0">
                <a:sym typeface="Wingdings" pitchFamily="2" charset="2"/>
              </a:rPr>
              <a:t>C</a:t>
            </a:r>
            <a:r>
              <a:rPr lang="en-US" dirty="0" smtClean="0">
                <a:sym typeface="Wingdings" pitchFamily="2" charset="2"/>
              </a:rPr>
              <a:t>, </a:t>
            </a:r>
            <a:r>
              <a:rPr lang="en-US" i="1" dirty="0" smtClean="0">
                <a:sym typeface="Wingdings" pitchFamily="2" charset="2"/>
              </a:rPr>
              <a:t>g</a:t>
            </a:r>
            <a:r>
              <a:rPr lang="en-US" dirty="0" smtClean="0">
                <a:sym typeface="Wingdings" pitchFamily="2" charset="2"/>
              </a:rPr>
              <a:t>: </a:t>
            </a:r>
            <a:r>
              <a:rPr lang="en-US" i="1" dirty="0" smtClean="0">
                <a:sym typeface="Wingdings" pitchFamily="2" charset="2"/>
              </a:rPr>
              <a:t>A</a:t>
            </a:r>
            <a:r>
              <a:rPr lang="en-US" dirty="0" smtClean="0">
                <a:sym typeface="Wingdings" pitchFamily="2" charset="2"/>
              </a:rPr>
              <a:t> </a:t>
            </a:r>
            <a:r>
              <a:rPr lang="en-US" dirty="0" smtClean="0">
                <a:latin typeface="Cambria Math"/>
                <a:ea typeface="Cambria Math"/>
              </a:rPr>
              <a:t>→</a:t>
            </a:r>
            <a:r>
              <a:rPr lang="en-US" dirty="0" smtClean="0">
                <a:sym typeface="Wingdings" pitchFamily="2" charset="2"/>
              </a:rPr>
              <a:t> </a:t>
            </a:r>
            <a:r>
              <a:rPr lang="en-US" i="1" dirty="0" smtClean="0">
                <a:sym typeface="Wingdings" pitchFamily="2" charset="2"/>
              </a:rPr>
              <a:t>B</a:t>
            </a:r>
            <a:r>
              <a:rPr lang="en-US" dirty="0" smtClean="0">
                <a:sym typeface="Wingdings" pitchFamily="2" charset="2"/>
              </a:rPr>
              <a:t>. The </a:t>
            </a:r>
            <a:r>
              <a:rPr lang="en-US" i="1" dirty="0" smtClean="0">
                <a:sym typeface="Wingdings" pitchFamily="2" charset="2"/>
              </a:rPr>
              <a:t>composition of f with g</a:t>
            </a:r>
            <a:r>
              <a:rPr lang="en-US" dirty="0" smtClean="0">
                <a:sym typeface="Wingdings" pitchFamily="2" charset="2"/>
              </a:rPr>
              <a:t>, denoted            is the function from </a:t>
            </a:r>
            <a:r>
              <a:rPr lang="en-US" i="1" dirty="0" smtClean="0">
                <a:sym typeface="Wingdings" pitchFamily="2" charset="2"/>
              </a:rPr>
              <a:t>A</a:t>
            </a:r>
            <a:r>
              <a:rPr lang="en-US" dirty="0" smtClean="0">
                <a:sym typeface="Wingdings" pitchFamily="2" charset="2"/>
              </a:rPr>
              <a:t> to </a:t>
            </a:r>
            <a:r>
              <a:rPr lang="en-US" i="1" dirty="0" smtClean="0">
                <a:sym typeface="Wingdings" pitchFamily="2" charset="2"/>
              </a:rPr>
              <a:t>C </a:t>
            </a:r>
            <a:r>
              <a:rPr lang="en-US" dirty="0" smtClean="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Composition </a:t>
            </a:r>
            <a:endParaRPr lang="en-US" dirty="0"/>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smtClean="0"/>
              <a:t>A</a:t>
            </a:r>
            <a:endParaRPr lang="en-US" sz="4000" b="1" dirty="0"/>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smtClean="0"/>
              <a:t>C</a:t>
            </a:r>
            <a:endParaRPr lang="en-US" sz="4000" b="1" dirty="0"/>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smtClean="0"/>
              <a:t>a</a:t>
            </a:r>
            <a:endParaRPr lang="en-US" dirty="0"/>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smtClean="0"/>
              <a:t>b</a:t>
            </a:r>
            <a:endParaRPr lang="en-US" dirty="0"/>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smtClean="0"/>
              <a:t>c</a:t>
            </a:r>
            <a:endParaRPr lang="en-US" dirty="0"/>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smtClean="0"/>
              <a:t>d</a:t>
            </a:r>
            <a:endParaRPr lang="en-US" dirty="0"/>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smtClean="0"/>
              <a:t>i</a:t>
            </a:r>
            <a:endParaRPr lang="en-US" dirty="0"/>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smtClean="0"/>
              <a:t>j</a:t>
            </a:r>
            <a:endParaRPr lang="en-US" dirty="0"/>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smtClean="0"/>
              <a:t>h</a:t>
            </a:r>
            <a:endParaRPr lang="en-US" dirty="0"/>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smtClean="0"/>
                <a:t>A</a:t>
              </a:r>
              <a:endParaRPr lang="en-US" sz="4000" b="1" dirty="0"/>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smtClean="0"/>
                <a:t>B</a:t>
              </a:r>
              <a:endParaRPr lang="en-US" sz="4000" b="1" dirty="0"/>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smtClean="0"/>
                <a:t>C</a:t>
              </a:r>
              <a:endParaRPr lang="en-US" sz="4000" b="1" dirty="0"/>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smtClean="0"/>
                <a:t>c</a:t>
              </a:r>
              <a:endParaRPr lang="en-US" dirty="0"/>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smtClean="0"/>
                <a:t>d</a:t>
              </a:r>
              <a:endParaRPr lang="en-US" dirty="0"/>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endParaRPr lang="en-US" dirty="0" smtClean="0"/>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smtClean="0"/>
                <a:t>W</a:t>
              </a:r>
              <a:endParaRPr lang="en-US" dirty="0"/>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smtClean="0"/>
                <a:t>X</a:t>
              </a:r>
              <a:endParaRPr lang="en-US" dirty="0"/>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smtClean="0"/>
                <a:t>Y</a:t>
              </a:r>
              <a:endParaRPr lang="en-US" dirty="0"/>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smtClean="0"/>
                <a:t>g</a:t>
              </a:r>
              <a:endParaRPr lang="en-US" sz="2400" i="1" dirty="0"/>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smtClean="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smtClean="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smtClean="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smtClean="0"/>
                <a:t>f</a:t>
              </a:r>
              <a:endParaRPr lang="en-US" sz="2400" i="1" dirty="0"/>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If                         and                                  , then </a:t>
            </a:r>
          </a:p>
          <a:p>
            <a:endParaRPr lang="en-US" dirty="0" smtClean="0"/>
          </a:p>
          <a:p>
            <a:pPr>
              <a:buNone/>
            </a:pPr>
            <a:r>
              <a:rPr lang="en-US" dirty="0" smtClean="0"/>
              <a:t>     and  </a:t>
            </a:r>
            <a:endParaRPr lang="en-US" dirty="0"/>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Questions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Let </a:t>
            </a:r>
            <a:r>
              <a:rPr lang="en-US" i="1" dirty="0" smtClean="0"/>
              <a:t>g</a:t>
            </a:r>
            <a:r>
              <a:rPr lang="en-US" dirty="0" smtClean="0"/>
              <a:t> be the function from the set {</a:t>
            </a:r>
            <a:r>
              <a:rPr lang="en-US" i="1" dirty="0" err="1" smtClean="0"/>
              <a:t>a,b,c</a:t>
            </a:r>
            <a:r>
              <a:rPr lang="en-US" dirty="0" smtClean="0"/>
              <a:t>}</a:t>
            </a:r>
            <a:r>
              <a:rPr lang="en-US" i="1" dirty="0" smtClean="0"/>
              <a:t> </a:t>
            </a:r>
            <a:r>
              <a:rPr lang="en-US" dirty="0" smtClean="0"/>
              <a:t>to itself such that </a:t>
            </a:r>
            <a:r>
              <a:rPr lang="en-US" i="1" dirty="0" smtClean="0"/>
              <a:t>g</a:t>
            </a:r>
            <a:r>
              <a:rPr lang="en-US" dirty="0" smtClean="0"/>
              <a:t>(</a:t>
            </a:r>
            <a:r>
              <a:rPr lang="en-US" i="1" dirty="0" smtClean="0"/>
              <a:t>a</a:t>
            </a:r>
            <a:r>
              <a:rPr lang="en-US" dirty="0" smtClean="0"/>
              <a:t>)</a:t>
            </a:r>
            <a:r>
              <a:rPr lang="en-US" i="1" dirty="0" smtClean="0"/>
              <a:t> = b</a:t>
            </a:r>
            <a:r>
              <a:rPr lang="en-US" dirty="0" smtClean="0"/>
              <a:t>, </a:t>
            </a:r>
            <a:r>
              <a:rPr lang="en-US" i="1" dirty="0" smtClean="0"/>
              <a:t>g</a:t>
            </a:r>
            <a:r>
              <a:rPr lang="en-US" dirty="0" smtClean="0"/>
              <a:t>(</a:t>
            </a:r>
            <a:r>
              <a:rPr lang="en-US" i="1" dirty="0" smtClean="0"/>
              <a:t>b</a:t>
            </a:r>
            <a:r>
              <a:rPr lang="en-US" dirty="0" smtClean="0"/>
              <a:t>)</a:t>
            </a:r>
            <a:r>
              <a:rPr lang="en-US" i="1" dirty="0" smtClean="0"/>
              <a:t> = c</a:t>
            </a:r>
            <a:r>
              <a:rPr lang="en-US" dirty="0" smtClean="0"/>
              <a:t>, and </a:t>
            </a:r>
            <a:r>
              <a:rPr lang="en-US" i="1" dirty="0" smtClean="0"/>
              <a:t>g</a:t>
            </a:r>
            <a:r>
              <a:rPr lang="en-US" dirty="0" smtClean="0"/>
              <a:t>(</a:t>
            </a:r>
            <a:r>
              <a:rPr lang="en-US" i="1" dirty="0" smtClean="0"/>
              <a:t>c</a:t>
            </a:r>
            <a:r>
              <a:rPr lang="en-US" dirty="0" smtClean="0"/>
              <a:t>)</a:t>
            </a:r>
            <a:r>
              <a:rPr lang="en-US" i="1" dirty="0" smtClean="0"/>
              <a:t> = a</a:t>
            </a:r>
            <a:r>
              <a:rPr lang="en-US" dirty="0" smtClean="0"/>
              <a:t>. Let  </a:t>
            </a:r>
            <a:r>
              <a:rPr lang="en-US" i="1" dirty="0" smtClean="0"/>
              <a:t>f</a:t>
            </a:r>
            <a:r>
              <a:rPr lang="en-US" dirty="0" smtClean="0"/>
              <a:t> be the function from the set {</a:t>
            </a:r>
            <a:r>
              <a:rPr lang="en-US" i="1" dirty="0" err="1" smtClean="0"/>
              <a:t>a,b,c</a:t>
            </a:r>
            <a:r>
              <a:rPr lang="en-US" dirty="0" smtClean="0"/>
              <a:t>}</a:t>
            </a:r>
            <a:r>
              <a:rPr lang="en-US" i="1" dirty="0" smtClean="0"/>
              <a:t> </a:t>
            </a:r>
            <a:r>
              <a:rPr lang="en-US" dirty="0" smtClean="0"/>
              <a:t>to the set {</a:t>
            </a:r>
            <a:r>
              <a:rPr lang="en-US" dirty="0" smtClean="0">
                <a:latin typeface="Cambria Math" pitchFamily="18" charset="0"/>
                <a:ea typeface="Cambria Math" pitchFamily="18" charset="0"/>
              </a:rPr>
              <a:t>1,2,3</a:t>
            </a:r>
            <a:r>
              <a:rPr lang="en-US" dirty="0" smtClean="0"/>
              <a:t>}</a:t>
            </a:r>
            <a:r>
              <a:rPr lang="en-US" i="1" dirty="0" smtClean="0"/>
              <a:t> </a:t>
            </a:r>
            <a:r>
              <a:rPr lang="en-US" dirty="0" smtClean="0"/>
              <a:t>such that     </a:t>
            </a:r>
            <a:r>
              <a:rPr lang="en-US" i="1" dirty="0" smtClean="0"/>
              <a:t>f</a:t>
            </a:r>
            <a:r>
              <a:rPr lang="en-US" dirty="0" smtClean="0"/>
              <a:t>(</a:t>
            </a:r>
            <a:r>
              <a:rPr lang="en-US" i="1" dirty="0" smtClean="0"/>
              <a:t>a</a:t>
            </a:r>
            <a:r>
              <a:rPr lang="en-US" dirty="0" smtClean="0"/>
              <a:t>)</a:t>
            </a:r>
            <a:r>
              <a:rPr lang="en-US" i="1" dirty="0" smtClean="0"/>
              <a:t> = </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i="1" dirty="0" smtClean="0"/>
              <a:t>b</a:t>
            </a:r>
            <a:r>
              <a:rPr lang="en-US" dirty="0" smtClean="0"/>
              <a:t>)</a:t>
            </a:r>
            <a:r>
              <a:rPr lang="en-US" i="1" dirty="0" smtClean="0"/>
              <a:t> = </a:t>
            </a:r>
            <a:r>
              <a:rPr lang="en-US" dirty="0" smtClean="0">
                <a:latin typeface="Cambria Math" pitchFamily="18" charset="0"/>
                <a:ea typeface="Cambria Math" pitchFamily="18" charset="0"/>
              </a:rPr>
              <a:t>2</a:t>
            </a:r>
            <a:r>
              <a:rPr lang="en-US" dirty="0" smtClean="0"/>
              <a:t>, and </a:t>
            </a:r>
            <a:r>
              <a:rPr lang="en-US" i="1" dirty="0" smtClean="0"/>
              <a:t>f</a:t>
            </a:r>
            <a:r>
              <a:rPr lang="en-US" dirty="0" smtClean="0"/>
              <a:t>(</a:t>
            </a:r>
            <a:r>
              <a:rPr lang="en-US" i="1" dirty="0" smtClean="0"/>
              <a:t>c</a:t>
            </a:r>
            <a:r>
              <a:rPr lang="en-US" dirty="0" smtClean="0"/>
              <a:t>)</a:t>
            </a:r>
            <a:r>
              <a:rPr lang="en-US" i="1" dirty="0" smtClean="0"/>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1</a:t>
            </a:r>
            <a:r>
              <a:rPr lang="en-US" dirty="0" smtClean="0"/>
              <a:t>.</a:t>
            </a:r>
          </a:p>
          <a:p>
            <a:pPr>
              <a:buNone/>
            </a:pPr>
            <a:r>
              <a:rPr lang="en-US" dirty="0" smtClean="0"/>
              <a:t>    What is the composition of </a:t>
            </a:r>
            <a:r>
              <a:rPr lang="en-US" i="1" dirty="0" smtClean="0"/>
              <a:t>f</a:t>
            </a:r>
            <a:r>
              <a:rPr lang="en-US" dirty="0" smtClean="0"/>
              <a:t> and </a:t>
            </a:r>
            <a:r>
              <a:rPr lang="en-US" i="1" dirty="0" smtClean="0"/>
              <a:t>g</a:t>
            </a:r>
            <a:r>
              <a:rPr lang="en-US" dirty="0" smtClean="0"/>
              <a:t>, and what is the composition of </a:t>
            </a:r>
            <a:r>
              <a:rPr lang="en-US" i="1" dirty="0" smtClean="0"/>
              <a:t>g </a:t>
            </a:r>
            <a:r>
              <a:rPr lang="en-US" dirty="0" smtClean="0"/>
              <a:t>and </a:t>
            </a:r>
            <a:r>
              <a:rPr lang="en-US" i="1" dirty="0" smtClean="0"/>
              <a:t>f</a:t>
            </a:r>
            <a:r>
              <a:rPr lang="en-US" dirty="0" smtClean="0"/>
              <a:t>.</a:t>
            </a:r>
          </a:p>
          <a:p>
            <a:pPr>
              <a:buNone/>
            </a:pPr>
            <a:r>
              <a:rPr lang="en-US" b="1" dirty="0" smtClean="0"/>
              <a:t>    </a:t>
            </a:r>
            <a:r>
              <a:rPr lang="en-US" b="1" dirty="0" smtClean="0"/>
              <a:t> </a:t>
            </a:r>
            <a:endParaRPr lang="en-US" dirty="0" smtClean="0"/>
          </a:p>
          <a:p>
            <a:pPr lvl="1"/>
            <a:endParaRPr lang="en-US" dirty="0" smtClean="0"/>
          </a:p>
          <a:p>
            <a:pPr lvl="1"/>
            <a:endParaRPr lang="en-US" dirty="0" smtClean="0"/>
          </a:p>
          <a:p>
            <a:pPr lvl="1"/>
            <a:endParaRPr lang="en-US" dirty="0" smtClean="0"/>
          </a:p>
          <a:p>
            <a:endParaRPr lang="en-US" dirty="0" smtClean="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Questions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Let </a:t>
            </a:r>
            <a:r>
              <a:rPr lang="en-US" i="1" dirty="0" smtClean="0"/>
              <a:t>g</a:t>
            </a:r>
            <a:r>
              <a:rPr lang="en-US" dirty="0" smtClean="0"/>
              <a:t> be the function from the set {</a:t>
            </a:r>
            <a:r>
              <a:rPr lang="en-US" i="1" dirty="0" err="1" smtClean="0"/>
              <a:t>a,b,c</a:t>
            </a:r>
            <a:r>
              <a:rPr lang="en-US" dirty="0" smtClean="0"/>
              <a:t>}</a:t>
            </a:r>
            <a:r>
              <a:rPr lang="en-US" i="1" dirty="0" smtClean="0"/>
              <a:t> </a:t>
            </a:r>
            <a:r>
              <a:rPr lang="en-US" dirty="0" smtClean="0"/>
              <a:t>to itself such that </a:t>
            </a:r>
            <a:r>
              <a:rPr lang="en-US" i="1" dirty="0" smtClean="0"/>
              <a:t>g</a:t>
            </a:r>
            <a:r>
              <a:rPr lang="en-US" dirty="0" smtClean="0"/>
              <a:t>(</a:t>
            </a:r>
            <a:r>
              <a:rPr lang="en-US" i="1" dirty="0" smtClean="0"/>
              <a:t>a</a:t>
            </a:r>
            <a:r>
              <a:rPr lang="en-US" dirty="0" smtClean="0"/>
              <a:t>)</a:t>
            </a:r>
            <a:r>
              <a:rPr lang="en-US" i="1" dirty="0" smtClean="0"/>
              <a:t> = b</a:t>
            </a:r>
            <a:r>
              <a:rPr lang="en-US" dirty="0" smtClean="0"/>
              <a:t>, </a:t>
            </a:r>
            <a:r>
              <a:rPr lang="en-US" i="1" dirty="0" smtClean="0"/>
              <a:t>g</a:t>
            </a:r>
            <a:r>
              <a:rPr lang="en-US" dirty="0" smtClean="0"/>
              <a:t>(</a:t>
            </a:r>
            <a:r>
              <a:rPr lang="en-US" i="1" dirty="0" smtClean="0"/>
              <a:t>b</a:t>
            </a:r>
            <a:r>
              <a:rPr lang="en-US" dirty="0" smtClean="0"/>
              <a:t>)</a:t>
            </a:r>
            <a:r>
              <a:rPr lang="en-US" i="1" dirty="0" smtClean="0"/>
              <a:t> = c</a:t>
            </a:r>
            <a:r>
              <a:rPr lang="en-US" dirty="0" smtClean="0"/>
              <a:t>, and </a:t>
            </a:r>
            <a:r>
              <a:rPr lang="en-US" i="1" dirty="0" smtClean="0"/>
              <a:t>g</a:t>
            </a:r>
            <a:r>
              <a:rPr lang="en-US" dirty="0" smtClean="0"/>
              <a:t>(</a:t>
            </a:r>
            <a:r>
              <a:rPr lang="en-US" i="1" dirty="0" smtClean="0"/>
              <a:t>c</a:t>
            </a:r>
            <a:r>
              <a:rPr lang="en-US" dirty="0" smtClean="0"/>
              <a:t>)</a:t>
            </a:r>
            <a:r>
              <a:rPr lang="en-US" i="1" dirty="0" smtClean="0"/>
              <a:t> = a</a:t>
            </a:r>
            <a:r>
              <a:rPr lang="en-US" dirty="0" smtClean="0"/>
              <a:t>. Let  </a:t>
            </a:r>
            <a:r>
              <a:rPr lang="en-US" i="1" dirty="0" smtClean="0"/>
              <a:t>f</a:t>
            </a:r>
            <a:r>
              <a:rPr lang="en-US" dirty="0" smtClean="0"/>
              <a:t> be the function from the set {</a:t>
            </a:r>
            <a:r>
              <a:rPr lang="en-US" i="1" dirty="0" err="1" smtClean="0"/>
              <a:t>a,b,c</a:t>
            </a:r>
            <a:r>
              <a:rPr lang="en-US" dirty="0" smtClean="0"/>
              <a:t>}</a:t>
            </a:r>
            <a:r>
              <a:rPr lang="en-US" i="1" dirty="0" smtClean="0"/>
              <a:t> </a:t>
            </a:r>
            <a:r>
              <a:rPr lang="en-US" dirty="0" smtClean="0"/>
              <a:t>to the set {</a:t>
            </a:r>
            <a:r>
              <a:rPr lang="en-US" dirty="0" smtClean="0">
                <a:latin typeface="Cambria Math" pitchFamily="18" charset="0"/>
                <a:ea typeface="Cambria Math" pitchFamily="18" charset="0"/>
              </a:rPr>
              <a:t>1,2,3</a:t>
            </a:r>
            <a:r>
              <a:rPr lang="en-US" dirty="0" smtClean="0"/>
              <a:t>}</a:t>
            </a:r>
            <a:r>
              <a:rPr lang="en-US" i="1" dirty="0" smtClean="0"/>
              <a:t> </a:t>
            </a:r>
            <a:r>
              <a:rPr lang="en-US" dirty="0" smtClean="0"/>
              <a:t>such that     </a:t>
            </a:r>
            <a:r>
              <a:rPr lang="en-US" i="1" dirty="0" smtClean="0"/>
              <a:t>f</a:t>
            </a:r>
            <a:r>
              <a:rPr lang="en-US" dirty="0" smtClean="0"/>
              <a:t>(</a:t>
            </a:r>
            <a:r>
              <a:rPr lang="en-US" i="1" dirty="0" smtClean="0"/>
              <a:t>a</a:t>
            </a:r>
            <a:r>
              <a:rPr lang="en-US" dirty="0" smtClean="0"/>
              <a:t>)</a:t>
            </a:r>
            <a:r>
              <a:rPr lang="en-US" i="1" dirty="0" smtClean="0"/>
              <a:t> = </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i="1" dirty="0" smtClean="0"/>
              <a:t>b</a:t>
            </a:r>
            <a:r>
              <a:rPr lang="en-US" dirty="0" smtClean="0"/>
              <a:t>)</a:t>
            </a:r>
            <a:r>
              <a:rPr lang="en-US" i="1" dirty="0" smtClean="0"/>
              <a:t> = </a:t>
            </a:r>
            <a:r>
              <a:rPr lang="en-US" dirty="0" smtClean="0">
                <a:latin typeface="Cambria Math" pitchFamily="18" charset="0"/>
                <a:ea typeface="Cambria Math" pitchFamily="18" charset="0"/>
              </a:rPr>
              <a:t>2</a:t>
            </a:r>
            <a:r>
              <a:rPr lang="en-US" dirty="0" smtClean="0"/>
              <a:t>, and </a:t>
            </a:r>
            <a:r>
              <a:rPr lang="en-US" i="1" dirty="0" smtClean="0"/>
              <a:t>f</a:t>
            </a:r>
            <a:r>
              <a:rPr lang="en-US" dirty="0" smtClean="0"/>
              <a:t>(</a:t>
            </a:r>
            <a:r>
              <a:rPr lang="en-US" i="1" dirty="0" smtClean="0"/>
              <a:t>c</a:t>
            </a:r>
            <a:r>
              <a:rPr lang="en-US" dirty="0" smtClean="0"/>
              <a:t>)</a:t>
            </a:r>
            <a:r>
              <a:rPr lang="en-US" i="1" dirty="0" smtClean="0"/>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1</a:t>
            </a:r>
            <a:r>
              <a:rPr lang="en-US" dirty="0" smtClean="0"/>
              <a:t>.</a:t>
            </a:r>
          </a:p>
          <a:p>
            <a:pPr>
              <a:buNone/>
            </a:pPr>
            <a:r>
              <a:rPr lang="en-US" dirty="0" smtClean="0"/>
              <a:t>    What is the composition of </a:t>
            </a:r>
            <a:r>
              <a:rPr lang="en-US" i="1" dirty="0" smtClean="0"/>
              <a:t>f</a:t>
            </a:r>
            <a:r>
              <a:rPr lang="en-US" dirty="0" smtClean="0"/>
              <a:t> and </a:t>
            </a:r>
            <a:r>
              <a:rPr lang="en-US" i="1" dirty="0" smtClean="0"/>
              <a:t>g</a:t>
            </a:r>
            <a:r>
              <a:rPr lang="en-US" dirty="0" smtClean="0"/>
              <a:t>, and what is the composition of </a:t>
            </a:r>
            <a:r>
              <a:rPr lang="en-US" i="1" dirty="0" smtClean="0"/>
              <a:t>g </a:t>
            </a:r>
            <a:r>
              <a:rPr lang="en-US" dirty="0" smtClean="0"/>
              <a:t>and </a:t>
            </a:r>
            <a:r>
              <a:rPr lang="en-US" i="1" dirty="0" smtClean="0"/>
              <a:t>f</a:t>
            </a:r>
            <a:r>
              <a:rPr lang="en-US" dirty="0" smtClean="0"/>
              <a:t>.</a:t>
            </a:r>
          </a:p>
          <a:p>
            <a:pPr>
              <a:buNone/>
            </a:pPr>
            <a:r>
              <a:rPr lang="en-US" b="1" dirty="0" smtClean="0"/>
              <a:t>    Solution:  </a:t>
            </a:r>
            <a:r>
              <a:rPr lang="en-US" dirty="0" smtClean="0"/>
              <a:t>The composition </a:t>
            </a:r>
            <a:r>
              <a:rPr lang="en-US" i="1" dirty="0" err="1" smtClean="0"/>
              <a:t>f</a:t>
            </a:r>
            <a:r>
              <a:rPr lang="en-US" i="1" dirty="0" err="1" smtClean="0">
                <a:latin typeface="Cambria Math"/>
                <a:ea typeface="Cambria Math"/>
              </a:rPr>
              <a:t>∘g</a:t>
            </a:r>
            <a:r>
              <a:rPr lang="en-US" dirty="0" smtClean="0"/>
              <a:t>  is defined by </a:t>
            </a:r>
          </a:p>
          <a:p>
            <a:pPr lvl="1">
              <a:buNone/>
            </a:pPr>
            <a:r>
              <a:rPr lang="en-US" i="1" dirty="0" err="1" smtClean="0"/>
              <a:t>f</a:t>
            </a:r>
            <a:r>
              <a:rPr lang="en-US" i="1" dirty="0" err="1" smtClean="0">
                <a:latin typeface="Cambria Math"/>
                <a:ea typeface="Cambria Math"/>
              </a:rPr>
              <a:t>∘g</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a</a:t>
            </a:r>
            <a:r>
              <a:rPr lang="en-US" dirty="0" smtClean="0">
                <a:latin typeface="Cambria Math"/>
                <a:ea typeface="Cambria Math"/>
              </a:rPr>
              <a:t>)</a:t>
            </a:r>
            <a:r>
              <a:rPr lang="en-US" i="1" dirty="0" smtClean="0">
                <a:latin typeface="Cambria Math"/>
                <a:ea typeface="Cambria Math"/>
              </a:rPr>
              <a:t>= </a:t>
            </a:r>
            <a:r>
              <a:rPr lang="en-US" i="1" dirty="0" smtClean="0">
                <a:ea typeface="Cambria Math"/>
              </a:rPr>
              <a:t>f</a:t>
            </a:r>
            <a:r>
              <a:rPr lang="en-US" i="1" dirty="0" smtClean="0">
                <a:latin typeface="Cambria Math"/>
                <a:ea typeface="Cambria Math"/>
              </a:rPr>
              <a:t>(g</a:t>
            </a:r>
            <a:r>
              <a:rPr lang="en-US" dirty="0" smtClean="0">
                <a:latin typeface="Cambria Math"/>
                <a:ea typeface="Cambria Math"/>
              </a:rPr>
              <a:t>(</a:t>
            </a:r>
            <a:r>
              <a:rPr lang="en-US" i="1" dirty="0" smtClean="0">
                <a:latin typeface="Cambria Math"/>
                <a:ea typeface="Cambria Math"/>
              </a:rPr>
              <a:t>a</a:t>
            </a:r>
            <a:r>
              <a:rPr lang="en-US" dirty="0" smtClean="0">
                <a:latin typeface="Cambria Math"/>
                <a:ea typeface="Cambria Math"/>
              </a:rPr>
              <a:t>))</a:t>
            </a:r>
            <a:r>
              <a:rPr lang="en-US" i="1" dirty="0" smtClean="0">
                <a:latin typeface="Cambria Math"/>
                <a:ea typeface="Cambria Math"/>
              </a:rPr>
              <a:t> =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a:t>
            </a:r>
            <a:r>
              <a:rPr lang="en-US" i="1" dirty="0" smtClean="0">
                <a:latin typeface="Cambria Math"/>
                <a:ea typeface="Cambria Math"/>
              </a:rPr>
              <a:t> = </a:t>
            </a:r>
            <a:r>
              <a:rPr lang="en-US" dirty="0" smtClean="0">
                <a:latin typeface="Cambria Math"/>
                <a:ea typeface="Cambria Math"/>
              </a:rPr>
              <a:t>2</a:t>
            </a:r>
            <a:r>
              <a:rPr lang="en-US" i="1" dirty="0" smtClean="0">
                <a:latin typeface="Cambria Math"/>
                <a:ea typeface="Cambria Math"/>
              </a:rPr>
              <a:t>.</a:t>
            </a:r>
            <a:r>
              <a:rPr lang="en-US" dirty="0" smtClean="0"/>
              <a:t> </a:t>
            </a:r>
          </a:p>
          <a:p>
            <a:pPr lvl="1">
              <a:buNone/>
            </a:pPr>
            <a:r>
              <a:rPr lang="en-US" i="1" dirty="0" err="1" smtClean="0"/>
              <a:t>f</a:t>
            </a:r>
            <a:r>
              <a:rPr lang="en-US" i="1" dirty="0" err="1" smtClean="0">
                <a:latin typeface="Cambria Math"/>
                <a:ea typeface="Cambria Math"/>
              </a:rPr>
              <a:t>∘g</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a:t>
            </a:r>
            <a:r>
              <a:rPr lang="en-US" i="1" dirty="0" smtClean="0">
                <a:latin typeface="Cambria Math"/>
                <a:ea typeface="Cambria Math"/>
              </a:rPr>
              <a:t>=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g</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 </a:t>
            </a:r>
            <a:r>
              <a:rPr lang="en-US" i="1" dirty="0" smtClean="0">
                <a:latin typeface="Cambria Math"/>
                <a:ea typeface="Cambria Math"/>
              </a:rPr>
              <a:t>=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c</a:t>
            </a:r>
            <a:r>
              <a:rPr lang="en-US" dirty="0" smtClean="0">
                <a:latin typeface="Cambria Math"/>
                <a:ea typeface="Cambria Math"/>
              </a:rPr>
              <a:t>)</a:t>
            </a:r>
            <a:r>
              <a:rPr lang="en-US" i="1" dirty="0" smtClean="0">
                <a:latin typeface="Cambria Math"/>
                <a:ea typeface="Cambria Math"/>
              </a:rPr>
              <a:t> = </a:t>
            </a:r>
            <a:r>
              <a:rPr lang="en-US" dirty="0" smtClean="0">
                <a:latin typeface="Cambria Math"/>
                <a:ea typeface="Cambria Math"/>
              </a:rPr>
              <a:t>1</a:t>
            </a:r>
            <a:r>
              <a:rPr lang="en-US" i="1" dirty="0" smtClean="0">
                <a:latin typeface="Cambria Math"/>
                <a:ea typeface="Cambria Math"/>
              </a:rPr>
              <a:t>.</a:t>
            </a:r>
            <a:r>
              <a:rPr lang="en-US" dirty="0" smtClean="0"/>
              <a:t> </a:t>
            </a:r>
          </a:p>
          <a:p>
            <a:pPr lvl="1">
              <a:buNone/>
            </a:pPr>
            <a:r>
              <a:rPr lang="en-US" i="1" dirty="0" err="1" smtClean="0"/>
              <a:t>f</a:t>
            </a:r>
            <a:r>
              <a:rPr lang="en-US" i="1" dirty="0" err="1" smtClean="0">
                <a:latin typeface="Cambria Math"/>
                <a:ea typeface="Cambria Math"/>
              </a:rPr>
              <a:t>∘g</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c</a:t>
            </a:r>
            <a:r>
              <a:rPr lang="en-US" dirty="0" smtClean="0">
                <a:latin typeface="Cambria Math"/>
                <a:ea typeface="Cambria Math"/>
              </a:rPr>
              <a:t>)</a:t>
            </a:r>
            <a:r>
              <a:rPr lang="en-US" i="1" dirty="0" smtClean="0">
                <a:latin typeface="Cambria Math"/>
                <a:ea typeface="Cambria Math"/>
              </a:rPr>
              <a:t>=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g</a:t>
            </a:r>
            <a:r>
              <a:rPr lang="en-US" dirty="0" smtClean="0">
                <a:latin typeface="Cambria Math"/>
                <a:ea typeface="Cambria Math"/>
              </a:rPr>
              <a:t>(</a:t>
            </a:r>
            <a:r>
              <a:rPr lang="en-US" i="1" dirty="0" smtClean="0">
                <a:latin typeface="Cambria Math"/>
                <a:ea typeface="Cambria Math"/>
              </a:rPr>
              <a:t>c</a:t>
            </a:r>
            <a:r>
              <a:rPr lang="en-US" dirty="0" smtClean="0">
                <a:latin typeface="Cambria Math"/>
                <a:ea typeface="Cambria Math"/>
              </a:rPr>
              <a:t>))</a:t>
            </a:r>
            <a:r>
              <a:rPr lang="en-US" i="1" dirty="0" smtClean="0">
                <a:latin typeface="Cambria Math"/>
                <a:ea typeface="Cambria Math"/>
              </a:rPr>
              <a:t> =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a</a:t>
            </a:r>
            <a:r>
              <a:rPr lang="en-US" dirty="0" smtClean="0">
                <a:latin typeface="Cambria Math"/>
                <a:ea typeface="Cambria Math"/>
              </a:rPr>
              <a:t>)</a:t>
            </a:r>
            <a:r>
              <a:rPr lang="en-US" i="1" dirty="0" smtClean="0">
                <a:latin typeface="Cambria Math"/>
                <a:ea typeface="Cambria Math"/>
              </a:rPr>
              <a:t> = </a:t>
            </a:r>
            <a:r>
              <a:rPr lang="en-US" dirty="0" smtClean="0">
                <a:latin typeface="Cambria Math"/>
                <a:ea typeface="Cambria Math"/>
              </a:rPr>
              <a:t>3</a:t>
            </a:r>
            <a:r>
              <a:rPr lang="en-US" i="1" dirty="0" smtClean="0">
                <a:latin typeface="Cambria Math"/>
                <a:ea typeface="Cambria Math"/>
              </a:rPr>
              <a:t>.</a:t>
            </a:r>
            <a:r>
              <a:rPr lang="en-US" dirty="0" smtClean="0"/>
              <a:t> </a:t>
            </a:r>
          </a:p>
          <a:p>
            <a:pPr lvl="1">
              <a:buNone/>
            </a:pPr>
            <a:r>
              <a:rPr lang="en-US" dirty="0" smtClean="0"/>
              <a:t>Note that </a:t>
            </a:r>
            <a:r>
              <a:rPr lang="en-US" i="1" dirty="0" err="1" smtClean="0"/>
              <a:t>g</a:t>
            </a:r>
            <a:r>
              <a:rPr lang="en-US" i="1" dirty="0" err="1" smtClean="0">
                <a:latin typeface="Cambria Math"/>
                <a:ea typeface="Cambria Math"/>
              </a:rPr>
              <a:t>∘f</a:t>
            </a:r>
            <a:r>
              <a:rPr lang="en-US" i="1" dirty="0" smtClean="0">
                <a:latin typeface="Cambria Math"/>
                <a:ea typeface="Cambria Math"/>
              </a:rPr>
              <a:t>  </a:t>
            </a:r>
            <a:r>
              <a:rPr lang="en-US" dirty="0" smtClean="0">
                <a:latin typeface="Cambria Math"/>
                <a:ea typeface="Cambria Math"/>
              </a:rPr>
              <a:t>is not defined, because the range of </a:t>
            </a:r>
            <a:r>
              <a:rPr lang="en-US" i="1" dirty="0" smtClean="0">
                <a:ea typeface="Cambria Math"/>
              </a:rPr>
              <a:t>f</a:t>
            </a:r>
            <a:r>
              <a:rPr lang="en-US" dirty="0" smtClean="0">
                <a:latin typeface="Cambria Math"/>
                <a:ea typeface="Cambria Math"/>
              </a:rPr>
              <a:t> is not a subset of the domain of </a:t>
            </a:r>
            <a:r>
              <a:rPr lang="en-US" i="1" dirty="0" smtClean="0">
                <a:ea typeface="Cambria Math"/>
              </a:rPr>
              <a:t>g</a:t>
            </a:r>
            <a:r>
              <a:rPr lang="en-US" dirty="0" smtClean="0">
                <a:latin typeface="Cambria Math"/>
                <a:ea typeface="Cambria Math"/>
              </a:rPr>
              <a:t>. </a:t>
            </a:r>
            <a:endParaRPr lang="en-US" dirty="0" smtClean="0"/>
          </a:p>
          <a:p>
            <a:pPr lvl="1"/>
            <a:endParaRPr lang="en-US" dirty="0" smtClean="0"/>
          </a:p>
          <a:p>
            <a:pPr lvl="1"/>
            <a:endParaRPr lang="en-US" dirty="0" smtClean="0"/>
          </a:p>
          <a:p>
            <a:pPr lvl="1"/>
            <a:endParaRPr lang="en-US" dirty="0" smtClean="0"/>
          </a:p>
          <a:p>
            <a:endParaRPr lang="en-US" dirty="0" smtClean="0"/>
          </a:p>
          <a:p>
            <a:endParaRPr lang="en-US" b="1" dirty="0"/>
          </a:p>
        </p:txBody>
      </p:sp>
    </p:spTree>
    <p:extLst>
      <p:ext uri="{BB962C8B-B14F-4D97-AF65-F5344CB8AC3E}">
        <p14:creationId xmlns:p14="http://schemas.microsoft.com/office/powerpoint/2010/main" val="157627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Questions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Let f and g be functions from the set of integers to the set of integers defined by  </a:t>
            </a:r>
            <a:r>
              <a:rPr lang="en-US" i="1" dirty="0" smtClean="0"/>
              <a:t>f</a:t>
            </a:r>
            <a:r>
              <a:rPr lang="en-US" dirty="0" smtClean="0"/>
              <a:t>(</a:t>
            </a:r>
            <a:r>
              <a:rPr lang="en-US" i="1" dirty="0" smtClean="0"/>
              <a:t>x</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x </a:t>
            </a:r>
            <a:r>
              <a:rPr lang="en-US" dirty="0" smtClean="0"/>
              <a:t>+</a:t>
            </a:r>
            <a:r>
              <a:rPr lang="en-US" i="1" dirty="0" smtClean="0"/>
              <a:t>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g</a:t>
            </a:r>
            <a:r>
              <a:rPr lang="en-US" dirty="0" smtClean="0"/>
              <a:t>(</a:t>
            </a:r>
            <a:r>
              <a:rPr lang="en-US" i="1" dirty="0" smtClean="0"/>
              <a:t>x</a:t>
            </a:r>
            <a:r>
              <a:rPr lang="en-US" dirty="0" smtClean="0"/>
              <a:t>)</a:t>
            </a:r>
            <a:r>
              <a:rPr lang="en-US" i="1" dirty="0" smtClean="0"/>
              <a:t> = </a:t>
            </a:r>
            <a:r>
              <a:rPr lang="en-US" dirty="0" smtClean="0">
                <a:latin typeface="Cambria Math" pitchFamily="18" charset="0"/>
                <a:ea typeface="Cambria Math" pitchFamily="18" charset="0"/>
              </a:rPr>
              <a:t>3</a:t>
            </a:r>
            <a:r>
              <a:rPr lang="en-US" i="1" dirty="0" smtClean="0"/>
              <a:t>x </a:t>
            </a:r>
            <a:r>
              <a:rPr lang="en-US" dirty="0" smtClean="0"/>
              <a:t>+</a:t>
            </a:r>
            <a:r>
              <a:rPr lang="en-US" i="1" dirty="0" smtClean="0"/>
              <a:t> </a:t>
            </a:r>
            <a:r>
              <a:rPr lang="en-US" dirty="0" smtClean="0">
                <a:latin typeface="Cambria Math" pitchFamily="18" charset="0"/>
                <a:ea typeface="Cambria Math" pitchFamily="18" charset="0"/>
              </a:rPr>
              <a:t>2</a:t>
            </a:r>
            <a:r>
              <a:rPr lang="en-US" dirty="0" smtClean="0"/>
              <a:t>. </a:t>
            </a:r>
          </a:p>
          <a:p>
            <a:pPr>
              <a:buNone/>
            </a:pPr>
            <a:r>
              <a:rPr lang="en-US" dirty="0" smtClean="0"/>
              <a:t>   What is the composition of </a:t>
            </a:r>
            <a:r>
              <a:rPr lang="en-US" i="1" dirty="0" smtClean="0"/>
              <a:t>f</a:t>
            </a:r>
            <a:r>
              <a:rPr lang="en-US" dirty="0" smtClean="0"/>
              <a:t> and </a:t>
            </a:r>
            <a:r>
              <a:rPr lang="en-US" i="1" dirty="0" smtClean="0"/>
              <a:t>g</a:t>
            </a:r>
            <a:r>
              <a:rPr lang="en-US" dirty="0" smtClean="0"/>
              <a:t>, and also the composition of </a:t>
            </a:r>
            <a:r>
              <a:rPr lang="en-US" i="1" dirty="0" smtClean="0"/>
              <a:t>g</a:t>
            </a:r>
            <a:r>
              <a:rPr lang="en-US" dirty="0" smtClean="0"/>
              <a:t> and </a:t>
            </a:r>
            <a:r>
              <a:rPr lang="en-US" i="1" dirty="0" smtClean="0"/>
              <a:t>f </a:t>
            </a:r>
            <a:r>
              <a:rPr lang="en-US" dirty="0" smtClean="0"/>
              <a:t>?</a:t>
            </a:r>
          </a:p>
          <a:p>
            <a:pPr>
              <a:buNone/>
            </a:pPr>
            <a:r>
              <a:rPr lang="en-US" b="1" dirty="0" smtClean="0"/>
              <a:t>     </a:t>
            </a:r>
            <a:r>
              <a:rPr lang="en-US" b="1" dirty="0" smtClean="0"/>
              <a:t> </a:t>
            </a:r>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Questions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Let f and g be functions from the set of integers to the set of integers defined by  </a:t>
            </a:r>
            <a:r>
              <a:rPr lang="en-US" i="1" dirty="0" smtClean="0"/>
              <a:t>f</a:t>
            </a:r>
            <a:r>
              <a:rPr lang="en-US" dirty="0" smtClean="0"/>
              <a:t>(</a:t>
            </a:r>
            <a:r>
              <a:rPr lang="en-US" i="1" dirty="0" smtClean="0"/>
              <a:t>x</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x </a:t>
            </a:r>
            <a:r>
              <a:rPr lang="en-US" dirty="0" smtClean="0"/>
              <a:t>+</a:t>
            </a:r>
            <a:r>
              <a:rPr lang="en-US" i="1" dirty="0" smtClean="0"/>
              <a:t>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g</a:t>
            </a:r>
            <a:r>
              <a:rPr lang="en-US" dirty="0" smtClean="0"/>
              <a:t>(</a:t>
            </a:r>
            <a:r>
              <a:rPr lang="en-US" i="1" dirty="0" smtClean="0"/>
              <a:t>x</a:t>
            </a:r>
            <a:r>
              <a:rPr lang="en-US" dirty="0" smtClean="0"/>
              <a:t>)</a:t>
            </a:r>
            <a:r>
              <a:rPr lang="en-US" i="1" dirty="0" smtClean="0"/>
              <a:t> = </a:t>
            </a:r>
            <a:r>
              <a:rPr lang="en-US" dirty="0" smtClean="0">
                <a:latin typeface="Cambria Math" pitchFamily="18" charset="0"/>
                <a:ea typeface="Cambria Math" pitchFamily="18" charset="0"/>
              </a:rPr>
              <a:t>3</a:t>
            </a:r>
            <a:r>
              <a:rPr lang="en-US" i="1" dirty="0" smtClean="0"/>
              <a:t>x </a:t>
            </a:r>
            <a:r>
              <a:rPr lang="en-US" dirty="0" smtClean="0"/>
              <a:t>+</a:t>
            </a:r>
            <a:r>
              <a:rPr lang="en-US" i="1" dirty="0" smtClean="0"/>
              <a:t> </a:t>
            </a:r>
            <a:r>
              <a:rPr lang="en-US" dirty="0" smtClean="0">
                <a:latin typeface="Cambria Math" pitchFamily="18" charset="0"/>
                <a:ea typeface="Cambria Math" pitchFamily="18" charset="0"/>
              </a:rPr>
              <a:t>2</a:t>
            </a:r>
            <a:r>
              <a:rPr lang="en-US" dirty="0" smtClean="0"/>
              <a:t>. </a:t>
            </a:r>
          </a:p>
          <a:p>
            <a:pPr>
              <a:buNone/>
            </a:pPr>
            <a:r>
              <a:rPr lang="en-US" dirty="0" smtClean="0"/>
              <a:t>   What is the composition of </a:t>
            </a:r>
            <a:r>
              <a:rPr lang="en-US" i="1" dirty="0" smtClean="0"/>
              <a:t>f</a:t>
            </a:r>
            <a:r>
              <a:rPr lang="en-US" dirty="0" smtClean="0"/>
              <a:t> and </a:t>
            </a:r>
            <a:r>
              <a:rPr lang="en-US" i="1" dirty="0" smtClean="0"/>
              <a:t>g</a:t>
            </a:r>
            <a:r>
              <a:rPr lang="en-US" dirty="0" smtClean="0"/>
              <a:t>, and also the composition of </a:t>
            </a:r>
            <a:r>
              <a:rPr lang="en-US" i="1" dirty="0" smtClean="0"/>
              <a:t>g</a:t>
            </a:r>
            <a:r>
              <a:rPr lang="en-US" dirty="0" smtClean="0"/>
              <a:t> and </a:t>
            </a:r>
            <a:r>
              <a:rPr lang="en-US" i="1" dirty="0" smtClean="0"/>
              <a:t>f </a:t>
            </a:r>
            <a:r>
              <a:rPr lang="en-US" dirty="0" smtClean="0"/>
              <a:t>?</a:t>
            </a:r>
          </a:p>
          <a:p>
            <a:pPr>
              <a:buNone/>
            </a:pPr>
            <a:r>
              <a:rPr lang="en-US" b="1" dirty="0" smtClean="0"/>
              <a:t>     Solution:</a:t>
            </a:r>
            <a:endParaRPr lang="en-US" dirty="0" smtClean="0"/>
          </a:p>
          <a:p>
            <a:pPr lvl="1">
              <a:buNone/>
            </a:pPr>
            <a:r>
              <a:rPr lang="en-US" i="1" dirty="0" err="1" smtClean="0"/>
              <a:t>f</a:t>
            </a:r>
            <a:r>
              <a:rPr lang="en-US" i="1" dirty="0" err="1" smtClean="0">
                <a:latin typeface="Cambria Math"/>
                <a:ea typeface="Cambria Math"/>
              </a:rPr>
              <a:t>∘g</a:t>
            </a:r>
            <a:r>
              <a:rPr lang="en-US" i="1" dirty="0" smtClean="0">
                <a:latin typeface="Cambria Math"/>
                <a:ea typeface="Cambria Math"/>
              </a:rPr>
              <a:t>  </a:t>
            </a:r>
            <a:r>
              <a:rPr lang="en-US" dirty="0" smtClean="0">
                <a:latin typeface="Cambria Math"/>
                <a:ea typeface="Cambria Math"/>
              </a:rPr>
              <a:t>(</a:t>
            </a:r>
            <a:r>
              <a:rPr lang="en-US" i="1" dirty="0" smtClean="0">
                <a:ea typeface="Cambria Math"/>
              </a:rPr>
              <a:t>x</a:t>
            </a:r>
            <a:r>
              <a:rPr lang="en-US" dirty="0" smtClean="0">
                <a:latin typeface="Cambria Math"/>
                <a:ea typeface="Cambria Math"/>
              </a:rPr>
              <a:t>)=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g</a:t>
            </a:r>
            <a:r>
              <a:rPr lang="en-US" dirty="0" smtClean="0">
                <a:latin typeface="Cambria Math"/>
                <a:ea typeface="Cambria Math"/>
              </a:rPr>
              <a:t>(</a:t>
            </a:r>
            <a:r>
              <a:rPr lang="en-US" i="1" dirty="0" smtClean="0">
                <a:ea typeface="Cambria Math"/>
              </a:rPr>
              <a:t>x</a:t>
            </a:r>
            <a:r>
              <a:rPr lang="en-US" dirty="0" smtClean="0">
                <a:latin typeface="Cambria Math"/>
                <a:ea typeface="Cambria Math"/>
              </a:rPr>
              <a:t>)) =</a:t>
            </a:r>
            <a:r>
              <a:rPr lang="en-US" i="1" dirty="0" smtClean="0">
                <a:latin typeface="Cambria Math"/>
                <a:ea typeface="Cambria Math"/>
              </a:rPr>
              <a:t> </a:t>
            </a:r>
            <a:r>
              <a:rPr lang="en-US" i="1" dirty="0" smtClean="0">
                <a:ea typeface="Cambria Math"/>
              </a:rPr>
              <a:t>f</a:t>
            </a:r>
            <a:r>
              <a:rPr lang="en-US" dirty="0" smtClean="0">
                <a:latin typeface="Cambria Math"/>
                <a:ea typeface="Cambria Math"/>
              </a:rPr>
              <a:t>(3</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dirty="0" smtClean="0">
                <a:latin typeface="Cambria Math"/>
                <a:ea typeface="Cambria Math"/>
              </a:rPr>
              <a:t>2)</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dirty="0" smtClean="0">
                <a:latin typeface="Cambria Math"/>
                <a:ea typeface="Cambria Math"/>
              </a:rPr>
              <a:t>2(3</a:t>
            </a:r>
            <a:r>
              <a:rPr lang="en-US" i="1" dirty="0" smtClean="0">
                <a:ea typeface="Cambria Math"/>
              </a:rPr>
              <a:t>x</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2)</a:t>
            </a:r>
            <a:r>
              <a:rPr lang="en-US" i="1" dirty="0" smtClean="0">
                <a:latin typeface="Cambria Math"/>
                <a:ea typeface="Cambria Math"/>
              </a:rPr>
              <a:t> </a:t>
            </a:r>
            <a:r>
              <a:rPr lang="en-US" dirty="0" smtClean="0">
                <a:latin typeface="Cambria Math"/>
                <a:ea typeface="Cambria Math"/>
              </a:rPr>
              <a:t>+ 3</a:t>
            </a:r>
            <a:r>
              <a:rPr lang="en-US" i="1" dirty="0" smtClean="0">
                <a:latin typeface="Cambria Math"/>
                <a:ea typeface="Cambria Math"/>
              </a:rPr>
              <a:t> = </a:t>
            </a:r>
            <a:r>
              <a:rPr lang="en-US" dirty="0" smtClean="0">
                <a:latin typeface="Cambria Math"/>
                <a:ea typeface="Cambria Math"/>
              </a:rPr>
              <a:t>6</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+ 7</a:t>
            </a:r>
            <a:endParaRPr lang="en-US" dirty="0" smtClean="0"/>
          </a:p>
          <a:p>
            <a:pPr lvl="1">
              <a:buNone/>
            </a:pPr>
            <a:r>
              <a:rPr lang="en-US" i="1" dirty="0" err="1" smtClean="0"/>
              <a:t>g</a:t>
            </a:r>
            <a:r>
              <a:rPr lang="en-US" i="1" dirty="0" err="1" smtClean="0">
                <a:latin typeface="Cambria Math"/>
                <a:ea typeface="Cambria Math"/>
              </a:rPr>
              <a:t>∘f</a:t>
            </a:r>
            <a:r>
              <a:rPr lang="en-US" i="1" dirty="0" smtClean="0">
                <a:latin typeface="Cambria Math"/>
                <a:ea typeface="Cambria Math"/>
              </a:rPr>
              <a:t>  </a:t>
            </a:r>
            <a:r>
              <a:rPr lang="en-US" dirty="0" smtClean="0">
                <a:latin typeface="Cambria Math"/>
                <a:ea typeface="Cambria Math"/>
              </a:rPr>
              <a:t>(</a:t>
            </a:r>
            <a:r>
              <a:rPr lang="en-US" i="1" dirty="0" smtClean="0">
                <a:ea typeface="Cambria Math"/>
              </a:rPr>
              <a:t>x</a:t>
            </a:r>
            <a:r>
              <a:rPr lang="en-US" dirty="0" smtClean="0">
                <a:latin typeface="Cambria Math"/>
                <a:ea typeface="Cambria Math"/>
              </a:rPr>
              <a:t>)=</a:t>
            </a:r>
            <a:r>
              <a:rPr lang="en-US" i="1" dirty="0" smtClean="0">
                <a:latin typeface="Cambria Math"/>
                <a:ea typeface="Cambria Math"/>
              </a:rPr>
              <a:t> </a:t>
            </a:r>
            <a:r>
              <a:rPr lang="en-US" i="1" dirty="0" smtClean="0">
                <a:ea typeface="Cambria Math"/>
              </a:rPr>
              <a:t>g</a:t>
            </a:r>
            <a:r>
              <a:rPr lang="en-US" dirty="0" smtClean="0">
                <a:latin typeface="Cambria Math"/>
                <a:ea typeface="Cambria Math"/>
              </a:rPr>
              <a:t>(</a:t>
            </a:r>
            <a:r>
              <a:rPr lang="en-US" i="1" dirty="0" smtClean="0">
                <a:latin typeface="Cambria Math"/>
                <a:ea typeface="Cambria Math"/>
              </a:rPr>
              <a:t>f</a:t>
            </a:r>
            <a:r>
              <a:rPr lang="en-US" dirty="0" smtClean="0">
                <a:latin typeface="Cambria Math"/>
                <a:ea typeface="Cambria Math"/>
              </a:rPr>
              <a:t>(</a:t>
            </a:r>
            <a:r>
              <a:rPr lang="en-US" i="1" dirty="0" smtClean="0">
                <a:ea typeface="Cambria Math"/>
              </a:rPr>
              <a:t>x</a:t>
            </a:r>
            <a:r>
              <a:rPr lang="en-US" dirty="0" smtClean="0">
                <a:latin typeface="Cambria Math"/>
                <a:ea typeface="Cambria Math"/>
              </a:rPr>
              <a:t>)) =</a:t>
            </a:r>
            <a:r>
              <a:rPr lang="en-US" i="1" dirty="0" smtClean="0">
                <a:latin typeface="Cambria Math"/>
                <a:ea typeface="Cambria Math"/>
              </a:rPr>
              <a:t> </a:t>
            </a:r>
            <a:r>
              <a:rPr lang="en-US" i="1" dirty="0" smtClean="0">
                <a:ea typeface="Cambria Math"/>
              </a:rPr>
              <a:t>g</a:t>
            </a:r>
            <a:r>
              <a:rPr lang="en-US" dirty="0" smtClean="0">
                <a:latin typeface="Cambria Math"/>
                <a:ea typeface="Cambria Math"/>
              </a:rPr>
              <a:t>(2</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 = 3(2</a:t>
            </a:r>
            <a:r>
              <a:rPr lang="en-US" i="1" dirty="0" smtClean="0">
                <a:ea typeface="Cambria Math"/>
              </a:rPr>
              <a:t>x </a:t>
            </a:r>
            <a:r>
              <a:rPr lang="en-US" dirty="0" smtClean="0">
                <a:latin typeface="Cambria Math"/>
                <a:ea typeface="Cambria Math"/>
              </a:rPr>
              <a:t>+</a:t>
            </a:r>
            <a:r>
              <a:rPr lang="en-US" i="1" dirty="0" smtClean="0">
                <a:latin typeface="Cambria Math"/>
                <a:ea typeface="Cambria Math"/>
              </a:rPr>
              <a:t> </a:t>
            </a:r>
            <a:r>
              <a:rPr lang="en-US" dirty="0" smtClean="0">
                <a:latin typeface="Cambria Math"/>
                <a:ea typeface="Cambria Math"/>
              </a:rPr>
              <a:t>3)</a:t>
            </a:r>
            <a:r>
              <a:rPr lang="en-US" i="1" dirty="0" smtClean="0">
                <a:latin typeface="Cambria Math"/>
                <a:ea typeface="Cambria Math"/>
              </a:rPr>
              <a:t> </a:t>
            </a:r>
            <a:r>
              <a:rPr lang="en-US" dirty="0" smtClean="0">
                <a:latin typeface="Cambria Math"/>
                <a:ea typeface="Cambria Math"/>
              </a:rPr>
              <a:t>+ 2</a:t>
            </a:r>
            <a:r>
              <a:rPr lang="en-US" i="1" dirty="0" smtClean="0">
                <a:latin typeface="Cambria Math"/>
                <a:ea typeface="Cambria Math"/>
              </a:rPr>
              <a:t> = </a:t>
            </a:r>
            <a:r>
              <a:rPr lang="en-US" dirty="0" smtClean="0">
                <a:latin typeface="Cambria Math"/>
                <a:ea typeface="Cambria Math"/>
              </a:rPr>
              <a:t>6</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+ 11</a:t>
            </a:r>
            <a:r>
              <a:rPr lang="en-US" dirty="0" smtClean="0"/>
              <a:t> </a:t>
            </a:r>
          </a:p>
          <a:p>
            <a:endParaRPr lang="en-US" dirty="0" smtClean="0"/>
          </a:p>
          <a:p>
            <a:endParaRPr lang="en-US" dirty="0"/>
          </a:p>
        </p:txBody>
      </p:sp>
    </p:spTree>
    <p:extLst>
      <p:ext uri="{BB962C8B-B14F-4D97-AF65-F5344CB8AC3E}">
        <p14:creationId xmlns:p14="http://schemas.microsoft.com/office/powerpoint/2010/main" val="115691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of Functions</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f</a:t>
            </a:r>
            <a:r>
              <a:rPr lang="en-US" dirty="0" smtClean="0"/>
              <a:t> be a function from the set </a:t>
            </a:r>
            <a:r>
              <a:rPr lang="en-US" i="1" dirty="0" smtClean="0"/>
              <a:t>A</a:t>
            </a:r>
            <a:r>
              <a:rPr lang="en-US" dirty="0" smtClean="0"/>
              <a:t> to the set </a:t>
            </a:r>
            <a:r>
              <a:rPr lang="en-US" i="1" dirty="0" smtClean="0"/>
              <a:t>B</a:t>
            </a:r>
            <a:r>
              <a:rPr lang="en-US" dirty="0" smtClean="0"/>
              <a:t>. The </a:t>
            </a:r>
            <a:r>
              <a:rPr lang="en-US" i="1" dirty="0" smtClean="0"/>
              <a:t>graph</a:t>
            </a:r>
            <a:r>
              <a:rPr lang="en-US" dirty="0" smtClean="0"/>
              <a:t> of the function </a:t>
            </a:r>
            <a:r>
              <a:rPr lang="en-US" i="1" dirty="0" smtClean="0"/>
              <a:t>f</a:t>
            </a:r>
            <a:r>
              <a:rPr lang="en-US" dirty="0" smtClean="0"/>
              <a:t> is the set of ordered pairs   </a:t>
            </a:r>
            <a:r>
              <a:rPr lang="en-US" dirty="0" smtClean="0">
                <a:latin typeface="Cambria Math" pitchFamily="18" charset="0"/>
                <a:ea typeface="Cambria Math" pitchFamily="18" charset="0"/>
              </a:rPr>
              <a:t>{(</a:t>
            </a:r>
            <a:r>
              <a:rPr lang="en-US" i="1" dirty="0" err="1" smtClean="0">
                <a:ea typeface="Cambria Math" pitchFamily="18" charset="0"/>
              </a:rPr>
              <a:t>a,b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latin typeface="Cambria Math"/>
                <a:ea typeface="Cambria Math"/>
              </a:rPr>
              <a:t>A</a:t>
            </a:r>
            <a:r>
              <a:rPr lang="en-US" dirty="0" smtClean="0">
                <a:latin typeface="Cambria Math"/>
                <a:ea typeface="Cambria Math"/>
              </a:rPr>
              <a:t> and </a:t>
            </a:r>
            <a:r>
              <a:rPr lang="en-US" i="1" dirty="0" smtClean="0">
                <a:ea typeface="Cambria Math"/>
              </a:rPr>
              <a:t>f</a:t>
            </a:r>
            <a:r>
              <a:rPr lang="en-US" dirty="0" smtClean="0">
                <a:latin typeface="Cambria Math"/>
                <a:ea typeface="Cambria Math"/>
              </a:rPr>
              <a:t>(</a:t>
            </a:r>
            <a:r>
              <a:rPr lang="en-US" i="1" dirty="0" smtClean="0">
                <a:ea typeface="Cambria Math"/>
              </a:rPr>
              <a:t>a</a:t>
            </a:r>
            <a:r>
              <a:rPr lang="en-US" dirty="0" smtClean="0">
                <a:latin typeface="Cambria Math"/>
                <a:ea typeface="Cambria Math"/>
              </a:rPr>
              <a:t>) = </a:t>
            </a:r>
            <a:r>
              <a:rPr lang="en-US" i="1" dirty="0" smtClean="0">
                <a:ea typeface="Cambria Math"/>
              </a:rPr>
              <a:t>b</a:t>
            </a:r>
            <a:r>
              <a:rPr lang="en-US" dirty="0" smtClean="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smtClean="0"/>
              <a:t>Graph of </a:t>
            </a:r>
            <a:r>
              <a:rPr lang="en-US" sz="2400" i="1" dirty="0" smtClean="0"/>
              <a:t>f</a:t>
            </a:r>
            <a:r>
              <a:rPr lang="en-US" sz="2400" dirty="0" smtClean="0"/>
              <a:t>(</a:t>
            </a:r>
            <a:r>
              <a:rPr lang="en-US" sz="2400" i="1" dirty="0" smtClean="0"/>
              <a:t>n</a:t>
            </a:r>
            <a:r>
              <a:rPr lang="en-US" sz="2400" dirty="0" smtClean="0"/>
              <a:t>) = </a:t>
            </a:r>
            <a:r>
              <a:rPr lang="en-US" sz="2400" dirty="0" smtClean="0">
                <a:latin typeface="Cambria Math" pitchFamily="18" charset="0"/>
                <a:ea typeface="Cambria Math" pitchFamily="18" charset="0"/>
              </a:rPr>
              <a:t>2</a:t>
            </a:r>
            <a:r>
              <a:rPr lang="en-US" sz="2400" i="1" dirty="0" smtClean="0"/>
              <a:t>n</a:t>
            </a:r>
            <a:r>
              <a:rPr lang="en-US" sz="2400" dirty="0" smtClean="0"/>
              <a:t> </a:t>
            </a:r>
            <a:r>
              <a:rPr lang="en-US" sz="2400" dirty="0" smtClean="0">
                <a:latin typeface="Cambria Math" pitchFamily="18" charset="0"/>
                <a:ea typeface="Cambria Math" pitchFamily="18" charset="0"/>
              </a:rPr>
              <a:t>+ 1 </a:t>
            </a:r>
          </a:p>
          <a:p>
            <a:r>
              <a:rPr lang="en-US" sz="2400" dirty="0" smtClean="0"/>
              <a:t>    from Z to Z</a:t>
            </a:r>
            <a:endParaRPr lang="en-US" sz="2400" dirty="0"/>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smtClean="0"/>
              <a:t>Graph of </a:t>
            </a:r>
            <a:r>
              <a:rPr lang="en-US" sz="2400" i="1" dirty="0" smtClean="0"/>
              <a:t>f</a:t>
            </a:r>
            <a:r>
              <a:rPr lang="en-US" sz="2400" dirty="0" smtClean="0"/>
              <a:t>(</a:t>
            </a:r>
            <a:r>
              <a:rPr lang="en-US" sz="2400" i="1" dirty="0" smtClean="0"/>
              <a:t>x</a:t>
            </a:r>
            <a:r>
              <a:rPr lang="en-US" sz="2400" dirty="0" smtClean="0"/>
              <a:t>) = </a:t>
            </a:r>
            <a:r>
              <a:rPr lang="en-US" sz="2400" i="1" dirty="0" smtClean="0"/>
              <a:t>x</a:t>
            </a:r>
            <a:r>
              <a:rPr lang="en-US" sz="2400" baseline="30000" dirty="0" smtClean="0">
                <a:latin typeface="Cambria Math" pitchFamily="18" charset="0"/>
                <a:ea typeface="Cambria Math" pitchFamily="18" charset="0"/>
              </a:rPr>
              <a:t>2</a:t>
            </a:r>
            <a:r>
              <a:rPr lang="en-US" sz="2400" dirty="0" smtClean="0"/>
              <a:t> </a:t>
            </a:r>
          </a:p>
          <a:p>
            <a:r>
              <a:rPr lang="en-US" sz="2400" dirty="0" smtClean="0"/>
              <a:t>    from Z to Z</a:t>
            </a:r>
            <a:endParaRPr lang="en-US" sz="24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Important Functions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smtClean="0"/>
              <a:t>floor</a:t>
            </a:r>
            <a:r>
              <a:rPr lang="en-US" dirty="0" smtClean="0"/>
              <a:t> function, denoted</a:t>
            </a:r>
          </a:p>
          <a:p>
            <a:endParaRPr lang="en-US" dirty="0" smtClean="0"/>
          </a:p>
          <a:p>
            <a:pPr>
              <a:buNone/>
            </a:pPr>
            <a:r>
              <a:rPr lang="en-US" dirty="0" smtClean="0"/>
              <a:t>  is the largest integer less than or equal to </a:t>
            </a:r>
            <a:r>
              <a:rPr lang="en-US" i="1" dirty="0" smtClean="0"/>
              <a:t>x</a:t>
            </a:r>
            <a:r>
              <a:rPr lang="en-US" dirty="0" smtClean="0"/>
              <a:t>.</a:t>
            </a:r>
          </a:p>
          <a:p>
            <a:endParaRPr lang="en-US" dirty="0" smtClean="0"/>
          </a:p>
          <a:p>
            <a:r>
              <a:rPr lang="en-US" dirty="0" smtClean="0"/>
              <a:t>The </a:t>
            </a:r>
            <a:r>
              <a:rPr lang="en-US" i="1" dirty="0" smtClean="0"/>
              <a:t>ceiling </a:t>
            </a:r>
            <a:r>
              <a:rPr lang="en-US" dirty="0" smtClean="0"/>
              <a:t>function, denoted</a:t>
            </a:r>
          </a:p>
          <a:p>
            <a:endParaRPr lang="en-US" dirty="0" smtClean="0"/>
          </a:p>
          <a:p>
            <a:pPr>
              <a:buNone/>
            </a:pPr>
            <a:r>
              <a:rPr lang="en-US" dirty="0" smtClean="0"/>
              <a:t>  is the smallest integer greater than or  equal to </a:t>
            </a:r>
            <a:r>
              <a:rPr lang="en-US" i="1" dirty="0" smtClean="0"/>
              <a:t>x</a:t>
            </a:r>
            <a:endParaRPr lang="en-US" i="1" dirty="0"/>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smtClean="0"/>
              <a:t>Example:</a:t>
            </a:r>
            <a:endParaRPr lang="en-US" sz="2400" b="1" dirty="0"/>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Floor and Ceiling Functions </a:t>
            </a:r>
            <a:endParaRPr lang="en-US" dirty="0"/>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smtClean="0"/>
              <a:t>Graph of (a) Floor and (b) Ceiling Functions </a:t>
            </a:r>
          </a:p>
          <a:p>
            <a:r>
              <a:rPr lang="en-US" sz="2400" dirty="0" smtClean="0"/>
              <a:t>    </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Important Sets</a:t>
            </a:r>
            <a:endParaRPr lang="en-US" dirty="0"/>
          </a:p>
        </p:txBody>
      </p:sp>
      <p:sp>
        <p:nvSpPr>
          <p:cNvPr id="3" name="Content Placeholder 2"/>
          <p:cNvSpPr>
            <a:spLocks noGrp="1"/>
          </p:cNvSpPr>
          <p:nvPr>
            <p:ph idx="1"/>
          </p:nvPr>
        </p:nvSpPr>
        <p:spPr/>
        <p:txBody>
          <a:bodyPr/>
          <a:lstStyle/>
          <a:p>
            <a:pPr>
              <a:buNone/>
            </a:pPr>
            <a:r>
              <a:rPr lang="en-US" b="1" dirty="0" smtClean="0">
                <a:latin typeface="Cambria Math" pitchFamily="18" charset="0"/>
                <a:ea typeface="Cambria Math" pitchFamily="18" charset="0"/>
              </a:rPr>
              <a:t>N</a:t>
            </a:r>
            <a:r>
              <a:rPr lang="en-US" dirty="0" smtClean="0"/>
              <a:t> = </a:t>
            </a:r>
            <a:r>
              <a:rPr lang="en-US" i="1" dirty="0" smtClean="0"/>
              <a:t>natural numbers </a:t>
            </a:r>
            <a:r>
              <a:rPr lang="en-US" dirty="0" smtClean="0"/>
              <a:t>= </a:t>
            </a:r>
            <a:r>
              <a:rPr lang="en-US" dirty="0" smtClean="0">
                <a:latin typeface="Cambria Math" pitchFamily="18" charset="0"/>
                <a:ea typeface="Cambria Math" pitchFamily="18" charset="0"/>
              </a:rPr>
              <a:t>{0,1,2,3….}</a:t>
            </a:r>
          </a:p>
          <a:p>
            <a:pPr>
              <a:buNone/>
            </a:pPr>
            <a:r>
              <a:rPr lang="en-US" b="1" dirty="0" smtClean="0">
                <a:latin typeface="Cambria Math" pitchFamily="18" charset="0"/>
                <a:ea typeface="Cambria Math" pitchFamily="18" charset="0"/>
              </a:rPr>
              <a:t>Z</a:t>
            </a:r>
            <a:r>
              <a:rPr lang="en-US" dirty="0" smtClean="0"/>
              <a:t> = </a:t>
            </a:r>
            <a:r>
              <a:rPr lang="en-US" i="1" dirty="0" smtClean="0"/>
              <a:t>integers</a:t>
            </a:r>
            <a:r>
              <a:rPr lang="en-US" dirty="0" smtClean="0"/>
              <a:t> = </a:t>
            </a:r>
            <a:r>
              <a:rPr lang="en-US" dirty="0" smtClean="0">
                <a:latin typeface="Cambria Math" pitchFamily="18" charset="0"/>
                <a:ea typeface="Cambria Math" pitchFamily="18" charset="0"/>
              </a:rPr>
              <a:t>{…,-3,-2,-1,0,1,2,3,…}</a:t>
            </a:r>
          </a:p>
          <a:p>
            <a:pPr>
              <a:buNone/>
            </a:pPr>
            <a:r>
              <a:rPr lang="en-US" b="1" dirty="0" smtClean="0">
                <a:latin typeface="Cambria Math" pitchFamily="18" charset="0"/>
                <a:ea typeface="Cambria Math" pitchFamily="18" charset="0"/>
              </a:rPr>
              <a:t>Z⁺</a:t>
            </a:r>
            <a:r>
              <a:rPr lang="en-US" dirty="0" smtClean="0"/>
              <a:t> = </a:t>
            </a:r>
            <a:r>
              <a:rPr lang="en-US" i="1" dirty="0" smtClean="0"/>
              <a:t>positive integers </a:t>
            </a:r>
            <a:r>
              <a:rPr lang="en-US" dirty="0" smtClean="0"/>
              <a:t>= </a:t>
            </a:r>
            <a:r>
              <a:rPr lang="en-US" dirty="0" smtClean="0">
                <a:latin typeface="Cambria Math" pitchFamily="18" charset="0"/>
                <a:ea typeface="Cambria Math" pitchFamily="18" charset="0"/>
              </a:rPr>
              <a:t>{1,2,3,…..}</a:t>
            </a:r>
          </a:p>
          <a:p>
            <a:pPr>
              <a:buNone/>
            </a:pPr>
            <a:r>
              <a:rPr lang="en-US" b="1" dirty="0" smtClean="0">
                <a:latin typeface="Cambria Math" pitchFamily="18" charset="0"/>
                <a:ea typeface="Cambria Math" pitchFamily="18" charset="0"/>
              </a:rPr>
              <a:t>R</a:t>
            </a:r>
            <a:r>
              <a:rPr lang="en-US" dirty="0" smtClean="0"/>
              <a:t> = set of </a:t>
            </a:r>
            <a:r>
              <a:rPr lang="en-US" i="1" dirty="0" smtClean="0"/>
              <a:t>real numbers</a:t>
            </a:r>
          </a:p>
          <a:p>
            <a:pPr>
              <a:buNone/>
            </a:pPr>
            <a:r>
              <a:rPr lang="en-US" b="1" dirty="0" smtClean="0">
                <a:latin typeface="Cambria Math" pitchFamily="18" charset="0"/>
                <a:ea typeface="Cambria Math" pitchFamily="18" charset="0"/>
              </a:rPr>
              <a:t>R</a:t>
            </a:r>
            <a:r>
              <a:rPr lang="en-US" b="1" baseline="30000" dirty="0" smtClean="0">
                <a:latin typeface="Cambria Math" pitchFamily="18" charset="0"/>
                <a:ea typeface="Cambria Math" pitchFamily="18" charset="0"/>
              </a:rPr>
              <a:t>+</a:t>
            </a:r>
            <a:r>
              <a:rPr lang="en-US" dirty="0" smtClean="0"/>
              <a:t> = set of </a:t>
            </a:r>
            <a:r>
              <a:rPr lang="en-US" i="1" dirty="0" smtClean="0"/>
              <a:t>positive real numbers</a:t>
            </a:r>
          </a:p>
          <a:p>
            <a:pPr>
              <a:buNone/>
            </a:pPr>
            <a:r>
              <a:rPr lang="en-US" b="1" dirty="0" smtClean="0">
                <a:latin typeface="Cambria Math" pitchFamily="18" charset="0"/>
                <a:ea typeface="Cambria Math" pitchFamily="18" charset="0"/>
              </a:rPr>
              <a:t>C</a:t>
            </a:r>
            <a:r>
              <a:rPr lang="en-US" dirty="0" smtClean="0"/>
              <a:t> =  set of </a:t>
            </a:r>
            <a:r>
              <a:rPr lang="en-US" i="1" dirty="0" smtClean="0"/>
              <a:t>complex numbers</a:t>
            </a:r>
            <a:r>
              <a:rPr lang="en-US" dirty="0" smtClean="0"/>
              <a:t>.</a:t>
            </a:r>
          </a:p>
          <a:p>
            <a:pPr>
              <a:buNone/>
            </a:pPr>
            <a:r>
              <a:rPr lang="en-US" b="1" dirty="0" smtClean="0"/>
              <a:t>Q</a:t>
            </a:r>
            <a:r>
              <a:rPr lang="en-US" dirty="0" smtClean="0"/>
              <a:t> = set of rational numbers</a:t>
            </a:r>
          </a:p>
          <a:p>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Floor and Ceiling Functions </a:t>
            </a:r>
            <a:endParaRPr lang="en-US" dirty="0"/>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Properties of Functions </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Prove that x is a real number, then</a:t>
            </a:r>
          </a:p>
          <a:p>
            <a:pPr>
              <a:buNone/>
            </a:pPr>
            <a:r>
              <a:rPr lang="en-US" dirty="0" smtClean="0">
                <a:latin typeface="Cambria Math"/>
                <a:ea typeface="Cambria Math"/>
              </a:rPr>
              <a:t>                          ⌊2</a:t>
            </a:r>
            <a:r>
              <a:rPr lang="en-US" i="1" dirty="0" smtClean="0">
                <a:latin typeface="Cambria Math"/>
                <a:ea typeface="Cambria Math"/>
              </a:rPr>
              <a:t>x</a:t>
            </a:r>
            <a:r>
              <a:rPr lang="en-US" dirty="0" smtClean="0">
                <a:latin typeface="Cambria Math"/>
                <a:ea typeface="Cambria Math"/>
              </a:rPr>
              <a:t>⌋= ⌊</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x</a:t>
            </a:r>
            <a:r>
              <a:rPr lang="en-US" dirty="0" smtClean="0">
                <a:latin typeface="Cambria Math"/>
                <a:ea typeface="Cambria Math"/>
              </a:rPr>
              <a:t> + 1/2⌋</a:t>
            </a:r>
          </a:p>
          <a:p>
            <a:pPr>
              <a:buNone/>
            </a:pPr>
            <a:r>
              <a:rPr lang="en-US" b="1" dirty="0" smtClean="0"/>
              <a:t> </a:t>
            </a:r>
            <a:endParaRPr lang="en-US" dirty="0" smtClean="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Properties of Functions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Prove that x is a real number, then</a:t>
            </a:r>
          </a:p>
          <a:p>
            <a:pPr>
              <a:buNone/>
            </a:pPr>
            <a:r>
              <a:rPr lang="en-US" dirty="0" smtClean="0">
                <a:latin typeface="Cambria Math"/>
                <a:ea typeface="Cambria Math"/>
              </a:rPr>
              <a:t>                          ⌊2</a:t>
            </a:r>
            <a:r>
              <a:rPr lang="en-US" i="1" dirty="0" smtClean="0">
                <a:latin typeface="Cambria Math"/>
                <a:ea typeface="Cambria Math"/>
              </a:rPr>
              <a:t>x</a:t>
            </a:r>
            <a:r>
              <a:rPr lang="en-US" dirty="0" smtClean="0">
                <a:latin typeface="Cambria Math"/>
                <a:ea typeface="Cambria Math"/>
              </a:rPr>
              <a:t>⌋= ⌊</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x</a:t>
            </a:r>
            <a:r>
              <a:rPr lang="en-US" dirty="0" smtClean="0">
                <a:latin typeface="Cambria Math"/>
                <a:ea typeface="Cambria Math"/>
              </a:rPr>
              <a:t> + 1/2⌋</a:t>
            </a:r>
          </a:p>
          <a:p>
            <a:pPr>
              <a:buNone/>
            </a:pPr>
            <a:r>
              <a:rPr lang="en-US" b="1" dirty="0" smtClean="0"/>
              <a:t>    Solution</a:t>
            </a:r>
            <a:r>
              <a:rPr lang="en-US" dirty="0" smtClean="0"/>
              <a:t>: Let </a:t>
            </a:r>
            <a:r>
              <a:rPr lang="en-US" i="1" dirty="0" smtClean="0"/>
              <a:t>x</a:t>
            </a:r>
            <a:r>
              <a:rPr lang="en-US" dirty="0" smtClean="0"/>
              <a:t> = </a:t>
            </a:r>
            <a:r>
              <a:rPr lang="en-US" i="1" dirty="0" smtClean="0"/>
              <a:t>n</a:t>
            </a:r>
            <a:r>
              <a:rPr lang="en-US" dirty="0" smtClean="0"/>
              <a:t> + </a:t>
            </a:r>
            <a:r>
              <a:rPr lang="el-GR" dirty="0" smtClean="0">
                <a:latin typeface="Cambria Math"/>
                <a:ea typeface="Cambria Math"/>
              </a:rPr>
              <a:t>ε</a:t>
            </a:r>
            <a:r>
              <a:rPr lang="en-US" dirty="0" smtClean="0">
                <a:latin typeface="Cambria Math"/>
                <a:ea typeface="Cambria Math"/>
              </a:rPr>
              <a:t>, </a:t>
            </a:r>
            <a:r>
              <a:rPr lang="en-US" dirty="0" smtClean="0">
                <a:ea typeface="Cambria Math"/>
              </a:rPr>
              <a:t>where </a:t>
            </a:r>
            <a:r>
              <a:rPr lang="en-US" i="1" dirty="0" smtClean="0">
                <a:ea typeface="Cambria Math"/>
              </a:rPr>
              <a:t>n</a:t>
            </a:r>
            <a:r>
              <a:rPr lang="en-US" dirty="0" smtClean="0">
                <a:ea typeface="Cambria Math"/>
              </a:rPr>
              <a:t> is an integer and </a:t>
            </a:r>
            <a:r>
              <a:rPr lang="en-US" dirty="0" smtClean="0">
                <a:latin typeface="Cambria Math" pitchFamily="18" charset="0"/>
                <a:ea typeface="Cambria Math" pitchFamily="18" charset="0"/>
              </a:rPr>
              <a:t>0 ≤ </a:t>
            </a:r>
            <a:r>
              <a:rPr lang="el-GR" dirty="0" smtClean="0">
                <a:latin typeface="Cambria Math" pitchFamily="18" charset="0"/>
                <a:ea typeface="Cambria Math" pitchFamily="18" charset="0"/>
              </a:rPr>
              <a:t>ε</a:t>
            </a:r>
            <a:r>
              <a:rPr lang="en-US" dirty="0" smtClean="0">
                <a:latin typeface="Cambria Math" pitchFamily="18" charset="0"/>
                <a:ea typeface="Cambria Math" pitchFamily="18" charset="0"/>
              </a:rPr>
              <a:t>&lt; 1</a:t>
            </a:r>
            <a:r>
              <a:rPr lang="en-US" dirty="0" smtClean="0">
                <a:latin typeface="Cambria Math"/>
                <a:ea typeface="Cambria Math"/>
              </a:rPr>
              <a:t>. </a:t>
            </a:r>
          </a:p>
          <a:p>
            <a:pPr>
              <a:buNone/>
            </a:pPr>
            <a:r>
              <a:rPr lang="en-US" i="1" dirty="0" smtClean="0">
                <a:latin typeface="Cambria Math"/>
                <a:ea typeface="Cambria Math"/>
              </a:rPr>
              <a:t>  Case 1:   </a:t>
            </a:r>
            <a:r>
              <a:rPr lang="en-US" dirty="0" smtClean="0">
                <a:latin typeface="Cambria Math"/>
                <a:ea typeface="Cambria Math"/>
              </a:rPr>
              <a:t> </a:t>
            </a:r>
            <a:r>
              <a:rPr lang="el-GR" dirty="0" smtClean="0">
                <a:latin typeface="Cambria Math"/>
                <a:ea typeface="Cambria Math"/>
              </a:rPr>
              <a:t>ε </a:t>
            </a:r>
            <a:r>
              <a:rPr lang="en-US" dirty="0" smtClean="0">
                <a:latin typeface="Cambria Math"/>
                <a:ea typeface="Cambria Math"/>
              </a:rPr>
              <a:t>&lt; ½</a:t>
            </a:r>
          </a:p>
          <a:p>
            <a:pPr lvl="1"/>
            <a:r>
              <a:rPr lang="en-US" dirty="0" smtClean="0">
                <a:latin typeface="Cambria Math"/>
                <a:ea typeface="Cambria Math"/>
              </a:rPr>
              <a:t>2</a:t>
            </a:r>
            <a:r>
              <a:rPr lang="en-US" i="1" dirty="0" smtClean="0">
                <a:latin typeface="Cambria Math"/>
                <a:ea typeface="Cambria Math"/>
              </a:rPr>
              <a:t>x</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+ 2</a:t>
            </a:r>
            <a:r>
              <a:rPr lang="el-GR" dirty="0" smtClean="0">
                <a:latin typeface="Cambria Math"/>
                <a:ea typeface="Cambria Math"/>
              </a:rPr>
              <a:t>ε</a:t>
            </a:r>
            <a:r>
              <a:rPr lang="en-US" dirty="0" smtClean="0">
                <a:latin typeface="Cambria Math"/>
                <a:ea typeface="Cambria Math"/>
              </a:rPr>
              <a:t>  and  ⌊2</a:t>
            </a:r>
            <a:r>
              <a:rPr lang="en-US" i="1" dirty="0" smtClean="0">
                <a:latin typeface="Cambria Math"/>
                <a:ea typeface="Cambria Math"/>
              </a:rPr>
              <a:t>x</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since </a:t>
            </a:r>
            <a:r>
              <a:rPr lang="en-US" dirty="0" smtClean="0">
                <a:latin typeface="Cambria Math" pitchFamily="18" charset="0"/>
                <a:ea typeface="Cambria Math" pitchFamily="18" charset="0"/>
              </a:rPr>
              <a:t>0 </a:t>
            </a:r>
            <a:r>
              <a:rPr lang="en-US" dirty="0" smtClean="0">
                <a:latin typeface="Cambria Math"/>
                <a:ea typeface="Cambria Math"/>
              </a:rPr>
              <a:t>≤</a:t>
            </a:r>
            <a:r>
              <a:rPr lang="en-US" dirty="0" smtClean="0">
                <a:ea typeface="Cambria Math"/>
              </a:rPr>
              <a:t> </a:t>
            </a:r>
            <a:r>
              <a:rPr lang="en-US" dirty="0" smtClean="0">
                <a:latin typeface="Cambria Math" pitchFamily="18" charset="0"/>
                <a:ea typeface="Cambria Math" pitchFamily="18" charset="0"/>
              </a:rPr>
              <a:t>2</a:t>
            </a:r>
            <a:r>
              <a:rPr lang="el-GR" dirty="0" smtClean="0">
                <a:latin typeface="Cambria Math"/>
                <a:ea typeface="Cambria Math"/>
              </a:rPr>
              <a:t>ε</a:t>
            </a:r>
            <a:r>
              <a:rPr lang="en-US" dirty="0" smtClean="0">
                <a:latin typeface="Cambria Math"/>
                <a:ea typeface="Cambria Math"/>
              </a:rPr>
              <a:t>&lt; 1.</a:t>
            </a:r>
          </a:p>
          <a:p>
            <a:pPr lvl="1"/>
            <a:r>
              <a:rPr lang="en-US" dirty="0" smtClean="0">
                <a:latin typeface="Cambria Math"/>
                <a:ea typeface="Cambria Math"/>
              </a:rPr>
              <a:t>⌊</a:t>
            </a:r>
            <a:r>
              <a:rPr lang="en-US" i="1" dirty="0" smtClean="0">
                <a:latin typeface="Cambria Math"/>
                <a:ea typeface="Cambria Math"/>
              </a:rPr>
              <a:t>x</a:t>
            </a:r>
            <a:r>
              <a:rPr lang="en-US" dirty="0" smtClean="0">
                <a:latin typeface="Cambria Math"/>
                <a:ea typeface="Cambria Math"/>
              </a:rPr>
              <a:t> + 1/2⌋ = </a:t>
            </a:r>
            <a:r>
              <a:rPr lang="en-US" i="1" dirty="0" smtClean="0">
                <a:latin typeface="Cambria Math"/>
                <a:ea typeface="Cambria Math"/>
              </a:rPr>
              <a:t>n,</a:t>
            </a:r>
            <a:r>
              <a:rPr lang="en-US" dirty="0" smtClean="0">
                <a:latin typeface="Cambria Math"/>
                <a:ea typeface="Cambria Math"/>
              </a:rPr>
              <a:t> since</a:t>
            </a:r>
            <a:r>
              <a:rPr lang="en-US" i="1" dirty="0" smtClean="0">
                <a:latin typeface="Cambria Math"/>
                <a:ea typeface="Cambria Math"/>
              </a:rPr>
              <a:t> x</a:t>
            </a:r>
            <a:r>
              <a:rPr lang="en-US" dirty="0" smtClean="0">
                <a:latin typeface="Cambria Math"/>
                <a:ea typeface="Cambria Math"/>
              </a:rPr>
              <a:t> + ½ = </a:t>
            </a:r>
            <a:r>
              <a:rPr lang="en-US" i="1" dirty="0" smtClean="0">
                <a:latin typeface="Cambria Math"/>
                <a:ea typeface="Cambria Math"/>
              </a:rPr>
              <a:t>n</a:t>
            </a:r>
            <a:r>
              <a:rPr lang="en-US" dirty="0" smtClean="0">
                <a:latin typeface="Cambria Math"/>
                <a:ea typeface="Cambria Math"/>
              </a:rPr>
              <a:t> + (</a:t>
            </a:r>
            <a:r>
              <a:rPr lang="en-US" dirty="0" smtClean="0">
                <a:latin typeface="Cambria Math" pitchFamily="18" charset="0"/>
                <a:ea typeface="Cambria Math" pitchFamily="18" charset="0"/>
              </a:rPr>
              <a:t>1/2</a:t>
            </a:r>
            <a:r>
              <a:rPr lang="en-US" dirty="0" smtClean="0">
                <a:latin typeface="Cambria Math"/>
                <a:ea typeface="Cambria Math"/>
              </a:rPr>
              <a:t> +</a:t>
            </a:r>
            <a:r>
              <a:rPr lang="el-GR" dirty="0" smtClean="0">
                <a:latin typeface="Cambria Math"/>
                <a:ea typeface="Cambria Math"/>
              </a:rPr>
              <a:t> ε</a:t>
            </a:r>
            <a:r>
              <a:rPr lang="en-US" dirty="0" smtClean="0">
                <a:latin typeface="Cambria Math"/>
                <a:ea typeface="Cambria Math"/>
              </a:rPr>
              <a:t> ) and </a:t>
            </a:r>
            <a:r>
              <a:rPr lang="en-US" dirty="0" smtClean="0">
                <a:latin typeface="Cambria Math" pitchFamily="18" charset="0"/>
                <a:ea typeface="Cambria Math" pitchFamily="18" charset="0"/>
              </a:rPr>
              <a:t>0 </a:t>
            </a:r>
            <a:r>
              <a:rPr lang="en-US" dirty="0" smtClean="0">
                <a:latin typeface="Cambria Math"/>
                <a:ea typeface="Cambria Math"/>
              </a:rPr>
              <a:t>≤</a:t>
            </a:r>
            <a:r>
              <a:rPr lang="en-US" dirty="0" smtClean="0">
                <a:ea typeface="Cambria Math"/>
              </a:rPr>
              <a:t> ½ +</a:t>
            </a:r>
            <a:r>
              <a:rPr lang="el-GR" dirty="0" smtClean="0">
                <a:latin typeface="Cambria Math"/>
                <a:ea typeface="Cambria Math"/>
              </a:rPr>
              <a:t>ε</a:t>
            </a:r>
            <a:r>
              <a:rPr lang="en-US" dirty="0" smtClean="0">
                <a:latin typeface="Cambria Math"/>
                <a:ea typeface="Cambria Math"/>
              </a:rPr>
              <a:t> &lt; 1. </a:t>
            </a:r>
          </a:p>
          <a:p>
            <a:pPr lvl="1"/>
            <a:r>
              <a:rPr lang="en-US" dirty="0" smtClean="0">
                <a:latin typeface="Cambria Math"/>
                <a:ea typeface="Cambria Math"/>
              </a:rPr>
              <a:t>Hence, ⌊2</a:t>
            </a:r>
            <a:r>
              <a:rPr lang="en-US" i="1" dirty="0" smtClean="0">
                <a:latin typeface="Cambria Math"/>
                <a:ea typeface="Cambria Math"/>
              </a:rPr>
              <a:t>x</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a:t>
            </a:r>
            <a:r>
              <a:rPr lang="en-US" dirty="0" smtClean="0">
                <a:ea typeface="Cambria Math"/>
              </a:rPr>
              <a:t>and </a:t>
            </a:r>
            <a:r>
              <a:rPr lang="en-US" dirty="0" smtClean="0">
                <a:latin typeface="Cambria Math"/>
                <a:ea typeface="Cambria Math"/>
              </a:rPr>
              <a:t>⌊</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x</a:t>
            </a:r>
            <a:r>
              <a:rPr lang="en-US" dirty="0" smtClean="0">
                <a:latin typeface="Cambria Math"/>
                <a:ea typeface="Cambria Math"/>
              </a:rPr>
              <a:t> + 1/2⌋ = </a:t>
            </a:r>
            <a:r>
              <a:rPr lang="en-US" i="1" dirty="0" smtClean="0">
                <a:latin typeface="Cambria Math"/>
                <a:ea typeface="Cambria Math"/>
              </a:rPr>
              <a:t>n</a:t>
            </a:r>
            <a:r>
              <a:rPr lang="en-US" dirty="0" smtClean="0">
                <a:latin typeface="Cambria Math"/>
                <a:ea typeface="Cambria Math"/>
              </a:rPr>
              <a:t> + </a:t>
            </a:r>
            <a:r>
              <a:rPr lang="en-US" i="1" dirty="0" smtClean="0">
                <a:latin typeface="Cambria Math"/>
                <a:ea typeface="Cambria Math"/>
              </a:rPr>
              <a:t>n</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a:t>
            </a:r>
            <a:endParaRPr lang="en-US" dirty="0" smtClean="0">
              <a:ea typeface="Cambria Math"/>
            </a:endParaRPr>
          </a:p>
          <a:p>
            <a:pPr>
              <a:buNone/>
            </a:pPr>
            <a:r>
              <a:rPr lang="en-US" dirty="0" smtClean="0">
                <a:latin typeface="Cambria Math"/>
                <a:ea typeface="Cambria Math"/>
              </a:rPr>
              <a:t>  </a:t>
            </a:r>
            <a:r>
              <a:rPr lang="en-US" i="1" dirty="0" smtClean="0">
                <a:latin typeface="Cambria Math"/>
                <a:ea typeface="Cambria Math"/>
              </a:rPr>
              <a:t>Case 2:     </a:t>
            </a:r>
            <a:r>
              <a:rPr lang="en-US" dirty="0" smtClean="0">
                <a:latin typeface="Cambria Math"/>
                <a:ea typeface="Cambria Math"/>
              </a:rPr>
              <a:t> </a:t>
            </a:r>
            <a:r>
              <a:rPr lang="el-GR" dirty="0" smtClean="0">
                <a:latin typeface="Cambria Math"/>
                <a:ea typeface="Cambria Math"/>
              </a:rPr>
              <a:t>ε</a:t>
            </a:r>
            <a:r>
              <a:rPr lang="en-US" dirty="0" smtClean="0">
                <a:latin typeface="Cambria Math"/>
                <a:ea typeface="Cambria Math"/>
              </a:rPr>
              <a:t> ≥ ½ </a:t>
            </a:r>
          </a:p>
          <a:p>
            <a:pPr lvl="1"/>
            <a:r>
              <a:rPr lang="en-US" dirty="0" smtClean="0">
                <a:latin typeface="Cambria Math"/>
                <a:ea typeface="Cambria Math"/>
              </a:rPr>
              <a:t>2</a:t>
            </a:r>
            <a:r>
              <a:rPr lang="en-US" i="1" dirty="0" smtClean="0">
                <a:latin typeface="Cambria Math"/>
                <a:ea typeface="Cambria Math"/>
              </a:rPr>
              <a:t>x</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+ 2</a:t>
            </a:r>
            <a:r>
              <a:rPr lang="el-GR" dirty="0" smtClean="0">
                <a:latin typeface="Cambria Math" pitchFamily="18" charset="0"/>
                <a:ea typeface="Cambria Math" pitchFamily="18" charset="0"/>
              </a:rPr>
              <a:t>ε</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+ 1) +(2</a:t>
            </a:r>
            <a:r>
              <a:rPr lang="el-GR" dirty="0" smtClean="0">
                <a:latin typeface="Cambria Math"/>
                <a:ea typeface="Cambria Math"/>
              </a:rPr>
              <a:t>ε</a:t>
            </a:r>
            <a:r>
              <a:rPr lang="en-US" dirty="0" smtClean="0">
                <a:latin typeface="Cambria Math"/>
                <a:ea typeface="Cambria Math"/>
              </a:rPr>
              <a:t>  − 1)  and ⌊2</a:t>
            </a:r>
            <a:r>
              <a:rPr lang="en-US" i="1" dirty="0" smtClean="0">
                <a:latin typeface="Cambria Math"/>
                <a:ea typeface="Cambria Math"/>
              </a:rPr>
              <a:t>x</a:t>
            </a:r>
            <a:r>
              <a:rPr lang="en-US" dirty="0" smtClean="0">
                <a:latin typeface="Cambria Math"/>
                <a:ea typeface="Cambria Math"/>
              </a:rPr>
              <a:t>⌋ =2</a:t>
            </a:r>
            <a:r>
              <a:rPr lang="en-US" i="1" dirty="0" smtClean="0">
                <a:latin typeface="Cambria Math"/>
                <a:ea typeface="Cambria Math"/>
              </a:rPr>
              <a:t>n</a:t>
            </a:r>
            <a:r>
              <a:rPr lang="en-US" dirty="0" smtClean="0">
                <a:latin typeface="Cambria Math"/>
                <a:ea typeface="Cambria Math"/>
              </a:rPr>
              <a:t> + 1,                     since </a:t>
            </a:r>
            <a:r>
              <a:rPr lang="en-US" dirty="0" smtClean="0">
                <a:latin typeface="Cambria Math" pitchFamily="18" charset="0"/>
                <a:ea typeface="Cambria Math" pitchFamily="18" charset="0"/>
              </a:rPr>
              <a:t>0 ≤ 2</a:t>
            </a:r>
            <a:r>
              <a:rPr lang="el-GR" dirty="0" smtClean="0">
                <a:latin typeface="Cambria Math" pitchFamily="18" charset="0"/>
                <a:ea typeface="Cambria Math" pitchFamily="18" charset="0"/>
              </a:rPr>
              <a:t> ε</a:t>
            </a:r>
            <a:r>
              <a:rPr lang="en-US" dirty="0" smtClean="0">
                <a:latin typeface="Cambria Math" pitchFamily="18" charset="0"/>
                <a:ea typeface="Cambria Math" pitchFamily="18" charset="0"/>
              </a:rPr>
              <a:t> - 1&lt; 1. </a:t>
            </a:r>
            <a:endParaRPr lang="en-US" dirty="0" smtClean="0">
              <a:latin typeface="Cambria Math"/>
              <a:ea typeface="Cambria Math"/>
            </a:endParaRPr>
          </a:p>
          <a:p>
            <a:pPr lvl="1"/>
            <a:r>
              <a:rPr lang="en-US" dirty="0" smtClean="0">
                <a:latin typeface="Cambria Math"/>
                <a:ea typeface="Cambria Math"/>
              </a:rPr>
              <a:t>⌊</a:t>
            </a:r>
            <a:r>
              <a:rPr lang="en-US" i="1" dirty="0" smtClean="0">
                <a:latin typeface="Cambria Math"/>
                <a:ea typeface="Cambria Math"/>
              </a:rPr>
              <a:t>x</a:t>
            </a:r>
            <a:r>
              <a:rPr lang="en-US" dirty="0" smtClean="0">
                <a:latin typeface="Cambria Math"/>
                <a:ea typeface="Cambria Math"/>
              </a:rPr>
              <a:t> + 1/2⌋ = ⌊ </a:t>
            </a:r>
            <a:r>
              <a:rPr lang="en-US" i="1" dirty="0" smtClean="0">
                <a:latin typeface="Cambria Math"/>
                <a:ea typeface="Cambria Math"/>
              </a:rPr>
              <a:t>n</a:t>
            </a:r>
            <a:r>
              <a:rPr lang="en-US" dirty="0" smtClean="0">
                <a:latin typeface="Cambria Math"/>
                <a:ea typeface="Cambria Math"/>
              </a:rPr>
              <a:t> + (1/2 +</a:t>
            </a:r>
            <a:r>
              <a:rPr lang="el-GR" dirty="0" smtClean="0">
                <a:latin typeface="Cambria Math" pitchFamily="18" charset="0"/>
                <a:ea typeface="Cambria Math" pitchFamily="18" charset="0"/>
              </a:rPr>
              <a:t> ε</a:t>
            </a:r>
            <a:r>
              <a:rPr lang="en-US" dirty="0" smtClean="0">
                <a:latin typeface="Cambria Math" pitchFamily="18" charset="0"/>
                <a:ea typeface="Cambria Math" pitchFamily="18" charset="0"/>
              </a:rPr>
              <a:t>)</a:t>
            </a:r>
            <a:r>
              <a:rPr lang="en-US" dirty="0" smtClean="0">
                <a:latin typeface="Cambria Math"/>
                <a:ea typeface="Cambria Math"/>
              </a:rPr>
              <a:t>⌋ = ⌊ </a:t>
            </a:r>
            <a:r>
              <a:rPr lang="en-US" i="1" dirty="0" smtClean="0">
                <a:latin typeface="Cambria Math"/>
                <a:ea typeface="Cambria Math"/>
              </a:rPr>
              <a:t>n</a:t>
            </a:r>
            <a:r>
              <a:rPr lang="en-US" dirty="0" smtClean="0">
                <a:latin typeface="Cambria Math"/>
                <a:ea typeface="Cambria Math"/>
              </a:rPr>
              <a:t> + 1 +  (</a:t>
            </a:r>
            <a:r>
              <a:rPr lang="el-GR" dirty="0" smtClean="0">
                <a:latin typeface="Cambria Math" pitchFamily="18" charset="0"/>
                <a:ea typeface="Cambria Math" pitchFamily="18" charset="0"/>
              </a:rPr>
              <a:t>ε</a:t>
            </a:r>
            <a:r>
              <a:rPr lang="en-US" dirty="0" smtClean="0">
                <a:latin typeface="Cambria Math" pitchFamily="18" charset="0"/>
                <a:ea typeface="Cambria Math" pitchFamily="18" charset="0"/>
              </a:rPr>
              <a:t> – 1/2)</a:t>
            </a:r>
            <a:r>
              <a:rPr lang="en-US" dirty="0" smtClean="0">
                <a:latin typeface="Cambria Math"/>
                <a:ea typeface="Cambria Math"/>
              </a:rPr>
              <a:t>⌋ = </a:t>
            </a:r>
            <a:r>
              <a:rPr lang="en-US" i="1" dirty="0" smtClean="0">
                <a:latin typeface="Cambria Math"/>
                <a:ea typeface="Cambria Math"/>
              </a:rPr>
              <a:t>n</a:t>
            </a:r>
            <a:r>
              <a:rPr lang="en-US" dirty="0" smtClean="0">
                <a:latin typeface="Cambria Math"/>
                <a:ea typeface="Cambria Math"/>
              </a:rPr>
              <a:t> + 1 since       </a:t>
            </a:r>
            <a:r>
              <a:rPr lang="en-US" dirty="0" smtClean="0">
                <a:latin typeface="Cambria Math" pitchFamily="18" charset="0"/>
                <a:ea typeface="Cambria Math" pitchFamily="18" charset="0"/>
              </a:rPr>
              <a:t>0 ≤ </a:t>
            </a:r>
            <a:r>
              <a:rPr lang="el-GR" dirty="0" smtClean="0">
                <a:latin typeface="Cambria Math" pitchFamily="18" charset="0"/>
                <a:ea typeface="Cambria Math" pitchFamily="18" charset="0"/>
              </a:rPr>
              <a:t>ε</a:t>
            </a:r>
            <a:r>
              <a:rPr lang="en-US" dirty="0" smtClean="0">
                <a:latin typeface="Cambria Math" pitchFamily="18" charset="0"/>
                <a:ea typeface="Cambria Math" pitchFamily="18" charset="0"/>
              </a:rPr>
              <a:t> – 1/2&lt; 1</a:t>
            </a:r>
            <a:r>
              <a:rPr lang="en-US" dirty="0" smtClean="0">
                <a:latin typeface="Cambria Math"/>
                <a:ea typeface="Cambria Math"/>
              </a:rPr>
              <a:t>. </a:t>
            </a:r>
          </a:p>
          <a:p>
            <a:pPr lvl="1"/>
            <a:r>
              <a:rPr lang="en-US" dirty="0" smtClean="0">
                <a:latin typeface="Cambria Math"/>
                <a:ea typeface="Cambria Math"/>
              </a:rPr>
              <a:t>Hence,  ⌊2</a:t>
            </a:r>
            <a:r>
              <a:rPr lang="en-US" i="1" dirty="0" smtClean="0">
                <a:latin typeface="Cambria Math"/>
                <a:ea typeface="Cambria Math"/>
              </a:rPr>
              <a:t>x</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+ 1 </a:t>
            </a:r>
            <a:r>
              <a:rPr lang="en-US" dirty="0" smtClean="0">
                <a:ea typeface="Cambria Math"/>
              </a:rPr>
              <a:t>and </a:t>
            </a:r>
            <a:r>
              <a:rPr lang="en-US" dirty="0" smtClean="0">
                <a:latin typeface="Cambria Math"/>
                <a:ea typeface="Cambria Math"/>
              </a:rPr>
              <a:t>⌊</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x</a:t>
            </a:r>
            <a:r>
              <a:rPr lang="en-US" dirty="0" smtClean="0">
                <a:latin typeface="Cambria Math"/>
                <a:ea typeface="Cambria Math"/>
              </a:rPr>
              <a:t> + 1/2⌋ = </a:t>
            </a:r>
            <a:r>
              <a:rPr lang="en-US" i="1" dirty="0" smtClean="0">
                <a:latin typeface="Cambria Math"/>
                <a:ea typeface="Cambria Math"/>
              </a:rPr>
              <a:t>n</a:t>
            </a:r>
            <a:r>
              <a:rPr lang="en-US" dirty="0" smtClean="0">
                <a:latin typeface="Cambria Math"/>
                <a:ea typeface="Cambria Math"/>
              </a:rPr>
              <a:t> + (</a:t>
            </a:r>
            <a:r>
              <a:rPr lang="en-US" i="1" dirty="0" smtClean="0">
                <a:latin typeface="Cambria Math"/>
                <a:ea typeface="Cambria Math"/>
              </a:rPr>
              <a:t>n</a:t>
            </a:r>
            <a:r>
              <a:rPr lang="en-US" dirty="0" smtClean="0">
                <a:latin typeface="Cambria Math"/>
                <a:ea typeface="Cambria Math"/>
              </a:rPr>
              <a:t> + 1)  = 2</a:t>
            </a:r>
            <a:r>
              <a:rPr lang="en-US" i="1" dirty="0" smtClean="0">
                <a:latin typeface="Cambria Math"/>
                <a:ea typeface="Cambria Math"/>
              </a:rPr>
              <a:t>n</a:t>
            </a:r>
            <a:r>
              <a:rPr lang="en-US" dirty="0" smtClean="0">
                <a:latin typeface="Cambria Math"/>
                <a:ea typeface="Cambria Math"/>
              </a:rPr>
              <a:t> + 1.           </a:t>
            </a:r>
            <a:endParaRPr lang="en-US" dirty="0" smtClean="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7141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Function </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  </a:t>
            </a:r>
            <a:r>
              <a:rPr lang="en-US" i="1" dirty="0" smtClean="0"/>
              <a:t>f</a:t>
            </a:r>
            <a:r>
              <a:rPr lang="en-US" dirty="0" smtClean="0"/>
              <a:t>:</a:t>
            </a:r>
            <a:r>
              <a:rPr lang="en-US" b="1" dirty="0" smtClean="0"/>
              <a:t> N </a:t>
            </a:r>
            <a:r>
              <a:rPr lang="en-US" b="1" dirty="0" smtClean="0">
                <a:latin typeface="Cambria Math"/>
                <a:ea typeface="Cambria Math"/>
                <a:sym typeface="Wingdings" pitchFamily="2" charset="2"/>
              </a:rPr>
              <a:t>→</a:t>
            </a:r>
            <a:r>
              <a:rPr lang="en-US" b="1" dirty="0" smtClean="0">
                <a:sym typeface="Wingdings" pitchFamily="2" charset="2"/>
              </a:rPr>
              <a:t> Z</a:t>
            </a:r>
            <a:r>
              <a:rPr lang="en-US" b="1" baseline="30000" dirty="0" smtClean="0">
                <a:sym typeface="Wingdings" pitchFamily="2" charset="2"/>
              </a:rPr>
              <a:t>+</a:t>
            </a:r>
            <a:r>
              <a:rPr lang="en-US" b="1" dirty="0" smtClean="0">
                <a:sym typeface="Wingdings" pitchFamily="2" charset="2"/>
              </a:rPr>
              <a:t> , </a:t>
            </a:r>
            <a:r>
              <a:rPr lang="en-US" dirty="0" smtClean="0">
                <a:sym typeface="Wingdings" pitchFamily="2" charset="2"/>
              </a:rPr>
              <a:t>denoted by </a:t>
            </a:r>
            <a:r>
              <a:rPr lang="en-US" i="1" dirty="0" smtClean="0">
                <a:sym typeface="Wingdings" pitchFamily="2" charset="2"/>
              </a:rPr>
              <a:t>f</a:t>
            </a:r>
            <a:r>
              <a:rPr lang="en-US" dirty="0" smtClean="0">
                <a:sym typeface="Wingdings" pitchFamily="2" charset="2"/>
              </a:rPr>
              <a:t>(</a:t>
            </a:r>
            <a:r>
              <a:rPr lang="en-US" i="1" dirty="0" smtClean="0">
                <a:sym typeface="Wingdings" pitchFamily="2" charset="2"/>
              </a:rPr>
              <a:t>n</a:t>
            </a:r>
            <a:r>
              <a:rPr lang="en-US" dirty="0" smtClean="0">
                <a:sym typeface="Wingdings" pitchFamily="2" charset="2"/>
              </a:rPr>
              <a:t>) = </a:t>
            </a:r>
            <a:r>
              <a:rPr lang="en-US" i="1" dirty="0" smtClean="0">
                <a:sym typeface="Wingdings" pitchFamily="2" charset="2"/>
              </a:rPr>
              <a:t>n</a:t>
            </a:r>
            <a:r>
              <a:rPr lang="en-US" dirty="0" smtClean="0">
                <a:sym typeface="Wingdings" pitchFamily="2" charset="2"/>
              </a:rPr>
              <a:t>! is the product of the first </a:t>
            </a:r>
            <a:r>
              <a:rPr lang="en-US" i="1" dirty="0" smtClean="0">
                <a:sym typeface="Wingdings" pitchFamily="2" charset="2"/>
              </a:rPr>
              <a:t>n</a:t>
            </a:r>
            <a:r>
              <a:rPr lang="en-US" dirty="0" smtClean="0">
                <a:sym typeface="Wingdings" pitchFamily="2" charset="2"/>
              </a:rPr>
              <a:t> positive integers when </a:t>
            </a:r>
            <a:r>
              <a:rPr lang="en-US" i="1" dirty="0" smtClean="0">
                <a:sym typeface="Wingdings" pitchFamily="2" charset="2"/>
              </a:rPr>
              <a:t>n</a:t>
            </a:r>
            <a:r>
              <a:rPr lang="en-US" dirty="0" smtClean="0">
                <a:sym typeface="Wingdings" pitchFamily="2" charset="2"/>
              </a:rPr>
              <a:t> is a nonnegative integer.</a:t>
            </a:r>
            <a:endParaRPr lang="en-US" baseline="30000" dirty="0" smtClean="0">
              <a:sym typeface="Wingdings" pitchFamily="2" charset="2"/>
            </a:endParaRPr>
          </a:p>
          <a:p>
            <a:pPr>
              <a:buNone/>
            </a:pPr>
            <a:endParaRPr lang="en-US" sz="2800" baseline="30000" dirty="0" smtClean="0">
              <a:latin typeface="Cambria Math" pitchFamily="18" charset="0"/>
              <a:ea typeface="Cambria Math" pitchFamily="18" charset="0"/>
              <a:sym typeface="Wingdings" pitchFamily="2" charset="2"/>
            </a:endParaRPr>
          </a:p>
          <a:p>
            <a:pPr>
              <a:buNone/>
            </a:pPr>
            <a:r>
              <a:rPr lang="en-US" sz="2800" baseline="30000"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ea typeface="Cambria Math" pitchFamily="18" charset="0"/>
                <a:sym typeface="Wingdings" pitchFamily="2" charset="2"/>
              </a:rPr>
              <a:t>(</a:t>
            </a:r>
            <a:r>
              <a:rPr lang="en-US" sz="2800" i="1" baseline="30000" dirty="0" smtClean="0">
                <a:ea typeface="Cambria Math" pitchFamily="18" charset="0"/>
                <a:sym typeface="Wingdings" pitchFamily="2" charset="2"/>
              </a:rPr>
              <a:t>n</a:t>
            </a:r>
            <a:r>
              <a:rPr lang="en-US" sz="2800" baseline="30000" dirty="0" smtClean="0">
                <a:ea typeface="Cambria Math" pitchFamily="18" charset="0"/>
                <a:sym typeface="Wingdings" pitchFamily="2" charset="2"/>
              </a:rPr>
              <a:t>)</a:t>
            </a:r>
            <a:r>
              <a:rPr lang="en-US" sz="2800" baseline="30000" dirty="0" smtClean="0">
                <a:latin typeface="Cambria Math" pitchFamily="18" charset="0"/>
                <a:ea typeface="Cambria Math" pitchFamily="18" charset="0"/>
                <a:sym typeface="Wingdings" pitchFamily="2" charset="2"/>
              </a:rPr>
              <a:t> = 1 </a:t>
            </a:r>
            <a:r>
              <a:rPr lang="en-US" sz="2800" baseline="30000" dirty="0" smtClean="0">
                <a:latin typeface="Cambria Math"/>
                <a:ea typeface="Cambria Math"/>
                <a:sym typeface="Wingdings" pitchFamily="2" charset="2"/>
              </a:rPr>
              <a:t>∙ 2 ∙∙∙ (</a:t>
            </a:r>
            <a:r>
              <a:rPr lang="en-US" sz="2800" i="1" baseline="30000" dirty="0" smtClean="0">
                <a:ea typeface="Cambria Math"/>
                <a:sym typeface="Wingdings" pitchFamily="2" charset="2"/>
              </a:rPr>
              <a:t>n</a:t>
            </a:r>
            <a:r>
              <a:rPr lang="en-US" sz="2800" baseline="30000" dirty="0" smtClean="0">
                <a:latin typeface="Cambria Math"/>
                <a:ea typeface="Cambria Math"/>
                <a:sym typeface="Wingdings" pitchFamily="2" charset="2"/>
              </a:rPr>
              <a:t> – 1) ∙ </a:t>
            </a:r>
            <a:r>
              <a:rPr lang="en-US" sz="2800" i="1" baseline="30000" dirty="0" smtClean="0">
                <a:ea typeface="Cambria Math"/>
                <a:sym typeface="Wingdings" pitchFamily="2" charset="2"/>
              </a:rPr>
              <a:t>n,</a:t>
            </a:r>
            <a:r>
              <a:rPr lang="en-US" sz="2800" baseline="30000" dirty="0" smtClean="0">
                <a:latin typeface="Cambria Math"/>
                <a:ea typeface="Cambria Math"/>
                <a:sym typeface="Wingdings" pitchFamily="2" charset="2"/>
              </a:rPr>
              <a:t>         </a:t>
            </a:r>
            <a:r>
              <a:rPr lang="en-US" sz="2800" i="1" baseline="30000" dirty="0" smtClean="0">
                <a:ea typeface="Cambria Math"/>
                <a:sym typeface="Wingdings" pitchFamily="2" charset="2"/>
              </a:rPr>
              <a:t>f</a:t>
            </a:r>
            <a:r>
              <a:rPr lang="en-US" sz="2800" baseline="30000" dirty="0" smtClean="0">
                <a:latin typeface="Cambria Math"/>
                <a:ea typeface="Cambria Math"/>
                <a:sym typeface="Wingdings" pitchFamily="2" charset="2"/>
              </a:rPr>
              <a:t>(0)  = 0! = 1</a:t>
            </a:r>
            <a:endParaRPr lang="en-US" sz="2800" baseline="30000" dirty="0" smtClean="0">
              <a:latin typeface="Cambria Math" pitchFamily="18" charset="0"/>
              <a:ea typeface="Cambria Math" pitchFamily="18" charset="0"/>
              <a:sym typeface="Wingdings" pitchFamily="2" charset="2"/>
            </a:endParaRPr>
          </a:p>
          <a:p>
            <a:pPr>
              <a:buNone/>
            </a:pPr>
            <a:r>
              <a:rPr lang="en-US" sz="2800" baseline="30000" dirty="0" smtClean="0">
                <a:latin typeface="Cambria Math" pitchFamily="18" charset="0"/>
                <a:ea typeface="Cambria Math" pitchFamily="18" charset="0"/>
                <a:sym typeface="Wingdings" pitchFamily="2" charset="2"/>
              </a:rPr>
              <a:t> </a:t>
            </a:r>
            <a:r>
              <a:rPr lang="en-US" sz="2800" dirty="0" smtClean="0">
                <a:latin typeface="Cambria Math" pitchFamily="18" charset="0"/>
                <a:ea typeface="Cambria Math" pitchFamily="18" charset="0"/>
                <a:sym typeface="Wingdings" pitchFamily="2" charset="2"/>
              </a:rPr>
              <a:t>  </a:t>
            </a:r>
            <a:r>
              <a:rPr lang="en-US" sz="2800" b="1" dirty="0" smtClean="0">
                <a:sym typeface="Wingdings" pitchFamily="2" charset="2"/>
              </a:rPr>
              <a:t>Examples:</a:t>
            </a:r>
          </a:p>
          <a:p>
            <a:pPr>
              <a:buNone/>
            </a:pPr>
            <a:r>
              <a:rPr lang="en-US" sz="2800" b="1"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latin typeface="Cambria Math" pitchFamily="18" charset="0"/>
                <a:ea typeface="Cambria Math" pitchFamily="18" charset="0"/>
                <a:sym typeface="Wingdings" pitchFamily="2" charset="2"/>
              </a:rPr>
              <a:t>(1) = 1!  = 1</a:t>
            </a:r>
          </a:p>
          <a:p>
            <a:pPr>
              <a:buNone/>
            </a:pPr>
            <a:r>
              <a:rPr lang="en-US" sz="2800" baseline="30000"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latin typeface="Cambria Math" pitchFamily="18" charset="0"/>
                <a:ea typeface="Cambria Math" pitchFamily="18" charset="0"/>
                <a:sym typeface="Wingdings" pitchFamily="2" charset="2"/>
              </a:rPr>
              <a:t>(2) = 2! =  1 </a:t>
            </a:r>
            <a:r>
              <a:rPr lang="en-US" sz="2800" baseline="30000" dirty="0" smtClean="0">
                <a:latin typeface="Cambria Math"/>
                <a:ea typeface="Cambria Math"/>
                <a:sym typeface="Wingdings" pitchFamily="2" charset="2"/>
              </a:rPr>
              <a:t>∙ 2 = 2</a:t>
            </a:r>
            <a:endParaRPr lang="en-US" sz="2800" baseline="30000" dirty="0" smtClean="0">
              <a:latin typeface="Cambria Math" pitchFamily="18" charset="0"/>
              <a:ea typeface="Cambria Math" pitchFamily="18" charset="0"/>
              <a:sym typeface="Wingdings" pitchFamily="2" charset="2"/>
            </a:endParaRPr>
          </a:p>
          <a:p>
            <a:pPr>
              <a:buNone/>
            </a:pPr>
            <a:r>
              <a:rPr lang="en-US" sz="2800" baseline="30000"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latin typeface="Cambria Math" pitchFamily="18" charset="0"/>
                <a:ea typeface="Cambria Math" pitchFamily="18" charset="0"/>
                <a:sym typeface="Wingdings" pitchFamily="2" charset="2"/>
              </a:rPr>
              <a:t>(6)  = 6! =  1 </a:t>
            </a:r>
            <a:r>
              <a:rPr lang="en-US" sz="2800" baseline="30000" dirty="0" smtClean="0">
                <a:latin typeface="Cambria Math"/>
                <a:ea typeface="Cambria Math"/>
                <a:sym typeface="Wingdings" pitchFamily="2" charset="2"/>
              </a:rPr>
              <a:t>∙ 2 ∙ 3∙ 4∙ 5</a:t>
            </a:r>
            <a:r>
              <a:rPr lang="en-US" sz="2800" dirty="0" smtClean="0">
                <a:latin typeface="Cambria Math"/>
                <a:ea typeface="Cambria Math"/>
                <a:sym typeface="Wingdings" pitchFamily="2" charset="2"/>
              </a:rPr>
              <a:t> </a:t>
            </a:r>
            <a:r>
              <a:rPr lang="en-US" sz="2800" baseline="30000" dirty="0" smtClean="0">
                <a:latin typeface="Cambria Math"/>
                <a:ea typeface="Cambria Math"/>
                <a:sym typeface="Wingdings" pitchFamily="2" charset="2"/>
              </a:rPr>
              <a:t>∙ 6 = 720</a:t>
            </a:r>
          </a:p>
          <a:p>
            <a:pPr>
              <a:buNone/>
            </a:pPr>
            <a:r>
              <a:rPr lang="en-US" sz="2800" baseline="30000" dirty="0" smtClean="0">
                <a:latin typeface="Cambria Math"/>
                <a:ea typeface="Cambria Math"/>
                <a:sym typeface="Wingdings" pitchFamily="2" charset="2"/>
              </a:rPr>
              <a:t>       </a:t>
            </a:r>
            <a:r>
              <a:rPr lang="en-US" sz="2800" i="1" baseline="30000" dirty="0" smtClean="0">
                <a:ea typeface="Cambria Math"/>
                <a:sym typeface="Wingdings" pitchFamily="2" charset="2"/>
              </a:rPr>
              <a:t>f</a:t>
            </a:r>
            <a:r>
              <a:rPr lang="en-US" sz="2800" baseline="30000" dirty="0" smtClean="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smtClean="0"/>
              <a:t>Stirling’s</a:t>
            </a:r>
            <a:r>
              <a:rPr lang="en-US" dirty="0" smtClean="0"/>
              <a:t> Formula:</a:t>
            </a:r>
          </a:p>
          <a:p>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Tree>
    <p:extLst>
      <p:ext uri="{BB962C8B-B14F-4D97-AF65-F5344CB8AC3E}">
        <p14:creationId xmlns:p14="http://schemas.microsoft.com/office/powerpoint/2010/main" val="344546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57200" y="3271157"/>
            <a:ext cx="8229600" cy="1717448"/>
          </a:xfrm>
          <a:prstGeom prst="rect">
            <a:avLst/>
          </a:prstGeom>
        </p:spPr>
      </p:pic>
    </p:spTree>
    <p:extLst>
      <p:ext uri="{BB962C8B-B14F-4D97-AF65-F5344CB8AC3E}">
        <p14:creationId xmlns:p14="http://schemas.microsoft.com/office/powerpoint/2010/main" val="4796070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Picture 4"/>
          <p:cNvPicPr>
            <a:picLocks noChangeAspect="1"/>
          </p:cNvPicPr>
          <p:nvPr/>
        </p:nvPicPr>
        <p:blipFill>
          <a:blip r:embed="rId2"/>
          <a:stretch>
            <a:fillRect/>
          </a:stretch>
        </p:blipFill>
        <p:spPr>
          <a:xfrm>
            <a:off x="381000" y="2590800"/>
            <a:ext cx="8834851" cy="2794000"/>
          </a:xfrm>
          <a:prstGeom prst="rect">
            <a:avLst/>
          </a:prstGeom>
        </p:spPr>
      </p:pic>
    </p:spTree>
    <p:extLst>
      <p:ext uri="{BB962C8B-B14F-4D97-AF65-F5344CB8AC3E}">
        <p14:creationId xmlns:p14="http://schemas.microsoft.com/office/powerpoint/2010/main" val="31775171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459224" y="2647950"/>
            <a:ext cx="8225551" cy="1562100"/>
          </a:xfrm>
          <a:prstGeom prst="rect">
            <a:avLst/>
          </a:prstGeom>
        </p:spPr>
      </p:pic>
    </p:spTree>
    <p:extLst>
      <p:ext uri="{BB962C8B-B14F-4D97-AF65-F5344CB8AC3E}">
        <p14:creationId xmlns:p14="http://schemas.microsoft.com/office/powerpoint/2010/main" val="9690707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#11, #21, #31</a:t>
            </a:r>
            <a:endParaRPr lang="en-US" dirty="0"/>
          </a:p>
        </p:txBody>
      </p:sp>
    </p:spTree>
    <p:extLst>
      <p:ext uri="{BB962C8B-B14F-4D97-AF65-F5344CB8AC3E}">
        <p14:creationId xmlns:p14="http://schemas.microsoft.com/office/powerpoint/2010/main" val="26441134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Sequences and Summations</a:t>
            </a:r>
            <a:endParaRPr lang="en-US" dirty="0"/>
          </a:p>
        </p:txBody>
      </p:sp>
      <p:sp>
        <p:nvSpPr>
          <p:cNvPr id="3" name="Subtitle 2"/>
          <p:cNvSpPr>
            <a:spLocks noGrp="1"/>
          </p:cNvSpPr>
          <p:nvPr>
            <p:ph type="subTitle" idx="1"/>
          </p:nvPr>
        </p:nvSpPr>
        <p:spPr/>
        <p:txBody>
          <a:bodyPr/>
          <a:lstStyle/>
          <a:p>
            <a:r>
              <a:rPr lang="en-US" dirty="0" smtClean="0"/>
              <a:t>Section 2.4</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Sequences.</a:t>
            </a:r>
          </a:p>
          <a:p>
            <a:pPr lvl="1"/>
            <a:r>
              <a:rPr lang="en-US" dirty="0" smtClean="0"/>
              <a:t>Examples: Geometric Progression, Arithmetic Progression</a:t>
            </a:r>
          </a:p>
          <a:p>
            <a:r>
              <a:rPr lang="en-US" dirty="0" smtClean="0"/>
              <a:t>Recurrence Relations</a:t>
            </a:r>
          </a:p>
          <a:p>
            <a:pPr lvl="1"/>
            <a:r>
              <a:rPr lang="en-US" dirty="0" smtClean="0"/>
              <a:t>Example: Fibonacci Sequence</a:t>
            </a:r>
          </a:p>
          <a:p>
            <a:r>
              <a:rPr lang="en-US" dirty="0" smtClean="0"/>
              <a:t>Summations</a:t>
            </a:r>
          </a:p>
          <a:p>
            <a:r>
              <a:rPr lang="en-US" dirty="0" smtClean="0"/>
              <a:t>Special Integer Sequences (</a:t>
            </a:r>
            <a:r>
              <a:rPr lang="en-US" i="1" dirty="0" smtClean="0"/>
              <a:t>optional</a:t>
            </a:r>
            <a:r>
              <a:rPr lang="en-US" dirty="0" smtClean="0"/>
              <a:t>)</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m \leq j \leq n} a_j   $&#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 a_{m+1} +  \dots + a_n$&#10;&#10;\end{document}"/>
  <p:tag name="IGUANATEXSIZE" val="3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 \in S} a_j$&#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0} + r^{1} + r^{2} + r^{3} + \dots + r^{n} = \sum_{0}^{n} r^j$$&#10;&#10;\end{document}"/>
  <p:tag name="IGUANATEXSIZE" val="2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frac{1}{2} + \frac{1}{3} + \frac{1}{4} + \dots = \sum_{1}^{\infty} \frac{1}{i}$$&#10;&#10;\end{document}"/>
  <p:tag name="IGUANATEXSIZE" val="2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If}\; S = \{2,5,7,10\}\; \mbox{then}\;\sum_{j \in S} a_j =  a_2 + a_5 + a_7 + a_{10}$$&#10;\;&#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times a_{m+1} \times \dots \times a_n$&#10;&#10;\end{document}"/>
  <p:tag name="IGUANATEXSIZE" val="3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m \leq j \leq n} a_j   $&#10;&#10;\end{document}"/>
  <p:tag name="IGUANATEXSIZE" val="3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0}^n ar^j\; =\;  \left\{\begin{array}{ll}\frac{ar^{n+1} -a}{r-1}&amp; r\not= 1\\&#10;(n + 1)a &amp; r = 1\end{array}\right.  $$&#10;\end{document}"/>
  <p:tag name="IGUANATEXSIZE" val="3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10;\end{document}"/>
  <p:tag name="IGUANATEXSIZE" val="20"/>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 r\sum_{j=0}^n ar^j$$&#10;\end{document}"/>
  <p:tag name="IGUANATEXSIZE" val="20"/>
</p:tagLst>
</file>

<file path=ppt/tags/tag1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k=1}^{n+1} ar^{k}$$&#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left(\sum_{k=0}^n ar^{k}\right) + (ar^{n + 1} -a)$$&#10;\end{document}"/>
  <p:tag name="IGUANATEXSIZE" val="15"/>
</p:tagLst>
</file>

<file path=ppt/tags/tag1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ar^{n + 1} -a)$$&#10;\end{document}"/>
  <p:tag name="IGUANATEXSIZE" val="20"/>
</p:tagLst>
</file>

<file path=ppt/tags/tag1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S_n + (ar^{n + 1} -a)$$&#10;\end{document}"/>
  <p:tag name="IGUANATEXSIZE" val="20"/>
</p:tagLst>
</file>

<file path=ppt/tags/tag1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frac{ar^{n + 1} -a}{r -1}$$&#10;\end{document}"/>
  <p:tag name="IGUANATEXSIZE" val="15"/>
</p:tagLst>
</file>

<file path=ppt/tags/tag1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 = \sum_{j = 0}^{n}a = (n + 1)a$$&#10;\end{document}"/>
  <p:tag name="IGUANATEXSIZE" val="15"/>
</p:tagLst>
</file>

<file path=ppt/tags/tag1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10;$r_1 = 0.d_{11}d_{12}d_{13}d_{14}d_{15}d_{16}\ldots$\\&#10;$r_2 = 0.d_{21}d_{22}d_{23}d_{24}d_{25}d_{26}\ldots$\\&#10;$r_3 = 0.d_{31}d_{32}d_{33}d_{34}d_{35}d_{36}\ldots$\\&#10;\hspace{.5cm}$\vdots$&#10;\end{tabular}&#10;\end{document}"/>
  <p:tag name="IGUANATEXSIZE" val="15"/>
</p:tagLst>
</file>

<file path=ppt/tags/tag1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 = .r_1r_2r_3r_4\ldots$&#10;\end{document}"/>
  <p:tag name="IGUANATEXSIZE" val="15"/>
</p:tagLst>
</file>

<file path=ppt/tags/tag1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i = 3\; \mbox{if}\; d_{ii} \not= 3 \;\; \mbox{and}\;\; r_i = 4\; \mbox{if}\; d_{ii} = 3$&#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in f] \rightarrow y_1 = y_2]$&#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frac{1}{n}$$&#10;&#10;\end{document}"/>
  <p:tag name="IGUANATEXSIZE" val="3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_1, a_2, a_3, \ldots\}$$&#10;&#10;\end{document}"/>
  <p:tag name="IGUANATEXSIZE" val="3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frac{1}{2}, \frac{1}{3}, \frac{1}{4} \ldots $$&#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r, ar^{2}, \ldots, ar^{n}, \ldots$$&#10;&#10;\end{document}"/>
  <p:tag name="IGUANATEXSIZE" val="2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_n\} \; =\; \{b_0, b_1, b_2, b_3, b_4, \dots\} \;=\; &#10;\{1, -1, 1, -1, 1, \ldots\}$$&#10;&#10;\end{document}"/>
  <p:tag name="IGUANATEXSIZE" val="20"/>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_n\} = \{c_0, c_1, c_2, c_3, c_4, \dots\} =&#10;\{2, 10, 50, 250, 1250, \ldots\}$$&#10;&#10;\end{document}"/>
  <p:tag name="IGUANATEXSIZE" val="2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_n\} = \{d_0, d_1, d_2, d_3, d_4, \dots\} =&#10;\{6, 2, \frac{2}{3}, \frac{2}{9}, \frac{2}{27}, \ldots\}$$&#10;&#10;\end{document}"/>
  <p:tag name="IGUANATEXSIZE" val="2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 + d, a + 2d, \ldots, a + nd, \ldots$$&#10;&#10;\end{document}"/>
  <p:tag name="IGUANATEXSIZE" val="2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 \{s_0, s_1, s_2, s_3, s_4, \dots\} \;=\; &#10;\{-1, 3, 7, 11, 15, \ldots\}$$&#10;&#10;\end{document}"/>
  <p:tag name="IGUANATEXSIZE" val="2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_n\} = \{t_0, t_1, t_2, t_3, t_4, \dots\} =&#10;\{7, 4, 1, -2, -5, \ldots\}$$&#10;&#10;\end{document}"/>
  <p:tag name="IGUANATEXSIZE" val="2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u_n\} = \{u_0, u_1, u_2, u_3, u_4, \dots\} =&#10;\{1, 3, 5, 7, 9, \ldots\}$$&#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34332</TotalTime>
  <Words>9063</Words>
  <Application>Microsoft Office PowerPoint</Application>
  <PresentationFormat>On-screen Show (4:3)</PresentationFormat>
  <Paragraphs>1157</Paragraphs>
  <Slides>150</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150</vt:i4>
      </vt:variant>
    </vt:vector>
  </HeadingPairs>
  <TitlesOfParts>
    <vt:vector size="161" baseType="lpstr">
      <vt:lpstr>Constantia</vt:lpstr>
      <vt:lpstr>Symbol</vt:lpstr>
      <vt:lpstr>MS Reference Sans Serif</vt:lpstr>
      <vt:lpstr>Arial</vt:lpstr>
      <vt:lpstr>Cambria Math</vt:lpstr>
      <vt:lpstr>Calibri</vt:lpstr>
      <vt:lpstr>Wingdings 2</vt:lpstr>
      <vt:lpstr>Wingdings</vt:lpstr>
      <vt:lpstr>Lucida Calligraphy</vt:lpstr>
      <vt:lpstr>Brush Script MT</vt:lpstr>
      <vt:lpstr>Flow</vt:lpstr>
      <vt:lpstr>Basic Structures: Sets, Functions, Sequences, Sums, and Matrices</vt:lpstr>
      <vt:lpstr>Chapter Summary</vt:lpstr>
      <vt:lpstr>Sets</vt:lpstr>
      <vt:lpstr>Section Summary</vt:lpstr>
      <vt:lpstr>Introduction</vt:lpstr>
      <vt:lpstr>Sets</vt:lpstr>
      <vt:lpstr>Describing a Set: Roster Method</vt:lpstr>
      <vt:lpstr>Roster Method</vt:lpstr>
      <vt:lpstr>Some Important Sets</vt:lpstr>
      <vt:lpstr>Set-Builder Notation</vt:lpstr>
      <vt:lpstr>Interval Notation</vt:lpstr>
      <vt:lpstr>Universal Set and Empty Set</vt:lpstr>
      <vt:lpstr>Russell’s Paradox</vt:lpstr>
      <vt:lpstr>Some things to remember</vt:lpstr>
      <vt:lpstr>EXAMPLE</vt:lpstr>
      <vt:lpstr>Set Equality</vt:lpstr>
      <vt:lpstr>Subsets</vt:lpstr>
      <vt:lpstr>Showing a Set is or is not a Subset of Another Set</vt:lpstr>
      <vt:lpstr>Another look at Equality of Sets</vt:lpstr>
      <vt:lpstr>Proper Subsets</vt:lpstr>
      <vt:lpstr>Set Cardinality</vt:lpstr>
      <vt:lpstr>EXAMPLE</vt:lpstr>
      <vt:lpstr>Power Sets</vt:lpstr>
      <vt:lpstr>Tuples</vt:lpstr>
      <vt:lpstr>Cartesian Product</vt:lpstr>
      <vt:lpstr>Cartesian Product </vt:lpstr>
      <vt:lpstr>EXAMPLE</vt:lpstr>
      <vt:lpstr>Truth Sets of Quantifiers</vt:lpstr>
      <vt:lpstr>EXAMPLE</vt:lpstr>
      <vt:lpstr>HOMEWORK</vt:lpstr>
      <vt:lpstr>Set Operations</vt:lpstr>
      <vt:lpstr>Section Summary</vt:lpstr>
      <vt:lpstr>Boolean Algebra</vt:lpstr>
      <vt:lpstr>Union</vt:lpstr>
      <vt:lpstr>Intersection</vt:lpstr>
      <vt:lpstr>Complement</vt:lpstr>
      <vt:lpstr>Difference</vt:lpstr>
      <vt:lpstr>The Cardinality of the Union of Two Sets</vt:lpstr>
      <vt:lpstr>Review Questions</vt:lpstr>
      <vt:lpstr>Review Questions</vt:lpstr>
      <vt:lpstr>Symmetric Difference (optional)</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Generalized Unions and Intersections</vt:lpstr>
      <vt:lpstr>EXAMPLES</vt:lpstr>
      <vt:lpstr>EXAMPLES</vt:lpstr>
      <vt:lpstr>FUZZY SETS</vt:lpstr>
      <vt:lpstr>HOMEWORK</vt:lpstr>
      <vt:lpstr>Functions</vt:lpstr>
      <vt:lpstr>Section Summary</vt:lpstr>
      <vt:lpstr>Functions</vt:lpstr>
      <vt:lpstr>Functions </vt:lpstr>
      <vt:lpstr>Functions</vt:lpstr>
      <vt:lpstr>Representing Functions</vt:lpstr>
      <vt:lpstr>Questions</vt:lpstr>
      <vt:lpstr>Questions</vt:lpstr>
      <vt:lpstr>Question on Functions and Sets </vt:lpstr>
      <vt:lpstr>Question on Functions and Sets </vt:lpstr>
      <vt:lpstr>Injections</vt:lpstr>
      <vt:lpstr>Surjections</vt:lpstr>
      <vt:lpstr>Bijections</vt:lpstr>
      <vt:lpstr>Showing that f is one-to-one or onto</vt:lpstr>
      <vt:lpstr>Showing that f is one-to-one or onto</vt:lpstr>
      <vt:lpstr>Showing that f is one-to-one or onto</vt:lpstr>
      <vt:lpstr>Inverse Functions</vt:lpstr>
      <vt:lpstr>Inverse Functions </vt:lpstr>
      <vt:lpstr>Questions</vt:lpstr>
      <vt:lpstr>Questions</vt:lpstr>
      <vt:lpstr>Questions</vt:lpstr>
      <vt:lpstr>Questions</vt:lpstr>
      <vt:lpstr>Questions</vt:lpstr>
      <vt:lpstr>Composition</vt:lpstr>
      <vt:lpstr>Composition </vt:lpstr>
      <vt:lpstr>Composition</vt:lpstr>
      <vt:lpstr>Composition Questions</vt:lpstr>
      <vt:lpstr>Composition Questions</vt:lpstr>
      <vt:lpstr>Composition Questions</vt:lpstr>
      <vt:lpstr>Composition Questions</vt:lpstr>
      <vt:lpstr>Graphs of Functions</vt:lpstr>
      <vt:lpstr>Some Important Functions</vt:lpstr>
      <vt:lpstr>Floor and Ceiling Functions </vt:lpstr>
      <vt:lpstr>Floor and Ceiling Functions </vt:lpstr>
      <vt:lpstr>Proving Properties of Functions </vt:lpstr>
      <vt:lpstr>Proving Properties of Functions </vt:lpstr>
      <vt:lpstr>Factorial Function </vt:lpstr>
      <vt:lpstr>EXAMPLE</vt:lpstr>
      <vt:lpstr>EXAMPLE</vt:lpstr>
      <vt:lpstr>EXAMPLE</vt:lpstr>
      <vt:lpstr>HOMEWORK</vt:lpstr>
      <vt:lpstr>Sequences and Summations</vt:lpstr>
      <vt:lpstr>Section Summary</vt:lpstr>
      <vt:lpstr>Introduction</vt:lpstr>
      <vt:lpstr>Sequences</vt:lpstr>
      <vt:lpstr>Sequences </vt:lpstr>
      <vt:lpstr>Geometric Progression</vt:lpstr>
      <vt:lpstr>Arithmetic Progression</vt:lpstr>
      <vt:lpstr>Strings</vt:lpstr>
      <vt:lpstr>Recurrence Relations</vt:lpstr>
      <vt:lpstr>Questions about Recurrence Relations</vt:lpstr>
      <vt:lpstr>Questions about Recurrence Relations</vt:lpstr>
      <vt:lpstr>Questions about Recurrence Relations</vt:lpstr>
      <vt:lpstr>Questions about Recurrence Relations</vt:lpstr>
      <vt:lpstr>Fibonacci Sequence</vt:lpstr>
      <vt:lpstr>Fibonacci Sequence</vt:lpstr>
      <vt:lpstr>Solving Recurrence Relations</vt:lpstr>
      <vt:lpstr>Iterative Solution Example</vt:lpstr>
      <vt:lpstr>Iterative Solution Example</vt:lpstr>
      <vt:lpstr>EXAMPLE</vt:lpstr>
      <vt:lpstr>EXAMPLE</vt:lpstr>
      <vt:lpstr>Financial Application</vt:lpstr>
      <vt:lpstr>Financial Application</vt:lpstr>
      <vt:lpstr>Useful Sequences</vt:lpstr>
      <vt:lpstr>Guessing Sequences  </vt:lpstr>
      <vt:lpstr>Guessing Sequences  </vt:lpstr>
      <vt:lpstr>Integer Sequences  </vt:lpstr>
      <vt:lpstr>Integer Sequences  </vt:lpstr>
      <vt:lpstr>Summations</vt:lpstr>
      <vt:lpstr>Summations</vt:lpstr>
      <vt:lpstr>Product Notation  </vt:lpstr>
      <vt:lpstr>Geometric Series</vt:lpstr>
      <vt:lpstr>Geometric Series</vt:lpstr>
      <vt:lpstr>Some Useful Summation Formulae </vt:lpstr>
      <vt:lpstr>EXAMPLE</vt:lpstr>
      <vt:lpstr>HOMEWORK</vt:lpstr>
      <vt:lpstr>Cardinality of Sets</vt:lpstr>
      <vt:lpstr>Section Summary</vt:lpstr>
      <vt:lpstr>Cardinality</vt:lpstr>
      <vt:lpstr>Cardinality </vt:lpstr>
      <vt:lpstr>Showing that a Set is Countable</vt:lpstr>
      <vt:lpstr>Hilbert’s Grand Hotel</vt:lpstr>
      <vt:lpstr>Showing that a Set is Countable</vt:lpstr>
      <vt:lpstr>Showing that a Set is Countable</vt:lpstr>
      <vt:lpstr>Showing that a Set is Countable</vt:lpstr>
      <vt:lpstr>The Positive Rational Numbers are Countable</vt:lpstr>
      <vt:lpstr>The Positive Rational Numbers are Countable</vt:lpstr>
      <vt:lpstr>The Positive Rational Numbers are Countable</vt:lpstr>
      <vt:lpstr>Strings</vt:lpstr>
      <vt:lpstr>The set of all Java programs is countable.</vt:lpstr>
      <vt:lpstr>The Real Numbers are Uncountable</vt:lpstr>
      <vt:lpstr>EXAMPLES</vt:lpstr>
      <vt:lpstr>EXAMPLES</vt:lpstr>
      <vt:lpstr>HOMEWORK</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PETER STANCHEV</cp:lastModifiedBy>
  <cp:revision>2019</cp:revision>
  <dcterms:created xsi:type="dcterms:W3CDTF">2011-03-27T19:09:13Z</dcterms:created>
  <dcterms:modified xsi:type="dcterms:W3CDTF">2017-03-09T00:37:39Z</dcterms:modified>
</cp:coreProperties>
</file>