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83" r:id="rId3"/>
    <p:sldId id="280" r:id="rId4"/>
    <p:sldId id="282" r:id="rId5"/>
    <p:sldId id="259" r:id="rId6"/>
    <p:sldId id="261" r:id="rId7"/>
    <p:sldId id="260" r:id="rId8"/>
    <p:sldId id="263" r:id="rId9"/>
    <p:sldId id="393" r:id="rId10"/>
    <p:sldId id="331" r:id="rId11"/>
    <p:sldId id="264" r:id="rId12"/>
    <p:sldId id="287" r:id="rId13"/>
    <p:sldId id="392" r:id="rId14"/>
    <p:sldId id="292" r:id="rId15"/>
    <p:sldId id="288" r:id="rId16"/>
    <p:sldId id="290" r:id="rId17"/>
    <p:sldId id="291" r:id="rId18"/>
    <p:sldId id="394" r:id="rId19"/>
    <p:sldId id="395" r:id="rId20"/>
    <p:sldId id="396" r:id="rId21"/>
    <p:sldId id="397" r:id="rId22"/>
    <p:sldId id="398" r:id="rId23"/>
    <p:sldId id="312" r:id="rId24"/>
    <p:sldId id="327" r:id="rId25"/>
    <p:sldId id="266" r:id="rId26"/>
    <p:sldId id="268" r:id="rId27"/>
    <p:sldId id="325" r:id="rId28"/>
    <p:sldId id="326" r:id="rId29"/>
    <p:sldId id="269" r:id="rId30"/>
    <p:sldId id="330" r:id="rId31"/>
    <p:sldId id="332" r:id="rId32"/>
    <p:sldId id="328" r:id="rId33"/>
    <p:sldId id="329" r:id="rId34"/>
    <p:sldId id="333" r:id="rId35"/>
    <p:sldId id="270" r:id="rId36"/>
    <p:sldId id="334" r:id="rId37"/>
    <p:sldId id="335" r:id="rId38"/>
    <p:sldId id="336" r:id="rId39"/>
    <p:sldId id="342" r:id="rId40"/>
    <p:sldId id="314" r:id="rId41"/>
    <p:sldId id="349" r:id="rId42"/>
    <p:sldId id="343" r:id="rId43"/>
    <p:sldId id="344" r:id="rId44"/>
    <p:sldId id="341" r:id="rId45"/>
    <p:sldId id="345" r:id="rId46"/>
    <p:sldId id="346" r:id="rId47"/>
    <p:sldId id="347" r:id="rId48"/>
    <p:sldId id="399" r:id="rId49"/>
    <p:sldId id="400" r:id="rId50"/>
    <p:sldId id="401" r:id="rId51"/>
    <p:sldId id="402" r:id="rId5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Constantia" panose="02030602050306030303" pitchFamily="18" charset="0"/>
      <p:regular r:id="rId56"/>
      <p:bold r:id="rId57"/>
      <p:italic r:id="rId58"/>
      <p:boldItalic r:id="rId59"/>
    </p:embeddedFont>
    <p:embeddedFont>
      <p:font typeface="Cambria" panose="02040503050406030204" pitchFamily="18" charset="0"/>
      <p:regular r:id="rId60"/>
      <p:bold r:id="rId61"/>
      <p:italic r:id="rId62"/>
      <p:boldItalic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Wingdings 2" panose="05020102010507070707" pitchFamily="18" charset="2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7922" autoAdjust="0"/>
  </p:normalViewPr>
  <p:slideViewPr>
    <p:cSldViewPr>
      <p:cViewPr varScale="1">
        <p:scale>
          <a:sx n="85" d="100"/>
          <a:sy n="85" d="100"/>
        </p:scale>
        <p:origin x="82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76B2B-4BAF-43E6-B118-D588ADE207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mersenn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Theory and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Let m be a positive integer. The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congruent modulo </a:t>
            </a:r>
            <a:r>
              <a:rPr lang="en-US" i="1" dirty="0" smtClean="0"/>
              <a:t>m</a:t>
            </a:r>
            <a:r>
              <a:rPr lang="en-US" dirty="0" smtClean="0"/>
              <a:t> if and only if there is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+ </a:t>
            </a:r>
            <a:r>
              <a:rPr lang="en-US" i="1" dirty="0" smtClean="0"/>
              <a:t>km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then (by the definition of congruence)  </a:t>
            </a:r>
            <a:r>
              <a:rPr lang="en-US" i="1" dirty="0" smtClean="0"/>
              <a:t>m</a:t>
            </a:r>
            <a:r>
              <a:rPr lang="en-US" dirty="0" smtClean="0"/>
              <a:t> | </a:t>
            </a:r>
            <a:r>
              <a:rPr lang="en-US" i="1" dirty="0" smtClean="0"/>
              <a:t>a – b</a:t>
            </a:r>
            <a:r>
              <a:rPr lang="en-US" dirty="0" smtClean="0"/>
              <a:t>. Hence, there is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a – b = km </a:t>
            </a:r>
            <a:r>
              <a:rPr lang="en-US" dirty="0" smtClean="0"/>
              <a:t>and equivalently </a:t>
            </a:r>
            <a:r>
              <a:rPr lang="en-US" i="1" dirty="0" smtClean="0"/>
              <a:t>a = b + km.</a:t>
            </a:r>
          </a:p>
          <a:p>
            <a:pPr lvl="1"/>
            <a:r>
              <a:rPr lang="en-US" dirty="0" smtClean="0"/>
              <a:t>Conversely, if there is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a = b + km, </a:t>
            </a:r>
            <a:r>
              <a:rPr lang="en-US" dirty="0" smtClean="0"/>
              <a:t>then</a:t>
            </a:r>
            <a:r>
              <a:rPr lang="en-US" i="1" dirty="0" smtClean="0"/>
              <a:t> km = a – b. </a:t>
            </a:r>
            <a:r>
              <a:rPr lang="en-US" dirty="0" smtClean="0"/>
              <a:t>Hence</a:t>
            </a:r>
            <a:r>
              <a:rPr lang="en-US" i="1" dirty="0" smtClean="0"/>
              <a:t>, m</a:t>
            </a:r>
            <a:r>
              <a:rPr lang="en-US" dirty="0" smtClean="0"/>
              <a:t> | </a:t>
            </a:r>
            <a:r>
              <a:rPr lang="en-US" i="1" dirty="0" smtClean="0"/>
              <a:t>a – b </a:t>
            </a:r>
            <a:r>
              <a:rPr lang="en-US" dirty="0" smtClean="0"/>
              <a:t>and</a:t>
            </a:r>
            <a:r>
              <a:rPr lang="en-US" i="1" dirty="0" smtClean="0"/>
              <a:t> 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Relationship between         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 </a:t>
            </a:r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dirty="0" smtClean="0"/>
              <a:t>The use of “mod” in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a </a:t>
            </a:r>
            <a:r>
              <a:rPr lang="en-US" b="1" dirty="0" smtClean="0"/>
              <a:t>mod</a:t>
            </a:r>
            <a:r>
              <a:rPr lang="en-US" i="1" dirty="0" smtClean="0"/>
              <a:t> m = b </a:t>
            </a:r>
            <a:r>
              <a:rPr lang="en-US" dirty="0" smtClean="0"/>
              <a:t>are different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is a relation on the set of integers.</a:t>
            </a:r>
          </a:p>
          <a:p>
            <a:pPr lvl="1"/>
            <a:r>
              <a:rPr lang="en-US" dirty="0" smtClean="0"/>
              <a:t>In</a:t>
            </a:r>
            <a:r>
              <a:rPr lang="en-US" i="1" dirty="0" smtClean="0"/>
              <a:t> a </a:t>
            </a:r>
            <a:r>
              <a:rPr lang="en-US" b="1" dirty="0" smtClean="0"/>
              <a:t>mod</a:t>
            </a:r>
            <a:r>
              <a:rPr lang="en-US" i="1" dirty="0" smtClean="0"/>
              <a:t> m = b,  </a:t>
            </a:r>
            <a:r>
              <a:rPr lang="en-US" dirty="0" smtClean="0"/>
              <a:t>the notation </a:t>
            </a:r>
            <a:r>
              <a:rPr lang="en-US" b="1" dirty="0" smtClean="0"/>
              <a:t>mod</a:t>
            </a:r>
            <a:r>
              <a:rPr lang="en-US" dirty="0" smtClean="0"/>
              <a:t> denotes a function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relationship between these notations is made clear in this theorem.</a:t>
            </a:r>
          </a:p>
          <a:p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be integers, and let </a:t>
            </a:r>
            <a:r>
              <a:rPr lang="en-US" i="1" dirty="0" smtClean="0"/>
              <a:t>m</a:t>
            </a:r>
            <a:r>
              <a:rPr lang="en-US" dirty="0" smtClean="0"/>
              <a:t> be a positive integer. Then </a:t>
            </a:r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i="1" dirty="0" smtClean="0"/>
              <a:t> 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 if and only if       </a:t>
            </a:r>
            <a:r>
              <a:rPr lang="en-US" i="1" dirty="0" smtClean="0"/>
              <a:t>a </a:t>
            </a:r>
            <a:r>
              <a:rPr lang="en-US" b="1" dirty="0" smtClean="0"/>
              <a:t>mod</a:t>
            </a:r>
            <a:r>
              <a:rPr lang="en-US" i="1" dirty="0" smtClean="0"/>
              <a:t> m = b </a:t>
            </a:r>
            <a:r>
              <a:rPr lang="en-US" b="1" dirty="0" smtClean="0"/>
              <a:t>mod</a:t>
            </a:r>
            <a:r>
              <a:rPr lang="en-US" i="1" dirty="0" smtClean="0"/>
              <a:t> m. </a:t>
            </a:r>
            <a:r>
              <a:rPr lang="en-US" dirty="0" smtClean="0"/>
              <a:t>(</a:t>
            </a:r>
            <a:r>
              <a:rPr lang="en-US" i="1" dirty="0" smtClean="0"/>
              <a:t>Proof  in the exercises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Congruences</a:t>
            </a:r>
            <a:r>
              <a:rPr lang="en-US" dirty="0" smtClean="0"/>
              <a:t> of Sums and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Let m be a positive integer. If 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and  </a:t>
            </a:r>
            <a:r>
              <a:rPr lang="en-US" i="1" dirty="0" smtClean="0"/>
              <a:t>c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d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then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 + c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+ d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and </a:t>
            </a:r>
            <a:r>
              <a:rPr lang="en-US" i="1" dirty="0" smtClean="0"/>
              <a:t>ac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err="1" smtClean="0"/>
              <a:t>bd</a:t>
            </a:r>
            <a:r>
              <a:rPr lang="en-US" i="1" dirty="0" smtClean="0"/>
              <a:t>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Because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 and </a:t>
            </a:r>
            <a:r>
              <a:rPr lang="en-US" i="1" dirty="0" smtClean="0"/>
              <a:t>c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d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there are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with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err="1" smtClean="0"/>
              <a:t>sm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c </a:t>
            </a:r>
            <a:r>
              <a:rPr lang="en-US" dirty="0" smtClean="0"/>
              <a:t>+ </a:t>
            </a:r>
            <a:r>
              <a:rPr lang="en-US" i="1" dirty="0" smtClean="0"/>
              <a:t>tm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Therefore,  </a:t>
            </a:r>
          </a:p>
          <a:p>
            <a:pPr lvl="2"/>
            <a:r>
              <a:rPr lang="en-US" i="1" dirty="0" smtClean="0"/>
              <a:t>b + d = </a:t>
            </a:r>
            <a:r>
              <a:rPr lang="en-US" dirty="0" smtClean="0"/>
              <a:t>(</a:t>
            </a:r>
            <a:r>
              <a:rPr lang="en-US" i="1" dirty="0" smtClean="0"/>
              <a:t>a 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sm</a:t>
            </a:r>
            <a:r>
              <a:rPr lang="en-US" dirty="0" smtClean="0"/>
              <a:t>)</a:t>
            </a:r>
            <a:r>
              <a:rPr lang="en-US" i="1" dirty="0" smtClean="0"/>
              <a:t> + </a:t>
            </a:r>
            <a:r>
              <a:rPr lang="en-US" dirty="0" smtClean="0"/>
              <a:t>(</a:t>
            </a:r>
            <a:r>
              <a:rPr lang="en-US" i="1" dirty="0" smtClean="0"/>
              <a:t>c + tm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a + c</a:t>
            </a:r>
            <a:r>
              <a:rPr lang="en-US" dirty="0" smtClean="0"/>
              <a:t>)</a:t>
            </a:r>
            <a:r>
              <a:rPr lang="en-US" i="1" dirty="0" smtClean="0"/>
              <a:t> + m</a:t>
            </a:r>
            <a:r>
              <a:rPr lang="en-US" dirty="0" smtClean="0"/>
              <a:t>(</a:t>
            </a:r>
            <a:r>
              <a:rPr lang="en-US" i="1" dirty="0" smtClean="0"/>
              <a:t>s + t</a:t>
            </a:r>
            <a:r>
              <a:rPr lang="en-US" dirty="0" smtClean="0"/>
              <a:t>) and</a:t>
            </a:r>
          </a:p>
          <a:p>
            <a:pPr lvl="2"/>
            <a:r>
              <a:rPr lang="en-US" i="1" dirty="0" smtClean="0"/>
              <a:t>b d = </a:t>
            </a:r>
            <a:r>
              <a:rPr lang="en-US" dirty="0" smtClean="0"/>
              <a:t>(</a:t>
            </a:r>
            <a:r>
              <a:rPr lang="en-US" i="1" dirty="0" smtClean="0"/>
              <a:t>a 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sm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c + tm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=</a:t>
            </a:r>
            <a:r>
              <a:rPr lang="en-US" i="1" dirty="0" smtClean="0"/>
              <a:t> ac + m</a:t>
            </a:r>
            <a:r>
              <a:rPr lang="en-US" dirty="0" smtClean="0"/>
              <a:t>(</a:t>
            </a:r>
            <a:r>
              <a:rPr lang="en-US" i="1" dirty="0" smtClean="0"/>
              <a:t>at + </a:t>
            </a:r>
            <a:r>
              <a:rPr lang="en-US" i="1" dirty="0" err="1" smtClean="0"/>
              <a:t>cs</a:t>
            </a:r>
            <a:r>
              <a:rPr lang="en-US" i="1" dirty="0" smtClean="0"/>
              <a:t> + </a:t>
            </a:r>
            <a:r>
              <a:rPr lang="en-US" i="1" dirty="0" err="1" smtClean="0"/>
              <a:t>stm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Hence, </a:t>
            </a:r>
            <a:r>
              <a:rPr lang="en-US" i="1" dirty="0" smtClean="0"/>
              <a:t>a + c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+ d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and </a:t>
            </a:r>
            <a:r>
              <a:rPr lang="en-US" i="1" dirty="0" smtClean="0"/>
              <a:t>ac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err="1" smtClean="0"/>
              <a:t>bd</a:t>
            </a:r>
            <a:r>
              <a:rPr lang="en-US" i="1" dirty="0" smtClean="0"/>
              <a:t>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).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Because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(mod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 and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 smtClean="0"/>
              <a:t>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(mod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 , it follows 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that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 = 7 + 11</a:t>
            </a:r>
            <a:r>
              <a:rPr lang="en-US" i="1" dirty="0" smtClean="0"/>
              <a:t>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i="1" dirty="0" smtClean="0"/>
              <a:t> </a:t>
            </a:r>
            <a:r>
              <a:rPr lang="en-US" dirty="0" smtClean="0"/>
              <a:t>(mod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  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77 = 7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</a:t>
            </a:r>
            <a:r>
              <a:rPr lang="en-US" i="1" dirty="0" smtClean="0"/>
              <a:t>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= 2</a:t>
            </a:r>
            <a:r>
              <a:rPr lang="en-US" i="1" dirty="0" smtClean="0"/>
              <a:t> </a:t>
            </a:r>
            <a:r>
              <a:rPr lang="en-US" dirty="0" smtClean="0"/>
              <a:t>(mod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4876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Algebraic Manipulation of </a:t>
            </a:r>
            <a:r>
              <a:rPr lang="en-US" sz="4000" dirty="0" err="1" smtClean="0"/>
              <a:t>Congruences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Multiplying both sides of a valid congruence by an integer preserves validity. </a:t>
            </a:r>
          </a:p>
          <a:p>
            <a:pPr lvl="1">
              <a:buNone/>
            </a:pPr>
            <a:r>
              <a:rPr lang="en-US" dirty="0" smtClean="0"/>
              <a:t>    If 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holds then </a:t>
            </a:r>
            <a:r>
              <a:rPr lang="en-US" i="1" dirty="0" err="1" smtClean="0"/>
              <a:t>c</a:t>
            </a:r>
            <a:r>
              <a:rPr lang="en-US" dirty="0" err="1" smtClean="0">
                <a:ea typeface="Cambria Math"/>
              </a:rPr>
              <a:t>∙</a:t>
            </a:r>
            <a:r>
              <a:rPr lang="en-US" i="1" dirty="0" err="1" smtClean="0"/>
              <a:t>a</a:t>
            </a:r>
            <a:r>
              <a:rPr lang="en-US" i="1" dirty="0" smtClean="0"/>
              <a:t>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err="1" smtClean="0"/>
              <a:t>c</a:t>
            </a:r>
            <a:r>
              <a:rPr lang="en-US" dirty="0" err="1" smtClean="0">
                <a:ea typeface="Cambria Math"/>
              </a:rPr>
              <a:t>∙</a:t>
            </a:r>
            <a:r>
              <a:rPr lang="en-US" i="1" dirty="0" err="1" smtClean="0"/>
              <a:t>b</a:t>
            </a:r>
            <a:r>
              <a:rPr lang="en-US" i="1" dirty="0" smtClean="0"/>
              <a:t>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is any integer, holds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with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Adding an integer to both sides of a valid congruence preserves validity.</a:t>
            </a:r>
          </a:p>
          <a:p>
            <a:pPr lvl="1">
              <a:buNone/>
            </a:pPr>
            <a:r>
              <a:rPr lang="en-US" dirty="0" smtClean="0"/>
              <a:t>    If 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holds then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is any integer, holds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 with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Dividing a congruence by an integer does not always produce a valid congruence.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The congruence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holds. But dividing both sides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does not produce a valid congruence since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14/2 = 7 and 8/2 = 4, but     7</a:t>
            </a:r>
            <a:r>
              <a:rPr lang="en-US" dirty="0" smtClean="0">
                <a:latin typeface="Cambria Math"/>
                <a:ea typeface="Cambria Math"/>
              </a:rPr>
              <a:t>≢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(mod 6).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See Section 4.3 for conditions when division is 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 </a:t>
            </a:r>
            <a:r>
              <a:rPr lang="en-US" dirty="0" smtClean="0"/>
              <a:t>Function of Products and Sums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the  following corollary to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 to  compute the remainder of the product or sum of two integers when divided by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from the remainders when each is divided by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Corollary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 be a positive integer and let </a:t>
            </a:r>
            <a:r>
              <a:rPr lang="en-US" i="1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 be integers. Then</a:t>
            </a:r>
          </a:p>
          <a:p>
            <a:pPr>
              <a:buNone/>
            </a:pPr>
            <a:r>
              <a:rPr lang="en-US" dirty="0" smtClean="0"/>
              <a:t>   (</a:t>
            </a:r>
            <a:r>
              <a:rPr lang="en-US" i="1" dirty="0" smtClean="0"/>
              <a:t>a + b) </a:t>
            </a:r>
            <a:r>
              <a:rPr lang="en-US" dirty="0" smtClean="0"/>
              <a:t>(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 =  </a:t>
            </a:r>
            <a:r>
              <a:rPr lang="en-US" i="1" dirty="0" smtClean="0"/>
              <a:t> </a:t>
            </a:r>
            <a:r>
              <a:rPr lang="en-US" dirty="0" smtClean="0"/>
              <a:t>((</a:t>
            </a:r>
            <a:r>
              <a:rPr lang="en-US" i="1" dirty="0" smtClean="0"/>
              <a:t>a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 + (</a:t>
            </a:r>
            <a:r>
              <a:rPr lang="en-US" i="1" dirty="0" smtClean="0"/>
              <a:t>b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))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dirty="0" smtClean="0"/>
              <a:t>and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err="1" smtClean="0"/>
              <a:t>ab</a:t>
            </a:r>
            <a:r>
              <a:rPr lang="en-US" i="1" dirty="0" smtClean="0"/>
              <a:t>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((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))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/>
              <a:t>proof  in text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Definitions</a:t>
            </a:r>
            <a:r>
              <a:rPr lang="en-US" dirty="0" smtClean="0"/>
              <a:t>: Let </a:t>
            </a:r>
            <a:r>
              <a:rPr lang="en-US" b="1" dirty="0" err="1" smtClean="0"/>
              <a:t>Z</a:t>
            </a:r>
            <a:r>
              <a:rPr lang="en-US" i="1" baseline="-25000" dirty="0" err="1" smtClean="0"/>
              <a:t>m</a:t>
            </a:r>
            <a:r>
              <a:rPr lang="en-US" i="1" baseline="-25000" dirty="0" smtClean="0"/>
              <a:t> </a:t>
            </a:r>
            <a:r>
              <a:rPr lang="en-US" dirty="0" smtClean="0"/>
              <a:t> be the set of nonnegative integers less than </a:t>
            </a:r>
            <a:r>
              <a:rPr lang="en-US" i="1" dirty="0" smtClean="0"/>
              <a:t>m</a:t>
            </a:r>
            <a:r>
              <a:rPr lang="en-US" dirty="0" smtClean="0"/>
              <a:t>: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…., </a:t>
            </a:r>
            <a:r>
              <a:rPr lang="en-US" i="1" dirty="0" smtClean="0"/>
              <a:t>m</a:t>
            </a:r>
            <a:r>
              <a:rPr lang="en-US" dirty="0" smtClean="0">
                <a:latin typeface="Cambria Math"/>
                <a:ea typeface="Cambria Math"/>
              </a:rPr>
              <a:t>−1</a:t>
            </a:r>
            <a:r>
              <a:rPr lang="en-US" dirty="0" smtClean="0">
                <a:ea typeface="Cambria Math"/>
              </a:rPr>
              <a:t>}</a:t>
            </a:r>
          </a:p>
          <a:p>
            <a:r>
              <a:rPr lang="en-US" dirty="0" smtClean="0">
                <a:ea typeface="Cambria Math"/>
              </a:rPr>
              <a:t>The operation +</a:t>
            </a:r>
            <a:r>
              <a:rPr lang="en-US" i="1" baseline="-25000" dirty="0" smtClean="0">
                <a:ea typeface="Cambria Math"/>
              </a:rPr>
              <a:t>m</a:t>
            </a:r>
            <a:r>
              <a:rPr lang="en-US" baseline="-25000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 is defined as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+</a:t>
            </a:r>
            <a:r>
              <a:rPr lang="en-US" i="1" baseline="-25000" dirty="0" smtClean="0">
                <a:ea typeface="Cambria Math"/>
              </a:rPr>
              <a:t>m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= (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 </a:t>
            </a:r>
            <a:r>
              <a:rPr lang="en-US" b="1" dirty="0" smtClean="0">
                <a:ea typeface="Cambria Math"/>
              </a:rPr>
              <a:t>mod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. This is </a:t>
            </a:r>
            <a:r>
              <a:rPr lang="en-US" i="1" dirty="0" smtClean="0">
                <a:ea typeface="Cambria Math"/>
              </a:rPr>
              <a:t>addition modulo m</a:t>
            </a:r>
            <a:r>
              <a:rPr lang="en-US" dirty="0" smtClean="0">
                <a:ea typeface="Cambria Math"/>
              </a:rPr>
              <a:t>.</a:t>
            </a:r>
          </a:p>
          <a:p>
            <a:r>
              <a:rPr lang="en-US" dirty="0" smtClean="0">
                <a:ea typeface="Cambria Math"/>
              </a:rPr>
              <a:t>The operation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i="1" baseline="-25000" dirty="0" smtClean="0">
                <a:ea typeface="Cambria Math"/>
              </a:rPr>
              <a:t>m</a:t>
            </a:r>
            <a:r>
              <a:rPr lang="en-US" baseline="-25000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 is defined as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i="1" baseline="-25000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= (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 </a:t>
            </a:r>
            <a:r>
              <a:rPr lang="en-US" b="1" dirty="0" smtClean="0">
                <a:ea typeface="Cambria Math"/>
              </a:rPr>
              <a:t>mod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. This is </a:t>
            </a:r>
            <a:r>
              <a:rPr lang="en-US" i="1" dirty="0" smtClean="0">
                <a:ea typeface="Cambria Math"/>
              </a:rPr>
              <a:t>multiplication modulo m</a:t>
            </a:r>
            <a:r>
              <a:rPr lang="en-US" dirty="0" smtClean="0">
                <a:ea typeface="Cambria Math"/>
              </a:rPr>
              <a:t>.</a:t>
            </a:r>
          </a:p>
          <a:p>
            <a:r>
              <a:rPr lang="en-US" dirty="0" smtClean="0">
                <a:ea typeface="Cambria Math"/>
              </a:rPr>
              <a:t>Using these operations is said to be doing </a:t>
            </a:r>
            <a:r>
              <a:rPr lang="en-US" i="1" dirty="0" smtClean="0">
                <a:ea typeface="Cambria Math"/>
              </a:rPr>
              <a:t>arithmetic modulo m</a:t>
            </a:r>
            <a:r>
              <a:rPr lang="en-US" dirty="0" smtClean="0">
                <a:ea typeface="Cambria Math"/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Find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 smtClean="0"/>
              <a:t>   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∙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Using the definitions above: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 = (7 + 9)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16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5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∙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 = (7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9)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63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8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500" dirty="0" smtClean="0">
                <a:ea typeface="Cambria Math"/>
              </a:rPr>
              <a:t>The operations +</a:t>
            </a:r>
            <a:r>
              <a:rPr lang="en-US" sz="5500" i="1" baseline="-25000" dirty="0" smtClean="0">
                <a:ea typeface="Cambria Math"/>
              </a:rPr>
              <a:t>m</a:t>
            </a:r>
            <a:r>
              <a:rPr lang="en-US" sz="5500" dirty="0" smtClean="0">
                <a:ea typeface="Cambria Math"/>
              </a:rPr>
              <a:t> and 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   </a:t>
            </a:r>
            <a:r>
              <a:rPr lang="en-US" sz="5500" dirty="0" smtClean="0">
                <a:ea typeface="Cambria Math"/>
              </a:rPr>
              <a:t>satisfy many of the same properties as ordinary addition and multiplication.</a:t>
            </a:r>
          </a:p>
          <a:p>
            <a:pPr lvl="1"/>
            <a:r>
              <a:rPr lang="en-US" sz="5500" i="1" dirty="0" smtClean="0">
                <a:ea typeface="Cambria Math"/>
              </a:rPr>
              <a:t>Closure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and </a:t>
            </a:r>
            <a:r>
              <a:rPr lang="en-US" sz="5500" i="1" dirty="0" smtClean="0">
                <a:ea typeface="Cambria Math"/>
              </a:rPr>
              <a:t>b </a:t>
            </a:r>
            <a:r>
              <a:rPr lang="en-US" sz="5500" dirty="0" smtClean="0">
                <a:ea typeface="Cambria Math"/>
              </a:rPr>
              <a:t>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</a:t>
            </a:r>
            <a:r>
              <a:rPr lang="en-US" sz="5500" i="1" baseline="-25000" dirty="0" smtClean="0"/>
              <a:t> 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and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.</a:t>
            </a:r>
          </a:p>
          <a:p>
            <a:pPr lvl="1"/>
            <a:r>
              <a:rPr lang="en-US" sz="5500" i="1" dirty="0" err="1" smtClean="0">
                <a:ea typeface="Cambria Math"/>
              </a:rPr>
              <a:t>Associativity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, </a:t>
            </a:r>
            <a:r>
              <a:rPr lang="en-US" sz="5500" i="1" dirty="0" smtClean="0">
                <a:ea typeface="Cambria Math"/>
              </a:rPr>
              <a:t>b, </a:t>
            </a:r>
            <a:r>
              <a:rPr lang="en-US" sz="5500" dirty="0" smtClean="0">
                <a:ea typeface="Cambria Math"/>
              </a:rPr>
              <a:t>and</a:t>
            </a:r>
            <a:r>
              <a:rPr lang="en-US" sz="5500" i="1" dirty="0" smtClean="0">
                <a:ea typeface="Cambria Math"/>
              </a:rPr>
              <a:t> c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                                                                                       (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b)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  = 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ea typeface="Cambria Math"/>
              </a:rPr>
              <a:t>(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</a:t>
            </a:r>
            <a:r>
              <a:rPr lang="en-US" sz="5500" dirty="0" smtClean="0">
                <a:ea typeface="Cambria Math"/>
              </a:rPr>
              <a:t>) and (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b)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 </a:t>
            </a:r>
            <a:r>
              <a:rPr lang="en-US" sz="5500" i="1" dirty="0" smtClean="0">
                <a:ea typeface="Cambria Math"/>
              </a:rPr>
              <a:t>c  = 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ea typeface="Cambria Math"/>
              </a:rPr>
              <a:t>(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</a:t>
            </a:r>
            <a:r>
              <a:rPr lang="en-US" sz="5500" dirty="0" smtClean="0">
                <a:ea typeface="Cambria Math"/>
              </a:rPr>
              <a:t>).</a:t>
            </a:r>
          </a:p>
          <a:p>
            <a:pPr lvl="1"/>
            <a:r>
              <a:rPr lang="en-US" sz="5500" i="1" dirty="0" err="1" smtClean="0">
                <a:ea typeface="Cambria Math"/>
              </a:rPr>
              <a:t>Commutativity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and</a:t>
            </a:r>
            <a:r>
              <a:rPr lang="en-US" sz="5500" i="1" dirty="0" smtClean="0">
                <a:ea typeface="Cambria Math"/>
              </a:rPr>
              <a:t> b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                                                                                         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  = b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 and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  = b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.</a:t>
            </a:r>
          </a:p>
          <a:p>
            <a:pPr lvl="1"/>
            <a:r>
              <a:rPr lang="en-US" sz="5500" i="1" dirty="0" smtClean="0">
                <a:ea typeface="Cambria Math"/>
              </a:rPr>
              <a:t>Identity elements</a:t>
            </a:r>
            <a:r>
              <a:rPr lang="en-US" sz="5500" dirty="0" smtClean="0">
                <a:ea typeface="Cambria Math"/>
              </a:rPr>
              <a:t>: The elements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dirty="0" smtClean="0">
                <a:ea typeface="Cambria Math"/>
              </a:rPr>
              <a:t> and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 smtClean="0">
                <a:ea typeface="Cambria Math"/>
              </a:rPr>
              <a:t> are identity elements for addition and multiplication modulo </a:t>
            </a:r>
            <a:r>
              <a:rPr lang="en-US" sz="5500" i="1" dirty="0" smtClean="0">
                <a:ea typeface="Cambria Math"/>
              </a:rPr>
              <a:t>m</a:t>
            </a:r>
            <a:r>
              <a:rPr lang="en-US" sz="5500" dirty="0" smtClean="0">
                <a:ea typeface="Cambria Math"/>
              </a:rPr>
              <a:t>, respectively.</a:t>
            </a:r>
          </a:p>
          <a:p>
            <a:pPr lvl="2"/>
            <a:r>
              <a:rPr lang="en-US" sz="5500" dirty="0" smtClean="0">
                <a:ea typeface="Cambria Math"/>
              </a:rPr>
              <a:t>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belongs to 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i="1" dirty="0" smtClean="0">
                <a:ea typeface="Cambria Math"/>
              </a:rPr>
              <a:t>  = </a:t>
            </a:r>
            <a:r>
              <a:rPr lang="en-US" sz="5500" i="1" baseline="-25000" dirty="0" smtClean="0">
                <a:ea typeface="Cambria Math"/>
              </a:rPr>
              <a:t>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 and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latin typeface="Cambria Math"/>
                <a:ea typeface="Cambria Math"/>
              </a:rPr>
              <a:t>∙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i="1" dirty="0" smtClean="0">
                <a:ea typeface="Cambria Math"/>
              </a:rPr>
              <a:t> = a</a:t>
            </a:r>
            <a:r>
              <a:rPr lang="en-US" sz="5500" dirty="0" smtClean="0">
                <a:ea typeface="Cambria Math"/>
              </a:rPr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i="1" dirty="0" smtClean="0">
                <a:ea typeface="Cambria Math"/>
              </a:rPr>
              <a:t>Additive inverses</a:t>
            </a:r>
            <a:r>
              <a:rPr lang="en-US" sz="2000" dirty="0" smtClean="0">
                <a:ea typeface="Cambria Math"/>
              </a:rPr>
              <a:t>: If 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i="1" dirty="0" smtClean="0">
                <a:latin typeface="Cambria Math"/>
                <a:ea typeface="Cambria Math"/>
              </a:rPr>
              <a:t>≠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000" dirty="0" smtClean="0">
                <a:ea typeface="Cambria Math"/>
              </a:rPr>
              <a:t>belongs to  </a:t>
            </a:r>
            <a:r>
              <a:rPr lang="en-US" sz="2000" b="1" dirty="0" err="1" smtClean="0"/>
              <a:t>Z</a:t>
            </a:r>
            <a:r>
              <a:rPr lang="en-US" sz="2000" i="1" baseline="-25000" dirty="0" err="1" smtClean="0"/>
              <a:t>m</a:t>
            </a:r>
            <a:r>
              <a:rPr lang="en-US" sz="2000" i="1" baseline="-25000" dirty="0" smtClean="0"/>
              <a:t> </a:t>
            </a:r>
            <a:r>
              <a:rPr lang="en-US" sz="2000" dirty="0" smtClean="0">
                <a:ea typeface="Cambria Math"/>
              </a:rPr>
              <a:t>, then </a:t>
            </a:r>
            <a:r>
              <a:rPr lang="en-US" sz="2000" i="1" dirty="0" smtClean="0">
                <a:ea typeface="Cambria Math"/>
              </a:rPr>
              <a:t>m</a:t>
            </a:r>
            <a:r>
              <a:rPr lang="en-US" sz="2000" i="1" dirty="0" smtClean="0">
                <a:latin typeface="Cambria Math"/>
                <a:ea typeface="Cambria Math"/>
              </a:rPr>
              <a:t>− 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ea typeface="Cambria Math"/>
              </a:rPr>
              <a:t>  is the additive inverse of a modulo m and </a:t>
            </a:r>
            <a:r>
              <a:rPr lang="en-US" sz="2000" dirty="0" smtClean="0">
                <a:latin typeface="Cambria"/>
                <a:ea typeface="Cambria Math"/>
                <a:cs typeface="Cambria"/>
              </a:rPr>
              <a:t>0</a:t>
            </a:r>
            <a:r>
              <a:rPr lang="en-US" sz="2000" dirty="0" smtClean="0">
                <a:ea typeface="Cambria Math"/>
              </a:rPr>
              <a:t> is its own additive inverse.  </a:t>
            </a:r>
          </a:p>
          <a:p>
            <a:pPr lvl="2"/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ea typeface="Cambria Math"/>
              </a:rPr>
              <a:t> +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dirty="0" smtClean="0">
                <a:ea typeface="Cambria Math"/>
              </a:rPr>
              <a:t>(</a:t>
            </a:r>
            <a:r>
              <a:rPr lang="en-US" sz="2000" i="1" dirty="0" smtClean="0">
                <a:ea typeface="Cambria Math"/>
              </a:rPr>
              <a:t>m</a:t>
            </a:r>
            <a:r>
              <a:rPr lang="en-US" sz="2000" i="1" dirty="0" smtClean="0">
                <a:latin typeface="Cambria Math"/>
                <a:ea typeface="Cambria Math"/>
              </a:rPr>
              <a:t>− </a:t>
            </a:r>
            <a:r>
              <a:rPr lang="en-US" sz="2000" i="1" dirty="0" smtClean="0">
                <a:ea typeface="Cambria Math"/>
              </a:rPr>
              <a:t>a )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i="1" dirty="0" smtClean="0">
                <a:ea typeface="Cambria Math"/>
              </a:rPr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ea typeface="Cambria Math"/>
              </a:rPr>
              <a:t> and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ea typeface="Cambria Math"/>
              </a:rPr>
              <a:t> +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i="1" dirty="0" smtClean="0">
                <a:ea typeface="Cambria Math"/>
              </a:rPr>
              <a:t> 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sz="2000" i="1" dirty="0" err="1" smtClean="0">
                <a:ea typeface="Cambria Math" pitchFamily="18" charset="0"/>
              </a:rPr>
              <a:t>Distributivity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000" dirty="0" smtClean="0">
                <a:ea typeface="Cambria Math"/>
              </a:rPr>
              <a:t> If 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ea typeface="Cambria Math"/>
              </a:rPr>
              <a:t>, </a:t>
            </a:r>
            <a:r>
              <a:rPr lang="en-US" sz="2000" i="1" dirty="0" smtClean="0">
                <a:ea typeface="Cambria Math"/>
              </a:rPr>
              <a:t>b, </a:t>
            </a:r>
            <a:r>
              <a:rPr lang="en-US" sz="2000" dirty="0" smtClean="0">
                <a:ea typeface="Cambria Math"/>
              </a:rPr>
              <a:t>and</a:t>
            </a:r>
            <a:r>
              <a:rPr lang="en-US" sz="2000" i="1" dirty="0" smtClean="0">
                <a:ea typeface="Cambria Math"/>
              </a:rPr>
              <a:t> c</a:t>
            </a:r>
            <a:r>
              <a:rPr lang="en-US" sz="2000" dirty="0" smtClean="0">
                <a:ea typeface="Cambria Math"/>
              </a:rPr>
              <a:t> belong to </a:t>
            </a:r>
            <a:r>
              <a:rPr lang="en-US" sz="2000" b="1" dirty="0" err="1" smtClean="0"/>
              <a:t>Z</a:t>
            </a:r>
            <a:r>
              <a:rPr lang="en-US" sz="2000" i="1" baseline="-25000" dirty="0" err="1" smtClean="0"/>
              <a:t>m</a:t>
            </a:r>
            <a:r>
              <a:rPr lang="en-US" sz="2000" i="1" baseline="-25000" dirty="0" smtClean="0"/>
              <a:t> </a:t>
            </a:r>
            <a:r>
              <a:rPr lang="en-US" sz="2000" dirty="0" smtClean="0">
                <a:ea typeface="Cambria Math"/>
              </a:rPr>
              <a:t>, then </a:t>
            </a:r>
          </a:p>
          <a:p>
            <a:pPr lvl="2"/>
            <a:r>
              <a:rPr lang="en-US" sz="2000" i="1" dirty="0" smtClean="0">
                <a:ea typeface="Cambria Math"/>
              </a:rPr>
              <a:t> a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∙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dirty="0" smtClean="0">
                <a:ea typeface="Cambria Math"/>
              </a:rPr>
              <a:t>(</a:t>
            </a:r>
            <a:r>
              <a:rPr lang="en-US" sz="2000" i="1" dirty="0" smtClean="0">
                <a:ea typeface="Cambria Math"/>
              </a:rPr>
              <a:t>b</a:t>
            </a:r>
            <a:r>
              <a:rPr lang="en-US" sz="2000" dirty="0" smtClean="0">
                <a:ea typeface="Cambria Math"/>
              </a:rPr>
              <a:t> +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i="1" dirty="0" smtClean="0">
                <a:ea typeface="Cambria Math"/>
              </a:rPr>
              <a:t>c</a:t>
            </a:r>
            <a:r>
              <a:rPr lang="en-US" sz="2000" dirty="0" smtClean="0">
                <a:ea typeface="Cambria Math"/>
              </a:rPr>
              <a:t>) </a:t>
            </a:r>
            <a:r>
              <a:rPr lang="en-US" sz="2000" i="1" dirty="0" smtClean="0">
                <a:ea typeface="Cambria Math"/>
              </a:rPr>
              <a:t>= </a:t>
            </a:r>
            <a:r>
              <a:rPr lang="en-US" sz="2000" dirty="0" smtClean="0">
                <a:ea typeface="Cambria Math"/>
              </a:rPr>
              <a:t> (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∙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i="1" dirty="0" smtClean="0">
                <a:ea typeface="Cambria Math"/>
              </a:rPr>
              <a:t>b)</a:t>
            </a:r>
            <a:r>
              <a:rPr lang="en-US" sz="2000" dirty="0" smtClean="0">
                <a:ea typeface="Cambria Math"/>
              </a:rPr>
              <a:t> +</a:t>
            </a:r>
            <a:r>
              <a:rPr lang="en-US" sz="2000" i="1" baseline="-25000" dirty="0" smtClean="0">
                <a:ea typeface="Cambria Math"/>
              </a:rPr>
              <a:t>m</a:t>
            </a:r>
            <a:r>
              <a:rPr lang="en-US" sz="2000" dirty="0" smtClean="0">
                <a:ea typeface="Cambria Math"/>
              </a:rPr>
              <a:t> (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latin typeface="Cambria Math"/>
                <a:ea typeface="Cambria Math"/>
              </a:rPr>
              <a:t> ∙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i="1" dirty="0" smtClean="0">
                <a:ea typeface="Cambria Math"/>
              </a:rPr>
              <a:t>c</a:t>
            </a:r>
            <a:r>
              <a:rPr lang="en-US" sz="2000" dirty="0" smtClean="0">
                <a:ea typeface="Cambria Math"/>
              </a:rPr>
              <a:t>) </a:t>
            </a:r>
            <a:r>
              <a:rPr lang="en-US" sz="2000" i="1" dirty="0" smtClean="0">
                <a:ea typeface="Cambria Math"/>
              </a:rPr>
              <a:t>  </a:t>
            </a:r>
            <a:r>
              <a:rPr lang="en-US" sz="2000" dirty="0" smtClean="0">
                <a:ea typeface="Cambria Math"/>
              </a:rPr>
              <a:t>and                                               (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+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i="1" dirty="0" smtClean="0">
                <a:ea typeface="Cambria Math"/>
              </a:rPr>
              <a:t>b)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∙</a:t>
            </a:r>
            <a:r>
              <a:rPr lang="en-US" sz="2000" i="1" baseline="-25000" dirty="0" smtClean="0">
                <a:ea typeface="Cambria Math"/>
              </a:rPr>
              <a:t>m  </a:t>
            </a:r>
            <a:r>
              <a:rPr lang="en-US" sz="2000" i="1" dirty="0" smtClean="0">
                <a:ea typeface="Cambria Math"/>
              </a:rPr>
              <a:t>c  = </a:t>
            </a:r>
            <a:r>
              <a:rPr lang="en-US" sz="2000" dirty="0" smtClean="0">
                <a:ea typeface="Cambria Math"/>
              </a:rPr>
              <a:t>(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latin typeface="Cambria Math"/>
                <a:ea typeface="Cambria Math"/>
              </a:rPr>
              <a:t> ∙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i="1" dirty="0" smtClean="0">
                <a:ea typeface="Cambria Math"/>
              </a:rPr>
              <a:t>c</a:t>
            </a:r>
            <a:r>
              <a:rPr lang="en-US" sz="2000" dirty="0" smtClean="0">
                <a:ea typeface="Cambria Math"/>
              </a:rPr>
              <a:t>) </a:t>
            </a:r>
            <a:r>
              <a:rPr lang="en-US" sz="2000" dirty="0" smtClean="0">
                <a:latin typeface="Cambria Math"/>
                <a:ea typeface="Cambria Math"/>
              </a:rPr>
              <a:t>+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dirty="0" smtClean="0">
                <a:ea typeface="Cambria Math"/>
              </a:rPr>
              <a:t>(</a:t>
            </a:r>
            <a:r>
              <a:rPr lang="en-US" sz="2000" i="1" dirty="0" smtClean="0">
                <a:ea typeface="Cambria Math"/>
              </a:rPr>
              <a:t>b</a:t>
            </a:r>
            <a:r>
              <a:rPr lang="en-US" sz="2000" dirty="0" smtClean="0">
                <a:ea typeface="Cambria Math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∙</a:t>
            </a:r>
            <a:r>
              <a:rPr lang="en-US" sz="2000" i="1" baseline="-25000" dirty="0" smtClean="0">
                <a:ea typeface="Cambria Math"/>
              </a:rPr>
              <a:t>m </a:t>
            </a:r>
            <a:r>
              <a:rPr lang="en-US" sz="2000" i="1" dirty="0" smtClean="0">
                <a:ea typeface="Cambria Math"/>
              </a:rPr>
              <a:t>c</a:t>
            </a:r>
            <a:r>
              <a:rPr lang="en-US" sz="2000" dirty="0" smtClean="0">
                <a:ea typeface="Cambria Math"/>
              </a:rPr>
              <a:t>).</a:t>
            </a: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Exercises 42-44 ask for proofs of these properties.</a:t>
            </a:r>
          </a:p>
          <a:p>
            <a:r>
              <a:rPr lang="en-US" sz="2000" dirty="0" err="1" smtClean="0">
                <a:latin typeface="Cambria Math" pitchFamily="18" charset="0"/>
                <a:ea typeface="Cambria Math" pitchFamily="18" charset="0"/>
              </a:rPr>
              <a:t>Multiplicatative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inverses have not been included since they do not always exist. For example, there is no multiplicative inverse of 2 modulo 6.</a:t>
            </a:r>
          </a:p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optional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Using the terminology of  abstract algebra,  </a:t>
            </a:r>
            <a:r>
              <a:rPr lang="en-US" sz="2000" b="1" dirty="0" err="1" smtClean="0"/>
              <a:t>Z</a:t>
            </a:r>
            <a:r>
              <a:rPr lang="en-US" sz="2000" i="1" baseline="-25000" dirty="0" err="1" smtClean="0"/>
              <a:t>m</a:t>
            </a:r>
            <a:r>
              <a:rPr lang="en-US" sz="2000" i="1" baseline="-25000" dirty="0" smtClean="0"/>
              <a:t>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2000" dirty="0" smtClean="0">
                <a:ea typeface="Cambria Math"/>
              </a:rPr>
              <a:t>+</a:t>
            </a:r>
            <a:r>
              <a:rPr lang="en-US" sz="2000" i="1" baseline="-25000" dirty="0" smtClean="0">
                <a:ea typeface="Cambria Math"/>
              </a:rPr>
              <a:t>m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is a commutative group and  </a:t>
            </a:r>
            <a:r>
              <a:rPr lang="en-US" sz="2000" b="1" dirty="0" err="1" smtClean="0"/>
              <a:t>Z</a:t>
            </a:r>
            <a:r>
              <a:rPr lang="en-US" sz="2000" i="1" baseline="-25000" dirty="0" err="1" smtClean="0"/>
              <a:t>m</a:t>
            </a:r>
            <a:r>
              <a:rPr lang="en-US" sz="2000" i="1" baseline="-25000" dirty="0" smtClean="0"/>
              <a:t>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2000" dirty="0" smtClean="0">
                <a:ea typeface="Cambria Math"/>
              </a:rPr>
              <a:t>+</a:t>
            </a:r>
            <a:r>
              <a:rPr lang="en-US" sz="2000" i="1" baseline="-25000" dirty="0" smtClean="0">
                <a:ea typeface="Cambria Math"/>
              </a:rPr>
              <a:t>m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 and </a:t>
            </a:r>
            <a:r>
              <a:rPr lang="en-US" sz="2000" dirty="0" smtClean="0">
                <a:latin typeface="Cambria Math"/>
                <a:ea typeface="Cambria Math"/>
              </a:rPr>
              <a:t>∙</a:t>
            </a:r>
            <a:r>
              <a:rPr lang="en-US" sz="2000" i="1" baseline="-25000" dirty="0" smtClean="0">
                <a:ea typeface="Cambria Math"/>
              </a:rPr>
              <a:t>m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is a commutative ring.  </a:t>
            </a:r>
            <a:endParaRPr lang="en-US" sz="2000" dirty="0" smtClean="0">
              <a:ea typeface="Cambria Math"/>
            </a:endParaRPr>
          </a:p>
          <a:p>
            <a:pPr lvl="1"/>
            <a:endParaRPr lang="en-US" sz="2000" dirty="0" smtClean="0">
              <a:ea typeface="Cambria Math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quotient and remainder when</a:t>
            </a:r>
          </a:p>
          <a:p>
            <a:pPr marL="0" indent="0">
              <a:buNone/>
            </a:pPr>
            <a:r>
              <a:rPr lang="en-US" b="1" dirty="0"/>
              <a:t>a) </a:t>
            </a:r>
            <a:r>
              <a:rPr lang="en-US" dirty="0"/>
              <a:t>44 is divided by 8?</a:t>
            </a:r>
          </a:p>
          <a:p>
            <a:pPr marL="0" indent="0">
              <a:buNone/>
            </a:pPr>
            <a:r>
              <a:rPr lang="en-US" b="1" dirty="0"/>
              <a:t>b) </a:t>
            </a:r>
            <a:r>
              <a:rPr lang="en-US" dirty="0"/>
              <a:t>777 is divided by 21?</a:t>
            </a:r>
          </a:p>
          <a:p>
            <a:pPr marL="0" indent="0">
              <a:buNone/>
            </a:pPr>
            <a:r>
              <a:rPr lang="en-US" b="1" dirty="0"/>
              <a:t>c) </a:t>
            </a:r>
            <a:r>
              <a:rPr lang="en-US" dirty="0"/>
              <a:t>−123 is divided by 19?</a:t>
            </a:r>
          </a:p>
          <a:p>
            <a:pPr marL="0" indent="0">
              <a:buNone/>
            </a:pPr>
            <a:r>
              <a:rPr lang="en-US" b="1" dirty="0"/>
              <a:t>d) </a:t>
            </a:r>
            <a:r>
              <a:rPr lang="en-US" dirty="0"/>
              <a:t>−1 is divided by 23?</a:t>
            </a:r>
          </a:p>
          <a:p>
            <a:pPr marL="0" indent="0">
              <a:buNone/>
            </a:pPr>
            <a:r>
              <a:rPr lang="en-US" b="1" dirty="0"/>
              <a:t>e) </a:t>
            </a:r>
            <a:r>
              <a:rPr lang="en-US" dirty="0"/>
              <a:t>−2002 is divided by 87?</a:t>
            </a:r>
          </a:p>
          <a:p>
            <a:pPr marL="0" indent="0">
              <a:buNone/>
            </a:pPr>
            <a:r>
              <a:rPr lang="en-US" b="1" dirty="0"/>
              <a:t>f ) </a:t>
            </a:r>
            <a:r>
              <a:rPr lang="en-US" dirty="0"/>
              <a:t>0 is divided by 17?</a:t>
            </a:r>
          </a:p>
          <a:p>
            <a:pPr marL="0" indent="0">
              <a:buNone/>
            </a:pPr>
            <a:r>
              <a:rPr lang="en-US" b="1" dirty="0"/>
              <a:t>g) </a:t>
            </a:r>
            <a:r>
              <a:rPr lang="en-US" dirty="0"/>
              <a:t>1,234,567 is divided by 1001?</a:t>
            </a:r>
          </a:p>
          <a:p>
            <a:pPr marL="0" indent="0">
              <a:buNone/>
            </a:pPr>
            <a:r>
              <a:rPr lang="en-US" b="1" dirty="0"/>
              <a:t>h) </a:t>
            </a:r>
            <a:r>
              <a:rPr lang="en-US" dirty="0"/>
              <a:t>−100 is divided by 101?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0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34754"/>
            <a:ext cx="8229600" cy="35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Number theory </a:t>
            </a:r>
            <a:r>
              <a:rPr lang="en-US" dirty="0" smtClean="0"/>
              <a:t>is the part of mathematics devoted to the study of the integers and their properties. </a:t>
            </a:r>
          </a:p>
          <a:p>
            <a:r>
              <a:rPr lang="en-US" dirty="0" smtClean="0"/>
              <a:t>Key ideas in number theory include divisibility and the primality of integers.</a:t>
            </a:r>
          </a:p>
          <a:p>
            <a:r>
              <a:rPr lang="en-US" dirty="0" smtClean="0"/>
              <a:t>Representations of integers, including binary and hexadecimal representations, are part of number theory. </a:t>
            </a:r>
          </a:p>
          <a:p>
            <a:r>
              <a:rPr lang="en-US" dirty="0" smtClean="0"/>
              <a:t>Number theory has long been studied because of the beauty of its ideas, its accessibility, and its wealth of open questions. </a:t>
            </a:r>
          </a:p>
          <a:p>
            <a:r>
              <a:rPr lang="en-US" dirty="0" smtClean="0"/>
              <a:t>We’ll use many ideas developed in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about proof methods and proof strategy in our exploration of number theory.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87" y="2736850"/>
            <a:ext cx="6854626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44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24" y="2476500"/>
            <a:ext cx="660075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6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#9, #13, #21, #25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2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Primes and Greatest Common Divisors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Prime Numbers and their Properties</a:t>
            </a:r>
          </a:p>
          <a:p>
            <a:r>
              <a:rPr lang="en-US" dirty="0" smtClean="0"/>
              <a:t>Conjectures and Open Problems About Primes</a:t>
            </a:r>
          </a:p>
          <a:p>
            <a:r>
              <a:rPr lang="en-US" dirty="0" smtClean="0"/>
              <a:t>Greatest Common Divisors and Least Common Multiples</a:t>
            </a:r>
          </a:p>
          <a:p>
            <a:r>
              <a:rPr lang="en-US" dirty="0" smtClean="0"/>
              <a:t>The Euclidian Algorithm</a:t>
            </a:r>
          </a:p>
          <a:p>
            <a:r>
              <a:rPr lang="en-US" dirty="0" err="1" smtClean="0"/>
              <a:t>gcds</a:t>
            </a:r>
            <a:r>
              <a:rPr lang="en-US" dirty="0" smtClean="0"/>
              <a:t> as Linear Combinations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positive integer </a:t>
            </a:r>
            <a:r>
              <a:rPr lang="en-US" i="1" dirty="0" smtClean="0"/>
              <a:t>p</a:t>
            </a:r>
            <a:r>
              <a:rPr lang="en-US" dirty="0" smtClean="0"/>
              <a:t>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called </a:t>
            </a:r>
            <a:r>
              <a:rPr lang="en-US" i="1" dirty="0" smtClean="0"/>
              <a:t>prime</a:t>
            </a:r>
            <a:r>
              <a:rPr lang="en-US" dirty="0" smtClean="0"/>
              <a:t> if the only positive factors of </a:t>
            </a:r>
            <a:r>
              <a:rPr lang="en-US" i="1" dirty="0" smtClean="0"/>
              <a:t>p</a:t>
            </a:r>
            <a:r>
              <a:rPr lang="en-US" dirty="0" smtClean="0"/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. A positive integer that is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is not prime is called </a:t>
            </a:r>
            <a:r>
              <a:rPr lang="en-US" i="1" dirty="0" smtClean="0"/>
              <a:t>composite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is prime because its only positive factors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but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/>
              <a:t> is composite because it is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Fundamental Theorem of Arithmetic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</a:t>
            </a:r>
            <a:r>
              <a:rPr lang="en-US" dirty="0" smtClean="0"/>
              <a:t>: Every positive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be written uniquely as a prime or as the product of two or more primes where the prime factors are written in order of </a:t>
            </a:r>
            <a:r>
              <a:rPr lang="en-US" dirty="0" err="1" smtClean="0"/>
              <a:t>nondecreasing</a:t>
            </a:r>
            <a:r>
              <a:rPr lang="en-US" dirty="0" smtClean="0"/>
              <a:t> size.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 = 2 </a:t>
            </a:r>
            <a:r>
              <a:rPr lang="en-US" dirty="0" smtClean="0">
                <a:latin typeface="Cambria Math"/>
                <a:ea typeface="Cambria Math"/>
              </a:rPr>
              <a:t>∙ 2 ∙ 5 ∙ 5 = 2</a:t>
            </a:r>
            <a:r>
              <a:rPr lang="en-US" baseline="30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 5</a:t>
            </a:r>
            <a:r>
              <a:rPr lang="en-US" baseline="30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641 = 641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999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 </a:t>
            </a:r>
            <a:r>
              <a:rPr lang="en-US" dirty="0" smtClean="0">
                <a:latin typeface="Cambria Math"/>
                <a:ea typeface="Cambria Math"/>
              </a:rPr>
              <a:t>∙ 3 ∙ 3 ∙ 37 = 3</a:t>
            </a:r>
            <a:r>
              <a:rPr lang="en-US" baseline="30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 37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1024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dirty="0" smtClean="0">
                <a:latin typeface="Cambria Math"/>
                <a:ea typeface="Cambria Math"/>
              </a:rPr>
              <a:t>∙ 2 ∙ 2 ∙ 2 ∙ 2 ∙ 2 ∙ 2 ∙ 2 ∙ 2 ∙ 2 = 2</a:t>
            </a:r>
            <a:r>
              <a:rPr lang="en-US" baseline="30000" dirty="0" smtClean="0">
                <a:latin typeface="Cambria Math"/>
                <a:ea typeface="Cambria Math"/>
              </a:rPr>
              <a:t>10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</a:t>
            </a:r>
            <a:r>
              <a:rPr lang="en-US" dirty="0" err="1" smtClean="0"/>
              <a:t>Erastosthenes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457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Erastothenes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276-194</a:t>
            </a:r>
            <a:r>
              <a:rPr lang="en-US" dirty="0" smtClean="0"/>
              <a:t> B.C.)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Sieve of </a:t>
            </a:r>
            <a:r>
              <a:rPr lang="en-US" i="1" dirty="0" err="1" smtClean="0"/>
              <a:t>Erastosthenes</a:t>
            </a:r>
            <a:r>
              <a:rPr lang="en-US" i="1" dirty="0" smtClean="0"/>
              <a:t> </a:t>
            </a:r>
            <a:r>
              <a:rPr lang="en-US" dirty="0" smtClean="0"/>
              <a:t>can be used to find all primes not exceeding a specified positive integer. For example, begin with the list of integers between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Delete all  the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Delete all the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Next, delete all the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Next, delete all the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Since all the remaining integers  are not divisible by any of the previous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the primes are: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200" dirty="0" smtClean="0"/>
              <a:t>{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2,3,5,7,11,15,1719,23,29,31,37,41,43,47,53,</a:t>
            </a:r>
          </a:p>
          <a:p>
            <a:pPr>
              <a:buNone/>
            </a:pP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                 59,61,67,71,73,79,83,89, 97</a:t>
            </a:r>
            <a:r>
              <a:rPr lang="en-US" sz="2200" dirty="0" smtClean="0"/>
              <a:t>}</a:t>
            </a:r>
          </a:p>
          <a:p>
            <a:endParaRPr lang="en-US" dirty="0"/>
          </a:p>
        </p:txBody>
      </p:sp>
      <p:pic>
        <p:nvPicPr>
          <p:cNvPr id="7" name="Content Placeholder 3" descr="07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52400"/>
            <a:ext cx="885444" cy="1021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624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</a:t>
            </a:r>
            <a:r>
              <a:rPr lang="en-US" dirty="0" err="1" smtClean="0"/>
              <a:t>Erastosthenes</a:t>
            </a:r>
            <a:endParaRPr lang="en-US" dirty="0"/>
          </a:p>
        </p:txBody>
      </p:sp>
      <p:pic>
        <p:nvPicPr>
          <p:cNvPr id="4" name="Content Placeholder 3" descr="table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5033501" cy="4389437"/>
          </a:xfrm>
        </p:spPr>
      </p:pic>
      <p:sp>
        <p:nvSpPr>
          <p:cNvPr id="5" name="TextBox 4"/>
          <p:cNvSpPr txBox="1"/>
          <p:nvPr/>
        </p:nvSpPr>
        <p:spPr>
          <a:xfrm>
            <a:off x="5638800" y="1828800"/>
            <a:ext cx="297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 integer </a:t>
            </a:r>
            <a:r>
              <a:rPr lang="en-US" i="1" dirty="0" smtClean="0"/>
              <a:t>n</a:t>
            </a:r>
            <a:r>
              <a:rPr lang="en-US" dirty="0" smtClean="0"/>
              <a:t> is a composite integer, then it has a prime divisor less than or equal to </a:t>
            </a:r>
            <a:r>
              <a:rPr lang="en-US" dirty="0" smtClean="0">
                <a:latin typeface="Cambria Math"/>
                <a:ea typeface="Cambria Math"/>
              </a:rPr>
              <a:t>√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 see this, note that if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err="1" smtClean="0"/>
              <a:t>ab</a:t>
            </a:r>
            <a:r>
              <a:rPr lang="en-US" dirty="0" smtClean="0"/>
              <a:t>, then  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√</a:t>
            </a:r>
            <a:r>
              <a:rPr lang="en-US" i="1" dirty="0" smtClean="0"/>
              <a:t>n </a:t>
            </a:r>
            <a:r>
              <a:rPr lang="en-US" dirty="0" smtClean="0"/>
              <a:t> or </a:t>
            </a:r>
            <a:r>
              <a:rPr lang="en-US" i="1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≤√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Trial division</a:t>
            </a:r>
            <a:r>
              <a:rPr lang="en-US" dirty="0" smtClean="0"/>
              <a:t>, a very inefficient method of determining if a number </a:t>
            </a:r>
            <a:r>
              <a:rPr lang="en-US" i="1" dirty="0" smtClean="0"/>
              <a:t>n</a:t>
            </a:r>
            <a:r>
              <a:rPr lang="en-US" dirty="0" smtClean="0"/>
              <a:t>  is prime, is to try every integer </a:t>
            </a:r>
            <a:r>
              <a:rPr lang="en-US" i="1" dirty="0" err="1" smtClean="0"/>
              <a:t>i</a:t>
            </a:r>
            <a:r>
              <a:rPr lang="en-US" dirty="0" smtClean="0">
                <a:latin typeface="Cambria Math"/>
                <a:ea typeface="Cambria Math"/>
              </a:rPr>
              <a:t> ≤√</a:t>
            </a:r>
            <a:r>
              <a:rPr lang="en-US" i="1" dirty="0" smtClean="0"/>
              <a:t>n </a:t>
            </a:r>
            <a:r>
              <a:rPr lang="en-US" dirty="0" smtClean="0"/>
              <a:t>and see if n is divisible by </a:t>
            </a:r>
            <a:r>
              <a:rPr lang="en-US" i="1" dirty="0" err="1" smtClean="0"/>
              <a:t>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Infinitude of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sz="1800" b="1" dirty="0" smtClean="0"/>
              <a:t>Theorem</a:t>
            </a:r>
            <a:r>
              <a:rPr lang="en-US" sz="1800" dirty="0" smtClean="0"/>
              <a:t>: There are infinitely many primes. (Euclid)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b="1" dirty="0" smtClean="0"/>
              <a:t>Proof</a:t>
            </a:r>
            <a:r>
              <a:rPr lang="en-US" sz="1800" dirty="0" smtClean="0"/>
              <a:t>:  Assume finitely many primes:  </a:t>
            </a:r>
            <a:r>
              <a:rPr lang="en-US" sz="1800" i="1" dirty="0" smtClean="0"/>
              <a:t>p</a:t>
            </a:r>
            <a:r>
              <a:rPr lang="en-US" sz="1800" baseline="-25000" dirty="0" smtClean="0"/>
              <a:t>1</a:t>
            </a:r>
            <a:r>
              <a:rPr lang="en-US" sz="1800" i="1" dirty="0" smtClean="0"/>
              <a:t>, p</a:t>
            </a:r>
            <a:r>
              <a:rPr lang="en-US" sz="1800" baseline="-25000" dirty="0" smtClean="0"/>
              <a:t>2</a:t>
            </a:r>
            <a:r>
              <a:rPr lang="en-US" sz="1800" i="1" dirty="0" smtClean="0"/>
              <a:t>, …..,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n</a:t>
            </a:r>
            <a:endParaRPr lang="en-US" sz="1800" i="1" dirty="0" smtClean="0"/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q = p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/>
              <a:t>p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 smtClean="0">
                <a:ea typeface="Cambria Math"/>
              </a:rPr>
              <a:t>∙∙∙</a:t>
            </a:r>
            <a:r>
              <a:rPr lang="en-US" sz="1800" i="1" dirty="0" smtClean="0">
                <a:latin typeface="Cambria Math"/>
                <a:ea typeface="Cambria Math"/>
              </a:rPr>
              <a:t>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n</a:t>
            </a:r>
            <a:r>
              <a:rPr lang="en-US" sz="1800" i="1" dirty="0" smtClean="0"/>
              <a:t> +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1800" dirty="0" smtClean="0"/>
              <a:t>Either </a:t>
            </a:r>
            <a:r>
              <a:rPr lang="en-US" sz="1800" i="1" dirty="0" smtClean="0"/>
              <a:t>q</a:t>
            </a:r>
            <a:r>
              <a:rPr lang="en-US" sz="1800" dirty="0" smtClean="0"/>
              <a:t> is prime or by the fundamental theorem of arithmetic it is a product of primes. </a:t>
            </a:r>
          </a:p>
          <a:p>
            <a:pPr lvl="2"/>
            <a:r>
              <a:rPr lang="en-US" sz="1800" dirty="0" smtClean="0"/>
              <a:t>But none of the primes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</a:t>
            </a:r>
            <a:r>
              <a:rPr lang="en-US" sz="1800" baseline="-25000" dirty="0" err="1" smtClean="0"/>
              <a:t>j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divides </a:t>
            </a:r>
            <a:r>
              <a:rPr lang="en-US" sz="1800" i="1" dirty="0" smtClean="0"/>
              <a:t>q</a:t>
            </a:r>
            <a:r>
              <a:rPr lang="en-US" sz="1800" dirty="0" smtClean="0"/>
              <a:t> since if  </a:t>
            </a:r>
            <a:r>
              <a:rPr lang="en-US" sz="1800" i="1" dirty="0" err="1" smtClean="0"/>
              <a:t>p</a:t>
            </a:r>
            <a:r>
              <a:rPr lang="en-US" sz="1800" baseline="-25000" dirty="0" err="1" smtClean="0"/>
              <a:t>j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| </a:t>
            </a:r>
            <a:r>
              <a:rPr lang="en-US" sz="1800" i="1" dirty="0" smtClean="0"/>
              <a:t>q</a:t>
            </a:r>
            <a:r>
              <a:rPr lang="en-US" sz="1800" dirty="0" smtClean="0"/>
              <a:t>, then </a:t>
            </a:r>
            <a:r>
              <a:rPr lang="en-US" sz="1800" i="1" dirty="0" err="1" smtClean="0"/>
              <a:t>p</a:t>
            </a:r>
            <a:r>
              <a:rPr lang="en-US" sz="1800" baseline="-25000" dirty="0" err="1" smtClean="0"/>
              <a:t>j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 divides                                              </a:t>
            </a:r>
            <a:r>
              <a:rPr lang="en-US" sz="1800" i="1" dirty="0" smtClean="0"/>
              <a:t>q </a:t>
            </a:r>
            <a:r>
              <a:rPr lang="en-US" sz="1800" i="1" dirty="0" smtClean="0">
                <a:latin typeface="Cambria Math"/>
                <a:ea typeface="Cambria Math"/>
              </a:rPr>
              <a:t>−</a:t>
            </a:r>
            <a:r>
              <a:rPr lang="en-US" sz="1800" i="1" dirty="0" smtClean="0"/>
              <a:t> p</a:t>
            </a:r>
            <a:r>
              <a:rPr lang="en-US" sz="1800" baseline="-25000" dirty="0" smtClean="0"/>
              <a:t>1</a:t>
            </a:r>
            <a:r>
              <a:rPr lang="en-US" sz="1800" i="1" dirty="0" smtClean="0"/>
              <a:t>p</a:t>
            </a:r>
            <a:r>
              <a:rPr lang="en-US" sz="1800" baseline="-25000" dirty="0" smtClean="0"/>
              <a:t>2</a:t>
            </a:r>
            <a:r>
              <a:rPr lang="en-US" sz="1800" i="1" dirty="0" smtClean="0">
                <a:ea typeface="Cambria Math"/>
              </a:rPr>
              <a:t>∙∙∙</a:t>
            </a:r>
            <a:r>
              <a:rPr lang="en-US" sz="1800" i="1" dirty="0" smtClean="0">
                <a:latin typeface="Cambria Math"/>
                <a:ea typeface="Cambria Math"/>
              </a:rPr>
              <a:t>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n</a:t>
            </a:r>
            <a:r>
              <a:rPr lang="en-US" sz="1800" i="1" dirty="0" smtClean="0"/>
              <a:t>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/>
              <a:t> .</a:t>
            </a:r>
          </a:p>
          <a:p>
            <a:pPr lvl="2"/>
            <a:r>
              <a:rPr lang="en-US" sz="1800" dirty="0" smtClean="0"/>
              <a:t>Hence</a:t>
            </a:r>
            <a:r>
              <a:rPr lang="en-US" sz="1800" i="1" dirty="0" smtClean="0"/>
              <a:t>, </a:t>
            </a:r>
            <a:r>
              <a:rPr lang="en-US" sz="1800" dirty="0" smtClean="0"/>
              <a:t>there is a prime not on the list </a:t>
            </a:r>
            <a:r>
              <a:rPr lang="en-US" sz="1800" i="1" dirty="0" smtClean="0"/>
              <a:t>p</a:t>
            </a:r>
            <a:r>
              <a:rPr lang="en-US" sz="1800" baseline="-25000" dirty="0" smtClean="0"/>
              <a:t>1</a:t>
            </a:r>
            <a:r>
              <a:rPr lang="en-US" sz="1800" i="1" dirty="0" smtClean="0"/>
              <a:t>, p</a:t>
            </a:r>
            <a:r>
              <a:rPr lang="en-US" sz="1800" baseline="-25000" dirty="0" smtClean="0"/>
              <a:t>2</a:t>
            </a:r>
            <a:r>
              <a:rPr lang="en-US" sz="1800" i="1" dirty="0" smtClean="0"/>
              <a:t>, …..,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n</a:t>
            </a:r>
            <a:r>
              <a:rPr lang="en-US" sz="1800" dirty="0" smtClean="0"/>
              <a:t>.</a:t>
            </a:r>
            <a:r>
              <a:rPr lang="en-US" sz="1800" i="1" baseline="-25000" dirty="0" smtClean="0"/>
              <a:t> </a:t>
            </a:r>
            <a:r>
              <a:rPr lang="en-US" sz="1800" dirty="0" smtClean="0"/>
              <a:t>It is either </a:t>
            </a:r>
            <a:r>
              <a:rPr lang="en-US" sz="1800" i="1" dirty="0" smtClean="0"/>
              <a:t>q</a:t>
            </a:r>
            <a:r>
              <a:rPr lang="en-US" sz="1800" dirty="0" smtClean="0"/>
              <a:t>, or if </a:t>
            </a:r>
            <a:r>
              <a:rPr lang="en-US" sz="1800" i="1" dirty="0" smtClean="0"/>
              <a:t>q</a:t>
            </a:r>
            <a:r>
              <a:rPr lang="en-US" sz="1800" dirty="0" smtClean="0"/>
              <a:t> is composite, it is a prime factor of </a:t>
            </a:r>
            <a:r>
              <a:rPr lang="en-US" sz="1800" i="1" dirty="0" smtClean="0"/>
              <a:t>q</a:t>
            </a:r>
            <a:r>
              <a:rPr lang="en-US" sz="1800" dirty="0" smtClean="0"/>
              <a:t>. This contradicts the assumption that  </a:t>
            </a:r>
            <a:r>
              <a:rPr lang="en-US" sz="1800" i="1" dirty="0" smtClean="0"/>
              <a:t>p</a:t>
            </a:r>
            <a:r>
              <a:rPr lang="en-US" sz="1800" baseline="-25000" dirty="0" smtClean="0"/>
              <a:t>1</a:t>
            </a:r>
            <a:r>
              <a:rPr lang="en-US" sz="1800" i="1" dirty="0" smtClean="0"/>
              <a:t>, p</a:t>
            </a:r>
            <a:r>
              <a:rPr lang="en-US" sz="1800" baseline="-25000" dirty="0" smtClean="0"/>
              <a:t>2</a:t>
            </a:r>
            <a:r>
              <a:rPr lang="en-US" sz="1800" i="1" dirty="0" smtClean="0"/>
              <a:t>, …..,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n</a:t>
            </a:r>
            <a:r>
              <a:rPr lang="en-US" sz="1800" dirty="0" smtClean="0"/>
              <a:t>   are all the primes. </a:t>
            </a:r>
          </a:p>
          <a:p>
            <a:pPr lvl="1"/>
            <a:r>
              <a:rPr lang="en-US" sz="1800" dirty="0" smtClean="0"/>
              <a:t>Consequently, there are infinitely many primes.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228600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1295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Euclid 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 smtClean="0"/>
              <a:t> </a:t>
            </a:r>
            <a:r>
              <a:rPr lang="en-US" sz="1200" dirty="0" smtClean="0"/>
              <a:t>B.C.E.</a:t>
            </a:r>
            <a:r>
              <a:rPr lang="en-US" dirty="0" smtClean="0"/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 smtClean="0"/>
              <a:t> </a:t>
            </a:r>
            <a:r>
              <a:rPr lang="en-US" sz="1200" dirty="0" smtClean="0"/>
              <a:t>B.C.E.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085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105400"/>
            <a:ext cx="762000" cy="888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5486400"/>
            <a:ext cx="65532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proof was given by Euclid  </a:t>
            </a:r>
            <a:r>
              <a:rPr lang="en-US" sz="1400" i="1" dirty="0" smtClean="0"/>
              <a:t>The Elements</a:t>
            </a:r>
            <a:r>
              <a:rPr lang="en-US" sz="1400" dirty="0" smtClean="0"/>
              <a:t>. The proof is considered to be one of the most beautiful in all  mathematics.  It is  the first proof in </a:t>
            </a:r>
            <a:r>
              <a:rPr lang="en-US" sz="1400" i="1" dirty="0" smtClean="0"/>
              <a:t>The Book, </a:t>
            </a:r>
            <a:r>
              <a:rPr lang="en-US" sz="1400" dirty="0" smtClean="0"/>
              <a:t>inspired by the famous mathematician Paul </a:t>
            </a:r>
            <a:r>
              <a:rPr lang="en-US" sz="1400" dirty="0" err="1" smtClean="0"/>
              <a:t>Erd</a:t>
            </a:r>
            <a:r>
              <a:rPr lang="hu-HU" sz="1400" dirty="0" smtClean="0">
                <a:latin typeface="Cambria Math"/>
                <a:ea typeface="Cambria Math"/>
              </a:rPr>
              <a:t>ő</a:t>
            </a:r>
            <a:r>
              <a:rPr lang="en-US" sz="1400" dirty="0" smtClean="0"/>
              <a:t>s’ imagined collection of perfect proofs maintained by God.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6019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Paul  </a:t>
            </a:r>
            <a:r>
              <a:rPr lang="en-US" sz="1400" dirty="0" err="1" smtClean="0"/>
              <a:t>Erd</a:t>
            </a:r>
            <a:r>
              <a:rPr lang="hu-HU" sz="1400" dirty="0" smtClean="0">
                <a:latin typeface="Cambria Math"/>
                <a:ea typeface="Cambria Math"/>
              </a:rPr>
              <a:t>ő</a:t>
            </a:r>
            <a:r>
              <a:rPr lang="en-US" sz="1400" dirty="0" smtClean="0"/>
              <a:t>s</a:t>
            </a:r>
          </a:p>
          <a:p>
            <a:r>
              <a:rPr lang="en-US" sz="1400" dirty="0" smtClean="0"/>
              <a:t>(1913-1996)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Divisibility and Modular Arithmetic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Mersene</a:t>
            </a:r>
            <a:r>
              <a:rPr lang="en-US" dirty="0" smtClean="0"/>
              <a:t>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Prime numbers of the form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30000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 , </a:t>
            </a:r>
            <a:r>
              <a:rPr lang="en-US" dirty="0" smtClean="0">
                <a:ea typeface="Cambria Math"/>
              </a:rPr>
              <a:t>where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baseline="30000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is prime, are called </a:t>
            </a:r>
            <a:r>
              <a:rPr lang="en-US" i="1" dirty="0" err="1" smtClean="0"/>
              <a:t>Mersene</a:t>
            </a:r>
            <a:r>
              <a:rPr lang="en-US" i="1" dirty="0" smtClean="0"/>
              <a:t> primes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  = </a:t>
            </a:r>
            <a:r>
              <a:rPr lang="en-US" dirty="0" smtClean="0">
                <a:latin typeface="Cambria Math"/>
                <a:ea typeface="Cambria Math"/>
              </a:rPr>
              <a:t>3</a:t>
            </a:r>
            <a:r>
              <a:rPr lang="en-US" i="1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  = </a:t>
            </a:r>
            <a:r>
              <a:rPr lang="en-US" dirty="0" smtClean="0">
                <a:latin typeface="Cambria Math"/>
                <a:ea typeface="Cambria Math"/>
              </a:rPr>
              <a:t>7,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30000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  = </a:t>
            </a:r>
            <a:r>
              <a:rPr lang="en-US" dirty="0" smtClean="0">
                <a:latin typeface="Cambria Math"/>
                <a:ea typeface="Cambria Math"/>
              </a:rPr>
              <a:t>37 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30000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/>
                <a:ea typeface="Cambria Math"/>
              </a:rPr>
              <a:t>1 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127  are </a:t>
            </a:r>
            <a:r>
              <a:rPr lang="en-US" dirty="0" err="1" smtClean="0">
                <a:latin typeface="Cambria Math"/>
                <a:ea typeface="Cambria Math"/>
              </a:rPr>
              <a:t>Mersene</a:t>
            </a:r>
            <a:r>
              <a:rPr lang="en-US" dirty="0" smtClean="0">
                <a:latin typeface="Cambria Math"/>
                <a:ea typeface="Cambria Math"/>
              </a:rPr>
              <a:t> primes.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baseline="30000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  = </a:t>
            </a:r>
            <a:r>
              <a:rPr lang="en-US" dirty="0" smtClean="0">
                <a:latin typeface="Cambria Math"/>
                <a:ea typeface="Cambria Math"/>
              </a:rPr>
              <a:t>2047 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ea typeface="Cambria Math"/>
              </a:rPr>
              <a:t>is not a </a:t>
            </a:r>
            <a:r>
              <a:rPr lang="en-US" dirty="0" err="1" smtClean="0">
                <a:ea typeface="Cambria Math"/>
              </a:rPr>
              <a:t>Mersene</a:t>
            </a:r>
            <a:r>
              <a:rPr lang="en-US" dirty="0" smtClean="0">
                <a:ea typeface="Cambria Math"/>
              </a:rPr>
              <a:t> prime</a:t>
            </a:r>
            <a:r>
              <a:rPr lang="en-US" dirty="0" smtClean="0">
                <a:latin typeface="Cambria Math"/>
                <a:ea typeface="Cambria Math"/>
              </a:rPr>
              <a:t> since 2047 = 23∙89.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There is an efficient test for determining if 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30000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is prime.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The largest known prime numbers are </a:t>
            </a:r>
            <a:r>
              <a:rPr lang="en-US" dirty="0" err="1" smtClean="0">
                <a:latin typeface="Cambria Math"/>
                <a:ea typeface="Cambria Math"/>
              </a:rPr>
              <a:t>Mersene</a:t>
            </a:r>
            <a:r>
              <a:rPr lang="en-US" dirty="0" smtClean="0">
                <a:latin typeface="Cambria Math"/>
                <a:ea typeface="Cambria Math"/>
              </a:rPr>
              <a:t> primes.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As of mid 2011, 47 </a:t>
            </a:r>
            <a:r>
              <a:rPr lang="en-US" dirty="0" err="1" smtClean="0">
                <a:latin typeface="Cambria Math"/>
                <a:ea typeface="Cambria Math"/>
              </a:rPr>
              <a:t>Mersene</a:t>
            </a:r>
            <a:r>
              <a:rPr lang="en-US" dirty="0" smtClean="0">
                <a:latin typeface="Cambria Math"/>
                <a:ea typeface="Cambria Math"/>
              </a:rPr>
              <a:t> primes were known, the largest  is 2</a:t>
            </a:r>
            <a:r>
              <a:rPr lang="en-US" baseline="30000" dirty="0" smtClean="0">
                <a:latin typeface="Cambria Math"/>
                <a:ea typeface="Cambria Math"/>
              </a:rPr>
              <a:t>43,112,609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/>
                <a:ea typeface="Cambria Math"/>
              </a:rPr>
              <a:t>1, which has nearly 13 million decimal digits.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The </a:t>
            </a:r>
            <a:r>
              <a:rPr lang="en-US" i="1" dirty="0" smtClean="0">
                <a:ea typeface="Cambria Math"/>
              </a:rPr>
              <a:t>Great Internet </a:t>
            </a:r>
            <a:r>
              <a:rPr lang="en-US" i="1" dirty="0" err="1" smtClean="0">
                <a:ea typeface="Cambria Math"/>
              </a:rPr>
              <a:t>Mersene</a:t>
            </a:r>
            <a:r>
              <a:rPr lang="en-US" i="1" dirty="0" smtClean="0">
                <a:ea typeface="Cambria Math"/>
              </a:rPr>
              <a:t> Prime Search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GIMPS</a:t>
            </a:r>
            <a:r>
              <a:rPr lang="en-US" dirty="0" smtClean="0">
                <a:latin typeface="Cambria Math"/>
                <a:ea typeface="Cambria Math"/>
              </a:rPr>
              <a:t>) is a distributed computing project to search  for new </a:t>
            </a:r>
            <a:r>
              <a:rPr lang="en-US" dirty="0" err="1" smtClean="0">
                <a:latin typeface="Cambria Math"/>
                <a:ea typeface="Cambria Math"/>
              </a:rPr>
              <a:t>Mersene</a:t>
            </a:r>
            <a:r>
              <a:rPr lang="en-US" dirty="0" smtClean="0">
                <a:latin typeface="Cambria Math"/>
                <a:ea typeface="Cambria Math"/>
              </a:rPr>
              <a:t> Primes.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</a:t>
            </a:r>
            <a:r>
              <a:rPr lang="en-US" dirty="0" smtClean="0">
                <a:latin typeface="Cambria Math"/>
                <a:ea typeface="Cambria Math"/>
                <a:hlinkClick r:id="rId2"/>
              </a:rPr>
              <a:t>http://www.mersenne.org/</a:t>
            </a: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/>
            <a:endParaRPr lang="en-US" dirty="0"/>
          </a:p>
        </p:txBody>
      </p:sp>
      <p:pic>
        <p:nvPicPr>
          <p:cNvPr id="4" name="Picture 3" descr="03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81000"/>
            <a:ext cx="895350" cy="1040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685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Marin </a:t>
            </a:r>
            <a:r>
              <a:rPr lang="en-US" dirty="0" err="1" smtClean="0"/>
              <a:t>Mersenne</a:t>
            </a:r>
            <a:endParaRPr lang="en-US" dirty="0" smtClean="0"/>
          </a:p>
          <a:p>
            <a:r>
              <a:rPr lang="en-US" dirty="0" smtClean="0"/>
              <a:t>(1588-1648)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Mathematicians have been interested in the distribution of prime numbers among the positive integers. In the nineteenth century, the </a:t>
            </a:r>
            <a:r>
              <a:rPr lang="en-US" i="1" dirty="0" smtClean="0"/>
              <a:t>prime number theorem </a:t>
            </a:r>
            <a:r>
              <a:rPr lang="en-US" dirty="0" smtClean="0"/>
              <a:t>was proved which</a:t>
            </a:r>
            <a:r>
              <a:rPr lang="en-US" i="1" dirty="0" smtClean="0"/>
              <a:t> </a:t>
            </a:r>
            <a:r>
              <a:rPr lang="en-US" dirty="0" smtClean="0"/>
              <a:t>gives an asymptotic estimate for the number of primes not exceeding </a:t>
            </a:r>
            <a:r>
              <a:rPr lang="en-US" i="1" dirty="0" smtClean="0"/>
              <a:t>x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Prime Number Theorem</a:t>
            </a:r>
            <a:r>
              <a:rPr lang="en-US" dirty="0" smtClean="0"/>
              <a:t>: The ratio of the number of primes not exceeding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x </a:t>
            </a:r>
            <a:r>
              <a:rPr lang="en-US" dirty="0" smtClean="0"/>
              <a:t>approaches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</a:t>
            </a:r>
            <a:r>
              <a:rPr lang="en-US" i="1" dirty="0" smtClean="0"/>
              <a:t>x</a:t>
            </a:r>
            <a:r>
              <a:rPr lang="en-US" dirty="0" smtClean="0"/>
              <a:t> grows without bound. (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is the natural logarithm of 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theorem tells us that the number of primes not exceeding </a:t>
            </a:r>
            <a:r>
              <a:rPr lang="en-US" i="1" dirty="0" smtClean="0"/>
              <a:t>x</a:t>
            </a:r>
            <a:r>
              <a:rPr lang="en-US" dirty="0" smtClean="0"/>
              <a:t>, can be approximated by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odds that a randomly selected positive integer less than </a:t>
            </a:r>
            <a:r>
              <a:rPr lang="en-US" i="1" dirty="0" smtClean="0"/>
              <a:t>n</a:t>
            </a:r>
            <a:r>
              <a:rPr lang="en-US" dirty="0" smtClean="0"/>
              <a:t> is prime are approximately 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)/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Primes and Arithmetic Progressions (</a:t>
            </a:r>
            <a:r>
              <a:rPr lang="en-US" sz="4000" i="1" dirty="0" smtClean="0"/>
              <a:t>optional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Euclid’s proof that there are infinitely many primes can be easily adapted to show that there are infinitely many primes in the following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 (See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55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19</a:t>
            </a:r>
            <a:r>
              <a:rPr lang="en-US" baseline="30000" dirty="0" smtClean="0"/>
              <a:t>th</a:t>
            </a:r>
            <a:r>
              <a:rPr lang="en-US" dirty="0" smtClean="0"/>
              <a:t> century G. </a:t>
            </a:r>
            <a:r>
              <a:rPr lang="en-US" dirty="0" err="1" smtClean="0"/>
              <a:t>Lejuenne</a:t>
            </a:r>
            <a:r>
              <a:rPr lang="en-US" dirty="0" smtClean="0"/>
              <a:t> </a:t>
            </a:r>
            <a:r>
              <a:rPr lang="en-US" dirty="0" err="1" smtClean="0"/>
              <a:t>Dirchlet</a:t>
            </a:r>
            <a:r>
              <a:rPr lang="en-US" dirty="0" smtClean="0"/>
              <a:t> showed that every arithmetic progression </a:t>
            </a:r>
            <a:r>
              <a:rPr lang="en-US" i="1" dirty="0" smtClean="0"/>
              <a:t>ka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where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 have no common factor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contains infinitely many primes. (The proof is beyond the scope of the text.)</a:t>
            </a:r>
          </a:p>
          <a:p>
            <a:r>
              <a:rPr lang="en-US" dirty="0" smtClean="0"/>
              <a:t>Are there long arithmetic progressions made up entirely of primes?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5,11, 17, 23, 29  </a:t>
            </a:r>
            <a:r>
              <a:rPr lang="en-US" dirty="0" smtClean="0">
                <a:ea typeface="Cambria Math" pitchFamily="18" charset="0"/>
              </a:rPr>
              <a:t>is an arithmetic progression of five primes.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199, 409, 619, 829, 1039,1249,1459,1669,1879,2089 </a:t>
            </a:r>
            <a:r>
              <a:rPr lang="en-US" dirty="0" smtClean="0">
                <a:ea typeface="Cambria Math" pitchFamily="18" charset="0"/>
              </a:rPr>
              <a:t>is an arithmetic progression of ten primes.</a:t>
            </a:r>
          </a:p>
          <a:p>
            <a:r>
              <a:rPr lang="en-US" dirty="0" smtClean="0">
                <a:ea typeface="Cambria Math" pitchFamily="18" charset="0"/>
              </a:rPr>
              <a:t>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1930</a:t>
            </a:r>
            <a:r>
              <a:rPr lang="en-US" dirty="0" smtClean="0">
                <a:ea typeface="Cambria Math" pitchFamily="18" charset="0"/>
              </a:rPr>
              <a:t>s, Paul </a:t>
            </a:r>
            <a:r>
              <a:rPr lang="en-US" dirty="0" err="1" smtClean="0">
                <a:ea typeface="Cambria Math" pitchFamily="18" charset="0"/>
              </a:rPr>
              <a:t>Erd</a:t>
            </a:r>
            <a:r>
              <a:rPr lang="hu-HU" dirty="0" smtClean="0">
                <a:latin typeface="Cambria Math"/>
                <a:ea typeface="Cambria Math"/>
              </a:rPr>
              <a:t>ő</a:t>
            </a:r>
            <a:r>
              <a:rPr lang="en-US" dirty="0" smtClean="0">
                <a:ea typeface="Cambria Math" pitchFamily="18" charset="0"/>
              </a:rPr>
              <a:t>s  conjectured that for every positive integer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there is an arithmetic progression of length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made up  entirely of primes. This was proven in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2006</a:t>
            </a:r>
            <a:r>
              <a:rPr lang="en-US" dirty="0" smtClean="0">
                <a:ea typeface="Cambria Math" pitchFamily="18" charset="0"/>
              </a:rPr>
              <a:t>, by Ben Green and Terrence Tau.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ta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5715000"/>
            <a:ext cx="1135380" cy="874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5791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Terence Tao</a:t>
            </a:r>
          </a:p>
          <a:p>
            <a:r>
              <a:rPr lang="en-US" dirty="0" smtClean="0"/>
              <a:t>(Born 1975)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problem of generating large  primes is of both theoretical and practical interest.</a:t>
            </a:r>
          </a:p>
          <a:p>
            <a:r>
              <a:rPr lang="en-US" dirty="0" smtClean="0"/>
              <a:t>We will see (in Section 4.6) that finding large primes with hundreds of digits is important in cryptography.</a:t>
            </a:r>
          </a:p>
          <a:p>
            <a:r>
              <a:rPr lang="en-US" dirty="0" smtClean="0"/>
              <a:t>So far, no useful closed formula that always produces primes  has been found. There is no simple  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such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prime for all positive integers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But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dirty="0" smtClean="0"/>
              <a:t>  is prime for all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1,2,…, 40</a:t>
            </a:r>
            <a:r>
              <a:rPr lang="en-US" dirty="0" smtClean="0"/>
              <a:t>. Because of this, we might conjecture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prime for all positive integers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But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not prime. </a:t>
            </a:r>
          </a:p>
          <a:p>
            <a:r>
              <a:rPr lang="en-US" dirty="0" smtClean="0"/>
              <a:t>More generally, there is  no polynomial with integer coefficients such that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prime for all positive integers </a:t>
            </a:r>
            <a:r>
              <a:rPr lang="en-US" i="1" dirty="0" smtClean="0"/>
              <a:t>n. </a:t>
            </a:r>
            <a:r>
              <a:rPr lang="en-US" dirty="0" smtClean="0"/>
              <a:t>(See supplementary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dirty="0" smtClean="0"/>
              <a:t>.)</a:t>
            </a:r>
          </a:p>
          <a:p>
            <a:r>
              <a:rPr lang="en-US" dirty="0" smtClean="0"/>
              <a:t>Fortunately, we can generate large integers which are almost certainly primes. See Chapter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.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Conjectures about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 though primes have been studied extensively for centuries, many conjectures about them are unresolved, including:</a:t>
            </a:r>
          </a:p>
          <a:p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Goldbach’s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Conjecture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Every even integer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&gt; 2, is the sum of two primes. It has been verified  by computer for all positive even integers up to  1.6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 The conjecture is believed to be true by most mathematicians.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There are infinitely many primes of the form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 positive integer. But it has been shown that there are infinitely many primes  of the form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 positive  integer or  the product of at most two primes.</a:t>
            </a:r>
          </a:p>
          <a:p>
            <a:r>
              <a:rPr lang="en-US" i="1" dirty="0" smtClean="0">
                <a:ea typeface="Cambria Math" pitchFamily="18" charset="0"/>
              </a:rPr>
              <a:t>The Twin Prime Conjecture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The twin prime conjecture is that there are infinitely many pairs of twin primes. Twin primes are pairs of primes that differ by 2. Examples are 3 and 5, 5 and 7, 11 and 13, etc. The current world’s record for twin primes (as of mid 2011) consists of numbers   65,516,468,355</a:t>
            </a:r>
            <a:r>
              <a:rPr lang="en-US" dirty="0" smtClean="0">
                <a:latin typeface="Cambria Math"/>
                <a:ea typeface="Cambria Math"/>
              </a:rPr>
              <a:t>∙23</a:t>
            </a:r>
            <a:r>
              <a:rPr lang="en-US" baseline="30000" dirty="0" smtClean="0">
                <a:latin typeface="Cambria Math"/>
                <a:ea typeface="Cambria Math"/>
              </a:rPr>
              <a:t>33,333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"/>
                <a:ea typeface="Cambria Math"/>
              </a:rPr>
              <a:t>±</a:t>
            </a:r>
            <a:r>
              <a:rPr lang="en-US" dirty="0" smtClean="0">
                <a:latin typeface="Cambria Math"/>
                <a:ea typeface="Cambria Math"/>
              </a:rPr>
              <a:t>1, which have 100,355 decimal digits.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</a:t>
            </a:r>
            <a:r>
              <a:rPr lang="en-US" dirty="0" smtClean="0"/>
              <a:t>be integers, not both zero. The largest integer </a:t>
            </a:r>
            <a:r>
              <a:rPr lang="en-US" i="1" dirty="0" smtClean="0"/>
              <a:t>d</a:t>
            </a:r>
            <a:r>
              <a:rPr lang="en-US" dirty="0" smtClean="0"/>
              <a:t> such that </a:t>
            </a:r>
            <a:r>
              <a:rPr lang="en-US" i="1" dirty="0" smtClean="0"/>
              <a:t>d </a:t>
            </a:r>
            <a:r>
              <a:rPr lang="en-US" dirty="0" smtClean="0"/>
              <a:t>|</a:t>
            </a:r>
            <a:r>
              <a:rPr lang="en-US" i="1" dirty="0" smtClean="0"/>
              <a:t> a </a:t>
            </a:r>
            <a:r>
              <a:rPr lang="en-US" dirty="0" smtClean="0"/>
              <a:t>and also </a:t>
            </a:r>
            <a:r>
              <a:rPr lang="en-US" i="1" dirty="0" smtClean="0"/>
              <a:t>d </a:t>
            </a:r>
            <a:r>
              <a:rPr lang="en-US" dirty="0" smtClean="0"/>
              <a:t>| </a:t>
            </a:r>
            <a:r>
              <a:rPr lang="en-US" i="1" dirty="0" smtClean="0"/>
              <a:t>b </a:t>
            </a:r>
            <a:r>
              <a:rPr lang="en-US" dirty="0" smtClean="0"/>
              <a:t>is called the greatest common divisor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 The  greatest common divisor of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is denoted by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One can find greatest common divisors of small numbers by inspection.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Example</a:t>
            </a:r>
            <a:r>
              <a:rPr lang="en-US" dirty="0" err="1" smtClean="0"/>
              <a:t>:What</a:t>
            </a:r>
            <a:r>
              <a:rPr lang="en-US" dirty="0" smtClean="0"/>
              <a:t> is the greatest common divisor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gcd(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24, 36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Example</a:t>
            </a:r>
            <a:r>
              <a:rPr lang="en-US" dirty="0" err="1" smtClean="0"/>
              <a:t>:What</a:t>
            </a:r>
            <a:r>
              <a:rPr lang="en-US" dirty="0" smtClean="0"/>
              <a:t> is the greatest common divisor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17,22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</a:t>
            </a:r>
            <a:r>
              <a:rPr lang="en-US" dirty="0" smtClean="0"/>
              <a:t>are </a:t>
            </a:r>
            <a:r>
              <a:rPr lang="en-US" i="1" dirty="0" smtClean="0"/>
              <a:t>relatively prime </a:t>
            </a:r>
            <a:r>
              <a:rPr lang="en-US" dirty="0" smtClean="0"/>
              <a:t>if their greatest common divisor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The integers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are </a:t>
            </a:r>
            <a:r>
              <a:rPr lang="en-US" i="1" dirty="0" err="1" smtClean="0"/>
              <a:t>pairwise</a:t>
            </a:r>
            <a:r>
              <a:rPr lang="en-US" dirty="0" smtClean="0"/>
              <a:t> </a:t>
            </a:r>
            <a:r>
              <a:rPr lang="en-US" i="1" dirty="0" smtClean="0"/>
              <a:t>relatively prime </a:t>
            </a:r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)=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whenever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&lt;</a:t>
            </a:r>
            <a:r>
              <a:rPr lang="en-US" i="1" dirty="0" smtClean="0">
                <a:ea typeface="Cambria Math"/>
              </a:rPr>
              <a:t>j</a:t>
            </a:r>
            <a:r>
              <a:rPr lang="en-US" dirty="0" smtClean="0">
                <a:latin typeface="Cambria Math"/>
                <a:ea typeface="Cambria Math"/>
              </a:rPr>
              <a:t> ≤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endParaRPr lang="en-US" i="1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(17,21) = 1, 10, 17, and 21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integers 10, 19, and 24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 smtClean="0"/>
              <a:t>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(10,24) = 2, 10, 19, and 24 are  not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 smtClean="0"/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</a:t>
            </a:r>
            <a:r>
              <a:rPr lang="en-US" dirty="0" smtClean="0"/>
              <a:t>are </a:t>
            </a:r>
            <a:r>
              <a:rPr lang="en-US" i="1" dirty="0" smtClean="0"/>
              <a:t>relatively prime </a:t>
            </a:r>
            <a:r>
              <a:rPr lang="en-US" dirty="0" smtClean="0"/>
              <a:t>if their greatest common divisor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The integers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are </a:t>
            </a:r>
            <a:r>
              <a:rPr lang="en-US" i="1" dirty="0" err="1" smtClean="0"/>
              <a:t>pairwise</a:t>
            </a:r>
            <a:r>
              <a:rPr lang="en-US" dirty="0" smtClean="0"/>
              <a:t> </a:t>
            </a:r>
            <a:r>
              <a:rPr lang="en-US" i="1" dirty="0" smtClean="0"/>
              <a:t>relatively prime </a:t>
            </a:r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)=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whenever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&lt;</a:t>
            </a:r>
            <a:r>
              <a:rPr lang="en-US" i="1" dirty="0" smtClean="0">
                <a:ea typeface="Cambria Math"/>
              </a:rPr>
              <a:t>j</a:t>
            </a:r>
            <a:r>
              <a:rPr lang="en-US" dirty="0" smtClean="0">
                <a:latin typeface="Cambria Math"/>
                <a:ea typeface="Cambria Math"/>
              </a:rPr>
              <a:t> ≤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endParaRPr lang="en-US" i="1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(17,21) = 1, 10, 17, and 21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integers 10, 19, and 24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 smtClean="0"/>
              <a:t>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(10,24) = 2, 10, 19, and 24 are  not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 smtClean="0"/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Finding the Greatest Common Divisor Using Prime Factorizations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Suppose  the prime factorizations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where each exponent is a nonnegative integer, and where all primes occurring in either prime factorization are included in both. Then: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 This formula is valid since the integer  on the right (of the equals sign) divides both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 No larger integer can divide both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 Example</a:t>
            </a:r>
            <a:r>
              <a:rPr lang="en-US" dirty="0" smtClean="0"/>
              <a:t>: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∙3 ∙5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 ∙5</a:t>
            </a:r>
            <a:r>
              <a:rPr lang="en-US" baseline="30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min(3,2)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min(1,0)</a:t>
            </a:r>
            <a:r>
              <a:rPr lang="en-US" dirty="0" smtClean="0">
                <a:latin typeface="Cambria Math"/>
                <a:ea typeface="Cambria Math"/>
              </a:rPr>
              <a:t> ∙5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min(1,3)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∙3</a:t>
            </a:r>
            <a:r>
              <a:rPr lang="en-US" baseline="30000" dirty="0" smtClean="0">
                <a:latin typeface="Cambria Math"/>
                <a:ea typeface="Cambria Math"/>
              </a:rPr>
              <a:t>0</a:t>
            </a:r>
            <a:r>
              <a:rPr lang="en-US" dirty="0" smtClean="0">
                <a:latin typeface="Cambria Math"/>
                <a:ea typeface="Cambria Math"/>
              </a:rPr>
              <a:t> ∙5</a:t>
            </a:r>
            <a:r>
              <a:rPr lang="en-US" baseline="30000" dirty="0" smtClean="0">
                <a:latin typeface="Cambria Math"/>
                <a:ea typeface="Cambria Math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= 20</a:t>
            </a:r>
          </a:p>
          <a:p>
            <a:r>
              <a:rPr lang="en-US" dirty="0" smtClean="0"/>
              <a:t>Finding the </a:t>
            </a:r>
            <a:r>
              <a:rPr lang="en-US" dirty="0" err="1" smtClean="0"/>
              <a:t>gcd</a:t>
            </a:r>
            <a:r>
              <a:rPr lang="en-US" dirty="0" smtClean="0"/>
              <a:t> of two positive integers using their prime factorizations is not efficient because there is no efficient algorithm for finding the prime factorization of a positive integer.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2362200"/>
            <a:ext cx="2034540" cy="25908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953000" y="2362200"/>
            <a:ext cx="1945005" cy="3048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57400" y="3429000"/>
            <a:ext cx="5343525" cy="369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Common 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 smtClean="0"/>
              <a:t>           </a:t>
            </a:r>
            <a:r>
              <a:rPr lang="en-US" sz="8000" b="1" dirty="0" smtClean="0"/>
              <a:t>Definition</a:t>
            </a:r>
            <a:r>
              <a:rPr lang="en-US" sz="8000" dirty="0" smtClean="0"/>
              <a:t>: The least common multiple of the positive integers </a:t>
            </a:r>
            <a:r>
              <a:rPr lang="en-US" sz="8000" i="1" dirty="0" smtClean="0"/>
              <a:t>a</a:t>
            </a:r>
            <a:r>
              <a:rPr lang="en-US" sz="8000" dirty="0" smtClean="0"/>
              <a:t> and </a:t>
            </a:r>
            <a:r>
              <a:rPr lang="en-US" sz="8000" i="1" dirty="0" smtClean="0"/>
              <a:t>b </a:t>
            </a:r>
            <a:r>
              <a:rPr lang="en-US" sz="8000" dirty="0" smtClean="0"/>
              <a:t>is the smallest  positive integer that is divisible by both </a:t>
            </a:r>
            <a:r>
              <a:rPr lang="en-US" sz="8000" i="1" dirty="0" smtClean="0"/>
              <a:t>a</a:t>
            </a:r>
            <a:r>
              <a:rPr lang="en-US" sz="8000" dirty="0" smtClean="0"/>
              <a:t> and </a:t>
            </a:r>
            <a:r>
              <a:rPr lang="en-US" sz="8000" i="1" dirty="0" smtClean="0"/>
              <a:t>b</a:t>
            </a:r>
            <a:r>
              <a:rPr lang="en-US" sz="8000" dirty="0" smtClean="0"/>
              <a:t>. It is denoted by lcm(</a:t>
            </a:r>
            <a:r>
              <a:rPr lang="en-US" sz="8000" i="1" dirty="0" err="1" smtClean="0"/>
              <a:t>a</a:t>
            </a:r>
            <a:r>
              <a:rPr lang="en-US" sz="8000" dirty="0" err="1" smtClean="0"/>
              <a:t>,</a:t>
            </a:r>
            <a:r>
              <a:rPr lang="en-US" sz="8000" i="1" dirty="0" err="1" smtClean="0"/>
              <a:t>b</a:t>
            </a:r>
            <a:r>
              <a:rPr lang="en-US" sz="8000" dirty="0" smtClean="0"/>
              <a:t>).</a:t>
            </a:r>
            <a:endParaRPr lang="en-US" sz="8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8200" dirty="0" smtClean="0"/>
              <a:t>The least common multiple can also be computed from the prime factorizations. </a:t>
            </a:r>
            <a:r>
              <a:rPr lang="en-US" sz="8200" b="1" dirty="0" smtClean="0"/>
              <a:t> </a:t>
            </a:r>
          </a:p>
          <a:p>
            <a:endParaRPr lang="en-US" sz="8000" b="1" dirty="0" smtClean="0"/>
          </a:p>
          <a:p>
            <a:pPr>
              <a:buNone/>
            </a:pP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</a:t>
            </a:r>
            <a:r>
              <a:rPr lang="en-US" sz="8000" dirty="0" smtClean="0"/>
              <a:t>This number is divided by both </a:t>
            </a:r>
            <a:r>
              <a:rPr lang="en-US" sz="8000" i="1" dirty="0" smtClean="0"/>
              <a:t>a</a:t>
            </a:r>
            <a:r>
              <a:rPr lang="en-US" sz="8000" dirty="0" smtClean="0"/>
              <a:t> and </a:t>
            </a:r>
            <a:r>
              <a:rPr lang="en-US" sz="8000" i="1" dirty="0" smtClean="0"/>
              <a:t>b</a:t>
            </a:r>
            <a:r>
              <a:rPr lang="en-US" sz="8000" dirty="0" smtClean="0"/>
              <a:t> and no smaller number  is divided by </a:t>
            </a:r>
            <a:r>
              <a:rPr lang="en-US" sz="8000" i="1" dirty="0" smtClean="0"/>
              <a:t>a</a:t>
            </a:r>
            <a:r>
              <a:rPr lang="en-US" sz="8000" dirty="0" smtClean="0"/>
              <a:t> and </a:t>
            </a:r>
            <a:r>
              <a:rPr lang="en-US" sz="8000" i="1" dirty="0" smtClean="0"/>
              <a:t>b</a:t>
            </a:r>
            <a:r>
              <a:rPr lang="en-US" sz="8000" dirty="0" smtClean="0"/>
              <a:t>.</a:t>
            </a:r>
            <a:endParaRPr lang="en-US" sz="8000" b="1" dirty="0" smtClean="0"/>
          </a:p>
          <a:p>
            <a:pPr>
              <a:buNone/>
            </a:pPr>
            <a:r>
              <a:rPr lang="en-US" sz="8000" b="1" dirty="0" smtClean="0"/>
              <a:t>    Example:  </a:t>
            </a:r>
            <a:r>
              <a:rPr lang="en-US" sz="8000" dirty="0" smtClean="0"/>
              <a:t>lcm(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 smtClean="0"/>
              <a:t>,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dirty="0" smtClean="0"/>
              <a:t>) = 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max(3,4)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3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max(5,3)</a:t>
            </a:r>
            <a:r>
              <a:rPr lang="en-US" sz="8000" dirty="0" smtClean="0">
                <a:latin typeface="Cambria Math"/>
                <a:ea typeface="Cambria Math"/>
              </a:rPr>
              <a:t> 7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max(2,0)</a:t>
            </a:r>
            <a:r>
              <a:rPr lang="en-US" sz="8000" dirty="0" smtClean="0">
                <a:latin typeface="Cambria Math"/>
                <a:ea typeface="Cambria Math"/>
              </a:rPr>
              <a:t> =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8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3</a:t>
            </a:r>
            <a:r>
              <a:rPr lang="en-US" sz="8000" baseline="30000" dirty="0" smtClean="0">
                <a:latin typeface="Cambria Math"/>
                <a:ea typeface="Cambria Math"/>
              </a:rPr>
              <a:t>5</a:t>
            </a:r>
            <a:r>
              <a:rPr lang="en-US" sz="8000" dirty="0" smtClean="0">
                <a:latin typeface="Cambria Math"/>
                <a:ea typeface="Cambria Math"/>
              </a:rPr>
              <a:t> 7</a:t>
            </a:r>
            <a:r>
              <a:rPr lang="en-US" sz="8000" baseline="30000" dirty="0" smtClean="0">
                <a:latin typeface="Cambria Math"/>
                <a:ea typeface="Cambria Math"/>
              </a:rPr>
              <a:t>2</a:t>
            </a:r>
            <a:endParaRPr lang="en-US" sz="8000" b="1" dirty="0" smtClean="0"/>
          </a:p>
          <a:p>
            <a:r>
              <a:rPr lang="en-US" sz="8000" dirty="0" smtClean="0"/>
              <a:t>The greatest common divisor and the least common multiple of two integers are related by:</a:t>
            </a:r>
          </a:p>
          <a:p>
            <a:pPr>
              <a:buNone/>
            </a:pPr>
            <a:r>
              <a:rPr lang="en-US" sz="8000" b="1" dirty="0" smtClean="0"/>
              <a:t>     Theorem </a:t>
            </a:r>
            <a:r>
              <a:rPr lang="en-US" sz="8000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8000" b="1" dirty="0" smtClean="0"/>
              <a:t>: </a:t>
            </a:r>
            <a:r>
              <a:rPr lang="en-US" sz="8000" dirty="0" smtClean="0"/>
              <a:t>Let a and b be positive integers. Then</a:t>
            </a:r>
          </a:p>
          <a:p>
            <a:pPr>
              <a:buNone/>
            </a:pPr>
            <a:r>
              <a:rPr lang="en-US" sz="8000" b="1" dirty="0" smtClean="0"/>
              <a:t>                </a:t>
            </a:r>
            <a:r>
              <a:rPr lang="en-US" sz="8000" i="1" dirty="0" err="1" smtClean="0"/>
              <a:t>ab</a:t>
            </a:r>
            <a:r>
              <a:rPr lang="en-US" sz="8000" dirty="0" smtClean="0"/>
              <a:t> = </a:t>
            </a:r>
            <a:r>
              <a:rPr lang="en-US" sz="8000" dirty="0" err="1" smtClean="0"/>
              <a:t>gcd</a:t>
            </a:r>
            <a:r>
              <a:rPr lang="en-US" sz="8000" dirty="0" smtClean="0"/>
              <a:t>(</a:t>
            </a:r>
            <a:r>
              <a:rPr lang="en-US" sz="8000" i="1" dirty="0" err="1" smtClean="0"/>
              <a:t>a</a:t>
            </a:r>
            <a:r>
              <a:rPr lang="en-US" sz="8000" dirty="0" err="1" smtClean="0"/>
              <a:t>,</a:t>
            </a:r>
            <a:r>
              <a:rPr lang="en-US" sz="8000" i="1" dirty="0" err="1" smtClean="0"/>
              <a:t>b</a:t>
            </a:r>
            <a:r>
              <a:rPr lang="en-US" sz="8000" dirty="0" smtClean="0"/>
              <a:t>)</a:t>
            </a:r>
            <a:r>
              <a:rPr lang="en-US" sz="8000" dirty="0" smtClean="0">
                <a:latin typeface="Cambria Math"/>
                <a:ea typeface="Cambria Math"/>
              </a:rPr>
              <a:t> ∙lcm(</a:t>
            </a:r>
            <a:r>
              <a:rPr lang="en-US" sz="8000" i="1" dirty="0" err="1" smtClean="0">
                <a:ea typeface="Cambria Math"/>
              </a:rPr>
              <a:t>a,b</a:t>
            </a:r>
            <a:r>
              <a:rPr lang="en-US" sz="8000" dirty="0" smtClean="0">
                <a:latin typeface="Cambria Math"/>
                <a:ea typeface="Cambria Math"/>
              </a:rPr>
              <a:t>)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(</a:t>
            </a:r>
            <a:r>
              <a:rPr lang="en-US" sz="8000" i="1" dirty="0" smtClean="0">
                <a:latin typeface="Cambria Math"/>
                <a:ea typeface="Cambria Math"/>
              </a:rPr>
              <a:t>proof  is Exercise </a:t>
            </a:r>
            <a:r>
              <a:rPr lang="en-US" sz="8000" dirty="0" smtClean="0">
                <a:latin typeface="Cambria Math"/>
                <a:ea typeface="Cambria Math"/>
              </a:rPr>
              <a:t>31)</a:t>
            </a:r>
          </a:p>
          <a:p>
            <a:pPr>
              <a:buNone/>
            </a:pPr>
            <a:endParaRPr lang="en-US" sz="9800" b="1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sz="9800" b="1" dirty="0" smtClean="0"/>
          </a:p>
          <a:p>
            <a:endParaRPr lang="en-US" sz="9800" dirty="0" smtClean="0"/>
          </a:p>
          <a:p>
            <a:pPr>
              <a:buNone/>
            </a:pPr>
            <a:r>
              <a:rPr lang="en-US" sz="9800" dirty="0" smtClean="0"/>
              <a:t>   </a:t>
            </a:r>
            <a:endParaRPr lang="en-US" sz="98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1" y="3429000"/>
            <a:ext cx="5351145" cy="335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Division </a:t>
            </a:r>
          </a:p>
          <a:p>
            <a:r>
              <a:rPr lang="en-US" dirty="0" smtClean="0"/>
              <a:t>Division Algorithm </a:t>
            </a:r>
          </a:p>
          <a:p>
            <a:r>
              <a:rPr lang="en-US" dirty="0" smtClean="0"/>
              <a:t>Modular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Euclidian algorithm is an efficient method for  computing the greatest common divisor of two integers. It is based on the idea that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</a:t>
            </a:r>
            <a:r>
              <a:rPr lang="en-US" sz="2400" dirty="0" smtClean="0"/>
              <a:t>) is equal to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c</a:t>
            </a:r>
            <a:r>
              <a:rPr lang="en-US" sz="2400" dirty="0" smtClean="0"/>
              <a:t>) when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&gt;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c</a:t>
            </a:r>
            <a:r>
              <a:rPr lang="en-US" sz="2400" dirty="0" smtClean="0"/>
              <a:t> is the remainder when a is divided by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Find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287 = 91 ∙ 3 + 14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91 = 14 ∙ 6 + 7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 =  7 ∙ 2 + 0</a:t>
            </a:r>
          </a:p>
          <a:p>
            <a:pPr lvl="1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) =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 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228600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1295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Euclid 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 smtClean="0"/>
              <a:t> </a:t>
            </a:r>
            <a:r>
              <a:rPr lang="en-US" sz="1200" dirty="0" smtClean="0"/>
              <a:t>B.C.E.</a:t>
            </a:r>
            <a:r>
              <a:rPr lang="en-US" dirty="0" smtClean="0"/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 smtClean="0"/>
              <a:t> </a:t>
            </a:r>
            <a:r>
              <a:rPr lang="en-US" sz="1200" dirty="0" smtClean="0"/>
              <a:t>B.C.E.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1828800" y="4267200"/>
            <a:ext cx="3048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2362200" y="4267200"/>
            <a:ext cx="8382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828800" y="4648200"/>
            <a:ext cx="3048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362200" y="4572000"/>
            <a:ext cx="6858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5029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Stopping condition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0" y="41148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Divide </a:t>
            </a:r>
            <a:r>
              <a:rPr lang="en-US" sz="14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1400" dirty="0" smtClean="0">
                <a:solidFill>
                  <a:srgbClr val="C00000"/>
                </a:solidFill>
              </a:rPr>
              <a:t> by </a:t>
            </a:r>
            <a:r>
              <a:rPr lang="en-US" sz="14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  <a:endParaRPr lang="en-US" sz="14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0600" y="4495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Divide </a:t>
            </a:r>
            <a:r>
              <a:rPr lang="en-US" sz="14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1400" dirty="0" smtClean="0">
                <a:solidFill>
                  <a:srgbClr val="C00000"/>
                </a:solidFill>
              </a:rPr>
              <a:t> by </a:t>
            </a:r>
            <a:r>
              <a:rPr lang="en-US" sz="14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  <a:endParaRPr lang="en-US" sz="14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0600" y="48006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Divide </a:t>
            </a:r>
            <a:r>
              <a:rPr lang="en-US" sz="14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1400" dirty="0" smtClean="0">
                <a:solidFill>
                  <a:srgbClr val="C00000"/>
                </a:solidFill>
              </a:rPr>
              <a:t> by </a:t>
            </a:r>
            <a:r>
              <a:rPr lang="en-US" sz="14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  <a:endParaRPr lang="en-US" sz="14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3200400" y="48768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6172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Euclidean algorithm expressed in </a:t>
            </a:r>
            <a:r>
              <a:rPr lang="en-US" dirty="0" err="1" smtClean="0"/>
              <a:t>pseudocode</a:t>
            </a:r>
            <a:r>
              <a:rPr lang="en-US" dirty="0" smtClean="0"/>
              <a:t>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Section 5.3, we’ll see that the time complexity of the algorithm is </a:t>
            </a:r>
            <a:r>
              <a:rPr lang="en-US" i="1" dirty="0" smtClean="0"/>
              <a:t>O</a:t>
            </a:r>
            <a:r>
              <a:rPr lang="en-US" dirty="0" smtClean="0"/>
              <a:t>(log </a:t>
            </a:r>
            <a:r>
              <a:rPr lang="en-US" i="1" dirty="0" smtClean="0"/>
              <a:t>b</a:t>
            </a:r>
            <a:r>
              <a:rPr lang="en-US" dirty="0" smtClean="0"/>
              <a:t>), where </a:t>
            </a:r>
            <a:r>
              <a:rPr lang="en-US" i="1" dirty="0" smtClean="0"/>
              <a:t>a</a:t>
            </a:r>
            <a:r>
              <a:rPr lang="en-US" dirty="0" smtClean="0"/>
              <a:t> &gt; b.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2514600"/>
            <a:ext cx="78486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err="1" smtClean="0"/>
              <a:t>gcd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noProof="0" dirty="0" smtClean="0"/>
              <a:t>a</a:t>
            </a:r>
            <a:r>
              <a:rPr lang="en-US" sz="2600" i="1" dirty="0" smtClean="0"/>
              <a:t>, 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600" dirty="0" smtClean="0"/>
              <a:t>positive integers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 smtClean="0">
                <a:ea typeface="Cambria Math" pitchFamily="18" charset="0"/>
              </a:rPr>
              <a:t>x </a:t>
            </a:r>
            <a:r>
              <a:rPr lang="en-US" sz="2600" dirty="0" smtClean="0">
                <a:ea typeface="Cambria Math" pitchFamily="18" charset="0"/>
              </a:rPr>
              <a:t>:= </a:t>
            </a:r>
            <a:r>
              <a:rPr lang="en-US" sz="2600" i="1" dirty="0" smtClean="0">
                <a:ea typeface="Cambria Math" pitchFamily="18" charset="0"/>
              </a:rPr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y</a:t>
            </a:r>
            <a:r>
              <a:rPr lang="en-US" sz="2600" i="1" smtClean="0">
                <a:ea typeface="Cambria Math" pitchFamily="18" charset="0"/>
              </a:rPr>
              <a:t> </a:t>
            </a:r>
            <a:r>
              <a:rPr lang="en-US" sz="2600" dirty="0" smtClean="0">
                <a:ea typeface="Cambria Math" pitchFamily="18" charset="0"/>
              </a:rPr>
              <a:t>:= </a:t>
            </a:r>
            <a:r>
              <a:rPr lang="en-US" sz="2600" i="1" dirty="0" smtClean="0">
                <a:ea typeface="Cambria Math" pitchFamily="18" charset="0"/>
              </a:rPr>
              <a:t>b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while   </a:t>
            </a:r>
            <a:r>
              <a:rPr lang="en-US" sz="2600" i="1" dirty="0" smtClean="0"/>
              <a:t>y </a:t>
            </a:r>
            <a:r>
              <a:rPr lang="en-US" sz="2600" i="1" dirty="0" smtClean="0">
                <a:latin typeface="Cambria Math"/>
                <a:ea typeface="Cambria Math"/>
              </a:rPr>
              <a:t>≠ </a:t>
            </a:r>
            <a:r>
              <a:rPr lang="en-US" sz="2600" dirty="0" smtClean="0">
                <a:latin typeface="Cambria Math"/>
                <a:ea typeface="Cambria Math"/>
              </a:rPr>
              <a:t>0</a:t>
            </a: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r</a:t>
            </a:r>
            <a:r>
              <a:rPr lang="en-US" sz="2600" dirty="0" smtClean="0"/>
              <a:t> := </a:t>
            </a:r>
            <a:r>
              <a:rPr lang="en-US" sz="2600" i="1" dirty="0" smtClean="0"/>
              <a:t>x</a:t>
            </a:r>
            <a:r>
              <a:rPr lang="en-US" sz="2600" dirty="0" smtClean="0"/>
              <a:t> </a:t>
            </a:r>
            <a:r>
              <a:rPr lang="en-US" sz="2600" b="1" dirty="0" smtClean="0"/>
              <a:t>mod</a:t>
            </a:r>
            <a:r>
              <a:rPr lang="en-US" sz="2600" dirty="0" smtClean="0"/>
              <a:t> </a:t>
            </a:r>
            <a:r>
              <a:rPr lang="en-US" sz="2600" i="1" dirty="0" smtClean="0"/>
              <a:t>y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x </a:t>
            </a:r>
            <a:r>
              <a:rPr lang="en-US" sz="2600" dirty="0" smtClean="0"/>
              <a:t>:= </a:t>
            </a:r>
            <a:r>
              <a:rPr lang="en-US" sz="2600" i="1" dirty="0" smtClean="0"/>
              <a:t>y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y</a:t>
            </a:r>
            <a:r>
              <a:rPr lang="en-US" sz="2600" dirty="0" smtClean="0"/>
              <a:t> := </a:t>
            </a:r>
            <a:r>
              <a:rPr lang="en-US" sz="2600" i="1" dirty="0" smtClean="0"/>
              <a:t>r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noProof="0" dirty="0" smtClean="0"/>
              <a:t>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lang="en-US" sz="2600" noProof="0" dirty="0" smtClean="0"/>
              <a:t> </a:t>
            </a:r>
            <a:r>
              <a:rPr lang="en-US" sz="2600" i="1" noProof="0" dirty="0" smtClean="0"/>
              <a:t>x</a:t>
            </a:r>
            <a:r>
              <a:rPr lang="en-US" sz="2600" noProof="0" dirty="0" smtClean="0"/>
              <a:t> </a:t>
            </a:r>
            <a:r>
              <a:rPr lang="en-US" sz="2600" dirty="0" smtClean="0"/>
              <a:t>{</a:t>
            </a:r>
            <a:r>
              <a:rPr lang="en-US" sz="2600" dirty="0" err="1" smtClean="0"/>
              <a:t>gcd</a:t>
            </a:r>
            <a:r>
              <a:rPr lang="en-US" sz="2600" dirty="0" smtClean="0"/>
              <a:t>(</a:t>
            </a:r>
            <a:r>
              <a:rPr lang="en-US" sz="2600" i="1" dirty="0" err="1" smtClean="0"/>
              <a:t>a</a:t>
            </a:r>
            <a:r>
              <a:rPr lang="en-US" sz="2600" dirty="0" err="1" smtClean="0"/>
              <a:t>,</a:t>
            </a:r>
            <a:r>
              <a:rPr lang="en-US" sz="2600" i="1" dirty="0" err="1" smtClean="0"/>
              <a:t>b</a:t>
            </a:r>
            <a:r>
              <a:rPr lang="en-US" sz="2600" dirty="0" smtClean="0"/>
              <a:t>) is </a:t>
            </a:r>
            <a:r>
              <a:rPr lang="en-US" sz="2600" i="1" dirty="0" smtClean="0"/>
              <a:t>x</a:t>
            </a: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Correctness of Euclidean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Lemma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err="1" smtClean="0"/>
              <a:t>bq</a:t>
            </a:r>
            <a:r>
              <a:rPr lang="en-US" dirty="0" smtClean="0"/>
              <a:t> + </a:t>
            </a:r>
            <a:r>
              <a:rPr lang="en-US" i="1" dirty="0" smtClean="0"/>
              <a:t>r</a:t>
            </a:r>
            <a:r>
              <a:rPr lang="en-US" dirty="0" smtClean="0"/>
              <a:t>, where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and </a:t>
            </a:r>
            <a:r>
              <a:rPr lang="en-US" i="1" dirty="0" smtClean="0"/>
              <a:t>r</a:t>
            </a:r>
            <a:r>
              <a:rPr lang="en-US" dirty="0" smtClean="0"/>
              <a:t> are integers. Then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b,r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Proof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d</a:t>
            </a:r>
            <a:r>
              <a:rPr lang="en-US" dirty="0" smtClean="0"/>
              <a:t> divides both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 Then </a:t>
            </a:r>
            <a:r>
              <a:rPr lang="en-US" i="1" dirty="0" smtClean="0"/>
              <a:t>d</a:t>
            </a:r>
            <a:r>
              <a:rPr lang="en-US" dirty="0" smtClean="0"/>
              <a:t> also divides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err="1" smtClean="0"/>
              <a:t>bq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 (by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 smtClean="0"/>
              <a:t>). Hence, any common divisor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must also be any  common divisor of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d</a:t>
            </a:r>
            <a:r>
              <a:rPr lang="en-US" dirty="0" smtClean="0"/>
              <a:t> divides both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. Then </a:t>
            </a:r>
            <a:r>
              <a:rPr lang="en-US" i="1" dirty="0" smtClean="0"/>
              <a:t>d</a:t>
            </a:r>
            <a:r>
              <a:rPr lang="en-US" dirty="0" smtClean="0"/>
              <a:t> also divides </a:t>
            </a:r>
            <a:r>
              <a:rPr lang="en-US" i="1" dirty="0" err="1" smtClean="0"/>
              <a:t>bq</a:t>
            </a:r>
            <a:r>
              <a:rPr lang="en-US" dirty="0" smtClean="0"/>
              <a:t> + </a:t>
            </a:r>
            <a:r>
              <a:rPr lang="en-US" i="1" dirty="0" smtClean="0"/>
              <a:t>r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. Hence, any common divisor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must also be a common divisor of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Therefore,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b,r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Correctness of Euclidean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dirty="0" smtClean="0"/>
              <a:t>Suppose that a and b are positive </a:t>
            </a:r>
          </a:p>
          <a:p>
            <a:pPr>
              <a:buNone/>
            </a:pPr>
            <a:r>
              <a:rPr lang="en-US" sz="5000" dirty="0" smtClean="0"/>
              <a:t>      integers  with </a:t>
            </a:r>
            <a:r>
              <a:rPr lang="en-US" sz="5000" i="1" dirty="0" smtClean="0"/>
              <a:t>a </a:t>
            </a:r>
            <a:r>
              <a:rPr lang="en-US" sz="5000" dirty="0" smtClean="0">
                <a:latin typeface="Cambria Math"/>
                <a:ea typeface="Cambria Math"/>
              </a:rPr>
              <a:t>≥ </a:t>
            </a:r>
            <a:r>
              <a:rPr lang="en-US" sz="5000" i="1" dirty="0" smtClean="0">
                <a:latin typeface="Cambria Math"/>
                <a:ea typeface="Cambria Math"/>
              </a:rPr>
              <a:t>b. </a:t>
            </a:r>
          </a:p>
          <a:p>
            <a:pPr>
              <a:buNone/>
            </a:pPr>
            <a:r>
              <a:rPr lang="en-US" sz="5000" i="1" dirty="0" smtClean="0">
                <a:latin typeface="Cambria Math"/>
                <a:ea typeface="Cambria Math"/>
              </a:rPr>
              <a:t>       </a:t>
            </a:r>
            <a:r>
              <a:rPr lang="en-US" sz="5000" dirty="0" smtClean="0">
                <a:ea typeface="Cambria Math"/>
              </a:rPr>
              <a:t>Let </a:t>
            </a:r>
            <a:r>
              <a:rPr lang="en-US" sz="5000" i="1" dirty="0" smtClean="0">
                <a:ea typeface="Cambria Math"/>
              </a:rPr>
              <a:t>r</a:t>
            </a:r>
            <a:r>
              <a:rPr lang="en-US" sz="5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000" dirty="0" smtClean="0">
                <a:ea typeface="Cambria Math"/>
              </a:rPr>
              <a:t> = </a:t>
            </a:r>
            <a:r>
              <a:rPr lang="en-US" sz="5000" i="1" dirty="0" smtClean="0">
                <a:ea typeface="Cambria Math"/>
              </a:rPr>
              <a:t>a</a:t>
            </a:r>
            <a:r>
              <a:rPr lang="en-US" sz="5000" dirty="0" smtClean="0">
                <a:ea typeface="Cambria Math"/>
              </a:rPr>
              <a:t> and </a:t>
            </a:r>
            <a:r>
              <a:rPr lang="en-US" sz="5000" i="1" dirty="0" smtClean="0">
                <a:ea typeface="Cambria Math"/>
              </a:rPr>
              <a:t>r</a:t>
            </a:r>
            <a:r>
              <a:rPr lang="en-US" sz="5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000" dirty="0" smtClean="0">
                <a:ea typeface="Cambria Math"/>
              </a:rPr>
              <a:t> = </a:t>
            </a:r>
            <a:r>
              <a:rPr lang="en-US" sz="5000" i="1" dirty="0" smtClean="0">
                <a:ea typeface="Cambria Math"/>
              </a:rPr>
              <a:t>b</a:t>
            </a:r>
            <a:r>
              <a:rPr lang="en-US" sz="5000" dirty="0" smtClean="0">
                <a:ea typeface="Cambria Math"/>
              </a:rPr>
              <a:t>. </a:t>
            </a:r>
          </a:p>
          <a:p>
            <a:pPr>
              <a:buNone/>
            </a:pPr>
            <a:r>
              <a:rPr lang="en-US" sz="5000" dirty="0" smtClean="0">
                <a:ea typeface="Cambria Math"/>
              </a:rPr>
              <a:t>      Successive applications of the division </a:t>
            </a:r>
          </a:p>
          <a:p>
            <a:pPr>
              <a:buNone/>
            </a:pPr>
            <a:r>
              <a:rPr lang="en-US" sz="5000" dirty="0" smtClean="0">
                <a:ea typeface="Cambria Math"/>
              </a:rPr>
              <a:t>      algorithm   yields:</a:t>
            </a: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r>
              <a:rPr lang="en-US" sz="4900" dirty="0" smtClean="0">
                <a:ea typeface="Cambria Math"/>
              </a:rPr>
              <a:t>Eventually, a remainder of zero occurs in the sequence of terms:  </a:t>
            </a:r>
            <a:r>
              <a:rPr lang="en-US" sz="4900" i="1" dirty="0" smtClean="0">
                <a:ea typeface="Cambria Math"/>
              </a:rPr>
              <a:t>a</a:t>
            </a:r>
            <a:r>
              <a:rPr lang="en-US" sz="4900" dirty="0" smtClean="0">
                <a:ea typeface="Cambria Math"/>
              </a:rPr>
              <a:t> = </a:t>
            </a:r>
            <a:r>
              <a:rPr lang="en-US" sz="4900" i="1" dirty="0" smtClean="0">
                <a:ea typeface="Cambria Math"/>
              </a:rPr>
              <a:t>r</a:t>
            </a:r>
            <a:r>
              <a:rPr lang="en-US" sz="4900" baseline="-25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4900" dirty="0" smtClean="0">
                <a:ea typeface="Cambria Math"/>
              </a:rPr>
              <a:t>&gt; </a:t>
            </a:r>
            <a:r>
              <a:rPr lang="en-US" sz="4900" i="1" dirty="0" smtClean="0">
                <a:ea typeface="Cambria Math"/>
              </a:rPr>
              <a:t>r</a:t>
            </a:r>
            <a:r>
              <a:rPr lang="en-US" sz="4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900" dirty="0" smtClean="0">
                <a:ea typeface="Cambria Math"/>
              </a:rPr>
              <a:t> &gt; </a:t>
            </a:r>
            <a:r>
              <a:rPr lang="en-US" sz="4900" i="1" dirty="0" smtClean="0">
                <a:ea typeface="Cambria Math"/>
              </a:rPr>
              <a:t>r</a:t>
            </a:r>
            <a:r>
              <a:rPr lang="en-US" sz="49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4900" dirty="0" smtClean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4900" dirty="0" smtClean="0">
                <a:latin typeface="Cambria Math"/>
                <a:ea typeface="Cambria Math"/>
              </a:rPr>
              <a:t>∙ ∙ ∙  ≥ 0. The sequence can’t contain more than </a:t>
            </a:r>
            <a:r>
              <a:rPr lang="en-US" sz="4900" i="1" dirty="0" smtClean="0">
                <a:ea typeface="Cambria Math"/>
              </a:rPr>
              <a:t>a</a:t>
            </a:r>
            <a:r>
              <a:rPr lang="en-US" sz="4900" dirty="0" smtClean="0">
                <a:latin typeface="Cambria Math"/>
                <a:ea typeface="Cambria Math"/>
              </a:rPr>
              <a:t> terms.</a:t>
            </a:r>
          </a:p>
          <a:p>
            <a:r>
              <a:rPr lang="en-US" sz="4900" dirty="0" smtClean="0">
                <a:latin typeface="Cambria Math"/>
                <a:ea typeface="Cambria Math"/>
              </a:rPr>
              <a:t>By Lemma 1 </a:t>
            </a:r>
            <a:endParaRPr lang="en-US" sz="4900" dirty="0" smtClean="0">
              <a:ea typeface="Cambria Math"/>
            </a:endParaRPr>
          </a:p>
          <a:p>
            <a:pPr>
              <a:buNone/>
            </a:pPr>
            <a:r>
              <a:rPr lang="en-US" sz="4900" dirty="0" smtClean="0">
                <a:ea typeface="Cambria Math"/>
              </a:rPr>
              <a:t>      </a:t>
            </a:r>
            <a:r>
              <a:rPr lang="en-US" sz="4900" dirty="0" err="1" smtClean="0">
                <a:ea typeface="Cambria Math"/>
              </a:rPr>
              <a:t>gcd</a:t>
            </a:r>
            <a:r>
              <a:rPr lang="en-US" sz="4900" dirty="0" smtClean="0">
                <a:ea typeface="Cambria Math"/>
              </a:rPr>
              <a:t>(</a:t>
            </a:r>
            <a:r>
              <a:rPr lang="en-US" sz="4900" i="1" dirty="0" err="1" smtClean="0">
                <a:ea typeface="Cambria Math"/>
              </a:rPr>
              <a:t>a</a:t>
            </a:r>
            <a:r>
              <a:rPr lang="en-US" sz="4900" dirty="0" err="1" smtClean="0">
                <a:ea typeface="Cambria Math"/>
              </a:rPr>
              <a:t>,</a:t>
            </a:r>
            <a:r>
              <a:rPr lang="en-US" sz="4900" i="1" dirty="0" err="1" smtClean="0">
                <a:ea typeface="Cambria Math"/>
              </a:rPr>
              <a:t>b</a:t>
            </a:r>
            <a:r>
              <a:rPr lang="en-US" sz="4900" dirty="0" smtClean="0">
                <a:ea typeface="Cambria Math"/>
              </a:rPr>
              <a:t>) = </a:t>
            </a:r>
            <a:r>
              <a:rPr lang="en-US" sz="4900" dirty="0" err="1" smtClean="0">
                <a:ea typeface="Cambria Math"/>
              </a:rPr>
              <a:t>gcd</a:t>
            </a:r>
            <a:r>
              <a:rPr lang="en-US" sz="4900" dirty="0" smtClean="0">
                <a:ea typeface="Cambria Math"/>
              </a:rPr>
              <a:t>(</a:t>
            </a:r>
            <a:r>
              <a:rPr lang="en-US" sz="4900" i="1" dirty="0" smtClean="0">
                <a:ea typeface="Cambria Math"/>
              </a:rPr>
              <a:t>r</a:t>
            </a:r>
            <a:r>
              <a:rPr lang="en-US" sz="49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4900" dirty="0" smtClean="0">
                <a:ea typeface="Cambria Math"/>
              </a:rPr>
              <a:t>,</a:t>
            </a:r>
            <a:r>
              <a:rPr lang="en-US" sz="4900" i="1" dirty="0" smtClean="0">
                <a:ea typeface="Cambria Math"/>
              </a:rPr>
              <a:t>r</a:t>
            </a:r>
            <a:r>
              <a:rPr lang="en-US" sz="49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900" dirty="0" smtClean="0">
                <a:ea typeface="Cambria Math"/>
              </a:rPr>
              <a:t>) = </a:t>
            </a:r>
            <a:r>
              <a:rPr lang="en-US" sz="4900" dirty="0" smtClean="0">
                <a:latin typeface="Cambria Math"/>
                <a:ea typeface="Cambria Math"/>
              </a:rPr>
              <a:t>∙ ∙ ∙ = </a:t>
            </a:r>
            <a:r>
              <a:rPr lang="en-US" sz="4900" dirty="0" err="1" smtClean="0">
                <a:latin typeface="Cambria Math"/>
                <a:ea typeface="Cambria Math"/>
              </a:rPr>
              <a:t>gcd</a:t>
            </a:r>
            <a:r>
              <a:rPr lang="en-US" sz="4900" dirty="0" smtClean="0">
                <a:latin typeface="Cambria Math"/>
                <a:ea typeface="Cambria Math"/>
              </a:rPr>
              <a:t>(</a:t>
            </a:r>
            <a:r>
              <a:rPr lang="en-US" sz="4900" i="1" dirty="0" smtClean="0">
                <a:latin typeface="Cambria Math"/>
                <a:ea typeface="Cambria Math"/>
              </a:rPr>
              <a:t>r</a:t>
            </a:r>
            <a:r>
              <a:rPr lang="en-US" sz="4900" i="1" baseline="-25000" dirty="0" smtClean="0">
                <a:latin typeface="Cambria Math"/>
                <a:ea typeface="Cambria Math"/>
              </a:rPr>
              <a:t>n</a:t>
            </a:r>
            <a:r>
              <a:rPr lang="en-US" sz="4900" baseline="-25000" dirty="0" smtClean="0">
                <a:latin typeface="Cambria Math"/>
                <a:ea typeface="Cambria Math"/>
              </a:rPr>
              <a:t>-1</a:t>
            </a:r>
            <a:r>
              <a:rPr lang="en-US" sz="4900" dirty="0" smtClean="0">
                <a:latin typeface="Cambria Math"/>
                <a:ea typeface="Cambria Math"/>
              </a:rPr>
              <a:t>,</a:t>
            </a:r>
            <a:r>
              <a:rPr lang="en-US" sz="4900" i="1" dirty="0" smtClean="0">
                <a:latin typeface="Cambria Math"/>
                <a:ea typeface="Cambria Math"/>
              </a:rPr>
              <a:t>r</a:t>
            </a:r>
            <a:r>
              <a:rPr lang="en-US" sz="4900" i="1" baseline="-25000" dirty="0" smtClean="0">
                <a:latin typeface="Cambria Math"/>
                <a:ea typeface="Cambria Math"/>
              </a:rPr>
              <a:t>n</a:t>
            </a:r>
            <a:r>
              <a:rPr lang="en-US" sz="4900" dirty="0" smtClean="0">
                <a:latin typeface="Cambria Math"/>
                <a:ea typeface="Cambria Math"/>
              </a:rPr>
              <a:t>) = </a:t>
            </a:r>
            <a:r>
              <a:rPr lang="en-US" sz="4900" dirty="0" err="1" smtClean="0">
                <a:latin typeface="Cambria Math"/>
                <a:ea typeface="Cambria Math"/>
              </a:rPr>
              <a:t>gcd</a:t>
            </a:r>
            <a:r>
              <a:rPr lang="en-US" sz="4900" dirty="0" smtClean="0">
                <a:latin typeface="Cambria Math"/>
                <a:ea typeface="Cambria Math"/>
              </a:rPr>
              <a:t>(</a:t>
            </a:r>
            <a:r>
              <a:rPr lang="en-US" sz="4900" dirty="0" err="1" smtClean="0">
                <a:latin typeface="Cambria Math"/>
                <a:ea typeface="Cambria Math"/>
              </a:rPr>
              <a:t>r</a:t>
            </a:r>
            <a:r>
              <a:rPr lang="en-US" sz="4900" i="1" baseline="-25000" dirty="0" err="1" smtClean="0">
                <a:latin typeface="Cambria Math"/>
                <a:ea typeface="Cambria Math"/>
              </a:rPr>
              <a:t>n</a:t>
            </a:r>
            <a:r>
              <a:rPr lang="en-US" sz="4900" i="1" baseline="-25000" dirty="0" smtClean="0">
                <a:latin typeface="Cambria Math"/>
                <a:ea typeface="Cambria Math"/>
              </a:rPr>
              <a:t> </a:t>
            </a:r>
            <a:r>
              <a:rPr lang="en-US" sz="4900" dirty="0" smtClean="0">
                <a:latin typeface="Cambria Math"/>
                <a:ea typeface="Cambria Math"/>
              </a:rPr>
              <a:t>, 0) = </a:t>
            </a:r>
            <a:r>
              <a:rPr lang="en-US" sz="4900" i="1" dirty="0" err="1" smtClean="0">
                <a:latin typeface="Cambria Math"/>
                <a:ea typeface="Cambria Math"/>
              </a:rPr>
              <a:t>r</a:t>
            </a:r>
            <a:r>
              <a:rPr lang="en-US" sz="4900" i="1" baseline="-25000" dirty="0" err="1" smtClean="0">
                <a:ea typeface="Cambria Math"/>
              </a:rPr>
              <a:t>n</a:t>
            </a:r>
            <a:r>
              <a:rPr lang="en-US" sz="4900" dirty="0" smtClean="0">
                <a:latin typeface="Cambria Math"/>
                <a:ea typeface="Cambria Math"/>
              </a:rPr>
              <a:t>.</a:t>
            </a:r>
          </a:p>
          <a:p>
            <a:r>
              <a:rPr lang="en-US" sz="4900" dirty="0" smtClean="0">
                <a:latin typeface="Cambria Math"/>
                <a:ea typeface="Cambria Math"/>
              </a:rPr>
              <a:t>Hence the greatest common divisor is the last nonzero remainder in the sequence of divisions.</a:t>
            </a:r>
            <a:endParaRPr lang="en-US" sz="4900" dirty="0" smtClean="0">
              <a:ea typeface="Cambria Math"/>
            </a:endParaRPr>
          </a:p>
          <a:p>
            <a:pPr>
              <a:buNone/>
            </a:pPr>
            <a:r>
              <a:rPr lang="en-US" sz="4900" dirty="0" smtClean="0">
                <a:ea typeface="Cambria Math"/>
              </a:rPr>
              <a:t>            </a:t>
            </a: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9050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  =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ea typeface="Cambria Math"/>
              </a:rPr>
              <a:t>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 &lt;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,</a:t>
            </a:r>
          </a:p>
          <a:p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  =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/>
              </a:rPr>
              <a:t>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/>
              </a:rPr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/>
              </a:rPr>
              <a:t> &lt;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,</a:t>
            </a:r>
          </a:p>
          <a:p>
            <a:r>
              <a:rPr lang="en-US" dirty="0" smtClean="0">
                <a:ea typeface="Cambria Math"/>
              </a:rPr>
              <a:t>      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</a:p>
          <a:p>
            <a:r>
              <a:rPr lang="en-US" dirty="0" smtClean="0">
                <a:latin typeface="Cambria Math"/>
                <a:ea typeface="Cambria Math"/>
              </a:rPr>
              <a:t>        ∙</a:t>
            </a:r>
          </a:p>
          <a:p>
            <a:r>
              <a:rPr lang="en-US" dirty="0" smtClean="0">
                <a:latin typeface="Cambria Math"/>
                <a:ea typeface="Cambria Math"/>
              </a:rPr>
              <a:t>        ∙</a:t>
            </a:r>
            <a:endParaRPr lang="en-US" dirty="0" smtClean="0">
              <a:ea typeface="Cambria Math"/>
            </a:endParaRPr>
          </a:p>
          <a:p>
            <a:r>
              <a:rPr lang="en-US" i="1" dirty="0" smtClean="0">
                <a:ea typeface="Cambria Math"/>
              </a:rPr>
              <a:t>r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  =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i="1" dirty="0" smtClean="0">
                <a:ea typeface="Cambria Math"/>
              </a:rPr>
              <a:t>q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/>
              </a:rPr>
              <a:t>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/>
              </a:rPr>
              <a:t> &lt;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 smtClean="0">
                <a:ea typeface="Cambria Math"/>
              </a:rPr>
              <a:t>,</a:t>
            </a:r>
          </a:p>
          <a:p>
            <a:r>
              <a:rPr lang="en-US" i="1" dirty="0" smtClean="0">
                <a:ea typeface="Cambria Math"/>
              </a:rPr>
              <a:t>r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/>
              </a:rPr>
              <a:t>  = 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i="1" dirty="0" err="1" smtClean="0">
                <a:ea typeface="Cambria Math"/>
              </a:rPr>
              <a:t>q</a:t>
            </a:r>
            <a:r>
              <a:rPr lang="en-US" i="1" baseline="-25000" dirty="0" err="1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/>
              </a:rPr>
              <a:t> .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gcds</a:t>
            </a:r>
            <a:r>
              <a:rPr lang="en-US" dirty="0" smtClean="0"/>
              <a:t> as Linear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B</a:t>
            </a:r>
            <a:r>
              <a:rPr lang="en-US" b="1" dirty="0" err="1" smtClean="0">
                <a:latin typeface="Cambria Math"/>
                <a:ea typeface="Cambria Math"/>
              </a:rPr>
              <a:t>é</a:t>
            </a:r>
            <a:r>
              <a:rPr lang="en-US" b="1" dirty="0" err="1" smtClean="0"/>
              <a:t>zout’s</a:t>
            </a:r>
            <a:r>
              <a:rPr lang="en-US" b="1" dirty="0" smtClean="0"/>
              <a:t> Theorem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positive integers, then there exist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such that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i="1" dirty="0" smtClean="0"/>
              <a:t>proof  in exercises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Definition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positive integers, then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such that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dirty="0" smtClean="0"/>
              <a:t> are called </a:t>
            </a:r>
            <a:r>
              <a:rPr lang="en-US" i="1" dirty="0" err="1" smtClean="0"/>
              <a:t>B</a:t>
            </a:r>
            <a:r>
              <a:rPr lang="en-US" i="1" dirty="0" err="1" smtClean="0">
                <a:latin typeface="Cambria Math"/>
                <a:ea typeface="Cambria Math"/>
              </a:rPr>
              <a:t>é</a:t>
            </a:r>
            <a:r>
              <a:rPr lang="en-US" i="1" dirty="0" err="1" smtClean="0"/>
              <a:t>zout</a:t>
            </a:r>
            <a:r>
              <a:rPr lang="en-US" i="1" dirty="0" smtClean="0"/>
              <a:t> coefficients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b. </a:t>
            </a:r>
            <a:r>
              <a:rPr lang="en-US" dirty="0" smtClean="0"/>
              <a:t>The equation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dirty="0" smtClean="0"/>
              <a:t>  is called</a:t>
            </a:r>
            <a:r>
              <a:rPr lang="en-US" i="1" dirty="0" smtClean="0"/>
              <a:t> </a:t>
            </a:r>
            <a:r>
              <a:rPr lang="en-US" i="1" dirty="0" err="1" smtClean="0"/>
              <a:t>B</a:t>
            </a:r>
            <a:r>
              <a:rPr lang="en-US" i="1" dirty="0" err="1" smtClean="0">
                <a:latin typeface="Cambria Math"/>
                <a:ea typeface="Cambria Math"/>
              </a:rPr>
              <a:t>é</a:t>
            </a:r>
            <a:r>
              <a:rPr lang="en-US" i="1" dirty="0" err="1" smtClean="0"/>
              <a:t>zout’s</a:t>
            </a:r>
            <a:r>
              <a:rPr lang="en-US" i="1" dirty="0" smtClean="0"/>
              <a:t> identity. 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B</a:t>
            </a:r>
            <a:r>
              <a:rPr lang="en-US" dirty="0" err="1" smtClean="0">
                <a:latin typeface="Cambria Math"/>
                <a:ea typeface="Cambria Math"/>
              </a:rPr>
              <a:t>é</a:t>
            </a:r>
            <a:r>
              <a:rPr lang="en-US" dirty="0" err="1" smtClean="0"/>
              <a:t>zout’s</a:t>
            </a:r>
            <a:r>
              <a:rPr lang="en-US" dirty="0" smtClean="0"/>
              <a:t> Theorem,  the </a:t>
            </a:r>
            <a:r>
              <a:rPr lang="en-US" dirty="0" err="1" smtClean="0"/>
              <a:t>gcd</a:t>
            </a:r>
            <a:r>
              <a:rPr lang="en-US" dirty="0" smtClean="0"/>
              <a:t> of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can be expressed in the form 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i="1" dirty="0" smtClean="0"/>
              <a:t> </a:t>
            </a:r>
            <a:r>
              <a:rPr lang="en-US" dirty="0" smtClean="0"/>
              <a:t>where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are integers. This is a </a:t>
            </a:r>
            <a:r>
              <a:rPr lang="en-US" i="1" dirty="0" smtClean="0"/>
              <a:t>linear combination </a:t>
            </a:r>
            <a:r>
              <a:rPr lang="en-US" dirty="0" smtClean="0"/>
              <a:t>with integer coefficients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6,14</a:t>
            </a:r>
            <a:r>
              <a:rPr lang="en-US" dirty="0" smtClean="0"/>
              <a:t>) = (</a:t>
            </a:r>
            <a:r>
              <a:rPr lang="en-US" dirty="0" smtClean="0">
                <a:latin typeface="Cambria Math"/>
                <a:ea typeface="Cambria Math"/>
              </a:rPr>
              <a:t>−2)∙6 + 1∙14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</a:t>
            </a:r>
            <a:endParaRPr lang="en-US" dirty="0" smtClean="0"/>
          </a:p>
          <a:p>
            <a:pPr>
              <a:buNone/>
            </a:pPr>
            <a:endParaRPr lang="en-US" i="1" dirty="0"/>
          </a:p>
        </p:txBody>
      </p:sp>
      <p:pic>
        <p:nvPicPr>
          <p:cNvPr id="4" name="Picture 3" descr="bez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381000"/>
            <a:ext cx="906780" cy="1242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304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 Math"/>
                <a:ea typeface="Cambria Math"/>
              </a:rPr>
              <a:t>É</a:t>
            </a:r>
            <a:r>
              <a:rPr lang="en-US" dirty="0" err="1" smtClean="0"/>
              <a:t>tienne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>
                <a:latin typeface="Cambria Math"/>
                <a:ea typeface="Cambria Math"/>
              </a:rPr>
              <a:t>é</a:t>
            </a:r>
            <a:r>
              <a:rPr lang="en-US" dirty="0" err="1" smtClean="0"/>
              <a:t>zout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1730-1783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Finding </a:t>
            </a:r>
            <a:r>
              <a:rPr lang="en-US" sz="4000" dirty="0" err="1" smtClean="0"/>
              <a:t>gcds</a:t>
            </a:r>
            <a:r>
              <a:rPr lang="en-US" sz="4000" dirty="0" smtClean="0"/>
              <a:t> as Linear Combinations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Express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 as a linear combination of 252 and 198.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First use the Euclidean algorithm to show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252 = 1</a:t>
            </a:r>
            <a:r>
              <a:rPr lang="en-US" dirty="0" smtClean="0">
                <a:latin typeface="Cambria Math"/>
                <a:ea typeface="Cambria Math"/>
              </a:rPr>
              <a:t>∙198 + 54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 smtClean="0">
                <a:latin typeface="Cambria Math"/>
                <a:ea typeface="Cambria Math"/>
              </a:rPr>
              <a:t>198 =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∙54 + 36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 smtClean="0">
                <a:latin typeface="Cambria Math"/>
                <a:ea typeface="Cambria Math"/>
              </a:rPr>
              <a:t>54 =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∙36 + 18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 smtClean="0">
                <a:latin typeface="Cambria Math"/>
                <a:ea typeface="Cambria Math"/>
              </a:rPr>
              <a:t>36 =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∙18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Now working backwards, from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iii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above 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18 = 54 −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∙36 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36 = 198 − 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∙54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Substituting the 2</a:t>
            </a:r>
            <a:r>
              <a:rPr lang="en-US" baseline="30000" dirty="0" smtClean="0">
                <a:latin typeface="Cambria Math"/>
                <a:ea typeface="Cambria Math"/>
              </a:rPr>
              <a:t>nd</a:t>
            </a:r>
            <a:r>
              <a:rPr lang="en-US" dirty="0" smtClean="0">
                <a:latin typeface="Cambria Math"/>
                <a:ea typeface="Cambria Math"/>
              </a:rPr>
              <a:t> equation into the 1</a:t>
            </a:r>
            <a:r>
              <a:rPr lang="en-US" baseline="30000" dirty="0" smtClean="0">
                <a:latin typeface="Cambria Math"/>
                <a:ea typeface="Cambria Math"/>
              </a:rPr>
              <a:t>st</a:t>
            </a:r>
            <a:r>
              <a:rPr lang="en-US" dirty="0" smtClean="0">
                <a:latin typeface="Cambria Math"/>
                <a:ea typeface="Cambria Math"/>
              </a:rPr>
              <a:t> yields: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18 = 54 −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∙(198 − 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∙54 )= 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∙54 −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Substituting 54 = 252 −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 (from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)) yields: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 18 = 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∙(252 −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∙198)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 = </a:t>
            </a:r>
            <a:r>
              <a:rPr lang="en-US" dirty="0" smtClean="0">
                <a:solidFill>
                  <a:srgbClr val="C00000"/>
                </a:solidFill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∙252 −  </a:t>
            </a:r>
            <a:r>
              <a:rPr lang="en-US" dirty="0" smtClean="0">
                <a:solidFill>
                  <a:srgbClr val="C00000"/>
                </a:solidFill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 </a:t>
            </a:r>
          </a:p>
          <a:p>
            <a:r>
              <a:rPr lang="en-US" dirty="0" smtClean="0">
                <a:ea typeface="Cambria Math"/>
              </a:rPr>
              <a:t>This method illustrated above is a two pass method. It first uses the Euclidian algorithm to find the </a:t>
            </a:r>
            <a:r>
              <a:rPr lang="en-US" dirty="0" err="1" smtClean="0">
                <a:ea typeface="Cambria Math"/>
              </a:rPr>
              <a:t>gcd</a:t>
            </a:r>
            <a:r>
              <a:rPr lang="en-US" dirty="0" smtClean="0">
                <a:ea typeface="Cambria Math"/>
              </a:rPr>
              <a:t> and then works backwards to express the </a:t>
            </a:r>
            <a:r>
              <a:rPr lang="en-US" dirty="0" err="1" smtClean="0">
                <a:ea typeface="Cambria Math"/>
              </a:rPr>
              <a:t>gcd</a:t>
            </a:r>
            <a:r>
              <a:rPr lang="en-US" dirty="0" smtClean="0">
                <a:ea typeface="Cambria Math"/>
              </a:rPr>
              <a:t> as a linear combination of the original two integers. A one pass method, called the </a:t>
            </a:r>
            <a:r>
              <a:rPr lang="en-US" i="1" dirty="0" smtClean="0">
                <a:ea typeface="Cambria Math"/>
              </a:rPr>
              <a:t>extended Euclidean algorithm</a:t>
            </a:r>
            <a:r>
              <a:rPr lang="en-US" dirty="0" smtClean="0">
                <a:ea typeface="Cambria Math"/>
              </a:rPr>
              <a:t>, is developed in the exercises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pPr lvl="2"/>
            <a:endParaRPr lang="en-US" dirty="0" smtClean="0">
              <a:latin typeface="Cambria Math"/>
              <a:ea typeface="Cambria Math"/>
            </a:endParaRPr>
          </a:p>
          <a:p>
            <a:pPr lvl="2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Consequences of </a:t>
            </a:r>
            <a:r>
              <a:rPr lang="en-US" sz="4400" dirty="0" err="1" smtClean="0"/>
              <a:t>B</a:t>
            </a:r>
            <a:r>
              <a:rPr lang="en-US" sz="4400" dirty="0" err="1" smtClean="0">
                <a:ea typeface="Cambria Math"/>
              </a:rPr>
              <a:t>é</a:t>
            </a:r>
            <a:r>
              <a:rPr lang="en-US" sz="4400" dirty="0" err="1" smtClean="0"/>
              <a:t>zout’s</a:t>
            </a:r>
            <a:r>
              <a:rPr lang="en-US" sz="4400" dirty="0" smtClean="0"/>
              <a:t> Theorem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Lemma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are positive integers such that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err="1" smtClean="0"/>
              <a:t>bc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Proof</a:t>
            </a:r>
            <a:r>
              <a:rPr lang="en-US" dirty="0" smtClean="0"/>
              <a:t>:  Assume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err="1" smtClean="0"/>
              <a:t>bc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by </a:t>
            </a:r>
            <a:r>
              <a:rPr lang="en-US" dirty="0" err="1" smtClean="0"/>
              <a:t>B</a:t>
            </a:r>
            <a:r>
              <a:rPr lang="en-US" dirty="0" err="1" smtClean="0">
                <a:latin typeface="Cambria Math"/>
                <a:ea typeface="Cambria Math"/>
              </a:rPr>
              <a:t>é</a:t>
            </a:r>
            <a:r>
              <a:rPr lang="en-US" dirty="0" err="1" smtClean="0"/>
              <a:t>zout’s</a:t>
            </a:r>
            <a:r>
              <a:rPr lang="en-US" dirty="0" smtClean="0"/>
              <a:t> Theorem  there are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such that    </a:t>
            </a:r>
          </a:p>
          <a:p>
            <a:pPr lvl="1">
              <a:buNone/>
            </a:pPr>
            <a:r>
              <a:rPr lang="en-US" i="1" dirty="0" smtClean="0"/>
              <a:t>                          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Multiplying both sides of the equation by </a:t>
            </a:r>
            <a:r>
              <a:rPr lang="en-US" i="1" dirty="0" smtClean="0"/>
              <a:t>c</a:t>
            </a:r>
            <a:r>
              <a:rPr lang="en-US" dirty="0" smtClean="0"/>
              <a:t>, yields </a:t>
            </a:r>
            <a:r>
              <a:rPr lang="en-US" i="1" dirty="0" smtClean="0"/>
              <a:t>sac + </a:t>
            </a:r>
            <a:r>
              <a:rPr lang="en-US" i="1" dirty="0" err="1" smtClean="0"/>
              <a:t>tbc</a:t>
            </a:r>
            <a:r>
              <a:rPr lang="en-US" i="1" dirty="0" smtClean="0"/>
              <a:t> = c.</a:t>
            </a:r>
          </a:p>
          <a:p>
            <a:pPr lvl="1"/>
            <a:r>
              <a:rPr lang="en-US" dirty="0" smtClean="0"/>
              <a:t>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i="1" dirty="0" smtClean="0"/>
              <a:t>  a | </a:t>
            </a:r>
            <a:r>
              <a:rPr lang="en-US" i="1" dirty="0" err="1" smtClean="0"/>
              <a:t>tbc</a:t>
            </a:r>
            <a:r>
              <a:rPr lang="en-US" i="1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part ii) and </a:t>
            </a:r>
            <a:r>
              <a:rPr lang="en-US" i="1" dirty="0" smtClean="0"/>
              <a:t> a </a:t>
            </a:r>
            <a:r>
              <a:rPr lang="en-US" dirty="0" smtClean="0"/>
              <a:t>divides</a:t>
            </a:r>
            <a:r>
              <a:rPr lang="en-US" i="1" dirty="0" smtClean="0"/>
              <a:t> sac + </a:t>
            </a:r>
            <a:r>
              <a:rPr lang="en-US" i="1" dirty="0" err="1" smtClean="0"/>
              <a:t>tbc</a:t>
            </a:r>
            <a:r>
              <a:rPr lang="en-US" i="1" dirty="0" smtClean="0"/>
              <a:t> </a:t>
            </a:r>
            <a:r>
              <a:rPr lang="en-US" dirty="0" smtClean="0"/>
              <a:t>since</a:t>
            </a:r>
            <a:r>
              <a:rPr lang="en-US" i="1" dirty="0" smtClean="0"/>
              <a:t> a | sac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err="1" smtClean="0"/>
              <a:t>a|tbc</a:t>
            </a:r>
            <a:r>
              <a:rPr lang="en-US" i="1" dirty="0" smtClean="0"/>
              <a:t> </a:t>
            </a:r>
            <a:r>
              <a:rPr lang="en-US" dirty="0" smtClean="0"/>
              <a:t>(part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conclude </a:t>
            </a:r>
            <a:r>
              <a:rPr lang="en-US" i="1" dirty="0" smtClean="0"/>
              <a:t>a | c, </a:t>
            </a:r>
            <a:r>
              <a:rPr lang="en-US" dirty="0" smtClean="0"/>
              <a:t>since</a:t>
            </a:r>
            <a:r>
              <a:rPr lang="en-US" i="1" dirty="0" smtClean="0"/>
              <a:t>  sac + </a:t>
            </a:r>
            <a:r>
              <a:rPr lang="en-US" i="1" dirty="0" err="1" smtClean="0"/>
              <a:t>tbc</a:t>
            </a:r>
            <a:r>
              <a:rPr lang="en-US" i="1" dirty="0" smtClean="0"/>
              <a:t> = c.</a:t>
            </a:r>
          </a:p>
          <a:p>
            <a:pPr lvl="1">
              <a:buNone/>
            </a:pPr>
            <a:endParaRPr lang="en-US" i="1" dirty="0" smtClean="0"/>
          </a:p>
          <a:p>
            <a:pPr>
              <a:buNone/>
            </a:pPr>
            <a:r>
              <a:rPr lang="en-US" b="1" i="1" dirty="0" smtClean="0"/>
              <a:t>    </a:t>
            </a:r>
            <a:r>
              <a:rPr lang="en-US" b="1" dirty="0" smtClean="0"/>
              <a:t>Lemma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If </a:t>
            </a:r>
            <a:r>
              <a:rPr lang="en-US" i="1" dirty="0" smtClean="0"/>
              <a:t>p</a:t>
            </a:r>
            <a:r>
              <a:rPr lang="en-US" dirty="0" smtClean="0"/>
              <a:t> is prime and  </a:t>
            </a:r>
            <a:r>
              <a:rPr lang="en-US" i="1" dirty="0" smtClean="0"/>
              <a:t>p</a:t>
            </a:r>
            <a:r>
              <a:rPr lang="en-US" dirty="0" smtClean="0"/>
              <a:t> |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, then </a:t>
            </a:r>
            <a:r>
              <a:rPr lang="en-US" i="1" dirty="0" smtClean="0"/>
              <a:t>p</a:t>
            </a:r>
            <a:r>
              <a:rPr lang="en-US" dirty="0" smtClean="0"/>
              <a:t> |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for some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(</a:t>
            </a:r>
            <a:r>
              <a:rPr lang="en-US" i="1" dirty="0" smtClean="0"/>
              <a:t>proof uses mathematical induction; see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Lemma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is crucial in the proof of the uniqueness of prime factorizations.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82000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Uniqueness of Prime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will prove that a prime factorization of a positive integer  where the primes are in </a:t>
            </a:r>
            <a:r>
              <a:rPr lang="en-US" dirty="0" err="1" smtClean="0"/>
              <a:t>nondecreasing</a:t>
            </a:r>
            <a:r>
              <a:rPr lang="en-US" dirty="0" smtClean="0"/>
              <a:t> order is unique. (This part of the fundamental theorem of arithmetic. The other part, which asserts that every positive integer has a prime factorization into primes, will be proved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 smtClean="0"/>
              <a:t>.)</a:t>
            </a:r>
          </a:p>
          <a:p>
            <a:pPr>
              <a:buNone/>
            </a:pPr>
            <a:r>
              <a:rPr lang="en-US" b="1" dirty="0" smtClean="0"/>
              <a:t>     Proof</a:t>
            </a:r>
            <a:r>
              <a:rPr lang="en-US" dirty="0" smtClean="0"/>
              <a:t>: (</a:t>
            </a:r>
            <a:r>
              <a:rPr lang="en-US" i="1" dirty="0" smtClean="0"/>
              <a:t>by contradiction</a:t>
            </a:r>
            <a:r>
              <a:rPr lang="en-US" dirty="0" smtClean="0"/>
              <a:t>) Suppose that the positive integer </a:t>
            </a:r>
            <a:r>
              <a:rPr lang="en-US" i="1" dirty="0" smtClean="0"/>
              <a:t>n</a:t>
            </a:r>
            <a:r>
              <a:rPr lang="en-US" dirty="0" smtClean="0"/>
              <a:t> can be written as a product of primes in two distinct ways: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s</a:t>
            </a:r>
            <a:r>
              <a:rPr lang="en-US" i="1" dirty="0" smtClean="0"/>
              <a:t>  </a:t>
            </a:r>
            <a:r>
              <a:rPr lang="en-US" dirty="0" smtClean="0"/>
              <a:t>and</a:t>
            </a:r>
            <a:r>
              <a:rPr lang="en-US" i="1" dirty="0" smtClean="0"/>
              <a:t> n</a:t>
            </a:r>
            <a:r>
              <a:rPr lang="en-US" dirty="0" smtClean="0"/>
              <a:t> = </a:t>
            </a:r>
            <a:r>
              <a:rPr lang="en-US" i="1" dirty="0" smtClean="0"/>
              <a:t>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t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Remove all common primes from the factorizations to get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By Lemma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it follows that         divides          , for some </a:t>
            </a:r>
            <a:r>
              <a:rPr lang="en-US" i="1" dirty="0" smtClean="0"/>
              <a:t>k,</a:t>
            </a:r>
            <a:r>
              <a:rPr lang="en-US" dirty="0" smtClean="0"/>
              <a:t> contradicting the assumption that          and         are distinct primes.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Hence, there can be at most one factorization of </a:t>
            </a:r>
            <a:r>
              <a:rPr lang="en-US" i="1" dirty="0" smtClean="0"/>
              <a:t>n</a:t>
            </a:r>
            <a:r>
              <a:rPr lang="en-US" dirty="0" smtClean="0"/>
              <a:t> into primes in </a:t>
            </a:r>
            <a:r>
              <a:rPr lang="en-US" dirty="0" err="1" smtClean="0"/>
              <a:t>nondecreasing</a:t>
            </a:r>
            <a:r>
              <a:rPr lang="en-US" dirty="0" smtClean="0"/>
              <a:t> order.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6868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1" y="4114800"/>
            <a:ext cx="3042285" cy="18669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810000" y="4495800"/>
            <a:ext cx="280035" cy="17716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272415" cy="18669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19400" y="4648200"/>
            <a:ext cx="280035" cy="17716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272415" cy="18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prime factorization of each of these integers.</a:t>
            </a:r>
          </a:p>
          <a:p>
            <a:pPr marL="0" indent="0">
              <a:buNone/>
            </a:pPr>
            <a:r>
              <a:rPr lang="pt-BR" b="1" dirty="0"/>
              <a:t>a) </a:t>
            </a:r>
            <a:r>
              <a:rPr lang="pt-BR" dirty="0"/>
              <a:t>39 </a:t>
            </a:r>
            <a:r>
              <a:rPr lang="pt-BR" b="1" dirty="0"/>
              <a:t>b) </a:t>
            </a:r>
            <a:r>
              <a:rPr lang="pt-BR" dirty="0"/>
              <a:t>81 </a:t>
            </a:r>
            <a:r>
              <a:rPr lang="pt-BR" b="1" dirty="0"/>
              <a:t>c) </a:t>
            </a:r>
            <a:r>
              <a:rPr lang="pt-BR" dirty="0"/>
              <a:t>101</a:t>
            </a:r>
          </a:p>
          <a:p>
            <a:pPr marL="0" indent="0">
              <a:buNone/>
            </a:pPr>
            <a:r>
              <a:rPr lang="en-US" b="1" dirty="0"/>
              <a:t>d) </a:t>
            </a:r>
            <a:r>
              <a:rPr lang="en-US" dirty="0"/>
              <a:t>143 </a:t>
            </a:r>
            <a:r>
              <a:rPr lang="en-US" b="1" dirty="0"/>
              <a:t>e) </a:t>
            </a:r>
            <a:r>
              <a:rPr lang="en-US" dirty="0"/>
              <a:t>289 </a:t>
            </a:r>
            <a:r>
              <a:rPr lang="en-US" b="1" dirty="0"/>
              <a:t>f ) </a:t>
            </a:r>
            <a:r>
              <a:rPr lang="en-US" dirty="0"/>
              <a:t>899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94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whether the integers in each of these sets are</a:t>
            </a:r>
          </a:p>
          <a:p>
            <a:pPr marL="0" indent="0">
              <a:buNone/>
            </a:pPr>
            <a:r>
              <a:rPr lang="en-US" dirty="0"/>
              <a:t>pairwise relatively prime.</a:t>
            </a:r>
          </a:p>
          <a:p>
            <a:pPr marL="0" indent="0">
              <a:buNone/>
            </a:pPr>
            <a:r>
              <a:rPr lang="pt-BR" b="1" dirty="0"/>
              <a:t>a) </a:t>
            </a:r>
            <a:r>
              <a:rPr lang="pt-BR" dirty="0"/>
              <a:t>21, 34, 55 </a:t>
            </a:r>
            <a:r>
              <a:rPr lang="pt-BR" b="1" dirty="0"/>
              <a:t>b) </a:t>
            </a:r>
            <a:r>
              <a:rPr lang="pt-BR" dirty="0"/>
              <a:t>14, 17, 85</a:t>
            </a:r>
          </a:p>
          <a:p>
            <a:pPr marL="0" indent="0">
              <a:buNone/>
            </a:pPr>
            <a:r>
              <a:rPr lang="en-US" b="1" dirty="0"/>
              <a:t>c) </a:t>
            </a:r>
            <a:r>
              <a:rPr lang="en-US" dirty="0"/>
              <a:t>25, 41, 49, 64 </a:t>
            </a:r>
            <a:r>
              <a:rPr lang="en-US" b="1" dirty="0"/>
              <a:t>d) </a:t>
            </a:r>
            <a:r>
              <a:rPr lang="en-US" dirty="0"/>
              <a:t>17, 18, 19, 23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6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integers with </a:t>
            </a:r>
            <a:r>
              <a:rPr lang="en-US" i="1" dirty="0" smtClean="0"/>
              <a:t>a ≠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then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divides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if there exists an integer </a:t>
            </a:r>
            <a:r>
              <a:rPr lang="en-US" i="1" dirty="0" smtClean="0"/>
              <a:t>c</a:t>
            </a:r>
            <a:r>
              <a:rPr lang="en-US" dirty="0" smtClean="0"/>
              <a:t> such that  </a:t>
            </a:r>
            <a:r>
              <a:rPr lang="en-US" i="1" dirty="0" smtClean="0"/>
              <a:t>b = ac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we say that </a:t>
            </a:r>
            <a:r>
              <a:rPr lang="en-US" i="1" dirty="0" smtClean="0"/>
              <a:t>a</a:t>
            </a:r>
            <a:r>
              <a:rPr lang="en-US" dirty="0" smtClean="0"/>
              <a:t> is a </a:t>
            </a:r>
            <a:r>
              <a:rPr lang="en-US" i="1" dirty="0" smtClean="0"/>
              <a:t>factor</a:t>
            </a:r>
            <a:r>
              <a:rPr lang="en-US" dirty="0" smtClean="0"/>
              <a:t> or </a:t>
            </a:r>
            <a:r>
              <a:rPr lang="en-US" i="1" dirty="0" smtClean="0"/>
              <a:t>divisor</a:t>
            </a:r>
            <a:r>
              <a:rPr lang="en-US" dirty="0" smtClean="0"/>
              <a:t> of </a:t>
            </a:r>
            <a:r>
              <a:rPr lang="en-US" i="1" dirty="0" smtClean="0"/>
              <a:t>b</a:t>
            </a:r>
            <a:r>
              <a:rPr lang="en-US" dirty="0" smtClean="0"/>
              <a:t> and that </a:t>
            </a:r>
            <a:r>
              <a:rPr lang="en-US" i="1" dirty="0" smtClean="0"/>
              <a:t>b</a:t>
            </a:r>
            <a:r>
              <a:rPr lang="en-US" dirty="0" smtClean="0"/>
              <a:t> is a multiple 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notation </a:t>
            </a:r>
            <a:r>
              <a:rPr lang="en-US" i="1" dirty="0" smtClean="0"/>
              <a:t>a </a:t>
            </a:r>
            <a:r>
              <a:rPr lang="en-US" dirty="0" smtClean="0"/>
              <a:t>| </a:t>
            </a:r>
            <a:r>
              <a:rPr lang="en-US" i="1" dirty="0" smtClean="0"/>
              <a:t>b</a:t>
            </a:r>
            <a:r>
              <a:rPr lang="en-US" dirty="0" smtClean="0"/>
              <a:t> denotes that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/</a:t>
            </a:r>
            <a:r>
              <a:rPr lang="en-US" i="1" dirty="0" smtClean="0"/>
              <a:t>a</a:t>
            </a:r>
            <a:r>
              <a:rPr lang="en-US" dirty="0" smtClean="0"/>
              <a:t> is an integer.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 </a:t>
            </a:r>
            <a:r>
              <a:rPr lang="en-US" dirty="0" smtClean="0"/>
              <a:t>does not divide </a:t>
            </a:r>
            <a:r>
              <a:rPr lang="en-US" i="1" dirty="0" smtClean="0"/>
              <a:t>b</a:t>
            </a:r>
            <a:r>
              <a:rPr lang="en-US" dirty="0" smtClean="0"/>
              <a:t>, we write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∤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|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and  whether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|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Euclidean algorithm to find</a:t>
            </a:r>
          </a:p>
          <a:p>
            <a:pPr marL="0" indent="0">
              <a:buNone/>
            </a:pPr>
            <a:r>
              <a:rPr lang="en-US" b="1" dirty="0"/>
              <a:t>a) </a:t>
            </a:r>
            <a:r>
              <a:rPr lang="en-US" dirty="0" err="1"/>
              <a:t>gcd</a:t>
            </a:r>
            <a:r>
              <a:rPr lang="en-US" i="1" dirty="0"/>
              <a:t>(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)</a:t>
            </a:r>
            <a:r>
              <a:rPr lang="en-US" dirty="0"/>
              <a:t>. </a:t>
            </a:r>
            <a:r>
              <a:rPr lang="en-US" b="1" dirty="0"/>
              <a:t>b) </a:t>
            </a:r>
            <a:r>
              <a:rPr lang="en-US" dirty="0" err="1"/>
              <a:t>gcd</a:t>
            </a:r>
            <a:r>
              <a:rPr lang="en-US" i="1" dirty="0"/>
              <a:t>(</a:t>
            </a:r>
            <a:r>
              <a:rPr lang="en-US" dirty="0"/>
              <a:t>100</a:t>
            </a:r>
            <a:r>
              <a:rPr lang="en-US" i="1" dirty="0"/>
              <a:t>, </a:t>
            </a:r>
            <a:r>
              <a:rPr lang="en-US" dirty="0"/>
              <a:t>101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c) </a:t>
            </a:r>
            <a:r>
              <a:rPr lang="en-US" dirty="0" err="1"/>
              <a:t>gcd</a:t>
            </a:r>
            <a:r>
              <a:rPr lang="en-US" i="1" dirty="0"/>
              <a:t>(</a:t>
            </a:r>
            <a:r>
              <a:rPr lang="en-US" dirty="0"/>
              <a:t>123</a:t>
            </a:r>
            <a:r>
              <a:rPr lang="en-US" i="1" dirty="0"/>
              <a:t>, </a:t>
            </a:r>
            <a:r>
              <a:rPr lang="en-US" dirty="0"/>
              <a:t>277</a:t>
            </a:r>
            <a:r>
              <a:rPr lang="en-US" i="1" dirty="0"/>
              <a:t>)</a:t>
            </a:r>
            <a:r>
              <a:rPr lang="en-US" dirty="0"/>
              <a:t>. </a:t>
            </a:r>
            <a:r>
              <a:rPr lang="en-US" b="1" dirty="0"/>
              <a:t>d) </a:t>
            </a:r>
            <a:r>
              <a:rPr lang="en-US" dirty="0" err="1"/>
              <a:t>gcd</a:t>
            </a:r>
            <a:r>
              <a:rPr lang="en-US" i="1" dirty="0"/>
              <a:t>(</a:t>
            </a:r>
            <a:r>
              <a:rPr lang="en-US" dirty="0"/>
              <a:t>1529</a:t>
            </a:r>
            <a:r>
              <a:rPr lang="en-US" i="1" dirty="0"/>
              <a:t>, </a:t>
            </a:r>
            <a:r>
              <a:rPr lang="en-US" dirty="0"/>
              <a:t>14039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e) </a:t>
            </a:r>
            <a:r>
              <a:rPr lang="en-US" dirty="0" err="1"/>
              <a:t>gcd</a:t>
            </a:r>
            <a:r>
              <a:rPr lang="en-US" i="1" dirty="0"/>
              <a:t>(</a:t>
            </a:r>
            <a:r>
              <a:rPr lang="en-US" dirty="0"/>
              <a:t>1529</a:t>
            </a:r>
            <a:r>
              <a:rPr lang="en-US" i="1" dirty="0"/>
              <a:t>, </a:t>
            </a:r>
            <a:r>
              <a:rPr lang="en-US" dirty="0"/>
              <a:t>14038</a:t>
            </a:r>
            <a:r>
              <a:rPr lang="en-US" i="1" dirty="0"/>
              <a:t>)</a:t>
            </a:r>
            <a:r>
              <a:rPr lang="en-US" dirty="0"/>
              <a:t>. </a:t>
            </a:r>
            <a:r>
              <a:rPr lang="en-US" b="1" dirty="0"/>
              <a:t>f ) </a:t>
            </a:r>
            <a:r>
              <a:rPr lang="en-US" dirty="0" err="1"/>
              <a:t>gcd</a:t>
            </a:r>
            <a:r>
              <a:rPr lang="en-US" i="1" dirty="0"/>
              <a:t>(</a:t>
            </a:r>
            <a:r>
              <a:rPr lang="en-US" dirty="0"/>
              <a:t>11111</a:t>
            </a:r>
            <a:r>
              <a:rPr lang="en-US" i="1" dirty="0"/>
              <a:t>, </a:t>
            </a:r>
            <a:r>
              <a:rPr lang="en-US" dirty="0"/>
              <a:t>111111</a:t>
            </a:r>
            <a:r>
              <a:rPr lang="en-US" i="1" dirty="0"/>
              <a:t>)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82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#3, #17, #33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be integers, where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≠0</a:t>
            </a:r>
            <a:r>
              <a:rPr lang="en-US" dirty="0" smtClean="0"/>
              <a:t>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</a:t>
            </a:r>
            <a:r>
              <a:rPr lang="en-US" i="1" dirty="0" smtClean="0"/>
              <a:t> a</a:t>
            </a:r>
            <a:r>
              <a:rPr lang="en-US" dirty="0" smtClean="0"/>
              <a:t> | (</a:t>
            </a:r>
            <a:r>
              <a:rPr lang="en-US" i="1" dirty="0" smtClean="0"/>
              <a:t>b + c</a:t>
            </a:r>
            <a:r>
              <a:rPr lang="en-US" dirty="0" smtClean="0"/>
              <a:t>);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b,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dirty="0" err="1" smtClean="0"/>
              <a:t>b</a:t>
            </a:r>
            <a:r>
              <a:rPr lang="en-US" i="1" dirty="0" err="1" smtClean="0"/>
              <a:t>c</a:t>
            </a:r>
            <a:r>
              <a:rPr lang="en-US" dirty="0" smtClean="0"/>
              <a:t> for all integers </a:t>
            </a:r>
            <a:r>
              <a:rPr lang="en-US" i="1" dirty="0" smtClean="0"/>
              <a:t>c</a:t>
            </a:r>
            <a:r>
              <a:rPr lang="en-US" dirty="0" smtClean="0"/>
              <a:t>;</a:t>
            </a:r>
            <a:endParaRPr lang="en-US" i="1" dirty="0" smtClean="0"/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 marL="628650" lvl="1" indent="-571500">
              <a:buNone/>
            </a:pPr>
            <a:r>
              <a:rPr lang="en-US" dirty="0" smtClean="0"/>
              <a:t>   </a:t>
            </a:r>
            <a:r>
              <a:rPr lang="en-US" b="1" dirty="0" smtClean="0"/>
              <a:t>Proof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dirty="0" smtClean="0"/>
              <a:t>)  Suppose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 it follows that there are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with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as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at</a:t>
            </a:r>
            <a:r>
              <a:rPr lang="en-US" dirty="0" smtClean="0"/>
              <a:t>. Hence,</a:t>
            </a:r>
          </a:p>
          <a:p>
            <a:pPr marL="628650" lvl="1" indent="-571500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b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as</a:t>
            </a:r>
            <a:r>
              <a:rPr lang="en-US" dirty="0" smtClean="0"/>
              <a:t> + </a:t>
            </a:r>
            <a:r>
              <a:rPr lang="en-US" i="1" dirty="0" smtClean="0"/>
              <a:t>at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 + </a:t>
            </a:r>
            <a:r>
              <a:rPr lang="en-US" i="1" dirty="0" smtClean="0"/>
              <a:t>t</a:t>
            </a:r>
            <a:r>
              <a:rPr lang="en-US" dirty="0" smtClean="0"/>
              <a:t>).    </a:t>
            </a:r>
            <a:r>
              <a:rPr lang="en-US" dirty="0" smtClean="0">
                <a:latin typeface="Cambria Math"/>
                <a:ea typeface="Cambria Math"/>
              </a:rPr>
              <a:t>Hence,  </a:t>
            </a:r>
            <a:r>
              <a:rPr lang="en-US" i="1" dirty="0" smtClean="0"/>
              <a:t>a</a:t>
            </a:r>
            <a:r>
              <a:rPr lang="en-US" dirty="0" smtClean="0"/>
              <a:t> | (</a:t>
            </a:r>
            <a:r>
              <a:rPr lang="en-US" i="1" dirty="0" smtClean="0"/>
              <a:t>b + c</a:t>
            </a:r>
            <a:r>
              <a:rPr lang="en-US" dirty="0" smtClean="0"/>
              <a:t>)</a:t>
            </a:r>
          </a:p>
          <a:p>
            <a:pPr marL="262890" indent="-571500">
              <a:buNone/>
            </a:pPr>
            <a:r>
              <a:rPr lang="en-US" dirty="0" smtClean="0"/>
              <a:t>     (Exercises 3 and 4 ask for proofs of parts (ii) and  (iii).)                                                 </a:t>
            </a:r>
            <a:r>
              <a:rPr lang="en-US" b="1" dirty="0" smtClean="0"/>
              <a:t>Corollary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be integers, where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≠0</a:t>
            </a:r>
            <a:r>
              <a:rPr lang="en-US" dirty="0" smtClean="0"/>
              <a:t>, such that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c, </a:t>
            </a:r>
            <a:r>
              <a:rPr lang="en-US" dirty="0" smtClean="0"/>
              <a:t>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err="1" smtClean="0"/>
              <a:t>mb</a:t>
            </a:r>
            <a:r>
              <a:rPr lang="en-US" dirty="0" smtClean="0"/>
              <a:t> + </a:t>
            </a:r>
            <a:r>
              <a:rPr lang="en-US" i="1" dirty="0" err="1" smtClean="0"/>
              <a:t>nc</a:t>
            </a:r>
            <a:r>
              <a:rPr lang="en-US" dirty="0" smtClean="0"/>
              <a:t> whenever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are integers. </a:t>
            </a:r>
          </a:p>
          <a:p>
            <a:pPr marL="262890" indent="-571500">
              <a:buNone/>
            </a:pPr>
            <a:r>
              <a:rPr lang="en-US" dirty="0" smtClean="0"/>
              <a:t>   Can you show how it follows easily from  </a:t>
            </a:r>
            <a:r>
              <a:rPr lang="en-US" dirty="0" err="1" smtClean="0"/>
              <a:t>from</a:t>
            </a:r>
            <a:r>
              <a:rPr lang="en-US" dirty="0" smtClean="0"/>
              <a:t> (ii) and (</a:t>
            </a:r>
            <a:r>
              <a:rPr lang="en-US" dirty="0" err="1" smtClean="0"/>
              <a:t>i</a:t>
            </a:r>
            <a:r>
              <a:rPr lang="en-US" dirty="0" smtClean="0"/>
              <a:t>) of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?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4343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an integer is divided by a positive integer, there is a quotient and a remainder. This is traditionally called the “Division Algorithm,” but is really a theorem.</a:t>
            </a:r>
          </a:p>
          <a:p>
            <a:pPr>
              <a:buNone/>
            </a:pPr>
            <a:r>
              <a:rPr lang="en-US" b="1" dirty="0" smtClean="0"/>
              <a:t>   Division Algorithm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is an integer and </a:t>
            </a:r>
            <a:r>
              <a:rPr lang="en-US" i="1" dirty="0" smtClean="0"/>
              <a:t>d</a:t>
            </a:r>
            <a:r>
              <a:rPr lang="en-US" dirty="0" smtClean="0"/>
              <a:t> a positive integer, then there are unique integers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,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≤ </a:t>
            </a:r>
            <a:r>
              <a:rPr lang="en-US" dirty="0" smtClean="0"/>
              <a:t>r</a:t>
            </a:r>
            <a:r>
              <a:rPr lang="en-US" i="1" dirty="0" smtClean="0"/>
              <a:t> &lt;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 smtClean="0"/>
              <a:t>, such that  </a:t>
            </a:r>
            <a:r>
              <a:rPr lang="en-US" i="1" dirty="0" smtClean="0"/>
              <a:t>a = </a:t>
            </a:r>
            <a:r>
              <a:rPr lang="en-US" i="1" dirty="0" err="1" smtClean="0"/>
              <a:t>dq</a:t>
            </a:r>
            <a:r>
              <a:rPr lang="en-US" i="1" dirty="0" smtClean="0"/>
              <a:t> + r</a:t>
            </a:r>
            <a:r>
              <a:rPr lang="en-US" dirty="0" smtClean="0"/>
              <a:t> (</a:t>
            </a:r>
            <a:r>
              <a:rPr lang="en-US" i="1" dirty="0" smtClean="0"/>
              <a:t>proved in Section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 smtClean="0"/>
              <a:t>).</a:t>
            </a:r>
          </a:p>
          <a:p>
            <a:pPr lvl="2"/>
            <a:r>
              <a:rPr lang="en-US" i="1" dirty="0" smtClean="0"/>
              <a:t>d</a:t>
            </a:r>
            <a:r>
              <a:rPr lang="en-US" dirty="0" smtClean="0"/>
              <a:t> is called the </a:t>
            </a:r>
            <a:r>
              <a:rPr lang="en-US" i="1" dirty="0" smtClean="0"/>
              <a:t>divisor</a:t>
            </a:r>
            <a:r>
              <a:rPr lang="en-US" dirty="0" smtClean="0"/>
              <a:t>.</a:t>
            </a:r>
          </a:p>
          <a:p>
            <a:pPr lvl="2"/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i="1" dirty="0" smtClean="0"/>
              <a:t>dividend</a:t>
            </a:r>
            <a:r>
              <a:rPr lang="en-US" dirty="0" smtClean="0"/>
              <a:t>.</a:t>
            </a:r>
          </a:p>
          <a:p>
            <a:pPr lvl="2"/>
            <a:r>
              <a:rPr lang="en-US" i="1" dirty="0" smtClean="0"/>
              <a:t>q</a:t>
            </a:r>
            <a:r>
              <a:rPr lang="en-US" dirty="0" smtClean="0"/>
              <a:t> is called the </a:t>
            </a:r>
            <a:r>
              <a:rPr lang="en-US" i="1" dirty="0" smtClean="0"/>
              <a:t>quotient</a:t>
            </a:r>
            <a:r>
              <a:rPr lang="en-US" dirty="0" smtClean="0"/>
              <a:t>.      </a:t>
            </a:r>
          </a:p>
          <a:p>
            <a:pPr lvl="2"/>
            <a:r>
              <a:rPr lang="en-US" i="1" dirty="0" smtClean="0"/>
              <a:t>r</a:t>
            </a:r>
            <a:r>
              <a:rPr lang="en-US" dirty="0" smtClean="0"/>
              <a:t> is called the </a:t>
            </a:r>
            <a:r>
              <a:rPr lang="en-US" i="1" dirty="0" smtClean="0"/>
              <a:t>remainder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Examples</a:t>
            </a:r>
            <a:r>
              <a:rPr lang="en-US" dirty="0" smtClean="0"/>
              <a:t>:  </a:t>
            </a:r>
          </a:p>
          <a:p>
            <a:pPr lvl="2"/>
            <a:r>
              <a:rPr lang="en-US" dirty="0" smtClean="0"/>
              <a:t>What are the quotient and remainder when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dirty="0" smtClean="0"/>
              <a:t>is divided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?</a:t>
            </a:r>
          </a:p>
          <a:p>
            <a:pPr lvl="2"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The quotient when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dirty="0" smtClean="0"/>
              <a:t> is divided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b="1" dirty="0" smtClean="0"/>
              <a:t>div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,   and the remainder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What are the quotient and remainder when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is divided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?</a:t>
            </a:r>
          </a:p>
          <a:p>
            <a:pPr lvl="2"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The quotient when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is divided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is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b="1" dirty="0" smtClean="0"/>
              <a:t>div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   and the remainder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276600"/>
            <a:ext cx="2743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Definitions of Functions  </a:t>
            </a:r>
            <a:r>
              <a:rPr lang="en-US" b="1" dirty="0" smtClean="0"/>
              <a:t>div</a:t>
            </a:r>
            <a:r>
              <a:rPr lang="en-US" dirty="0" smtClean="0"/>
              <a:t> and </a:t>
            </a:r>
            <a:r>
              <a:rPr lang="en-US" b="1" dirty="0" smtClean="0"/>
              <a:t>mod</a:t>
            </a:r>
          </a:p>
          <a:p>
            <a:pPr algn="ctr"/>
            <a:endParaRPr lang="en-US" b="1" dirty="0" smtClean="0"/>
          </a:p>
          <a:p>
            <a:pPr lvl="1"/>
            <a:r>
              <a:rPr lang="en-US" i="1" dirty="0" smtClean="0"/>
              <a:t>     q = a </a:t>
            </a:r>
            <a:r>
              <a:rPr lang="en-US" b="1" dirty="0" smtClean="0"/>
              <a:t>div</a:t>
            </a:r>
            <a:r>
              <a:rPr lang="en-US" i="1" dirty="0" smtClean="0"/>
              <a:t> d</a:t>
            </a:r>
          </a:p>
          <a:p>
            <a:pPr lvl="1"/>
            <a:r>
              <a:rPr lang="en-US" i="1" dirty="0" smtClean="0"/>
              <a:t>     r = a </a:t>
            </a:r>
            <a:r>
              <a:rPr lang="en-US" b="1" dirty="0" smtClean="0"/>
              <a:t>mod</a:t>
            </a:r>
            <a:r>
              <a:rPr lang="en-US" i="1" dirty="0" smtClean="0"/>
              <a:t>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integers and </a:t>
            </a:r>
            <a:r>
              <a:rPr lang="en-US" i="1" dirty="0" smtClean="0"/>
              <a:t>m</a:t>
            </a:r>
            <a:r>
              <a:rPr lang="en-US" dirty="0" smtClean="0"/>
              <a:t> is a positive integer, then </a:t>
            </a:r>
            <a:r>
              <a:rPr lang="en-US" i="1" dirty="0" smtClean="0"/>
              <a:t>a</a:t>
            </a:r>
            <a:r>
              <a:rPr lang="en-US" dirty="0" smtClean="0"/>
              <a:t> is </a:t>
            </a:r>
            <a:r>
              <a:rPr lang="en-US" i="1" dirty="0" smtClean="0"/>
              <a:t>congruent </a:t>
            </a:r>
            <a:r>
              <a:rPr lang="en-US" dirty="0" smtClean="0"/>
              <a:t>to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modulo m</a:t>
            </a:r>
            <a:r>
              <a:rPr lang="en-US" dirty="0" smtClean="0"/>
              <a:t> if </a:t>
            </a:r>
            <a:r>
              <a:rPr lang="en-US" i="1" dirty="0" smtClean="0"/>
              <a:t>m</a:t>
            </a:r>
            <a:r>
              <a:rPr lang="en-US" dirty="0" smtClean="0"/>
              <a:t> divides    </a:t>
            </a:r>
            <a:r>
              <a:rPr lang="en-US" i="1" dirty="0" smtClean="0"/>
              <a:t>a – 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notation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 says  that </a:t>
            </a:r>
            <a:r>
              <a:rPr lang="en-US" i="1" dirty="0" smtClean="0"/>
              <a:t>a</a:t>
            </a:r>
            <a:r>
              <a:rPr lang="en-US" dirty="0" smtClean="0"/>
              <a:t> is congruent to </a:t>
            </a:r>
            <a:r>
              <a:rPr lang="en-US" i="1" dirty="0" smtClean="0"/>
              <a:t>b</a:t>
            </a:r>
            <a:r>
              <a:rPr lang="en-US" dirty="0" smtClean="0"/>
              <a:t> modulo </a:t>
            </a:r>
            <a:r>
              <a:rPr lang="en-US" i="1" dirty="0" smtClean="0"/>
              <a:t>m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We say that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</a:t>
            </a:r>
            <a:r>
              <a:rPr lang="en-US" i="1" dirty="0" smtClean="0"/>
              <a:t> congruence </a:t>
            </a:r>
            <a:r>
              <a:rPr lang="en-US" dirty="0" smtClean="0"/>
              <a:t>and that </a:t>
            </a:r>
            <a:r>
              <a:rPr lang="en-US" i="1" dirty="0" smtClean="0"/>
              <a:t>m </a:t>
            </a:r>
            <a:r>
              <a:rPr lang="en-US" dirty="0" smtClean="0"/>
              <a:t>is its </a:t>
            </a:r>
            <a:r>
              <a:rPr lang="en-US" i="1" dirty="0" smtClean="0"/>
              <a:t>modulus.</a:t>
            </a:r>
          </a:p>
          <a:p>
            <a:pPr lvl="1"/>
            <a:r>
              <a:rPr lang="en-US" dirty="0" smtClean="0"/>
              <a:t>Two integers are congruent mod </a:t>
            </a:r>
            <a:r>
              <a:rPr lang="en-US" i="1" dirty="0" smtClean="0"/>
              <a:t>m</a:t>
            </a:r>
            <a:r>
              <a:rPr lang="en-US" dirty="0" smtClean="0"/>
              <a:t>  if and only if they have the same remainder when divided by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not congruent to </a:t>
            </a:r>
            <a:r>
              <a:rPr lang="en-US" i="1" dirty="0" smtClean="0"/>
              <a:t>b</a:t>
            </a:r>
            <a:r>
              <a:rPr lang="en-US" dirty="0" smtClean="0"/>
              <a:t> modulo </a:t>
            </a:r>
            <a:r>
              <a:rPr lang="en-US" i="1" dirty="0" smtClean="0"/>
              <a:t>m</a:t>
            </a:r>
            <a:r>
              <a:rPr lang="en-US" dirty="0" smtClean="0"/>
              <a:t>, we write </a:t>
            </a:r>
          </a:p>
          <a:p>
            <a:pPr lvl="1">
              <a:buNone/>
            </a:pPr>
            <a:r>
              <a:rPr lang="en-US" i="1" dirty="0" smtClean="0"/>
              <a:t>                 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≢</a:t>
            </a:r>
            <a:r>
              <a:rPr lang="en-US" dirty="0" smtClean="0"/>
              <a:t> 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Determine whether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is congruent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modulo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and whether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 are congruent modulo 6.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Determine whether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is congruent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modulo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and whether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 are congruent modulo 6.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 smtClean="0"/>
              <a:t> because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divides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 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≢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 smtClean="0"/>
              <a:t>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 is not divisible by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p_1^{a_1}p_2^{a_2}\ldots p_n^{a_n}\;,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= p_1^{b_1}p_2^{b_2}\ldots p_n^{b_n}\; ,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gcd}(a,b) = p_1^{\mbox{min}(a_1,b_1)}p_2^{\mbox{min}(a_2,b_2)}\ldots p_n^{\mbox{min}(a_n,b_n)}\;.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cm}(a,b) = p_1^{\mbox{max}(a_1,b_1)}p_2^{\mbox{max}(a_2,b_2)}\cdots p_n^{\mbox{max}(a_n,b_n)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 p_{i_2} \cdots p_{i_u} = q_{j_1}q_{j_2}\cdots q_{j_v}.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24150</TotalTime>
  <Words>5540</Words>
  <Application>Microsoft Office PowerPoint</Application>
  <PresentationFormat>On-screen Show (4:3)</PresentationFormat>
  <Paragraphs>422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Cambria Math</vt:lpstr>
      <vt:lpstr>Constantia</vt:lpstr>
      <vt:lpstr>Cambria</vt:lpstr>
      <vt:lpstr>Calibri</vt:lpstr>
      <vt:lpstr>Wingdings 2</vt:lpstr>
      <vt:lpstr>Flow</vt:lpstr>
      <vt:lpstr>Number Theory and Cryptography</vt:lpstr>
      <vt:lpstr>Chapter Motivation</vt:lpstr>
      <vt:lpstr>Divisibility and Modular Arithmetic</vt:lpstr>
      <vt:lpstr>Section Summary</vt:lpstr>
      <vt:lpstr>Division</vt:lpstr>
      <vt:lpstr>Properties of Divisibility</vt:lpstr>
      <vt:lpstr>Division Algorithm</vt:lpstr>
      <vt:lpstr>Congruence Relation</vt:lpstr>
      <vt:lpstr>Congruence Relation</vt:lpstr>
      <vt:lpstr>More on Congruences</vt:lpstr>
      <vt:lpstr>The Relationship between         (mod m) and mod m Notations</vt:lpstr>
      <vt:lpstr>Congruences of Sums and Products</vt:lpstr>
      <vt:lpstr>Algebraic Manipulation of Congruences </vt:lpstr>
      <vt:lpstr>Computing the mod m Function of Products and Sums </vt:lpstr>
      <vt:lpstr>Arithmetic Modulo m</vt:lpstr>
      <vt:lpstr>Arithmetic Modulo m</vt:lpstr>
      <vt:lpstr>Arithmetic Modulo m</vt:lpstr>
      <vt:lpstr>EXAMPLES</vt:lpstr>
      <vt:lpstr>EXAMPLES</vt:lpstr>
      <vt:lpstr>EXAMPLES</vt:lpstr>
      <vt:lpstr>EXAMPLES</vt:lpstr>
      <vt:lpstr>HOMEWORK</vt:lpstr>
      <vt:lpstr>Primes and Greatest Common Divisors</vt:lpstr>
      <vt:lpstr>Section Summary</vt:lpstr>
      <vt:lpstr>Primes</vt:lpstr>
      <vt:lpstr>The Fundamental Theorem of Arithmetic</vt:lpstr>
      <vt:lpstr>The Sieve of Erastosthenes</vt:lpstr>
      <vt:lpstr>The Sieve of Erastosthenes</vt:lpstr>
      <vt:lpstr>Infinitude of Primes</vt:lpstr>
      <vt:lpstr>Mersene Primes</vt:lpstr>
      <vt:lpstr>Distribution of Primes</vt:lpstr>
      <vt:lpstr>Primes and Arithmetic Progressions (optional)</vt:lpstr>
      <vt:lpstr>Generating Primes</vt:lpstr>
      <vt:lpstr>Conjectures about Primes</vt:lpstr>
      <vt:lpstr>Greatest Common Divisor</vt:lpstr>
      <vt:lpstr>Greatest Common Divisor</vt:lpstr>
      <vt:lpstr>Greatest Common Divisor</vt:lpstr>
      <vt:lpstr>Finding the Greatest Common Divisor Using Prime Factorizations</vt:lpstr>
      <vt:lpstr>Least Common Multiple</vt:lpstr>
      <vt:lpstr>Euclidean Algorithm</vt:lpstr>
      <vt:lpstr>Euclidean Algorithm</vt:lpstr>
      <vt:lpstr>Correctness of Euclidean Algorithm </vt:lpstr>
      <vt:lpstr>Correctness of Euclidean Algorithm </vt:lpstr>
      <vt:lpstr>gcds as Linear Combinations</vt:lpstr>
      <vt:lpstr>Finding gcds as Linear Combinations</vt:lpstr>
      <vt:lpstr>Consequences of Bézout’s Theorem</vt:lpstr>
      <vt:lpstr>Uniqueness of Prime Factorization</vt:lpstr>
      <vt:lpstr>EXAMPLE</vt:lpstr>
      <vt:lpstr>EXAMPLE</vt:lpstr>
      <vt:lpstr>EXAMPLE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PETER STANCHEV</cp:lastModifiedBy>
  <cp:revision>1003</cp:revision>
  <dcterms:created xsi:type="dcterms:W3CDTF">2014-01-07T19:45:03Z</dcterms:created>
  <dcterms:modified xsi:type="dcterms:W3CDTF">2017-03-09T15:00:04Z</dcterms:modified>
</cp:coreProperties>
</file>