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5"/>
  </p:notesMasterIdLst>
  <p:sldIdLst>
    <p:sldId id="256" r:id="rId2"/>
    <p:sldId id="258" r:id="rId3"/>
    <p:sldId id="301" r:id="rId4"/>
    <p:sldId id="302" r:id="rId5"/>
    <p:sldId id="257" r:id="rId6"/>
    <p:sldId id="307" r:id="rId7"/>
    <p:sldId id="357" r:id="rId8"/>
    <p:sldId id="303" r:id="rId9"/>
    <p:sldId id="260" r:id="rId10"/>
    <p:sldId id="304" r:id="rId11"/>
    <p:sldId id="367" r:id="rId12"/>
    <p:sldId id="264" r:id="rId13"/>
    <p:sldId id="368" r:id="rId14"/>
    <p:sldId id="316" r:id="rId15"/>
    <p:sldId id="369" r:id="rId16"/>
    <p:sldId id="317" r:id="rId17"/>
    <p:sldId id="370" r:id="rId18"/>
    <p:sldId id="308" r:id="rId19"/>
    <p:sldId id="371" r:id="rId20"/>
    <p:sldId id="309" r:id="rId21"/>
    <p:sldId id="313" r:id="rId22"/>
    <p:sldId id="312" r:id="rId23"/>
    <p:sldId id="314" r:id="rId24"/>
    <p:sldId id="372" r:id="rId25"/>
    <p:sldId id="315" r:id="rId26"/>
    <p:sldId id="297" r:id="rId27"/>
    <p:sldId id="359" r:id="rId28"/>
    <p:sldId id="360" r:id="rId29"/>
    <p:sldId id="361" r:id="rId30"/>
    <p:sldId id="362" r:id="rId31"/>
    <p:sldId id="259" r:id="rId32"/>
    <p:sldId id="318" r:id="rId33"/>
    <p:sldId id="261" r:id="rId34"/>
    <p:sldId id="319" r:id="rId35"/>
    <p:sldId id="324" r:id="rId36"/>
    <p:sldId id="358" r:id="rId37"/>
    <p:sldId id="320" r:id="rId38"/>
    <p:sldId id="266" r:id="rId39"/>
    <p:sldId id="321" r:id="rId40"/>
    <p:sldId id="373" r:id="rId41"/>
    <p:sldId id="363" r:id="rId42"/>
    <p:sldId id="364" r:id="rId43"/>
    <p:sldId id="366" r:id="rId44"/>
  </p:sldIdLst>
  <p:sldSz cx="9144000" cy="6858000" type="screen4x3"/>
  <p:notesSz cx="6858000" cy="9144000"/>
  <p:embeddedFontLst>
    <p:embeddedFont>
      <p:font typeface="Cambria Math" panose="02040503050406030204" pitchFamily="18" charset="0"/>
      <p:regular r:id="rId46"/>
    </p:embeddedFont>
    <p:embeddedFont>
      <p:font typeface="Constantia" panose="02030602050306030303" pitchFamily="18"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Wingdings 2" panose="05020102010507070707" pitchFamily="18" charset="2"/>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varScale="1">
        <p:scale>
          <a:sx n="84" d="100"/>
          <a:sy n="84" d="100"/>
        </p:scale>
        <p:origin x="143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3/9/2017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58658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3/9/2017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3/9/2017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3/9/2017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3/9/2017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3/9/2017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Induction and recursion</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p>
          <a:p>
            <a:pPr>
              <a:buNone/>
            </a:pPr>
            <a:r>
              <a:rPr lang="en-US" b="1" dirty="0" smtClean="0"/>
              <a:t>       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pPr lvl="1"/>
            <a:endParaRPr lang="en-US" dirty="0" smtClean="0">
              <a:ea typeface="Cambria Math" pitchFamily="18" charset="0"/>
            </a:endParaRP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n</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n</a:t>
            </a:r>
            <a:r>
              <a:rPr lang="en-US" sz="1400" dirty="0" smtClean="0">
                <a:latin typeface="Cambria Math" pitchFamily="18" charset="0"/>
                <a:ea typeface="Cambria Math" pitchFamily="18" charset="0"/>
              </a:rPr>
              <a:t> + 1) =</a:t>
            </a:r>
            <a:r>
              <a:rPr lang="en-US" sz="1400" i="1" dirty="0" smtClean="0">
                <a:ea typeface="Cambria Math" pitchFamily="18" charset="0"/>
              </a:rPr>
              <a:t>n</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fontScale="77500" lnSpcReduction="20000"/>
          </a:bodyPr>
          <a:lstStyle/>
          <a:p>
            <a:pPr lvl="1"/>
            <a:r>
              <a:rPr lang="en-US" dirty="0" smtClean="0">
                <a:ea typeface="Cambria Math" pitchFamily="18" charset="0"/>
              </a:rPr>
              <a:t>BASIS </a:t>
            </a:r>
            <a:r>
              <a:rPr lang="en-US" dirty="0" smtClean="0">
                <a:ea typeface="Cambria Math" pitchFamily="18" charset="0"/>
              </a:rPr>
              <a:t>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p>
          <a:p>
            <a:pPr lvl="1"/>
            <a:r>
              <a:rPr lang="en-US" dirty="0" smtClean="0">
                <a:latin typeface="Cambria Math" pitchFamily="18" charset="0"/>
                <a:ea typeface="Cambria Math" pitchFamily="18" charset="0"/>
              </a:rPr>
              <a:t>INDUCTIVE STEP: </a:t>
            </a:r>
            <a:r>
              <a:rPr lang="en-US" i="1" dirty="0" smtClean="0"/>
              <a:t>P(k)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for every positive integer </a:t>
            </a:r>
            <a:r>
              <a:rPr lang="en-US" i="1" dirty="0" smtClean="0">
                <a:sym typeface="Wingdings" pitchFamily="2" charset="2"/>
              </a:rPr>
              <a:t>k</a:t>
            </a:r>
            <a:r>
              <a:rPr lang="en-US" dirty="0" smtClean="0">
                <a:sym typeface="Wingdings" pitchFamily="2" charset="2"/>
              </a:rPr>
              <a:t>.</a:t>
            </a:r>
          </a:p>
          <a:p>
            <a:pPr>
              <a:buNone/>
            </a:pPr>
            <a:r>
              <a:rPr lang="en-US" dirty="0" smtClean="0">
                <a:ea typeface="Cambria Math" pitchFamily="18" charset="0"/>
                <a:sym typeface="Wingdings" pitchFamily="2" charset="2"/>
              </a:rPr>
              <a:t>               Assume the inductive hypothesis holds 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 </a:t>
            </a:r>
            <a:r>
              <a:rPr lang="en-US" dirty="0" smtClean="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1</a:t>
            </a:r>
            <a:r>
              <a:rPr lang="en-US" dirty="0" smtClean="0">
                <a:ea typeface="Cambria Math" pitchFamily="18" charset="0"/>
                <a:sym typeface="Wingdings" pitchFamily="2" charset="2"/>
              </a:rPr>
              <a:t>) holds has well.</a:t>
            </a:r>
          </a:p>
          <a:p>
            <a:pPr>
              <a:buNone/>
            </a:pPr>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So, assuming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it follows that:</a:t>
            </a: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Hence, we have shown that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follows from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Therefore </a:t>
            </a:r>
            <a:r>
              <a:rPr lang="en-US" dirty="0" smtClean="0">
                <a:ea typeface="Cambria Math" pitchFamily="18" charset="0"/>
              </a:rPr>
              <a:t>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n</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n</a:t>
            </a:r>
            <a:r>
              <a:rPr lang="en-US" sz="1400" dirty="0" smtClean="0">
                <a:latin typeface="Cambria Math" pitchFamily="18" charset="0"/>
                <a:ea typeface="Cambria Math" pitchFamily="18" charset="0"/>
              </a:rPr>
              <a:t> + 1) =</a:t>
            </a:r>
            <a:r>
              <a:rPr lang="en-US" sz="1400" i="1" dirty="0" smtClean="0">
                <a:ea typeface="Cambria Math" pitchFamily="18" charset="0"/>
              </a:rPr>
              <a:t>n</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515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a:t>
            </a:r>
            <a:r>
              <a:rPr lang="en-US" b="1" dirty="0" smtClean="0"/>
              <a:t> </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483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a:bodyPr>
          <a:lstStyle/>
          <a:p>
            <a:pPr>
              <a:buNone/>
            </a:pPr>
            <a:r>
              <a:rPr lang="en-US" b="1" dirty="0" smtClean="0"/>
              <a:t>   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a:t>
            </a:r>
            <a:r>
              <a:rPr lang="en-US" b="1" dirty="0" smtClean="0"/>
              <a:t> </a:t>
            </a:r>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smtClean="0"/>
              <a:t>   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t>BASIS STEP: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a:t>
            </a:r>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smtClean="0"/>
              <a:t>Note that here the basis step is </a:t>
            </a:r>
            <a:r>
              <a:rPr lang="en-US" i="1" dirty="0" smtClean="0"/>
              <a:t>P</a:t>
            </a:r>
            <a:r>
              <a:rPr lang="en-US" dirty="0" smtClean="0"/>
              <a:t>(</a:t>
            </a:r>
            <a:r>
              <a:rPr lang="en-US" dirty="0" smtClean="0">
                <a:latin typeface="Cambria Math" pitchFamily="18" charset="0"/>
                <a:ea typeface="Cambria Math" pitchFamily="18" charset="0"/>
              </a:rPr>
              <a:t>4</a:t>
            </a:r>
            <a:r>
              <a:rPr lang="en-US" dirty="0" smtClean="0"/>
              <a:t>), since</a:t>
            </a:r>
            <a:r>
              <a:rPr lang="en-US" i="1" dirty="0" smtClean="0"/>
              <a:t> P</a:t>
            </a:r>
            <a:r>
              <a:rPr lang="en-US" dirty="0" smtClean="0"/>
              <a:t>(</a:t>
            </a:r>
            <a:r>
              <a:rPr lang="en-US" dirty="0" smtClean="0">
                <a:latin typeface="Cambria Math" pitchFamily="18" charset="0"/>
                <a:ea typeface="Cambria Math" pitchFamily="18" charset="0"/>
              </a:rPr>
              <a:t>0</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P</a:t>
            </a:r>
            <a:r>
              <a:rPr lang="en-US" dirty="0" smtClean="0"/>
              <a:t>(</a:t>
            </a:r>
            <a:r>
              <a:rPr lang="en-US" dirty="0" smtClean="0">
                <a:latin typeface="Cambria Math" pitchFamily="18" charset="0"/>
                <a:ea typeface="Cambria Math" pitchFamily="18" charset="0"/>
              </a:rPr>
              <a:t>2</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3</a:t>
            </a:r>
            <a:r>
              <a:rPr lang="en-US" dirty="0" smtClean="0"/>
              <a:t>) are all false.  </a:t>
            </a:r>
            <a:endParaRPr lang="en-US" dirty="0"/>
          </a:p>
        </p:txBody>
      </p:sp>
    </p:spTree>
    <p:extLst>
      <p:ext uri="{BB962C8B-B14F-4D97-AF65-F5344CB8AC3E}">
        <p14:creationId xmlns:p14="http://schemas.microsoft.com/office/powerpoint/2010/main" val="439856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a:t>
            </a:r>
            <a:r>
              <a:rPr lang="en-US" b="1" dirty="0" smtClean="0"/>
              <a:t> </a:t>
            </a:r>
            <a:endParaRPr lang="en-US" dirty="0" smtClean="0"/>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So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in Section </a:t>
            </a:r>
            <a:r>
              <a:rPr lang="en-US" dirty="0" smtClean="0">
                <a:latin typeface="Cambria Math" pitchFamily="18" charset="0"/>
                <a:ea typeface="Cambria Math" pitchFamily="18" charset="0"/>
              </a:rPr>
              <a:t>4.1</a:t>
            </a:r>
            <a:r>
              <a:rPr lang="en-US" dirty="0" smtClean="0"/>
              <a:t> , (</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integer positive integer </a:t>
            </a:r>
            <a:r>
              <a:rPr lang="en-US" i="1" dirty="0" smtClean="0"/>
              <a:t>n</a:t>
            </a:r>
            <a:r>
              <a:rPr lang="en-US" dirty="0" smtClean="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8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smtClean="0"/>
              <a:t>        </a:t>
            </a:r>
            <a:r>
              <a:rPr lang="en-US" sz="2000" dirty="0" smtClean="0"/>
              <a:t> </a:t>
            </a:r>
            <a:endParaRPr lang="en-US" dirty="0" smtClean="0"/>
          </a:p>
          <a:p>
            <a:pPr lvl="1"/>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smtClean="0"/>
              <a:t>        (</a:t>
            </a:r>
            <a:r>
              <a:rPr lang="en-US" sz="2000" i="1" dirty="0" smtClean="0"/>
              <a:t>Chapter </a:t>
            </a:r>
            <a:r>
              <a:rPr lang="en-US" sz="2000" dirty="0" smtClean="0">
                <a:latin typeface="Cambria Math" pitchFamily="18" charset="0"/>
                <a:ea typeface="Cambria Math" pitchFamily="18" charset="0"/>
              </a:rPr>
              <a:t>6</a:t>
            </a:r>
            <a:r>
              <a:rPr lang="en-US" sz="2000" i="1" dirty="0" smtClean="0"/>
              <a:t> uses combinatorial methods to prove this result.</a:t>
            </a:r>
            <a:r>
              <a:rPr lang="en-US" sz="2000"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a:p>
            <a:pPr lvl="1"/>
            <a:endParaRPr lang="en-US" dirty="0" smtClean="0"/>
          </a:p>
          <a:p>
            <a:pPr lvl="1">
              <a:buNone/>
            </a:pPr>
            <a:endParaRPr lang="en-US" dirty="0" smtClean="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extLst>
      <p:ext uri="{BB962C8B-B14F-4D97-AF65-F5344CB8AC3E}">
        <p14:creationId xmlns:p14="http://schemas.microsoft.com/office/powerpoint/2010/main" val="2910234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lvl="1">
              <a:buNone/>
            </a:pPr>
            <a:endParaRPr lang="en-US" dirty="0" smtClean="0"/>
          </a:p>
          <a:p>
            <a:pPr lvl="1">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i="1" dirty="0" smtClean="0"/>
              <a:t>S</a:t>
            </a:r>
            <a:r>
              <a:rPr lang="en-US" dirty="0" smtClean="0"/>
              <a:t>| = </a:t>
            </a:r>
            <a:r>
              <a:rPr lang="en-US" i="1" dirty="0" smtClean="0"/>
              <a:t>k</a:t>
            </a:r>
            <a:r>
              <a:rPr lang="en-US" dirty="0" smtClean="0"/>
              <a:t>.</a:t>
            </a:r>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lvl="1"/>
            <a:endParaRPr lang="en-US" dirty="0" smtClean="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For an arbitrary nonnegative integer </a:t>
            </a:r>
            <a:r>
              <a:rPr lang="en-US" i="1" dirty="0" smtClean="0"/>
              <a:t>k</a:t>
            </a:r>
            <a:r>
              <a:rPr lang="en-US" dirty="0" smtClean="0"/>
              <a:t>, every set with </a:t>
            </a:r>
            <a:r>
              <a:rPr lang="en-US" i="1" dirty="0" smtClean="0"/>
              <a:t>k</a:t>
            </a:r>
            <a:r>
              <a:rPr lang="en-US" dirty="0" smtClean="0"/>
              <a:t> elements has </a:t>
            </a:r>
            <a:r>
              <a:rPr lang="en-US" dirty="0" smtClean="0">
                <a:latin typeface="Cambria Math" pitchFamily="18" charset="0"/>
                <a:ea typeface="Cambria Math" pitchFamily="18" charset="0"/>
              </a:rPr>
              <a:t>2</a:t>
            </a:r>
            <a:r>
              <a:rPr lang="en-US" i="1" baseline="30000" dirty="0" smtClean="0"/>
              <a:t>k</a:t>
            </a:r>
            <a:r>
              <a:rPr lang="en-US" dirty="0" smtClean="0"/>
              <a:t> subsets.</a:t>
            </a:r>
            <a:endParaRPr lang="en-US" dirty="0"/>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a:t>
            </a:r>
          </a:p>
          <a:p>
            <a:pPr>
              <a:buNone/>
            </a:pPr>
            <a:endParaRPr lang="en-US" dirty="0" smtClean="0"/>
          </a:p>
          <a:p>
            <a:pPr>
              <a:buNone/>
            </a:pPr>
            <a:endParaRPr lang="en-US" dirty="0" smtClean="0"/>
          </a:p>
          <a:p>
            <a:pPr>
              <a:buNone/>
            </a:pPr>
            <a:r>
              <a:rPr lang="en-US" b="1" dirty="0" smtClean="0"/>
              <a:t>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 Use mathematical induction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pPr lvl="1"/>
            <a:r>
              <a:rPr lang="en-US" dirty="0" smtClean="0"/>
              <a:t>BASIS STEP:  P(</a:t>
            </a:r>
            <a:r>
              <a:rPr lang="en-US" dirty="0" smtClean="0">
                <a:latin typeface="Cambria Math" pitchFamily="18" charset="0"/>
                <a:ea typeface="Cambria Math" pitchFamily="18" charset="0"/>
              </a:rPr>
              <a:t>1</a:t>
            </a:r>
            <a:r>
              <a:rPr lang="en-US" dirty="0" smtClean="0"/>
              <a:t>) is true, because each of the four </a:t>
            </a:r>
            <a:r>
              <a:rPr lang="en-US" dirty="0" smtClean="0">
                <a:latin typeface="Cambria Math" pitchFamily="18" charset="0"/>
                <a:ea typeface="Cambria Math" pitchFamily="18" charset="0"/>
              </a:rPr>
              <a:t>2</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dirty="0" smtClean="0"/>
              <a:t> checkerboards with one square removed can be tiled using one right </a:t>
            </a:r>
            <a:r>
              <a:rPr lang="en-US" dirty="0" err="1" smtClean="0"/>
              <a:t>triomino</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r>
              <a:rPr lang="en-US" dirty="0" smtClean="0"/>
              <a:t>INDUCTIVE STEP:  Assume that  </a:t>
            </a:r>
            <a:r>
              <a:rPr lang="en-US" i="1" dirty="0" smtClean="0"/>
              <a:t>P</a:t>
            </a:r>
            <a:r>
              <a:rPr lang="en-US" dirty="0" smtClean="0"/>
              <a:t>(</a:t>
            </a:r>
            <a:r>
              <a:rPr lang="en-US" i="1" dirty="0" smtClean="0"/>
              <a:t>k</a:t>
            </a:r>
            <a:r>
              <a:rPr lang="en-US" dirty="0" smtClean="0"/>
              <a:t>) is true for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a:t>
            </a:r>
          </a:p>
          <a:p>
            <a:pPr>
              <a:buNone/>
            </a:pPr>
            <a:r>
              <a:rPr lang="en-US" dirty="0" smtClean="0"/>
              <a:t> </a:t>
            </a:r>
            <a:endParaRPr lang="en-US" dirty="0"/>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smtClean="0"/>
              <a:t>A right </a:t>
            </a:r>
            <a:r>
              <a:rPr lang="en-US" dirty="0" err="1" smtClean="0"/>
              <a:t>triomino</a:t>
            </a:r>
            <a:r>
              <a:rPr lang="en-US" dirty="0" smtClean="0"/>
              <a:t> is an L-shaped tile which covers three squares at a time.</a:t>
            </a:r>
            <a:endParaRPr lang="en-US" dirty="0"/>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62500" lnSpcReduction="20000"/>
          </a:bodyPr>
          <a:lstStyle/>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2"/>
            <a:r>
              <a:rPr lang="en-US" dirty="0" smtClean="0"/>
              <a:t>Consider a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checkerboard with one square removed. Split this checkerboard into four checkerboards of size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,by dividing it in half in both directions.</a:t>
            </a:r>
          </a:p>
          <a:p>
            <a:pPr lvl="2"/>
            <a:endParaRPr lang="en-US" dirty="0" smtClean="0"/>
          </a:p>
          <a:p>
            <a:pPr lvl="2"/>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endParaRPr lang="en-US" dirty="0" smtClean="0"/>
          </a:p>
          <a:p>
            <a:pPr lvl="2"/>
            <a:endParaRPr lang="en-US" dirty="0" smtClean="0"/>
          </a:p>
          <a:p>
            <a:pPr lvl="2"/>
            <a:r>
              <a:rPr lang="en-US" dirty="0" smtClean="0"/>
              <a:t>Remove a square from one of the four</a:t>
            </a:r>
            <a:r>
              <a:rPr lang="en-US" dirty="0" smtClean="0">
                <a:latin typeface="Cambria Math" pitchFamily="18" charset="0"/>
                <a:ea typeface="Cambria Math" pitchFamily="18" charset="0"/>
              </a:rPr>
              <a:t> 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smtClean="0"/>
              <a:t>triominoe</a:t>
            </a:r>
            <a:r>
              <a:rPr lang="en-US" dirty="0" smtClean="0"/>
              <a:t>. </a:t>
            </a:r>
          </a:p>
          <a:p>
            <a:pPr lvl="2"/>
            <a:r>
              <a:rPr lang="en-US" dirty="0" smtClean="0"/>
              <a:t>Hence, the entire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checkerboard with one square removed can be tiled using right </a:t>
            </a:r>
            <a:r>
              <a:rPr lang="en-US" dirty="0" err="1" smtClean="0"/>
              <a:t>triominoes</a:t>
            </a:r>
            <a:r>
              <a:rPr lang="en-US" dirty="0" smtClean="0"/>
              <a:t>.</a:t>
            </a:r>
          </a:p>
          <a:p>
            <a:pPr lvl="2"/>
            <a:endParaRPr lang="en-US" dirty="0" smtClean="0"/>
          </a:p>
          <a:p>
            <a:pPr lvl="2"/>
            <a:endParaRPr lang="en-US" dirty="0" smtClean="0"/>
          </a:p>
          <a:p>
            <a:pPr lvl="2"/>
            <a:endParaRPr lang="en-US" dirty="0" smtClean="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  with one square removed can be tiled using right </a:t>
            </a:r>
            <a:r>
              <a:rPr lang="en-US" dirty="0" err="1" smtClean="0"/>
              <a:t>triominoes</a:t>
            </a:r>
            <a:r>
              <a:rPr lang="en-US" dirty="0" smtClean="0"/>
              <a:t>.</a:t>
            </a:r>
            <a:endParaRPr lang="en-US" dirty="0"/>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Let </a:t>
            </a:r>
            <a:r>
              <a:rPr lang="en-US" i="1" dirty="0" smtClean="0"/>
              <a:t>P</a:t>
            </a:r>
            <a:r>
              <a:rPr lang="en-US" dirty="0" smtClean="0"/>
              <a:t>(</a:t>
            </a:r>
            <a:r>
              <a:rPr lang="en-US" i="1" dirty="0" smtClean="0"/>
              <a:t>n</a:t>
            </a:r>
            <a:r>
              <a:rPr lang="en-US" dirty="0" smtClean="0"/>
              <a:t>) be the statement that every set of </a:t>
            </a:r>
            <a:r>
              <a:rPr lang="en-US" i="1" dirty="0" smtClean="0"/>
              <a:t>n</a:t>
            </a:r>
            <a:r>
              <a:rPr lang="en-US" dirty="0" smtClean="0"/>
              <a:t> lines in the plane, no two of which are parallel, meet in a common point.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a:ea typeface="Cambria Math"/>
              </a:rPr>
              <a:t>≥ 2.  </a:t>
            </a:r>
            <a:endParaRPr lang="en-US" dirty="0" smtClean="0">
              <a:ea typeface="Cambria Math"/>
            </a:endParaRPr>
          </a:p>
          <a:p>
            <a:pPr marL="393192" lvl="1" indent="0">
              <a:buNone/>
            </a:pPr>
            <a:endParaRPr lang="en-US" dirty="0" smtClean="0">
              <a:ea typeface="Cambria Math"/>
            </a:endParaRPr>
          </a:p>
          <a:p>
            <a:pPr lvl="1"/>
            <a:endParaRPr lang="en-US" dirty="0" smtClean="0">
              <a:ea typeface="Cambria Math"/>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Let </a:t>
            </a:r>
            <a:r>
              <a:rPr lang="en-US" i="1" dirty="0" smtClean="0"/>
              <a:t>P</a:t>
            </a:r>
            <a:r>
              <a:rPr lang="en-US" dirty="0" smtClean="0"/>
              <a:t>(</a:t>
            </a:r>
            <a:r>
              <a:rPr lang="en-US" i="1" dirty="0" smtClean="0"/>
              <a:t>n</a:t>
            </a:r>
            <a:r>
              <a:rPr lang="en-US" dirty="0" smtClean="0"/>
              <a:t>) be the statement that every set of </a:t>
            </a:r>
            <a:r>
              <a:rPr lang="en-US" i="1" dirty="0" smtClean="0"/>
              <a:t>n</a:t>
            </a:r>
            <a:r>
              <a:rPr lang="en-US" dirty="0" smtClean="0"/>
              <a:t> lines in the plane, no two of which are parallel, meet in a common point.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a:ea typeface="Cambria Math"/>
              </a:rPr>
              <a:t>≥ 2.  </a:t>
            </a:r>
            <a:endParaRPr lang="en-US" dirty="0" smtClean="0">
              <a:ea typeface="Cambria Math"/>
            </a:endParaRPr>
          </a:p>
          <a:p>
            <a:pPr lvl="1"/>
            <a:r>
              <a:rPr lang="en-US" dirty="0" smtClean="0">
                <a:ea typeface="Cambria Math"/>
              </a:rPr>
              <a:t>BASIS STEP: The statement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is true because any two lines in the plane that are not parallel meet in a common point.</a:t>
            </a:r>
          </a:p>
          <a:p>
            <a:pPr lvl="1"/>
            <a:r>
              <a:rPr lang="en-US" dirty="0" smtClean="0">
                <a:ea typeface="Cambria Math"/>
              </a:rPr>
              <a:t>INDUCTIVE STEP: The inductive hypothesis is the statement that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is true for the positive integer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a:rPr>
              <a:t>, i.e., every set of </a:t>
            </a:r>
            <a:r>
              <a:rPr lang="en-US" i="1" dirty="0" smtClean="0">
                <a:ea typeface="Cambria Math"/>
              </a:rPr>
              <a:t>k</a:t>
            </a:r>
            <a:r>
              <a:rPr lang="en-US" dirty="0" smtClean="0">
                <a:ea typeface="Cambria Math"/>
              </a:rPr>
              <a:t> lines in the plane, no two of which are parallel, meet in a common point.</a:t>
            </a:r>
          </a:p>
          <a:p>
            <a:pPr lvl="1"/>
            <a:r>
              <a:rPr lang="en-US" dirty="0" smtClean="0">
                <a:ea typeface="Cambria Math"/>
              </a:rPr>
              <a:t>We must show that if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holds, then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i.e.,  if every set of </a:t>
            </a:r>
            <a:r>
              <a:rPr lang="en-US" i="1" dirty="0" smtClean="0">
                <a:ea typeface="Cambria Math"/>
              </a:rPr>
              <a:t>k</a:t>
            </a:r>
            <a:r>
              <a:rPr lang="en-US" dirty="0" smtClean="0">
                <a:ea typeface="Cambria Math"/>
              </a:rPr>
              <a:t> lines in the plane, no two of which are parallel, </a:t>
            </a:r>
            <a:r>
              <a:rPr lang="en-US" i="1" dirty="0" smtClean="0">
                <a:ea typeface="Cambria Math"/>
              </a:rPr>
              <a:t>k</a:t>
            </a:r>
            <a:r>
              <a:rPr lang="en-US" dirty="0" smtClean="0">
                <a:ea typeface="Cambria Math"/>
              </a:rPr>
              <a:t> </a:t>
            </a:r>
            <a:r>
              <a:rPr lang="en-US" dirty="0" smtClean="0">
                <a:latin typeface="Cambria Math"/>
                <a:ea typeface="Cambria Math"/>
              </a:rPr>
              <a:t>≥ 2, </a:t>
            </a:r>
            <a:r>
              <a:rPr lang="en-US" dirty="0" smtClean="0">
                <a:ea typeface="Cambria Math"/>
              </a:rPr>
              <a:t>meet in a common point, then every set of k + </a:t>
            </a:r>
            <a:r>
              <a:rPr lang="en-US" dirty="0" smtClean="0">
                <a:latin typeface="Cambria Math" pitchFamily="18" charset="0"/>
                <a:ea typeface="Cambria Math" pitchFamily="18" charset="0"/>
              </a:rPr>
              <a:t>1</a:t>
            </a:r>
            <a:r>
              <a:rPr lang="en-US" dirty="0" smtClean="0">
                <a:ea typeface="Cambria Math"/>
              </a:rPr>
              <a:t> lines in the plane, no two of which are parallel, meet in a common point. </a:t>
            </a:r>
          </a:p>
          <a:p>
            <a:pPr lvl="1"/>
            <a:endParaRPr lang="en-US" dirty="0" smtClean="0">
              <a:ea typeface="Cambria Math"/>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extLst>
      <p:ext uri="{BB962C8B-B14F-4D97-AF65-F5344CB8AC3E}">
        <p14:creationId xmlns:p14="http://schemas.microsoft.com/office/powerpoint/2010/main" val="1729552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70000" lnSpcReduction="20000"/>
          </a:bodyPr>
          <a:lstStyle/>
          <a:p>
            <a:pPr lvl="1"/>
            <a:endParaRPr lang="en-US" dirty="0" smtClean="0">
              <a:ea typeface="Cambria Math"/>
            </a:endParaRPr>
          </a:p>
          <a:p>
            <a:pPr lvl="1">
              <a:buNone/>
            </a:pPr>
            <a:endParaRPr lang="en-US" dirty="0" smtClean="0">
              <a:ea typeface="Cambria Math"/>
            </a:endParaRPr>
          </a:p>
          <a:p>
            <a:pPr lvl="1">
              <a:buNone/>
            </a:pPr>
            <a:endParaRPr lang="en-US" dirty="0" smtClean="0">
              <a:ea typeface="Cambria Math"/>
            </a:endParaRPr>
          </a:p>
          <a:p>
            <a:pPr lvl="1"/>
            <a:r>
              <a:rPr lang="en-US" dirty="0" smtClean="0">
                <a:ea typeface="Cambria Math"/>
              </a:rPr>
              <a:t>Consider a set  of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in the plane, no two parallel. By the inductive hypothesis, the first </a:t>
            </a:r>
            <a:r>
              <a:rPr lang="en-US" i="1" dirty="0" smtClean="0">
                <a:ea typeface="Cambria Math"/>
              </a:rPr>
              <a:t>k</a:t>
            </a:r>
            <a:r>
              <a:rPr lang="en-US" dirty="0" smtClean="0">
                <a:ea typeface="Cambria Math"/>
              </a:rPr>
              <a:t> of these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By the inductive hypothesis, the last </a:t>
            </a:r>
            <a:r>
              <a:rPr lang="en-US" i="1" dirty="0" smtClean="0">
                <a:ea typeface="Cambria Math"/>
              </a:rPr>
              <a:t>k</a:t>
            </a:r>
            <a:r>
              <a:rPr lang="en-US" dirty="0" smtClean="0">
                <a:ea typeface="Cambria Math"/>
              </a:rPr>
              <a:t> of these lines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t>
            </a:r>
          </a:p>
          <a:p>
            <a:pPr lvl="1"/>
            <a:r>
              <a:rPr lang="en-US" dirty="0" smtClean="0">
                <a:ea typeface="Cambria Math"/>
              </a:rPr>
              <a:t>If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are different points, all lines containing both of them must be the same line since two points determine a line. This contradicts the assumption that the lines are distinct. Hence,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lies on all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and therefore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Assuming that  </a:t>
            </a:r>
            <a:r>
              <a:rPr lang="en-US" i="1" dirty="0" smtClean="0">
                <a:ea typeface="Cambria Math"/>
              </a:rPr>
              <a:t>k</a:t>
            </a:r>
            <a:r>
              <a:rPr lang="en-US" dirty="0" smtClean="0">
                <a:ea typeface="Cambria Math"/>
              </a:rPr>
              <a:t> </a:t>
            </a:r>
            <a:r>
              <a:rPr lang="en-US" dirty="0" smtClean="0">
                <a:latin typeface="Cambria Math"/>
                <a:ea typeface="Cambria Math"/>
              </a:rPr>
              <a:t>≥2, distinct lines meet in a common point, then every </a:t>
            </a:r>
            <a:r>
              <a:rPr lang="en-US" dirty="0" smtClean="0">
                <a:ea typeface="Cambria Math"/>
              </a:rPr>
              <a:t>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 lines meet in a common point.</a:t>
            </a:r>
          </a:p>
          <a:p>
            <a:pPr lvl="1"/>
            <a:r>
              <a:rPr lang="en-US" dirty="0" smtClean="0">
                <a:latin typeface="Cambria Math"/>
                <a:ea typeface="Cambria Math"/>
              </a:rPr>
              <a:t>There must be an error in this proof  since the conclusion is absurd. But where is the error?</a:t>
            </a:r>
          </a:p>
          <a:p>
            <a:pPr lvl="2"/>
            <a:r>
              <a:rPr lang="en-US" b="1" dirty="0" smtClean="0">
                <a:ea typeface="Cambria Math"/>
              </a:rPr>
              <a:t>Answer</a:t>
            </a:r>
            <a:r>
              <a:rPr lang="en-US" dirty="0" smtClean="0">
                <a:ea typeface="Cambria Math"/>
              </a:rPr>
              <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a:t>
            </a:r>
            <a:r>
              <a:rPr lang="en-US" dirty="0" smtClean="0">
                <a:latin typeface="Cambria Math"/>
                <a:ea typeface="Cambria Math"/>
              </a:rPr>
              <a:t>→</a:t>
            </a:r>
            <a:r>
              <a:rPr lang="en-US" i="1" dirty="0" smtClean="0">
                <a:ea typeface="Cambria Math"/>
              </a:rPr>
              <a:t> 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only holds for  </a:t>
            </a:r>
            <a:r>
              <a:rPr lang="en-US" i="1" dirty="0" smtClean="0">
                <a:ea typeface="Cambria Math"/>
              </a:rPr>
              <a:t>k</a:t>
            </a:r>
            <a:r>
              <a:rPr lang="en-US" dirty="0" smtClean="0">
                <a:ea typeface="Cambria Math"/>
              </a:rPr>
              <a:t> </a:t>
            </a:r>
            <a:r>
              <a:rPr lang="en-US" dirty="0" smtClean="0">
                <a:latin typeface="Cambria Math"/>
                <a:ea typeface="Cambria Math"/>
              </a:rPr>
              <a:t>≥3. </a:t>
            </a:r>
            <a:r>
              <a:rPr lang="en-US" dirty="0" smtClean="0">
                <a:ea typeface="Cambria Math"/>
              </a:rPr>
              <a:t>It is not the case that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implies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The first two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the second two must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They do not have to be the same point since only the second line is common to both sets of lines.</a:t>
            </a:r>
          </a:p>
          <a:p>
            <a:pPr lvl="1">
              <a:buNone/>
            </a:pPr>
            <a:endParaRPr lang="en-US" dirty="0"/>
          </a:p>
        </p:txBody>
      </p:sp>
      <p:sp>
        <p:nvSpPr>
          <p:cNvPr id="6" name="TextBox 5"/>
          <p:cNvSpPr txBox="1"/>
          <p:nvPr/>
        </p:nvSpPr>
        <p:spPr>
          <a:xfrm>
            <a:off x="1219200" y="19812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ea typeface="Cambria Math" pitchFamily="18" charset="0"/>
              </a:rPr>
              <a:t>set of </a:t>
            </a:r>
            <a:r>
              <a:rPr lang="en-US" i="1" dirty="0" smtClean="0">
                <a:ea typeface="Cambria Math" pitchFamily="18" charset="0"/>
              </a:rPr>
              <a:t>k</a:t>
            </a:r>
            <a:r>
              <a:rPr lang="en-US" dirty="0" smtClean="0">
                <a:ea typeface="Cambria Math" pitchFamily="18" charset="0"/>
              </a:rPr>
              <a:t> lines in the plane, where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pitchFamily="18" charset="0"/>
              </a:rPr>
              <a:t> no two of which are parallel, meet in a common point.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289004" y="1935163"/>
            <a:ext cx="6565992" cy="4389437"/>
          </a:xfrm>
          <a:prstGeom prst="rect">
            <a:avLst/>
          </a:prstGeom>
        </p:spPr>
      </p:pic>
    </p:spTree>
    <p:extLst>
      <p:ext uri="{BB962C8B-B14F-4D97-AF65-F5344CB8AC3E}">
        <p14:creationId xmlns:p14="http://schemas.microsoft.com/office/powerpoint/2010/main" val="1924414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57200" y="2733101"/>
            <a:ext cx="8229600" cy="2793560"/>
          </a:xfrm>
          <a:prstGeom prst="rect">
            <a:avLst/>
          </a:prstGeom>
        </p:spPr>
      </p:pic>
    </p:spTree>
    <p:extLst>
      <p:ext uri="{BB962C8B-B14F-4D97-AF65-F5344CB8AC3E}">
        <p14:creationId xmlns:p14="http://schemas.microsoft.com/office/powerpoint/2010/main" val="2862660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57200" y="3660953"/>
            <a:ext cx="8229600" cy="937856"/>
          </a:xfrm>
          <a:prstGeom prst="rect">
            <a:avLst/>
          </a:prstGeom>
        </p:spPr>
      </p:pic>
    </p:spTree>
    <p:extLst>
      <p:ext uri="{BB962C8B-B14F-4D97-AF65-F5344CB8AC3E}">
        <p14:creationId xmlns:p14="http://schemas.microsoft.com/office/powerpoint/2010/main" val="345636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Mathematical Induction</a:t>
            </a:r>
          </a:p>
          <a:p>
            <a:r>
              <a:rPr lang="en-US" dirty="0" smtClean="0"/>
              <a:t>Examples of Proof by Mathematical Induction</a:t>
            </a:r>
          </a:p>
          <a:p>
            <a:r>
              <a:rPr lang="en-US" dirty="0" smtClean="0"/>
              <a:t>Mistaken Proofs by Mathematical Induction</a:t>
            </a:r>
          </a:p>
          <a:p>
            <a:r>
              <a:rPr lang="en-US" dirty="0" smtClean="0"/>
              <a:t>Guidelines for Proofs by Mathematical Induction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#3, #11, #13</a:t>
            </a:r>
            <a:endParaRPr lang="en-US" dirty="0"/>
          </a:p>
        </p:txBody>
      </p:sp>
    </p:spTree>
    <p:extLst>
      <p:ext uri="{BB962C8B-B14F-4D97-AF65-F5344CB8AC3E}">
        <p14:creationId xmlns:p14="http://schemas.microsoft.com/office/powerpoint/2010/main" val="3407479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 Induction and Well-Ordering</a:t>
            </a:r>
            <a:endParaRPr lang="en-US" dirty="0"/>
          </a:p>
        </p:txBody>
      </p:sp>
      <p:sp>
        <p:nvSpPr>
          <p:cNvPr id="3" name="Subtitle 2"/>
          <p:cNvSpPr>
            <a:spLocks noGrp="1"/>
          </p:cNvSpPr>
          <p:nvPr>
            <p:ph type="subTitle" idx="1"/>
          </p:nvPr>
        </p:nvSpPr>
        <p:spPr/>
        <p:txBody>
          <a:bodyPr/>
          <a:lstStyle/>
          <a:p>
            <a:r>
              <a:rPr lang="en-US" smtClean="0"/>
              <a:t>Section 5.2</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Strong Induction</a:t>
            </a:r>
          </a:p>
          <a:p>
            <a:r>
              <a:rPr lang="en-US" dirty="0" smtClean="0"/>
              <a:t>Example Proofs using Strong Induction</a:t>
            </a:r>
          </a:p>
          <a:p>
            <a:r>
              <a:rPr lang="en-US" dirty="0" smtClean="0"/>
              <a:t>Using Strong Induction in Computational Geometry (</a:t>
            </a:r>
            <a:r>
              <a:rPr lang="en-US" i="1" dirty="0" smtClean="0"/>
              <a:t>not yet included in overheads</a:t>
            </a:r>
            <a:r>
              <a:rPr lang="en-US" dirty="0" smtClean="0"/>
              <a:t>)</a:t>
            </a:r>
          </a:p>
          <a:p>
            <a:r>
              <a:rPr lang="en-US" dirty="0" smtClean="0"/>
              <a:t>Well-Ordering Property</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Induction</a:t>
            </a:r>
            <a:endParaRPr lang="en-US" dirty="0"/>
          </a:p>
        </p:txBody>
      </p:sp>
      <p:sp>
        <p:nvSpPr>
          <p:cNvPr id="3" name="Content Placeholder 2"/>
          <p:cNvSpPr>
            <a:spLocks noGrp="1"/>
          </p:cNvSpPr>
          <p:nvPr>
            <p:ph idx="1"/>
          </p:nvPr>
        </p:nvSpPr>
        <p:spPr/>
        <p:txBody>
          <a:bodyPr>
            <a:normAutofit/>
          </a:bodyPr>
          <a:lstStyle/>
          <a:p>
            <a:r>
              <a:rPr lang="en-US" i="1" dirty="0" smtClean="0"/>
              <a:t>Strong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where </a:t>
            </a:r>
            <a:r>
              <a:rPr lang="en-US" i="1" dirty="0" smtClean="0"/>
              <a:t>P</a:t>
            </a:r>
            <a:r>
              <a:rPr lang="en-US" dirty="0" smtClean="0"/>
              <a:t>(</a:t>
            </a:r>
            <a:r>
              <a:rPr lang="en-US" i="1" dirty="0" smtClean="0"/>
              <a:t>n</a:t>
            </a:r>
            <a:r>
              <a:rPr lang="en-US" dirty="0" smtClean="0"/>
              <a:t>) is a propositional function, complete two steps:</a:t>
            </a:r>
          </a:p>
          <a:p>
            <a:pPr lvl="1"/>
            <a:r>
              <a:rPr lang="en-US" i="1" dirty="0" smtClean="0"/>
              <a:t>Basis Step</a:t>
            </a:r>
            <a:r>
              <a:rPr lang="en-US" dirty="0" smtClean="0"/>
              <a:t>: Verify that the proposition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the conditional statement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for all positive integers </a:t>
            </a:r>
            <a:r>
              <a:rPr lang="en-US" i="1" dirty="0" smtClean="0"/>
              <a:t>k</a:t>
            </a:r>
            <a:r>
              <a:rPr lang="en-US" dirty="0" smtClean="0"/>
              <a:t>. </a:t>
            </a:r>
            <a:endParaRPr lang="en-US" dirty="0"/>
          </a:p>
        </p:txBody>
      </p:sp>
      <p:sp>
        <p:nvSpPr>
          <p:cNvPr id="4" name="TextBox 3"/>
          <p:cNvSpPr txBox="1"/>
          <p:nvPr/>
        </p:nvSpPr>
        <p:spPr>
          <a:xfrm>
            <a:off x="2362200" y="5257800"/>
            <a:ext cx="4114800" cy="923330"/>
          </a:xfrm>
          <a:prstGeom prst="rect">
            <a:avLst/>
          </a:prstGeom>
          <a:noFill/>
          <a:ln>
            <a:solidFill>
              <a:schemeClr val="accent1"/>
            </a:solidFill>
          </a:ln>
        </p:spPr>
        <p:txBody>
          <a:bodyPr wrap="square" rtlCol="0">
            <a:spAutoFit/>
          </a:bodyPr>
          <a:lstStyle/>
          <a:p>
            <a:r>
              <a:rPr lang="en-US" dirty="0" smtClean="0"/>
              <a:t>Strong Induction is sometimes called the </a:t>
            </a:r>
            <a:r>
              <a:rPr lang="en-US" i="1" dirty="0" smtClean="0"/>
              <a:t>second principle of mathematical induction </a:t>
            </a:r>
            <a:r>
              <a:rPr lang="en-US" dirty="0" smtClean="0"/>
              <a:t>or </a:t>
            </a:r>
            <a:r>
              <a:rPr lang="en-US" i="1" dirty="0" smtClean="0"/>
              <a:t>complete induction</a:t>
            </a: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Strong Induction and  </a:t>
            </a:r>
            <a:br>
              <a:rPr lang="en-US" dirty="0" smtClean="0"/>
            </a:br>
            <a:r>
              <a:rPr lang="en-US" dirty="0" smtClean="0"/>
              <a:t>the 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752600"/>
            <a:ext cx="6248400" cy="1477328"/>
          </a:xfrm>
          <a:prstGeom prst="rect">
            <a:avLst/>
          </a:prstGeom>
          <a:noFill/>
        </p:spPr>
        <p:txBody>
          <a:bodyPr wrap="square" rtlCol="0">
            <a:spAutoFit/>
          </a:bodyPr>
          <a:lstStyle/>
          <a:p>
            <a:r>
              <a:rPr lang="en-US" dirty="0" smtClean="0"/>
              <a:t>Strong induction tells us that we can reach all rungs if:</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For every integer </a:t>
            </a:r>
            <a:r>
              <a:rPr lang="en-US" i="1" dirty="0" smtClean="0"/>
              <a:t>k</a:t>
            </a:r>
            <a:r>
              <a:rPr lang="en-US" dirty="0" smtClean="0"/>
              <a:t>, if we can reach the first </a:t>
            </a:r>
            <a:r>
              <a:rPr lang="en-US" i="1" dirty="0" smtClean="0"/>
              <a:t>k</a:t>
            </a:r>
            <a:r>
              <a:rPr lang="en-US" dirty="0" smtClean="0"/>
              <a:t> rungs, then we can reach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rung. </a:t>
            </a:r>
          </a:p>
          <a:p>
            <a:pPr marL="342900" indent="-342900">
              <a:buFont typeface="+mj-lt"/>
              <a:buAutoNum type="arabicPeriod"/>
            </a:pPr>
            <a:endParaRPr lang="en-US" dirty="0"/>
          </a:p>
        </p:txBody>
      </p:sp>
      <p:sp>
        <p:nvSpPr>
          <p:cNvPr id="6" name="TextBox 5"/>
          <p:cNvSpPr txBox="1"/>
          <p:nvPr/>
        </p:nvSpPr>
        <p:spPr>
          <a:xfrm>
            <a:off x="609600" y="3200400"/>
            <a:ext cx="5486400" cy="3416320"/>
          </a:xfrm>
          <a:prstGeom prst="rect">
            <a:avLst/>
          </a:prstGeom>
          <a:noFill/>
        </p:spPr>
        <p:txBody>
          <a:bodyPr wrap="square" rtlCol="0">
            <a:spAutoFit/>
          </a:bodyPr>
          <a:lstStyle/>
          <a:p>
            <a:r>
              <a:rPr lang="en-US" dirty="0" smtClean="0"/>
              <a:t>To conclude that we can reach every rung by strong induction:</a:t>
            </a:r>
          </a:p>
          <a:p>
            <a:pPr>
              <a:buFont typeface="Arial" pitchFamily="34" charset="0"/>
              <a:buChar char="•"/>
            </a:pPr>
            <a:r>
              <a:rPr lang="en-US" dirty="0" smtClean="0"/>
              <a:t> 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holds</a:t>
            </a:r>
          </a:p>
          <a:p>
            <a:pPr>
              <a:buFont typeface="Arial" pitchFamily="34" charset="0"/>
              <a:buChar char="•"/>
            </a:pPr>
            <a:r>
              <a:rPr lang="en-US" dirty="0" smtClean="0"/>
              <a:t> INDUCTIVE STEP:  Assume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p>
          <a:p>
            <a:r>
              <a:rPr lang="en-US" dirty="0" smtClean="0"/>
              <a:t>   </a:t>
            </a:r>
            <a:r>
              <a:rPr lang="en-US" dirty="0" smtClean="0">
                <a:latin typeface="Cambria Math"/>
                <a:ea typeface="Cambria Math"/>
              </a:rPr>
              <a:t>holds for an arbitrary integer </a:t>
            </a:r>
            <a:r>
              <a:rPr lang="en-US" i="1" dirty="0" smtClean="0">
                <a:latin typeface="Cambria Math"/>
                <a:ea typeface="Cambria Math"/>
              </a:rPr>
              <a:t>k</a:t>
            </a:r>
            <a:r>
              <a:rPr lang="en-US" dirty="0" smtClean="0">
                <a:latin typeface="Cambria Math"/>
                <a:ea typeface="Cambria Math"/>
              </a:rPr>
              <a:t>, and show that  </a:t>
            </a:r>
          </a:p>
          <a:p>
            <a:r>
              <a:rPr lang="en-US" i="1" dirty="0" smtClean="0">
                <a:latin typeface="Cambria Math"/>
                <a:ea typeface="Cambria Math"/>
              </a:rPr>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must also hold</a:t>
            </a:r>
            <a:r>
              <a:rPr lang="en-US" i="1" dirty="0" smtClean="0"/>
              <a:t>.</a:t>
            </a:r>
          </a:p>
          <a:p>
            <a:r>
              <a:rPr lang="en-US" dirty="0" smtClean="0"/>
              <a:t>We  will have then shown by strong induction that for every positive integer </a:t>
            </a:r>
            <a:r>
              <a:rPr lang="en-US" i="1" dirty="0" smtClean="0"/>
              <a:t>n</a:t>
            </a:r>
            <a:r>
              <a:rPr lang="en-US" dirty="0" smtClean="0"/>
              <a:t>, </a:t>
            </a:r>
            <a:r>
              <a:rPr lang="en-US" i="1" dirty="0" smtClean="0"/>
              <a:t>P</a:t>
            </a:r>
            <a:r>
              <a:rPr lang="en-US" dirty="0" smtClean="0"/>
              <a:t>(</a:t>
            </a:r>
            <a:r>
              <a:rPr lang="en-US" i="1" dirty="0" smtClean="0"/>
              <a:t>n</a:t>
            </a:r>
            <a:r>
              <a:rPr lang="en-US" dirty="0" smtClean="0"/>
              <a:t>) holds, i.e., we can </a:t>
            </a:r>
          </a:p>
          <a:p>
            <a:r>
              <a:rPr lang="en-US" dirty="0" smtClean="0"/>
              <a:t>reach the </a:t>
            </a:r>
            <a:r>
              <a:rPr lang="en-US" i="1" dirty="0" smtClean="0"/>
              <a:t>n</a:t>
            </a:r>
            <a:r>
              <a:rPr lang="en-US" dirty="0" smtClean="0"/>
              <a:t>th rung of the ladder.</a:t>
            </a:r>
          </a:p>
          <a:p>
            <a:pPr>
              <a:buFont typeface="Arial" pitchFamily="34" charset="0"/>
              <a:buChar char="•"/>
            </a:pPr>
            <a:endParaRPr lang="en-US" i="1" dirty="0" smtClean="0"/>
          </a:p>
          <a:p>
            <a:pPr>
              <a:buFont typeface="Arial" pitchFamily="34" charset="0"/>
              <a:buChar char="•"/>
            </a:pPr>
            <a:endParaRPr lang="en-US" dirty="0" smtClean="0"/>
          </a:p>
          <a:p>
            <a:endParaRPr lang="en-US" dirty="0"/>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Suppose we can reach the first and second rungs of an infinite ladder, and we know that if we can reach a rung, then we can reach two rungs higher. Prove that we can reach every rung.</a:t>
            </a:r>
          </a:p>
          <a:p>
            <a:pPr>
              <a:buNone/>
            </a:pPr>
            <a:r>
              <a:rPr lang="en-US" dirty="0" smtClean="0"/>
              <a:t>   (Try this with mathematical induction.)</a:t>
            </a:r>
          </a:p>
          <a:p>
            <a:pPr>
              <a:buNone/>
            </a:pPr>
            <a:r>
              <a:rPr lang="en-US" b="1" dirty="0" smtClean="0"/>
              <a:t>    Solution</a:t>
            </a:r>
            <a:r>
              <a:rPr lang="en-US" dirty="0" smtClean="0"/>
              <a:t>: Prove the result using strong induction.</a:t>
            </a:r>
          </a:p>
          <a:p>
            <a:pPr lvl="1"/>
            <a:r>
              <a:rPr lang="en-US" dirty="0" smtClean="0"/>
              <a:t>BASIS STEP: We can reach the first step.</a:t>
            </a:r>
          </a:p>
          <a:p>
            <a:pPr lvl="1"/>
            <a:r>
              <a:rPr lang="en-US" dirty="0" smtClean="0"/>
              <a:t>INDUCTIVE STEP:  The inductive hypothesis is that we can reach the first </a:t>
            </a:r>
            <a:r>
              <a:rPr lang="en-US" i="1" dirty="0" smtClean="0"/>
              <a:t>k</a:t>
            </a:r>
            <a:r>
              <a:rPr lang="en-US" dirty="0" smtClean="0"/>
              <a:t> rungs, for any </a:t>
            </a:r>
            <a:r>
              <a:rPr lang="en-US" i="1" dirty="0" smtClean="0"/>
              <a:t>k</a:t>
            </a:r>
            <a:r>
              <a:rPr lang="en-US" dirty="0" smtClean="0"/>
              <a:t> </a:t>
            </a:r>
            <a:r>
              <a:rPr lang="en-US" dirty="0" smtClean="0">
                <a:latin typeface="Cambria Math"/>
                <a:ea typeface="Cambria Math"/>
              </a:rPr>
              <a:t>≥ 2.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since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by the inductive hypothesis.</a:t>
            </a:r>
          </a:p>
          <a:p>
            <a:pPr lvl="1"/>
            <a:r>
              <a:rPr lang="en-US" dirty="0" smtClean="0">
                <a:latin typeface="Cambria Math"/>
                <a:ea typeface="Cambria Math"/>
              </a:rPr>
              <a:t>Hence, we can reach all rungs of the ladder. </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Which Form of Induction Should Be Used?</a:t>
            </a:r>
            <a:endParaRPr lang="en-US" sz="4000" dirty="0"/>
          </a:p>
        </p:txBody>
      </p:sp>
      <p:sp>
        <p:nvSpPr>
          <p:cNvPr id="3" name="Content Placeholder 2"/>
          <p:cNvSpPr>
            <a:spLocks noGrp="1"/>
          </p:cNvSpPr>
          <p:nvPr>
            <p:ph idx="1"/>
          </p:nvPr>
        </p:nvSpPr>
        <p:spPr/>
        <p:txBody>
          <a:bodyPr>
            <a:normAutofit/>
          </a:bodyPr>
          <a:lstStyle/>
          <a:p>
            <a:r>
              <a:rPr lang="en-US" dirty="0" smtClean="0"/>
              <a:t>We can always use strong induction instead of  mathematical induction. But there is no reason to use it if it is simpler to use mathematical induction. (</a:t>
            </a:r>
            <a:r>
              <a:rPr lang="en-US" i="1" dirty="0" smtClean="0"/>
              <a:t>See page </a:t>
            </a:r>
            <a:r>
              <a:rPr lang="en-US" dirty="0" smtClean="0">
                <a:latin typeface="Cambria Math" pitchFamily="18" charset="0"/>
                <a:ea typeface="Cambria Math" pitchFamily="18" charset="0"/>
              </a:rPr>
              <a:t>335</a:t>
            </a:r>
            <a:r>
              <a:rPr lang="en-US" dirty="0" smtClean="0"/>
              <a:t> </a:t>
            </a:r>
            <a:r>
              <a:rPr lang="en-US" i="1" dirty="0" smtClean="0"/>
              <a:t>of text</a:t>
            </a:r>
            <a:r>
              <a:rPr lang="en-US" dirty="0" smtClean="0"/>
              <a:t>.)</a:t>
            </a:r>
          </a:p>
          <a:p>
            <a:r>
              <a:rPr lang="en-US" dirty="0" smtClean="0"/>
              <a:t>In fact, the principles of mathematical induction, strong induction, and the well-ordering property are all equivalent. (</a:t>
            </a:r>
            <a:r>
              <a:rPr lang="en-US" i="1" dirty="0" smtClean="0"/>
              <a:t>Exercises </a:t>
            </a:r>
            <a:r>
              <a:rPr lang="en-US" dirty="0" smtClean="0">
                <a:latin typeface="Cambria Math" pitchFamily="18" charset="0"/>
                <a:ea typeface="Cambria Math" pitchFamily="18" charset="0"/>
              </a:rPr>
              <a:t>41</a:t>
            </a:r>
            <a:r>
              <a:rPr lang="en-US" dirty="0" smtClean="0"/>
              <a:t>-</a:t>
            </a:r>
            <a:r>
              <a:rPr lang="en-US" dirty="0" smtClean="0">
                <a:latin typeface="Cambria Math" pitchFamily="18" charset="0"/>
                <a:ea typeface="Cambria Math" pitchFamily="18" charset="0"/>
              </a:rPr>
              <a:t>43</a:t>
            </a:r>
            <a:r>
              <a:rPr lang="en-US" dirty="0" smtClean="0"/>
              <a:t>)</a:t>
            </a:r>
          </a:p>
          <a:p>
            <a:r>
              <a:rPr lang="en-US" dirty="0" smtClean="0"/>
              <a:t>Sometimes it is clear how to proceed using one of the three methods, but not the other two.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Completion of the proof of the Fundamental Theorem of Arithmetic</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Show that if </a:t>
            </a:r>
            <a:r>
              <a:rPr lang="en-US" i="1" dirty="0" smtClean="0"/>
              <a:t>n</a:t>
            </a:r>
            <a:r>
              <a:rPr lang="en-US" dirty="0" smtClean="0"/>
              <a:t> is an integer greater than </a:t>
            </a:r>
            <a:r>
              <a:rPr lang="en-US" dirty="0" smtClean="0">
                <a:latin typeface="Cambria Math" pitchFamily="18" charset="0"/>
                <a:ea typeface="Cambria Math" pitchFamily="18" charset="0"/>
              </a:rPr>
              <a:t>1</a:t>
            </a:r>
            <a:r>
              <a:rPr lang="en-US" dirty="0" smtClean="0"/>
              <a:t>, then </a:t>
            </a:r>
            <a:r>
              <a:rPr lang="en-US" i="1" dirty="0" smtClean="0"/>
              <a:t>n</a:t>
            </a:r>
            <a:r>
              <a:rPr lang="en-US" dirty="0" smtClean="0"/>
              <a:t> can be written as the product of primes.</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a:t>
            </a:r>
            <a:r>
              <a:rPr lang="en-US" dirty="0" smtClean="0"/>
              <a:t> can be written as a product of primes.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2</a:t>
            </a:r>
            <a:r>
              <a:rPr lang="en-US" dirty="0" smtClean="0"/>
              <a:t>) is true since </a:t>
            </a:r>
            <a:r>
              <a:rPr lang="en-US" dirty="0" smtClean="0">
                <a:latin typeface="Cambria Math" pitchFamily="18" charset="0"/>
                <a:ea typeface="Cambria Math" pitchFamily="18" charset="0"/>
              </a:rPr>
              <a:t>2</a:t>
            </a:r>
            <a:r>
              <a:rPr lang="en-US" dirty="0" smtClean="0"/>
              <a:t> itself is prime.</a:t>
            </a:r>
          </a:p>
          <a:p>
            <a:pPr lvl="1"/>
            <a:r>
              <a:rPr lang="en-US" dirty="0" smtClean="0"/>
              <a:t>INDUCTIVE STEP: The inductive hypothesis is </a:t>
            </a:r>
            <a:r>
              <a:rPr lang="en-US" i="1" dirty="0" smtClean="0"/>
              <a:t>P</a:t>
            </a:r>
            <a:r>
              <a:rPr lang="en-US" dirty="0" smtClean="0"/>
              <a:t>(</a:t>
            </a:r>
            <a:r>
              <a:rPr lang="en-US" i="1" dirty="0" smtClean="0"/>
              <a:t>j</a:t>
            </a:r>
            <a:r>
              <a:rPr lang="en-US" dirty="0" smtClean="0"/>
              <a:t>) is true for all integers </a:t>
            </a:r>
            <a:r>
              <a:rPr lang="en-US" i="1" dirty="0" smtClean="0"/>
              <a:t>j</a:t>
            </a:r>
            <a:r>
              <a:rPr lang="en-US" dirty="0" smtClean="0"/>
              <a:t> with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j</a:t>
            </a:r>
            <a:r>
              <a:rPr lang="en-US" dirty="0" smtClean="0"/>
              <a:t>  </a:t>
            </a:r>
            <a:r>
              <a:rPr lang="en-US" dirty="0" smtClean="0">
                <a:latin typeface="Cambria Math"/>
                <a:ea typeface="Cambria Math"/>
              </a:rPr>
              <a:t>≤</a:t>
            </a:r>
            <a:r>
              <a:rPr lang="en-US" dirty="0" smtClean="0"/>
              <a:t> </a:t>
            </a:r>
            <a:r>
              <a:rPr lang="en-US" i="1" dirty="0" smtClean="0"/>
              <a:t>k</a:t>
            </a:r>
            <a:r>
              <a:rPr lang="en-US" dirty="0" smtClean="0"/>
              <a:t>. To show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must be true under this assumption, two cases need to be considered:</a:t>
            </a:r>
          </a:p>
          <a:p>
            <a:pPr lvl="2"/>
            <a:r>
              <a:rPr lang="en-US" dirty="0" smtClean="0"/>
              <a:t>If </a:t>
            </a:r>
            <a:r>
              <a:rPr lang="en-US" i="1" dirty="0" smtClean="0"/>
              <a:t>k</a:t>
            </a:r>
            <a:r>
              <a:rPr lang="en-US" dirty="0" smtClean="0"/>
              <a:t> + </a:t>
            </a:r>
            <a:r>
              <a:rPr lang="en-US" dirty="0" smtClean="0">
                <a:latin typeface="Cambria Math" pitchFamily="18" charset="0"/>
                <a:ea typeface="Cambria Math" pitchFamily="18" charset="0"/>
              </a:rPr>
              <a:t>1  is prime, then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is true.</a:t>
            </a:r>
          </a:p>
          <a:p>
            <a:pPr lvl="2"/>
            <a:r>
              <a:rPr lang="en-US" dirty="0" smtClean="0"/>
              <a:t>Otherwise, </a:t>
            </a:r>
            <a:r>
              <a:rPr lang="en-US" i="1" dirty="0" smtClean="0"/>
              <a:t>k</a:t>
            </a:r>
            <a:r>
              <a:rPr lang="en-US" dirty="0" smtClean="0"/>
              <a:t> + </a:t>
            </a:r>
            <a:r>
              <a:rPr lang="en-US" dirty="0" smtClean="0">
                <a:latin typeface="Cambria Math" pitchFamily="18" charset="0"/>
                <a:ea typeface="Cambria Math" pitchFamily="18" charset="0"/>
              </a:rPr>
              <a:t>1  is composite and can be written as the product of two positive integers </a:t>
            </a:r>
            <a:r>
              <a:rPr lang="en-US" i="1" dirty="0" smtClean="0">
                <a:ea typeface="Cambria Math" pitchFamily="18" charset="0"/>
              </a:rPr>
              <a:t>a</a:t>
            </a:r>
            <a:r>
              <a:rPr lang="en-US" dirty="0" smtClean="0">
                <a:latin typeface="Cambria Math" pitchFamily="18" charset="0"/>
                <a:ea typeface="Cambria Math" pitchFamily="18" charset="0"/>
              </a:rPr>
              <a:t> and </a:t>
            </a:r>
            <a:r>
              <a:rPr lang="en-US" i="1" dirty="0" smtClean="0">
                <a:ea typeface="Cambria Math" pitchFamily="18" charset="0"/>
              </a:rPr>
              <a:t>b </a:t>
            </a:r>
            <a:r>
              <a:rPr lang="en-US" dirty="0" smtClean="0">
                <a:latin typeface="Cambria Math" pitchFamily="18" charset="0"/>
                <a:ea typeface="Cambria Math" pitchFamily="18" charset="0"/>
              </a:rPr>
              <a:t>with 2</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latin typeface="Cambria Math"/>
                <a:ea typeface="Cambria Math"/>
              </a:rPr>
              <a:t> &lt;</a:t>
            </a:r>
            <a:r>
              <a:rPr lang="en-US" i="1" dirty="0" smtClean="0"/>
              <a:t> k</a:t>
            </a:r>
            <a:r>
              <a:rPr lang="en-US" dirty="0" smtClean="0"/>
              <a:t> + </a:t>
            </a:r>
            <a:r>
              <a:rPr lang="en-US" dirty="0" smtClean="0">
                <a:latin typeface="Cambria Math" pitchFamily="18" charset="0"/>
                <a:ea typeface="Cambria Math" pitchFamily="18" charset="0"/>
              </a:rPr>
              <a:t>1. By the inductive hypothesis a and b can be written as the product of primes and therefore </a:t>
            </a:r>
            <a:r>
              <a:rPr lang="en-US" i="1" dirty="0" smtClean="0"/>
              <a:t>k</a:t>
            </a:r>
            <a:r>
              <a:rPr lang="en-US" dirty="0" smtClean="0"/>
              <a:t> + </a:t>
            </a:r>
            <a:r>
              <a:rPr lang="en-US" dirty="0" smtClean="0">
                <a:latin typeface="Cambria Math" pitchFamily="18" charset="0"/>
                <a:ea typeface="Cambria Math" pitchFamily="18" charset="0"/>
              </a:rPr>
              <a:t>1 can also be written as the product of those primes.</a:t>
            </a:r>
            <a:endParaRPr lang="en-US" dirty="0" smtClean="0"/>
          </a:p>
          <a:p>
            <a:pPr>
              <a:buNone/>
            </a:pPr>
            <a:r>
              <a:rPr lang="en-US" dirty="0" smtClean="0"/>
              <a:t>    Hence, it has been shown that every integer greater than </a:t>
            </a:r>
            <a:r>
              <a:rPr lang="en-US" dirty="0" smtClean="0">
                <a:latin typeface="Cambria Math" pitchFamily="18" charset="0"/>
                <a:ea typeface="Cambria Math" pitchFamily="18" charset="0"/>
              </a:rPr>
              <a:t>1</a:t>
            </a:r>
            <a:r>
              <a:rPr lang="en-US" dirty="0" smtClean="0"/>
              <a:t> can be written as the product of primes.</a:t>
            </a:r>
          </a:p>
          <a:p>
            <a:pPr>
              <a:buNone/>
            </a:pPr>
            <a:r>
              <a:rPr lang="en-US" dirty="0" smtClean="0"/>
              <a:t>          (</a:t>
            </a:r>
            <a:r>
              <a:rPr lang="en-US" i="1" dirty="0" smtClean="0"/>
              <a:t>uniqueness proved in Section </a:t>
            </a:r>
            <a:r>
              <a:rPr lang="en-US" dirty="0" smtClean="0">
                <a:latin typeface="Cambria Math" pitchFamily="18" charset="0"/>
                <a:ea typeface="Cambria Math" pitchFamily="18" charset="0"/>
              </a:rPr>
              <a:t>4.3</a:t>
            </a:r>
            <a:r>
              <a:rPr lang="en-US" dirty="0" smtClean="0"/>
              <a:t>) </a:t>
            </a:r>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12</a:t>
            </a:r>
            <a:r>
              <a:rPr lang="en-US" dirty="0" smtClean="0"/>
              <a:t>), </a:t>
            </a:r>
            <a:r>
              <a:rPr lang="en-US" i="1" dirty="0" smtClean="0"/>
              <a:t>P</a:t>
            </a:r>
            <a:r>
              <a:rPr lang="en-US" dirty="0" smtClean="0"/>
              <a:t>(</a:t>
            </a:r>
            <a:r>
              <a:rPr lang="en-US" dirty="0" smtClean="0">
                <a:latin typeface="Cambria Math" pitchFamily="18" charset="0"/>
                <a:ea typeface="Cambria Math" pitchFamily="18" charset="0"/>
              </a:rPr>
              <a:t>13</a:t>
            </a:r>
            <a:r>
              <a:rPr lang="en-US" dirty="0" smtClean="0"/>
              <a:t>),</a:t>
            </a:r>
            <a:r>
              <a:rPr lang="en-US" i="1" dirty="0" smtClean="0"/>
              <a:t> P</a:t>
            </a:r>
            <a:r>
              <a:rPr lang="en-US" dirty="0" smtClean="0"/>
              <a:t>(</a:t>
            </a:r>
            <a:r>
              <a:rPr lang="en-US" dirty="0" smtClean="0">
                <a:latin typeface="Cambria Math" pitchFamily="18" charset="0"/>
                <a:ea typeface="Cambria Math" pitchFamily="18" charset="0"/>
              </a:rPr>
              <a:t>14</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15</a:t>
            </a:r>
            <a:r>
              <a:rPr lang="en-US" dirty="0" smtClean="0"/>
              <a:t>) hold.</a:t>
            </a:r>
          </a:p>
          <a:p>
            <a:pPr lvl="2"/>
            <a:r>
              <a:rPr lang="en-US" i="1" dirty="0" smtClean="0"/>
              <a:t>P</a:t>
            </a:r>
            <a:r>
              <a:rPr lang="en-US" dirty="0" smtClean="0"/>
              <a:t>(</a:t>
            </a:r>
            <a:r>
              <a:rPr lang="en-US" dirty="0" smtClean="0">
                <a:latin typeface="Cambria Math" pitchFamily="18" charset="0"/>
                <a:ea typeface="Cambria Math" pitchFamily="18" charset="0"/>
              </a:rPr>
              <a:t>12</a:t>
            </a:r>
            <a:r>
              <a:rPr lang="en-US" dirty="0" smtClean="0"/>
              <a:t>) uses three </a:t>
            </a:r>
            <a:r>
              <a:rPr lang="en-US" dirty="0" smtClean="0">
                <a:latin typeface="Cambria Math" pitchFamily="18" charset="0"/>
                <a:ea typeface="Cambria Math" pitchFamily="18" charset="0"/>
              </a:rPr>
              <a:t>4</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13</a:t>
            </a:r>
            <a:r>
              <a:rPr lang="en-US" dirty="0" smtClean="0"/>
              <a:t>) uses two </a:t>
            </a:r>
            <a:r>
              <a:rPr lang="en-US" dirty="0" smtClean="0">
                <a:latin typeface="Cambria Math" pitchFamily="18" charset="0"/>
                <a:ea typeface="Cambria Math" pitchFamily="18" charset="0"/>
              </a:rPr>
              <a:t>4</a:t>
            </a:r>
            <a:r>
              <a:rPr lang="en-US" dirty="0" smtClean="0"/>
              <a:t>-cent stamps and one </a:t>
            </a:r>
            <a:r>
              <a:rPr lang="en-US" dirty="0" smtClean="0">
                <a:latin typeface="Cambria Math" pitchFamily="18" charset="0"/>
                <a:ea typeface="Cambria Math" pitchFamily="18" charset="0"/>
              </a:rPr>
              <a:t>5</a:t>
            </a:r>
            <a:r>
              <a:rPr lang="en-US" dirty="0" smtClean="0"/>
              <a:t>-cent stamp.</a:t>
            </a:r>
          </a:p>
          <a:p>
            <a:pPr lvl="2"/>
            <a:r>
              <a:rPr lang="en-US" i="1" dirty="0" smtClean="0"/>
              <a:t>P</a:t>
            </a:r>
            <a:r>
              <a:rPr lang="en-US" dirty="0" smtClean="0"/>
              <a:t>(</a:t>
            </a:r>
            <a:r>
              <a:rPr lang="en-US" dirty="0" smtClean="0">
                <a:latin typeface="Cambria Math" pitchFamily="18" charset="0"/>
                <a:ea typeface="Cambria Math" pitchFamily="18" charset="0"/>
              </a:rPr>
              <a:t>14</a:t>
            </a:r>
            <a:r>
              <a:rPr lang="en-US" dirty="0" smtClean="0"/>
              <a:t>) uses one </a:t>
            </a:r>
            <a:r>
              <a:rPr lang="en-US" dirty="0" smtClean="0">
                <a:latin typeface="Cambria Math" pitchFamily="18" charset="0"/>
                <a:ea typeface="Cambria Math" pitchFamily="18" charset="0"/>
              </a:rPr>
              <a:t>4</a:t>
            </a:r>
            <a:r>
              <a:rPr lang="en-US" dirty="0" smtClean="0"/>
              <a:t>-cent stamp and two </a:t>
            </a:r>
            <a:r>
              <a:rPr lang="en-US" dirty="0" smtClean="0">
                <a:latin typeface="Cambria Math" pitchFamily="18" charset="0"/>
                <a:ea typeface="Cambria Math" pitchFamily="18" charset="0"/>
              </a:rPr>
              <a:t>5</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15</a:t>
            </a:r>
            <a:r>
              <a:rPr lang="en-US" dirty="0" smtClean="0"/>
              <a:t>) uses three </a:t>
            </a:r>
            <a:r>
              <a:rPr lang="en-US" dirty="0" smtClean="0">
                <a:latin typeface="Cambria Math" pitchFamily="18" charset="0"/>
                <a:ea typeface="Cambria Math" pitchFamily="18" charset="0"/>
              </a:rPr>
              <a:t>5</a:t>
            </a:r>
            <a:r>
              <a:rPr lang="en-US" dirty="0" smtClean="0"/>
              <a:t>-cent stamps.</a:t>
            </a:r>
          </a:p>
          <a:p>
            <a:pPr lvl="1"/>
            <a:r>
              <a:rPr lang="en-US" dirty="0" smtClean="0"/>
              <a:t>INDUCTIVE STEP: The inductive hypothesis  states that </a:t>
            </a:r>
            <a:r>
              <a:rPr lang="en-US" i="1" dirty="0" smtClean="0"/>
              <a:t>P</a:t>
            </a:r>
            <a:r>
              <a:rPr lang="en-US" dirty="0" smtClean="0"/>
              <a:t>(</a:t>
            </a:r>
            <a:r>
              <a:rPr lang="en-US" i="1" dirty="0" smtClean="0"/>
              <a:t>j</a:t>
            </a:r>
            <a:r>
              <a:rPr lang="en-US" dirty="0" smtClean="0"/>
              <a:t>) holds for </a:t>
            </a:r>
            <a:r>
              <a:rPr lang="en-US" dirty="0" smtClean="0">
                <a:latin typeface="Cambria Math" pitchFamily="18" charset="0"/>
                <a:ea typeface="Cambria Math" pitchFamily="18" charset="0"/>
              </a:rPr>
              <a:t>12</a:t>
            </a:r>
            <a:r>
              <a:rPr lang="en-US" dirty="0" smtClean="0"/>
              <a:t> ≤ </a:t>
            </a:r>
            <a:r>
              <a:rPr lang="en-US" i="1" dirty="0" smtClean="0"/>
              <a:t>j</a:t>
            </a:r>
            <a:r>
              <a:rPr lang="en-US" dirty="0" smtClean="0"/>
              <a:t> ≤ </a:t>
            </a:r>
            <a:r>
              <a:rPr lang="en-US" i="1" dirty="0" smtClean="0"/>
              <a:t>k</a:t>
            </a:r>
            <a:r>
              <a:rPr lang="en-US" dirty="0" smtClean="0"/>
              <a:t>, where </a:t>
            </a:r>
            <a:r>
              <a:rPr lang="en-US" i="1" dirty="0" smtClean="0"/>
              <a:t>k</a:t>
            </a:r>
            <a:r>
              <a:rPr lang="en-US" dirty="0" smtClean="0"/>
              <a:t> ≥ </a:t>
            </a:r>
            <a:r>
              <a:rPr lang="en-US" dirty="0" smtClean="0">
                <a:latin typeface="Cambria Math" pitchFamily="18" charset="0"/>
                <a:ea typeface="Cambria Math" pitchFamily="18" charset="0"/>
              </a:rPr>
              <a:t>15.  Assuming the inductive hypothesis, </a:t>
            </a:r>
            <a:r>
              <a:rPr lang="en-US" dirty="0" smtClean="0"/>
              <a:t> it can be shown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holds. </a:t>
            </a:r>
          </a:p>
          <a:p>
            <a:pPr lvl="1"/>
            <a:r>
              <a:rPr lang="en-US" dirty="0" smtClean="0"/>
              <a:t>Using the inductive hypothesis, </a:t>
            </a:r>
            <a:r>
              <a:rPr lang="en-US" i="1" dirty="0" smtClean="0"/>
              <a:t>P</a:t>
            </a:r>
            <a:r>
              <a:rPr lang="en-US" dirty="0" smtClean="0"/>
              <a:t>(</a:t>
            </a:r>
            <a:r>
              <a:rPr lang="en-US" i="1" dirty="0" smtClean="0"/>
              <a:t>k</a:t>
            </a:r>
            <a:r>
              <a:rPr lang="en-US" dirty="0" smtClean="0"/>
              <a:t> </a:t>
            </a:r>
            <a:r>
              <a:rPr lang="en-US" dirty="0" smtClean="0">
                <a:latin typeface="Cambria Math"/>
                <a:ea typeface="Cambria Math"/>
              </a:rPr>
              <a:t>− 3) holds since </a:t>
            </a:r>
            <a:r>
              <a:rPr lang="en-US" i="1" dirty="0" smtClean="0"/>
              <a:t>k</a:t>
            </a:r>
            <a:r>
              <a:rPr lang="en-US" dirty="0" smtClean="0"/>
              <a:t> </a:t>
            </a:r>
            <a:r>
              <a:rPr lang="en-US" dirty="0" smtClean="0">
                <a:latin typeface="Cambria Math"/>
                <a:ea typeface="Cambria Math"/>
              </a:rPr>
              <a:t>− 3 ≥ </a:t>
            </a:r>
            <a:r>
              <a:rPr lang="en-US" dirty="0" smtClean="0">
                <a:latin typeface="Cambria Math" pitchFamily="18" charset="0"/>
                <a:ea typeface="Cambria Math" pitchFamily="18" charset="0"/>
              </a:rPr>
              <a:t>12.</a:t>
            </a:r>
            <a:r>
              <a:rPr lang="en-US" dirty="0" smtClean="0">
                <a:latin typeface="Cambria Math"/>
                <a:ea typeface="Cambria Math"/>
              </a:rPr>
              <a:t>  To form postage of  </a:t>
            </a:r>
            <a:r>
              <a:rPr lang="en-US" i="1" dirty="0" smtClean="0"/>
              <a:t>k</a:t>
            </a:r>
            <a:r>
              <a:rPr lang="en-US" dirty="0" smtClean="0"/>
              <a:t> + </a:t>
            </a:r>
            <a:r>
              <a:rPr lang="en-US" dirty="0" smtClean="0">
                <a:latin typeface="Cambria Math" pitchFamily="18" charset="0"/>
                <a:ea typeface="Cambria Math" pitchFamily="18" charset="0"/>
              </a:rPr>
              <a:t>1 cents, add a 4</a:t>
            </a:r>
            <a:r>
              <a:rPr lang="en-US" dirty="0" smtClean="0"/>
              <a:t>-cent stamp to the postage for </a:t>
            </a:r>
            <a:r>
              <a:rPr lang="en-US" i="1" dirty="0" smtClean="0"/>
              <a:t>k</a:t>
            </a:r>
            <a:r>
              <a:rPr lang="en-US" dirty="0" smtClean="0"/>
              <a:t> </a:t>
            </a:r>
            <a:r>
              <a:rPr lang="en-US" dirty="0" smtClean="0">
                <a:latin typeface="Cambria Math"/>
                <a:ea typeface="Cambria Math"/>
              </a:rPr>
              <a:t>− 3 </a:t>
            </a:r>
            <a:r>
              <a:rPr lang="en-US" dirty="0" smtClean="0">
                <a:ea typeface="Cambria Math"/>
              </a:rPr>
              <a:t>cents.</a:t>
            </a:r>
            <a:r>
              <a:rPr lang="en-US" dirty="0" smtClean="0">
                <a:latin typeface="Cambria Math" pitchFamily="18" charset="0"/>
                <a:ea typeface="Cambria Math" pitchFamily="18" charset="0"/>
              </a:rPr>
              <a:t> </a:t>
            </a:r>
            <a:endParaRPr lang="en-US" dirty="0" smtClean="0">
              <a:latin typeface="Cambria Math"/>
              <a:ea typeface="Cambria Math"/>
            </a:endParaRPr>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Same Example using Mathematical Induction</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a:t>
            </a:r>
            <a:endParaRPr lang="en-US" dirty="0"/>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smtClean="0"/>
              <a:t>Suppose we have an infinite ladder:</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If we can reach a particular rung of the ladder, then we can reach the next rung.</a:t>
            </a:r>
            <a:endParaRPr lang="en-US" dirty="0"/>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smtClean="0"/>
          </a:p>
          <a:p>
            <a:r>
              <a:rPr lang="en-US" dirty="0" smtClean="0"/>
              <a:t>From (1), we can reach the first rung. Then by applying (2), we can reach the second rung. Applying (2) again, the third rung. And so on.  We can apply (2) any number of times to reach any particular rung, no matter how high up.</a:t>
            </a:r>
            <a:endParaRPr lang="en-US" dirty="0"/>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Same Example using Mathematical Induction</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Postage of </a:t>
            </a:r>
            <a:r>
              <a:rPr lang="en-US" dirty="0" smtClean="0">
                <a:latin typeface="Cambria Math" pitchFamily="18" charset="0"/>
                <a:ea typeface="Cambria Math" pitchFamily="18" charset="0"/>
              </a:rPr>
              <a:t>12</a:t>
            </a:r>
            <a:r>
              <a:rPr lang="en-US" dirty="0" smtClean="0"/>
              <a:t> cents can be formed using three </a:t>
            </a:r>
            <a:r>
              <a:rPr lang="en-US" dirty="0" smtClean="0">
                <a:latin typeface="Cambria Math" pitchFamily="18" charset="0"/>
                <a:ea typeface="Cambria Math" pitchFamily="18" charset="0"/>
              </a:rPr>
              <a:t>4</a:t>
            </a:r>
            <a:r>
              <a:rPr lang="en-US" dirty="0" smtClean="0"/>
              <a:t>-cent stamps. </a:t>
            </a:r>
          </a:p>
          <a:p>
            <a:pPr lvl="1"/>
            <a:r>
              <a:rPr lang="en-US" dirty="0" smtClean="0"/>
              <a:t>INDUCTIVE STEP: The inductive hypothesis </a:t>
            </a:r>
            <a:r>
              <a:rPr lang="en-US" i="1" dirty="0" smtClean="0"/>
              <a:t>P</a:t>
            </a:r>
            <a:r>
              <a:rPr lang="en-US" dirty="0" smtClean="0"/>
              <a:t>(</a:t>
            </a:r>
            <a:r>
              <a:rPr lang="en-US" i="1" dirty="0" smtClean="0"/>
              <a:t>k</a:t>
            </a:r>
            <a:r>
              <a:rPr lang="en-US" dirty="0" smtClean="0"/>
              <a:t>) for any positive integer </a:t>
            </a:r>
            <a:r>
              <a:rPr lang="en-US" i="1" dirty="0" smtClean="0"/>
              <a:t>k</a:t>
            </a:r>
            <a:r>
              <a:rPr lang="en-US" dirty="0" smtClean="0"/>
              <a:t> is that postage of </a:t>
            </a:r>
            <a:r>
              <a:rPr lang="en-US" i="1" dirty="0" smtClean="0"/>
              <a:t>k</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To show P(</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 , we consider two cases:</a:t>
            </a:r>
            <a:endParaRPr lang="en-US" dirty="0" smtClean="0">
              <a:latin typeface="Cambria Math"/>
              <a:ea typeface="Cambria Math"/>
            </a:endParaRPr>
          </a:p>
          <a:p>
            <a:pPr lvl="2"/>
            <a:r>
              <a:rPr lang="en-US" dirty="0" smtClean="0">
                <a:latin typeface="Cambria Math"/>
                <a:ea typeface="Cambria Math"/>
              </a:rPr>
              <a:t>If at least one </a:t>
            </a:r>
            <a:r>
              <a:rPr lang="en-US" dirty="0" smtClean="0">
                <a:latin typeface="Cambria Math" pitchFamily="18" charset="0"/>
                <a:ea typeface="Cambria Math" pitchFamily="18" charset="0"/>
              </a:rPr>
              <a:t>4</a:t>
            </a:r>
            <a:r>
              <a:rPr lang="en-US" dirty="0" smtClean="0"/>
              <a:t>-cent stamp has been used, then a </a:t>
            </a:r>
            <a:r>
              <a:rPr lang="en-US" dirty="0" smtClean="0">
                <a:latin typeface="Cambria Math" pitchFamily="18" charset="0"/>
                <a:ea typeface="Cambria Math" pitchFamily="18" charset="0"/>
              </a:rPr>
              <a:t>4</a:t>
            </a:r>
            <a:r>
              <a:rPr lang="en-US" dirty="0" smtClean="0"/>
              <a:t>-cent stamp can be replaced with a </a:t>
            </a:r>
            <a:r>
              <a:rPr lang="en-US" dirty="0" smtClean="0">
                <a:latin typeface="Cambria Math" pitchFamily="18" charset="0"/>
                <a:ea typeface="Cambria Math" pitchFamily="18" charset="0"/>
              </a:rPr>
              <a:t>5</a:t>
            </a:r>
            <a:r>
              <a:rPr lang="en-US" dirty="0" smtClean="0"/>
              <a:t>-cent stamp to yield a total of k + </a:t>
            </a:r>
            <a:r>
              <a:rPr lang="en-US" dirty="0" smtClean="0">
                <a:latin typeface="Cambria Math" pitchFamily="18" charset="0"/>
                <a:ea typeface="Cambria Math" pitchFamily="18" charset="0"/>
              </a:rPr>
              <a:t>1 cents.</a:t>
            </a:r>
          </a:p>
          <a:p>
            <a:pPr lvl="2"/>
            <a:r>
              <a:rPr lang="en-US" dirty="0" smtClean="0">
                <a:latin typeface="Cambria Math"/>
                <a:ea typeface="Cambria Math"/>
              </a:rPr>
              <a:t>Otherwise, no  </a:t>
            </a:r>
            <a:r>
              <a:rPr lang="en-US" dirty="0" smtClean="0">
                <a:latin typeface="Cambria Math" pitchFamily="18" charset="0"/>
                <a:ea typeface="Cambria Math" pitchFamily="18" charset="0"/>
              </a:rPr>
              <a:t>4</a:t>
            </a:r>
            <a:r>
              <a:rPr lang="en-US" dirty="0" smtClean="0"/>
              <a:t>-cent stamp have been used and at least three </a:t>
            </a:r>
            <a:r>
              <a:rPr lang="en-US" dirty="0" smtClean="0">
                <a:latin typeface="Cambria Math" pitchFamily="18" charset="0"/>
                <a:ea typeface="Cambria Math" pitchFamily="18" charset="0"/>
              </a:rPr>
              <a:t>5</a:t>
            </a:r>
            <a:r>
              <a:rPr lang="en-US" dirty="0" smtClean="0"/>
              <a:t>-cent stamps were used. Three </a:t>
            </a:r>
            <a:r>
              <a:rPr lang="en-US" dirty="0" smtClean="0">
                <a:latin typeface="Cambria Math" pitchFamily="18" charset="0"/>
                <a:ea typeface="Cambria Math" pitchFamily="18" charset="0"/>
              </a:rPr>
              <a:t>5</a:t>
            </a:r>
            <a:r>
              <a:rPr lang="en-US" dirty="0" smtClean="0"/>
              <a:t>-cent stamps can be replaced by four </a:t>
            </a:r>
            <a:r>
              <a:rPr lang="en-US" dirty="0" smtClean="0">
                <a:latin typeface="Cambria Math" pitchFamily="18" charset="0"/>
                <a:ea typeface="Cambria Math" pitchFamily="18" charset="0"/>
              </a:rPr>
              <a:t>4</a:t>
            </a:r>
            <a:r>
              <a:rPr lang="en-US" dirty="0" smtClean="0"/>
              <a:t>-cent stamps to yield a total of k + </a:t>
            </a:r>
            <a:r>
              <a:rPr lang="en-US" dirty="0" smtClean="0">
                <a:latin typeface="Cambria Math" pitchFamily="18" charset="0"/>
                <a:ea typeface="Cambria Math" pitchFamily="18" charset="0"/>
              </a:rPr>
              <a:t>1 cents.</a:t>
            </a:r>
            <a:endParaRPr lang="en-US" dirty="0" smtClean="0"/>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78445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2515612" y="3094831"/>
            <a:ext cx="4112776" cy="2070100"/>
          </a:xfrm>
          <a:prstGeom prst="rect">
            <a:avLst/>
          </a:prstGeom>
        </p:spPr>
      </p:pic>
    </p:spTree>
    <p:extLst>
      <p:ext uri="{BB962C8B-B14F-4D97-AF65-F5344CB8AC3E}">
        <p14:creationId xmlns:p14="http://schemas.microsoft.com/office/powerpoint/2010/main" val="409400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447800" y="2286000"/>
            <a:ext cx="6393107" cy="2605881"/>
          </a:xfrm>
          <a:prstGeom prst="rect">
            <a:avLst/>
          </a:prstGeom>
        </p:spPr>
      </p:pic>
    </p:spTree>
    <p:extLst>
      <p:ext uri="{BB962C8B-B14F-4D97-AF65-F5344CB8AC3E}">
        <p14:creationId xmlns:p14="http://schemas.microsoft.com/office/powerpoint/2010/main" val="210508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dirty="0" smtClean="0"/>
              <a:t>#5, #15</a:t>
            </a:r>
            <a:endParaRPr lang="en-US" dirty="0"/>
          </a:p>
        </p:txBody>
      </p:sp>
    </p:spTree>
    <p:extLst>
      <p:ext uri="{BB962C8B-B14F-4D97-AF65-F5344CB8AC3E}">
        <p14:creationId xmlns:p14="http://schemas.microsoft.com/office/powerpoint/2010/main" val="94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i="1" dirty="0" smtClean="0"/>
              <a:t>Principle of Mathematical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we complete these steps:</a:t>
            </a:r>
            <a:endParaRPr lang="en-US" dirty="0"/>
          </a:p>
          <a:p>
            <a:pPr lvl="1"/>
            <a:r>
              <a:rPr lang="en-US" i="1" dirty="0" smtClean="0"/>
              <a:t>Basis Step</a:t>
            </a:r>
            <a:r>
              <a:rPr lang="en-US" dirty="0" smtClean="0"/>
              <a:t>: Show that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a:t>
            </a:r>
            <a:r>
              <a:rPr lang="en-US" i="1" dirty="0" smtClean="0">
                <a:sym typeface="Wingdings" pitchFamily="2" charset="2"/>
              </a:rPr>
              <a:t> </a:t>
            </a:r>
            <a:r>
              <a:rPr lang="en-US" dirty="0" smtClean="0">
                <a:sym typeface="Wingdings" pitchFamily="2" charset="2"/>
              </a:rPr>
              <a:t>is true for all positive integers </a:t>
            </a:r>
            <a:r>
              <a:rPr lang="en-US" i="1" dirty="0" smtClean="0">
                <a:sym typeface="Wingdings" pitchFamily="2" charset="2"/>
              </a:rPr>
              <a:t>k</a:t>
            </a:r>
            <a:r>
              <a:rPr lang="en-US" dirty="0" smtClean="0">
                <a:sym typeface="Wingdings" pitchFamily="2" charset="2"/>
              </a:rPr>
              <a:t>.</a:t>
            </a:r>
          </a:p>
          <a:p>
            <a:pPr>
              <a:buNone/>
            </a:pPr>
            <a:r>
              <a:rPr lang="en-US" dirty="0" smtClean="0"/>
              <a:t>     To complete the inductive step, assuming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show that  must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a:t>
            </a:r>
            <a:r>
              <a:rPr lang="en-US" dirty="0" smtClean="0"/>
              <a:t> be true.</a:t>
            </a:r>
          </a:p>
          <a:p>
            <a:pPr>
              <a:buNone/>
            </a:pPr>
            <a:r>
              <a:rPr lang="en-US" dirty="0" smtClean="0"/>
              <a:t>    </a:t>
            </a:r>
          </a:p>
          <a:p>
            <a:pPr>
              <a:buNone/>
            </a:pPr>
            <a:r>
              <a:rPr lang="en-US" b="1" dirty="0" smtClean="0"/>
              <a:t>     Climbing an Infinite Ladder Example</a:t>
            </a:r>
            <a:r>
              <a:rPr lang="en-US" dirty="0" smtClean="0"/>
              <a:t>:</a:t>
            </a:r>
          </a:p>
          <a:p>
            <a:pPr lvl="1"/>
            <a:r>
              <a:rPr lang="en-US" dirty="0" smtClean="0"/>
              <a:t>BASIS STEP: By (</a:t>
            </a:r>
            <a:r>
              <a:rPr lang="en-US" dirty="0" smtClean="0">
                <a:latin typeface="Cambria Math" pitchFamily="18" charset="0"/>
                <a:ea typeface="Cambria Math" pitchFamily="18" charset="0"/>
              </a:rPr>
              <a:t>1</a:t>
            </a:r>
            <a:r>
              <a:rPr lang="en-US" dirty="0" smtClean="0"/>
              <a:t>), we can reach rung </a:t>
            </a:r>
            <a:r>
              <a:rPr lang="en-US" dirty="0" smtClean="0">
                <a:latin typeface="Cambria Math" pitchFamily="18" charset="0"/>
                <a:ea typeface="Cambria Math" pitchFamily="18" charset="0"/>
              </a:rPr>
              <a:t>1</a:t>
            </a:r>
            <a:r>
              <a:rPr lang="en-US" dirty="0" smtClean="0"/>
              <a:t>.</a:t>
            </a:r>
          </a:p>
          <a:p>
            <a:pPr lvl="1"/>
            <a:r>
              <a:rPr lang="en-US" dirty="0" smtClean="0"/>
              <a:t>INDUCTIVE STEP: Assume the inductive hypothesis that we can reach rung </a:t>
            </a:r>
            <a:r>
              <a:rPr lang="en-US" i="1" dirty="0" smtClean="0"/>
              <a:t>k</a:t>
            </a:r>
            <a:r>
              <a:rPr lang="en-US" dirty="0" smtClean="0"/>
              <a:t>. Then by (</a:t>
            </a:r>
            <a:r>
              <a:rPr lang="en-US" dirty="0" smtClean="0">
                <a:latin typeface="Cambria Math" pitchFamily="18" charset="0"/>
                <a:ea typeface="Cambria Math" pitchFamily="18" charset="0"/>
              </a:rPr>
              <a:t>2</a:t>
            </a:r>
            <a:r>
              <a:rPr lang="en-US" dirty="0" smtClean="0"/>
              <a:t>), we can reach rung </a:t>
            </a:r>
            <a:r>
              <a:rPr lang="en-US" i="1" dirty="0" smtClean="0"/>
              <a:t>k </a:t>
            </a:r>
            <a:r>
              <a:rPr lang="en-US" dirty="0" smtClean="0"/>
              <a:t>+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 </a:t>
            </a:r>
            <a:r>
              <a:rPr lang="en-US" dirty="0" smtClean="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Important Points About 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r>
              <a:rPr lang="en-US" sz="2900" dirty="0" smtClean="0"/>
              <a:t>Mathematical induction can be expressed  as the rule of inference</a:t>
            </a:r>
          </a:p>
          <a:p>
            <a:pPr>
              <a:buNone/>
            </a:pPr>
            <a:r>
              <a:rPr lang="en-US" dirty="0" smtClean="0"/>
              <a:t>     </a:t>
            </a:r>
          </a:p>
          <a:p>
            <a:pPr>
              <a:buNone/>
            </a:pPr>
            <a:r>
              <a:rPr lang="en-US" dirty="0" smtClean="0"/>
              <a:t>    </a:t>
            </a:r>
            <a:r>
              <a:rPr lang="en-US" sz="2900" dirty="0" smtClean="0"/>
              <a:t>where the domain is the set of positive integers</a:t>
            </a:r>
            <a:r>
              <a:rPr lang="en-US" dirty="0" smtClean="0"/>
              <a:t>.</a:t>
            </a:r>
          </a:p>
          <a:p>
            <a:r>
              <a:rPr lang="en-US" sz="2900" dirty="0" smtClean="0"/>
              <a:t>In a proof by mathematical induction, we don’t assume that </a:t>
            </a:r>
            <a:r>
              <a:rPr lang="en-US" sz="2900" i="1" dirty="0" smtClean="0"/>
              <a:t>P</a:t>
            </a:r>
            <a:r>
              <a:rPr lang="en-US" sz="2900" dirty="0" smtClean="0"/>
              <a:t>(</a:t>
            </a:r>
            <a:r>
              <a:rPr lang="en-US" sz="2900" i="1" dirty="0" smtClean="0"/>
              <a:t>k</a:t>
            </a:r>
            <a:r>
              <a:rPr lang="en-US" sz="2900" dirty="0" smtClean="0"/>
              <a:t>) is true for all positive integers! We show that if we assume that </a:t>
            </a:r>
            <a:r>
              <a:rPr lang="en-US" sz="2900" i="1" dirty="0" smtClean="0"/>
              <a:t>P</a:t>
            </a:r>
            <a:r>
              <a:rPr lang="en-US" sz="2900" dirty="0" smtClean="0"/>
              <a:t>(</a:t>
            </a:r>
            <a:r>
              <a:rPr lang="en-US" sz="2900" i="1" dirty="0" smtClean="0"/>
              <a:t>k</a:t>
            </a:r>
            <a:r>
              <a:rPr lang="en-US" sz="2900" dirty="0" smtClean="0"/>
              <a:t>) is true, then           </a:t>
            </a:r>
            <a:r>
              <a:rPr lang="en-US" sz="2900" i="1" dirty="0" smtClean="0">
                <a:sym typeface="Wingdings" pitchFamily="2" charset="2"/>
              </a:rPr>
              <a:t>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must also  be true. </a:t>
            </a:r>
          </a:p>
          <a:p>
            <a:r>
              <a:rPr lang="en-US" sz="2900" dirty="0" smtClean="0">
                <a:ea typeface="Cambria Math" pitchFamily="18" charset="0"/>
                <a:sym typeface="Wingdings" pitchFamily="2" charset="2"/>
              </a:rPr>
              <a:t>Proofs by mathematical induction do not always start at the integer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In such a case, the basis step begins at a starting point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where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 ∧ ∀</a:t>
            </a:r>
            <a:r>
              <a:rPr lang="en-US" sz="2400" i="1" dirty="0" smtClean="0">
                <a:ea typeface="Cambria Math"/>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a:ea typeface="Cambria Math"/>
                <a:sym typeface="Wingdings" pitchFamily="2" charset="2"/>
              </a:rPr>
              <a:t>→</a:t>
            </a:r>
            <a:r>
              <a:rPr lang="en-US" sz="2400" i="1" dirty="0" smtClean="0">
                <a:sym typeface="Wingdings" pitchFamily="2" charset="2"/>
              </a:rPr>
              <a:t> P</a:t>
            </a:r>
            <a:r>
              <a:rPr lang="en-US" sz="2400" dirty="0" smtClean="0">
                <a:sym typeface="Wingdings" pitchFamily="2" charset="2"/>
              </a:rPr>
              <a:t>(</a:t>
            </a:r>
            <a:r>
              <a:rPr lang="en-US" sz="2400" i="1" dirty="0" smtClean="0">
                <a:sym typeface="Wingdings" pitchFamily="2" charset="2"/>
              </a:rPr>
              <a:t>k + </a:t>
            </a:r>
            <a:r>
              <a:rPr lang="en-US" sz="2400" dirty="0" smtClean="0">
                <a:latin typeface="Cambria Math" pitchFamily="18" charset="0"/>
                <a:ea typeface="Cambria Math" pitchFamily="18" charset="0"/>
                <a:sym typeface="Wingdings" pitchFamily="2" charset="2"/>
              </a:rPr>
              <a:t>1</a:t>
            </a:r>
            <a:r>
              <a:rPr lang="en-US" sz="2400" dirty="0" smtClean="0">
                <a:sym typeface="Wingdings" pitchFamily="2" charset="2"/>
              </a:rPr>
              <a:t>)))</a:t>
            </a:r>
            <a:r>
              <a:rPr lang="en-US" sz="2400" dirty="0" smtClean="0">
                <a:latin typeface="Cambria Math"/>
                <a:ea typeface="Cambria Math"/>
                <a:sym typeface="Wingdings" pitchFamily="2" charset="2"/>
              </a:rPr>
              <a:t> → </a:t>
            </a:r>
            <a:r>
              <a:rPr lang="en-US" sz="2400" dirty="0" smtClean="0">
                <a:latin typeface="Cambria Math"/>
                <a:ea typeface="Cambria Math"/>
              </a:rPr>
              <a:t> ∀</a:t>
            </a:r>
            <a:r>
              <a:rPr lang="en-US" sz="2400" i="1" dirty="0" smtClean="0">
                <a:ea typeface="Cambria Math"/>
              </a:rPr>
              <a:t>n P</a:t>
            </a:r>
            <a:r>
              <a:rPr lang="en-US" sz="2400" dirty="0" smtClean="0">
                <a:ea typeface="Cambria Math"/>
              </a:rPr>
              <a:t>(</a:t>
            </a:r>
            <a:r>
              <a:rPr lang="en-US" sz="2400" i="1" dirty="0" smtClean="0">
                <a:ea typeface="Cambria Math"/>
              </a:rPr>
              <a:t>n</a:t>
            </a:r>
            <a:r>
              <a:rPr lang="en-US" sz="2400" dirty="0" smtClean="0">
                <a:ea typeface="Cambria Math"/>
              </a:rPr>
              <a:t>),</a:t>
            </a:r>
            <a:r>
              <a:rPr lang="en-US" sz="2400" dirty="0" smtClean="0">
                <a:sym typeface="Wingdings" pitchFamily="2" charset="2"/>
              </a:rPr>
              <a:t>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Validity of Mathematical Induction</a:t>
            </a:r>
            <a:endParaRPr lang="en-US" sz="4400" dirty="0"/>
          </a:p>
        </p:txBody>
      </p:sp>
      <p:sp>
        <p:nvSpPr>
          <p:cNvPr id="3" name="Content Placeholder 2"/>
          <p:cNvSpPr>
            <a:spLocks noGrp="1"/>
          </p:cNvSpPr>
          <p:nvPr>
            <p:ph idx="1"/>
          </p:nvPr>
        </p:nvSpPr>
        <p:spPr>
          <a:xfrm>
            <a:off x="457200" y="1935480"/>
            <a:ext cx="8229600" cy="4693920"/>
          </a:xfrm>
        </p:spPr>
        <p:txBody>
          <a:bodyPr>
            <a:normAutofit fontScale="70000" lnSpcReduction="20000"/>
          </a:bodyPr>
          <a:lstStyle/>
          <a:p>
            <a:r>
              <a:rPr lang="en-US" sz="2900" dirty="0" smtClean="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smtClean="0">
                <a:ea typeface="Cambria Math" pitchFamily="18" charset="0"/>
                <a:sym typeface="Wingdings" pitchFamily="2" charset="2"/>
              </a:rPr>
              <a:t>see Section </a:t>
            </a:r>
            <a:r>
              <a:rPr lang="en-US" sz="2900" dirty="0" smtClean="0">
                <a:latin typeface="Cambria Math" pitchFamily="18" charset="0"/>
                <a:ea typeface="Cambria Math" pitchFamily="18" charset="0"/>
                <a:sym typeface="Wingdings" pitchFamily="2" charset="2"/>
              </a:rPr>
              <a:t>5.2</a:t>
            </a:r>
            <a:r>
              <a:rPr lang="en-US" sz="2900" dirty="0" smtClean="0">
                <a:ea typeface="Cambria Math" pitchFamily="18" charset="0"/>
                <a:sym typeface="Wingdings" pitchFamily="2" charset="2"/>
              </a:rPr>
              <a:t> </a:t>
            </a:r>
            <a:r>
              <a:rPr lang="en-US" sz="2900" i="1" dirty="0" smtClean="0">
                <a:ea typeface="Cambria Math" pitchFamily="18" charset="0"/>
                <a:sym typeface="Wingdings" pitchFamily="2" charset="2"/>
              </a:rPr>
              <a:t>and Appendix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Here is the proof:</a:t>
            </a:r>
          </a:p>
          <a:p>
            <a:pPr lvl="1"/>
            <a:r>
              <a:rPr lang="en-US" sz="2900" dirty="0" smtClean="0">
                <a:ea typeface="Cambria Math" pitchFamily="18" charset="0"/>
                <a:sym typeface="Wingdings" pitchFamily="2" charset="2"/>
              </a:rPr>
              <a:t>Suppose that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and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is true for all positive integers </a:t>
            </a:r>
            <a:r>
              <a:rPr lang="en-US" sz="2900" i="1" dirty="0" smtClean="0">
                <a:ea typeface="Cambria Math"/>
                <a:sym typeface="Wingdings" pitchFamily="2" charset="2"/>
              </a:rPr>
              <a:t>k</a:t>
            </a:r>
            <a:r>
              <a:rPr lang="en-US" sz="2900" dirty="0" smtClean="0">
                <a:ea typeface="Cambria Math"/>
                <a:sym typeface="Wingdings" pitchFamily="2" charset="2"/>
              </a:rPr>
              <a:t>. </a:t>
            </a:r>
          </a:p>
          <a:p>
            <a:pPr lvl="1"/>
            <a:r>
              <a:rPr lang="en-US" sz="2900" dirty="0" smtClean="0">
                <a:ea typeface="Cambria Math"/>
                <a:sym typeface="Wingdings" pitchFamily="2" charset="2"/>
              </a:rPr>
              <a:t>Assume there is at least one positive integer  </a:t>
            </a:r>
            <a:r>
              <a:rPr lang="en-US" sz="2900" i="1" dirty="0" smtClean="0">
                <a:ea typeface="Cambria Math"/>
                <a:sym typeface="Wingdings" pitchFamily="2" charset="2"/>
              </a:rPr>
              <a:t>n</a:t>
            </a:r>
            <a:r>
              <a:rPr lang="en-US" sz="2900" dirty="0" smtClean="0">
                <a:ea typeface="Cambria Math"/>
                <a:sym typeface="Wingdings" pitchFamily="2" charset="2"/>
              </a:rPr>
              <a:t> for which P(</a:t>
            </a:r>
            <a:r>
              <a:rPr lang="en-US" sz="2900" i="1" dirty="0" smtClean="0">
                <a:ea typeface="Cambria Math"/>
                <a:sym typeface="Wingdings" pitchFamily="2" charset="2"/>
              </a:rPr>
              <a:t>n</a:t>
            </a:r>
            <a:r>
              <a:rPr lang="en-US" sz="2900" dirty="0" smtClean="0">
                <a:ea typeface="Cambria Math"/>
                <a:sym typeface="Wingdings" pitchFamily="2" charset="2"/>
              </a:rPr>
              <a:t>) is false. Then the set </a:t>
            </a:r>
            <a:r>
              <a:rPr lang="en-US" sz="2900" i="1" dirty="0" smtClean="0">
                <a:ea typeface="Cambria Math"/>
                <a:sym typeface="Wingdings" pitchFamily="2" charset="2"/>
              </a:rPr>
              <a:t>S</a:t>
            </a:r>
            <a:r>
              <a:rPr lang="en-US" sz="2900" dirty="0" smtClean="0">
                <a:ea typeface="Cambria Math"/>
                <a:sym typeface="Wingdings" pitchFamily="2" charset="2"/>
              </a:rPr>
              <a:t> of positive integers for which P(</a:t>
            </a:r>
            <a:r>
              <a:rPr lang="en-US" sz="2900" i="1" dirty="0" smtClean="0">
                <a:ea typeface="Cambria Math"/>
                <a:sym typeface="Wingdings" pitchFamily="2" charset="2"/>
              </a:rPr>
              <a:t>n</a:t>
            </a:r>
            <a:r>
              <a:rPr lang="en-US" sz="2900" dirty="0" smtClean="0">
                <a:ea typeface="Cambria Math"/>
                <a:sym typeface="Wingdings" pitchFamily="2" charset="2"/>
              </a:rPr>
              <a:t>) is false is nonempty. </a:t>
            </a:r>
          </a:p>
          <a:p>
            <a:pPr lvl="1"/>
            <a:r>
              <a:rPr lang="en-US" sz="2900" dirty="0" smtClean="0">
                <a:ea typeface="Cambria Math"/>
                <a:sym typeface="Wingdings" pitchFamily="2" charset="2"/>
              </a:rPr>
              <a:t>By the well-ordering property, </a:t>
            </a:r>
            <a:r>
              <a:rPr lang="en-US" sz="2900" i="1" dirty="0" smtClean="0">
                <a:ea typeface="Cambria Math"/>
                <a:sym typeface="Wingdings" pitchFamily="2" charset="2"/>
              </a:rPr>
              <a:t>S</a:t>
            </a:r>
            <a:r>
              <a:rPr lang="en-US" sz="2900" dirty="0" smtClean="0">
                <a:ea typeface="Cambria Math"/>
                <a:sym typeface="Wingdings" pitchFamily="2" charset="2"/>
              </a:rPr>
              <a:t> has a least element, say </a:t>
            </a:r>
            <a:r>
              <a:rPr lang="en-US" sz="2900" i="1" dirty="0" smtClean="0">
                <a:ea typeface="Cambria Math"/>
                <a:sym typeface="Wingdings" pitchFamily="2" charset="2"/>
              </a:rPr>
              <a:t>m</a:t>
            </a:r>
            <a:r>
              <a:rPr lang="en-US" sz="2900" dirty="0" smtClean="0">
                <a:ea typeface="Cambria Math"/>
                <a:sym typeface="Wingdings" pitchFamily="2" charset="2"/>
              </a:rPr>
              <a:t>.</a:t>
            </a:r>
          </a:p>
          <a:p>
            <a:pPr lvl="1"/>
            <a:r>
              <a:rPr lang="en-US" sz="2900" dirty="0" smtClean="0">
                <a:ea typeface="Cambria Math"/>
                <a:sym typeface="Wingdings" pitchFamily="2" charset="2"/>
              </a:rPr>
              <a:t>We know that </a:t>
            </a:r>
            <a:r>
              <a:rPr lang="en-US" sz="2900" i="1" dirty="0" smtClean="0">
                <a:ea typeface="Cambria Math"/>
                <a:sym typeface="Wingdings" pitchFamily="2" charset="2"/>
              </a:rPr>
              <a:t>m</a:t>
            </a:r>
            <a:r>
              <a:rPr lang="en-US" sz="2900" dirty="0" smtClean="0">
                <a:ea typeface="Cambria Math"/>
                <a:sym typeface="Wingdings" pitchFamily="2" charset="2"/>
              </a:rPr>
              <a:t> can not be </a:t>
            </a:r>
            <a:r>
              <a:rPr lang="en-US" sz="2900" dirty="0" smtClean="0">
                <a:latin typeface="Cambria Math" pitchFamily="18" charset="0"/>
                <a:ea typeface="Cambria Math" pitchFamily="18" charset="0"/>
              </a:rPr>
              <a:t>1</a:t>
            </a:r>
            <a:r>
              <a:rPr lang="en-US" sz="2900" dirty="0" smtClean="0">
                <a:ea typeface="Cambria Math" pitchFamily="18" charset="0"/>
              </a:rPr>
              <a:t> </a:t>
            </a:r>
            <a:r>
              <a:rPr lang="en-US" sz="2900" dirty="0" smtClean="0">
                <a:ea typeface="Cambria Math" pitchFamily="18" charset="0"/>
                <a:sym typeface="Wingdings" pitchFamily="2" charset="2"/>
              </a:rPr>
              <a:t>since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t>
            </a:r>
          </a:p>
          <a:p>
            <a:pPr lvl="1"/>
            <a:r>
              <a:rPr lang="en-US" sz="2900" dirty="0" smtClean="0"/>
              <a:t>Since </a:t>
            </a:r>
            <a:r>
              <a:rPr lang="en-US" sz="2900" i="1" dirty="0" smtClean="0"/>
              <a:t>m</a:t>
            </a:r>
            <a:r>
              <a:rPr lang="en-US" sz="2900" dirty="0" smtClean="0"/>
              <a:t> is positive and greater than </a:t>
            </a:r>
            <a:r>
              <a:rPr lang="en-US" sz="2900" dirty="0" smtClean="0">
                <a:latin typeface="Cambria Math" pitchFamily="18" charset="0"/>
                <a:ea typeface="Cambria Math" pitchFamily="18" charset="0"/>
              </a:rPr>
              <a:t>1</a:t>
            </a:r>
            <a:r>
              <a:rPr lang="en-US" sz="2900" dirty="0" smtClean="0"/>
              <a:t>,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a positive integer. Since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&lt; </a:t>
            </a:r>
            <a:r>
              <a:rPr lang="en-US" sz="2900" i="1" dirty="0" smtClean="0">
                <a:ea typeface="Cambria Math"/>
              </a:rPr>
              <a:t>m</a:t>
            </a:r>
            <a:r>
              <a:rPr lang="en-US" sz="2900" dirty="0" smtClean="0">
                <a:ea typeface="Cambria Math"/>
              </a:rPr>
              <a:t>, it is not in S, so </a:t>
            </a:r>
            <a:r>
              <a:rPr lang="en-US" sz="2900" i="1" dirty="0" smtClean="0">
                <a:ea typeface="Cambria Math"/>
              </a:rPr>
              <a:t>P</a:t>
            </a:r>
            <a:r>
              <a:rPr lang="en-US" sz="2900" dirty="0" smtClean="0">
                <a:ea typeface="Cambria Math"/>
              </a:rPr>
              <a:t>(</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true. </a:t>
            </a:r>
          </a:p>
          <a:p>
            <a:pPr lvl="1"/>
            <a:r>
              <a:rPr lang="en-US" sz="2900" dirty="0" smtClean="0">
                <a:ea typeface="Cambria Math"/>
              </a:rPr>
              <a:t>But then, since the conditional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for every positive integer </a:t>
            </a:r>
            <a:r>
              <a:rPr lang="en-US" sz="2900" i="1" dirty="0" smtClean="0">
                <a:ea typeface="Cambria Math"/>
                <a:sym typeface="Wingdings" pitchFamily="2" charset="2"/>
              </a:rPr>
              <a:t>k</a:t>
            </a:r>
            <a:r>
              <a:rPr lang="en-US" sz="2900" dirty="0" smtClean="0">
                <a:ea typeface="Cambria Math"/>
                <a:sym typeface="Wingdings" pitchFamily="2" charset="2"/>
              </a:rPr>
              <a:t> holds, </a:t>
            </a:r>
            <a:r>
              <a:rPr lang="en-US" sz="2900" i="1" dirty="0" smtClean="0"/>
              <a:t>P</a:t>
            </a:r>
            <a:r>
              <a:rPr lang="en-US" sz="2900" dirty="0" smtClean="0"/>
              <a:t>(</a:t>
            </a:r>
            <a:r>
              <a:rPr lang="en-US" sz="2900" i="1" dirty="0" smtClean="0"/>
              <a:t>m</a:t>
            </a:r>
            <a:r>
              <a:rPr lang="en-US" sz="2900" dirty="0" smtClean="0"/>
              <a:t>) must also be true. This contradicts </a:t>
            </a:r>
            <a:r>
              <a:rPr lang="en-US" sz="2900" i="1" dirty="0" smtClean="0"/>
              <a:t>P</a:t>
            </a:r>
            <a:r>
              <a:rPr lang="en-US" sz="2900" dirty="0" smtClean="0"/>
              <a:t>(</a:t>
            </a:r>
            <a:r>
              <a:rPr lang="en-US" sz="2900" i="1" dirty="0" smtClean="0"/>
              <a:t>m</a:t>
            </a:r>
            <a:r>
              <a:rPr lang="en-US" sz="2900" dirty="0" smtClean="0"/>
              <a:t>) being false. </a:t>
            </a:r>
          </a:p>
          <a:p>
            <a:pPr lvl="1"/>
            <a:r>
              <a:rPr lang="en-US" sz="2900" dirty="0" smtClean="0"/>
              <a:t> Hence, </a:t>
            </a:r>
            <a:r>
              <a:rPr lang="en-US" sz="2900" i="1" dirty="0" smtClean="0"/>
              <a:t>P</a:t>
            </a:r>
            <a:r>
              <a:rPr lang="en-US" sz="2900" dirty="0" smtClean="0"/>
              <a:t>(</a:t>
            </a:r>
            <a:r>
              <a:rPr lang="en-US" sz="2900" i="1" dirty="0" smtClean="0"/>
              <a:t>n</a:t>
            </a:r>
            <a:r>
              <a:rPr lang="en-US" sz="2900" dirty="0" smtClean="0"/>
              <a:t>) must be true for every positive integer </a:t>
            </a:r>
            <a:r>
              <a:rPr lang="en-US" sz="2900" i="1" dirty="0" smtClean="0"/>
              <a:t>n</a:t>
            </a:r>
            <a:r>
              <a:rPr lang="en-US" sz="2900" dirty="0" smtClean="0"/>
              <a:t>.</a:t>
            </a:r>
            <a:endParaRPr lang="en-US" sz="2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Remembering How Mathematical Induction Works</a:t>
            </a:r>
            <a:endParaRPr lang="en-US" dirty="0"/>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smtClean="0"/>
              <a:t>Consider  an infinite sequence  of dominoes, labeled </a:t>
            </a:r>
            <a:r>
              <a:rPr lang="en-US" dirty="0" smtClean="0">
                <a:latin typeface="Cambria Math" pitchFamily="18" charset="0"/>
                <a:ea typeface="Cambria Math" pitchFamily="18" charset="0"/>
              </a:rPr>
              <a:t>1,2,3</a:t>
            </a:r>
            <a:r>
              <a:rPr lang="en-US" dirty="0" smtClean="0"/>
              <a:t>, …, where each domino is standing. </a:t>
            </a:r>
            <a:endParaRPr lang="en-US" dirty="0"/>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smtClean="0"/>
              <a:t>We know that the first domino is knocked down, i.e.,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a:t>
            </a:r>
          </a:p>
          <a:p>
            <a:endParaRPr lang="en-US" dirty="0" smtClean="0"/>
          </a:p>
          <a:p>
            <a:r>
              <a:rPr lang="en-US" dirty="0" smtClean="0"/>
              <a:t>We also know that  if  whenever the </a:t>
            </a:r>
            <a:r>
              <a:rPr lang="en-US" i="1" dirty="0" err="1" smtClean="0"/>
              <a:t>k</a:t>
            </a:r>
            <a:r>
              <a:rPr lang="en-US" dirty="0" err="1" smtClean="0"/>
              <a:t>th</a:t>
            </a:r>
            <a:r>
              <a:rPr lang="en-US" dirty="0" smtClean="0"/>
              <a:t> domino is knocked over, it knocks over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domino, </a:t>
            </a:r>
            <a:r>
              <a:rPr lang="en-US" dirty="0" err="1" smtClean="0"/>
              <a:t>i.e</a:t>
            </a:r>
            <a:r>
              <a:rPr lang="en-US" dirty="0" smtClean="0"/>
              <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a:t>
            </a:r>
            <a:r>
              <a:rPr lang="en-US" dirty="0" smtClean="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smtClean="0"/>
              <a:t>Let </a:t>
            </a:r>
            <a:r>
              <a:rPr lang="en-US" i="1" dirty="0" smtClean="0"/>
              <a:t>P</a:t>
            </a:r>
            <a:r>
              <a:rPr lang="en-US" dirty="0" smtClean="0"/>
              <a:t>(</a:t>
            </a:r>
            <a:r>
              <a:rPr lang="en-US" i="1" dirty="0" smtClean="0"/>
              <a:t>n</a:t>
            </a:r>
            <a:r>
              <a:rPr lang="en-US" dirty="0" smtClean="0"/>
              <a:t>) be the proposition that the </a:t>
            </a:r>
            <a:r>
              <a:rPr lang="en-US" i="1" dirty="0" smtClean="0"/>
              <a:t>n</a:t>
            </a:r>
            <a:r>
              <a:rPr lang="en-US" dirty="0" smtClean="0"/>
              <a:t>th domino is knocked over. </a:t>
            </a:r>
          </a:p>
          <a:p>
            <a:endParaRPr lang="en-US" dirty="0" smtClean="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smtClean="0"/>
              <a:t>Hence, all dominos are knocked over.</a:t>
            </a:r>
          </a:p>
          <a:p>
            <a:endParaRPr lang="en-US" dirty="0" smtClean="0"/>
          </a:p>
          <a:p>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a Summation Formula by Mathematical Induction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Assume true for </a:t>
            </a:r>
            <a:r>
              <a:rPr lang="en-US" i="1" dirty="0" smtClean="0"/>
              <a:t>P</a:t>
            </a:r>
            <a:r>
              <a:rPr lang="en-US" dirty="0" smtClean="0"/>
              <a:t>(</a:t>
            </a:r>
            <a:r>
              <a:rPr lang="en-US" i="1" dirty="0" smtClean="0"/>
              <a:t>k</a:t>
            </a:r>
            <a:r>
              <a:rPr lang="en-US" dirty="0" smtClean="0"/>
              <a:t>).</a:t>
            </a:r>
          </a:p>
          <a:p>
            <a:pPr>
              <a:buNone/>
            </a:pPr>
            <a:r>
              <a:rPr lang="en-US" dirty="0" smtClean="0"/>
              <a:t>                     The inductive hypothesis is</a:t>
            </a:r>
          </a:p>
          <a:p>
            <a:pPr>
              <a:buNone/>
            </a:pPr>
            <a:r>
              <a:rPr lang="en-US" dirty="0" smtClean="0"/>
              <a:t>        Under this assumption,   </a:t>
            </a:r>
            <a:endParaRPr lang="en-US" dirty="0"/>
          </a:p>
        </p:txBody>
      </p:sp>
      <p:pic>
        <p:nvPicPr>
          <p:cNvPr id="5" name="Picture 4" descr="addin_tmp.png"/>
          <p:cNvPicPr>
            <a:picLocks noChangeAspect="1"/>
          </p:cNvPicPr>
          <p:nvPr>
            <p:custDataLst>
              <p:tags r:id="rId1"/>
            </p:custDataLst>
          </p:nvPr>
        </p:nvPicPr>
        <p:blipFill>
          <a:blip r:embed="rId7" cstate="print"/>
          <a:stretch>
            <a:fillRect/>
          </a:stretch>
        </p:blipFill>
        <p:spPr>
          <a:xfrm>
            <a:off x="4267200" y="1905000"/>
            <a:ext cx="1657350" cy="695325"/>
          </a:xfrm>
          <a:prstGeom prst="rect">
            <a:avLst/>
          </a:prstGeom>
        </p:spPr>
      </p:pic>
      <p:pic>
        <p:nvPicPr>
          <p:cNvPr id="6" name="Picture 5" descr="addin_tmp.png"/>
          <p:cNvPicPr>
            <a:picLocks noChangeAspect="1"/>
          </p:cNvPicPr>
          <p:nvPr>
            <p:custDataLst>
              <p:tags r:id="rId2"/>
            </p:custDataLst>
          </p:nvPr>
        </p:nvPicPr>
        <p:blipFill>
          <a:blip r:embed="rId8" cstate="print"/>
          <a:stretch>
            <a:fillRect/>
          </a:stretch>
        </p:blipFill>
        <p:spPr>
          <a:xfrm>
            <a:off x="6477000" y="3733800"/>
            <a:ext cx="1632585" cy="741045"/>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4"/>
            </p:custDataLst>
          </p:nvPr>
        </p:nvPicPr>
        <p:blipFill>
          <a:blip r:embed="rId10"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11"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1905000"/>
            <a:ext cx="2209800" cy="954107"/>
          </a:xfrm>
          <a:prstGeom prst="rect">
            <a:avLst/>
          </a:prstGeom>
          <a:noFill/>
          <a:ln>
            <a:solidFill>
              <a:schemeClr val="accent1"/>
            </a:solidFill>
          </a:ln>
        </p:spPr>
        <p:txBody>
          <a:bodyPr wrap="square" rtlCol="0">
            <a:spAutoFit/>
          </a:bodyPr>
          <a:lstStyle/>
          <a:p>
            <a:r>
              <a:rPr lang="en-US" sz="1400" dirty="0" smtClean="0"/>
              <a:t>Note: Once we have this conjecture, mathematical induction can be used to prove it correct.</a:t>
            </a:r>
            <a:endParaRPr lang="en-US" sz="1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14664</TotalTime>
  <Words>4009</Words>
  <Application>Microsoft Office PowerPoint</Application>
  <PresentationFormat>On-screen Show (4:3)</PresentationFormat>
  <Paragraphs>284</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Cambria Math</vt:lpstr>
      <vt:lpstr>Arial</vt:lpstr>
      <vt:lpstr>Constantia</vt:lpstr>
      <vt:lpstr>Calibri</vt:lpstr>
      <vt:lpstr>Wingdings 2</vt:lpstr>
      <vt:lpstr>Wingdings</vt:lpstr>
      <vt:lpstr>Flow</vt:lpstr>
      <vt:lpstr>Induction and recursion</vt:lpstr>
      <vt:lpstr>Mathematical Induction</vt:lpstr>
      <vt:lpstr>Section Summary</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Conjecturing and Proving Correct a Summation Formula</vt:lpstr>
      <vt:lpstr>Proving Inequalities</vt:lpstr>
      <vt:lpstr>Proving Inequalities</vt:lpstr>
      <vt:lpstr>Proving Inequalities</vt:lpstr>
      <vt:lpstr>Proving Inequalities</vt:lpstr>
      <vt:lpstr>Proving Divisibility Results</vt:lpstr>
      <vt:lpstr>Proving Divisibility Results</vt:lpstr>
      <vt:lpstr>Number of Subsets of a Finite Set</vt:lpstr>
      <vt:lpstr>Number of Subsets of a Finite Set</vt:lpstr>
      <vt:lpstr>Number of Subsets of a Finite Set</vt:lpstr>
      <vt:lpstr>Tiling Checkerboards</vt:lpstr>
      <vt:lpstr>Tiling Checkerboards</vt:lpstr>
      <vt:lpstr>An Incorrect “Proof” by Mathematical Induction</vt:lpstr>
      <vt:lpstr>An Incorrect “Proof” by Mathematical Induction</vt:lpstr>
      <vt:lpstr>An Incorrect “Proof” by Mathematical Induction</vt:lpstr>
      <vt:lpstr>                      Guidelines:      Mathematical Induction Proofs</vt:lpstr>
      <vt:lpstr>EXAMPLE</vt:lpstr>
      <vt:lpstr>EXAMPLE</vt:lpstr>
      <vt:lpstr>EXAMPLE</vt:lpstr>
      <vt:lpstr>HOMEWORK</vt:lpstr>
      <vt:lpstr>Strong Induction and Well-Ordering</vt:lpstr>
      <vt:lpstr>Section Summary</vt:lpstr>
      <vt:lpstr>Strong Induction</vt:lpstr>
      <vt:lpstr>Strong Induction and   the Infinite Ladder</vt:lpstr>
      <vt:lpstr>Proof using Strong Induction</vt:lpstr>
      <vt:lpstr>Which Form of Induction Should Be Used?</vt:lpstr>
      <vt:lpstr>Completion of the proof of the Fundamental Theorem of Arithmetic</vt:lpstr>
      <vt:lpstr>Proof using Strong Induction</vt:lpstr>
      <vt:lpstr>Proof of Same Example using Mathematical Induction</vt:lpstr>
      <vt:lpstr>Proof of Same Example using Mathematical Induction</vt:lpstr>
      <vt:lpstr>EXAMPLE</vt:lpstr>
      <vt:lpstr>EXAMPLE</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PETER STANCHEV</cp:lastModifiedBy>
  <cp:revision>883</cp:revision>
  <dcterms:created xsi:type="dcterms:W3CDTF">2011-03-27T19:21:35Z</dcterms:created>
  <dcterms:modified xsi:type="dcterms:W3CDTF">2017-03-09T20:04:18Z</dcterms:modified>
</cp:coreProperties>
</file>