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7"/>
  </p:notesMasterIdLst>
  <p:handoutMasterIdLst>
    <p:handoutMasterId r:id="rId38"/>
  </p:handoutMasterIdLst>
  <p:sldIdLst>
    <p:sldId id="291" r:id="rId2"/>
    <p:sldId id="298" r:id="rId3"/>
    <p:sldId id="318" r:id="rId4"/>
    <p:sldId id="565" r:id="rId5"/>
    <p:sldId id="541" r:id="rId6"/>
    <p:sldId id="568" r:id="rId7"/>
    <p:sldId id="569" r:id="rId8"/>
    <p:sldId id="570" r:id="rId9"/>
    <p:sldId id="572" r:id="rId10"/>
    <p:sldId id="573" r:id="rId11"/>
    <p:sldId id="548" r:id="rId12"/>
    <p:sldId id="574" r:id="rId13"/>
    <p:sldId id="575" r:id="rId14"/>
    <p:sldId id="576" r:id="rId15"/>
    <p:sldId id="613" r:id="rId16"/>
    <p:sldId id="615" r:id="rId17"/>
    <p:sldId id="327" r:id="rId18"/>
    <p:sldId id="354" r:id="rId19"/>
    <p:sldId id="549" r:id="rId20"/>
    <p:sldId id="550" r:id="rId21"/>
    <p:sldId id="586" r:id="rId22"/>
    <p:sldId id="551" r:id="rId23"/>
    <p:sldId id="552" r:id="rId24"/>
    <p:sldId id="553" r:id="rId25"/>
    <p:sldId id="554" r:id="rId26"/>
    <p:sldId id="555" r:id="rId27"/>
    <p:sldId id="556" r:id="rId28"/>
    <p:sldId id="587" r:id="rId29"/>
    <p:sldId id="589" r:id="rId30"/>
    <p:sldId id="582" r:id="rId31"/>
    <p:sldId id="583" r:id="rId32"/>
    <p:sldId id="584" r:id="rId33"/>
    <p:sldId id="585" r:id="rId34"/>
    <p:sldId id="616" r:id="rId35"/>
    <p:sldId id="618" r:id="rId36"/>
  </p:sldIdLst>
  <p:sldSz cx="9144000" cy="6858000" type="screen4x3"/>
  <p:notesSz cx="7010400" cy="9296400"/>
  <p:embeddedFontLst>
    <p:embeddedFont>
      <p:font typeface="Wingdings 2" panose="05020102010507070707" pitchFamily="18" charset="2"/>
      <p:regular r:id="rId39"/>
    </p:embeddedFont>
    <p:embeddedFont>
      <p:font typeface="Cambria Math" panose="02040503050406030204" pitchFamily="18" charset="0"/>
      <p:regular r:id="rId40"/>
    </p:embeddedFont>
    <p:embeddedFont>
      <p:font typeface="Constantia" panose="02030602050306030303" pitchFamily="18" charset="0"/>
      <p:regular r:id="rId41"/>
      <p:bold r:id="rId42"/>
      <p:italic r:id="rId43"/>
      <p:boldItalic r:id="rId44"/>
    </p:embeddedFont>
    <p:embeddedFont>
      <p:font typeface="Cambria" panose="02040503050406030204" pitchFamily="18" charset="0"/>
      <p:regular r:id="rId45"/>
      <p:bold r:id="rId46"/>
      <p:italic r:id="rId47"/>
      <p:boldItalic r:id="rId48"/>
    </p:embeddedFont>
    <p:embeddedFont>
      <p:font typeface="Calibri" panose="020F0502020204030204"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7" autoAdjust="0"/>
    <p:restoredTop sz="94660"/>
  </p:normalViewPr>
  <p:slideViewPr>
    <p:cSldViewPr>
      <p:cViewPr varScale="1">
        <p:scale>
          <a:sx n="84" d="100"/>
          <a:sy n="84" d="100"/>
        </p:scale>
        <p:origin x="1450"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pPr/>
              <a:t>3/10/2017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1706826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pPr/>
              <a:t>3/10/2017</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018240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15</a:t>
            </a:fld>
            <a:endParaRPr lang="en-US"/>
          </a:p>
        </p:txBody>
      </p:sp>
    </p:spTree>
    <p:extLst>
      <p:ext uri="{BB962C8B-B14F-4D97-AF65-F5344CB8AC3E}">
        <p14:creationId xmlns:p14="http://schemas.microsoft.com/office/powerpoint/2010/main" val="2245559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3/10/2017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3/10/2017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tags" Target="../tags/tag9.xml"/><Relationship Id="rId7" Type="http://schemas.openxmlformats.org/officeDocument/2006/relationships/slideLayout" Target="../slideLayouts/slideLayout2.xml"/><Relationship Id="rId12" Type="http://schemas.openxmlformats.org/officeDocument/2006/relationships/image" Target="../media/image16.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5.png"/><Relationship Id="rId5" Type="http://schemas.openxmlformats.org/officeDocument/2006/relationships/tags" Target="../tags/tag11.xml"/><Relationship Id="rId10" Type="http://schemas.openxmlformats.org/officeDocument/2006/relationships/image" Target="../media/image14.png"/><Relationship Id="rId4" Type="http://schemas.openxmlformats.org/officeDocument/2006/relationships/tags" Target="../tags/tag10.xml"/><Relationship Id="rId9"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22.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Advanced Counting Techniques </a:t>
            </a:r>
            <a:endParaRPr lang="en-US" dirty="0"/>
          </a:p>
        </p:txBody>
      </p:sp>
      <p:sp>
        <p:nvSpPr>
          <p:cNvPr id="3" name="Subtitle 2"/>
          <p:cNvSpPr>
            <a:spLocks noGrp="1"/>
          </p:cNvSpPr>
          <p:nvPr>
            <p:ph type="subTitle" idx="1"/>
          </p:nvPr>
        </p:nvSpPr>
        <p:spPr/>
        <p:txBody>
          <a:bodyPr/>
          <a:lstStyle/>
          <a:p>
            <a:r>
              <a:rPr lang="en-US" dirty="0" smtClean="0"/>
              <a:t>Chapter 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a:solidFill>
            <a:schemeClr val="bg1"/>
          </a:solidFill>
        </p:spPr>
        <p:txBody>
          <a:bodyPr>
            <a:normAutofit fontScale="62500" lnSpcReduction="20000"/>
          </a:bodyPr>
          <a:lstStyle/>
          <a:p>
            <a:pPr>
              <a:buNone/>
            </a:pPr>
            <a:r>
              <a:rPr lang="en-US" b="1" dirty="0" smtClean="0"/>
              <a:t>    Solution</a:t>
            </a:r>
            <a:r>
              <a:rPr lang="en-US" dirty="0" smtClean="0"/>
              <a:t>: Let {</a:t>
            </a:r>
            <a:r>
              <a:rPr lang="en-US" i="1" dirty="0" err="1" smtClean="0"/>
              <a:t>H</a:t>
            </a:r>
            <a:r>
              <a:rPr lang="en-US" i="1" baseline="-25000" dirty="0" err="1" smtClean="0"/>
              <a:t>n</a:t>
            </a:r>
            <a:r>
              <a:rPr lang="en-US" dirty="0" smtClean="0"/>
              <a:t>} denote the number of moves needed to solve the Tower of Hanoi Puzzle with </a:t>
            </a:r>
            <a:r>
              <a:rPr lang="en-US" i="1" dirty="0" smtClean="0"/>
              <a:t>n</a:t>
            </a:r>
            <a:r>
              <a:rPr lang="en-US" dirty="0" smtClean="0"/>
              <a:t> disks. Set up a recurrence   relation for the sequence {</a:t>
            </a:r>
            <a:r>
              <a:rPr lang="en-US" i="1" dirty="0" err="1" smtClean="0"/>
              <a:t>H</a:t>
            </a:r>
            <a:r>
              <a:rPr lang="en-US" i="1" baseline="-25000" dirty="0" err="1" smtClean="0"/>
              <a:t>n</a:t>
            </a:r>
            <a:r>
              <a:rPr lang="en-US" dirty="0" smtClean="0"/>
              <a:t>}. Begin with </a:t>
            </a:r>
            <a:r>
              <a:rPr lang="en-US" i="1" dirty="0" smtClean="0"/>
              <a:t>n</a:t>
            </a:r>
            <a:r>
              <a:rPr lang="en-US" dirty="0" smtClean="0"/>
              <a:t> disks on peg </a:t>
            </a:r>
            <a:r>
              <a:rPr lang="en-US" dirty="0" smtClean="0">
                <a:latin typeface="Cambria Math" pitchFamily="18" charset="0"/>
                <a:ea typeface="Cambria Math" pitchFamily="18" charset="0"/>
              </a:rPr>
              <a:t>1</a:t>
            </a:r>
            <a:r>
              <a:rPr lang="en-US" dirty="0" smtClean="0"/>
              <a:t>. We can transfer the top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disks, following the rules of the puzzle, to peg </a:t>
            </a:r>
            <a:r>
              <a:rPr lang="en-US" dirty="0" smtClean="0">
                <a:latin typeface="Cambria Math" pitchFamily="18" charset="0"/>
                <a:ea typeface="Cambria Math" pitchFamily="18" charset="0"/>
              </a:rPr>
              <a:t>3</a:t>
            </a:r>
            <a:r>
              <a:rPr lang="en-US" dirty="0" smtClean="0"/>
              <a:t> using 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moves.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r>
              <a:rPr lang="en-US" dirty="0" smtClean="0"/>
              <a:t>      First, we use </a:t>
            </a:r>
            <a:r>
              <a:rPr lang="en-US" dirty="0" smtClean="0">
                <a:latin typeface="Cambria Math" pitchFamily="18" charset="0"/>
                <a:ea typeface="Cambria Math" pitchFamily="18" charset="0"/>
              </a:rPr>
              <a:t>1</a:t>
            </a:r>
            <a:r>
              <a:rPr lang="en-US" dirty="0" smtClean="0"/>
              <a:t> move to transfer the largest disk to the second peg. Then we  transfer the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disks from peg</a:t>
            </a:r>
            <a:r>
              <a:rPr lang="en-US" dirty="0" smtClean="0">
                <a:latin typeface="Cambria Math" pitchFamily="18" charset="0"/>
                <a:ea typeface="Cambria Math" pitchFamily="18" charset="0"/>
              </a:rPr>
              <a:t> 3 </a:t>
            </a:r>
            <a:r>
              <a:rPr lang="en-US" dirty="0" smtClean="0"/>
              <a:t>to peg </a:t>
            </a:r>
            <a:r>
              <a:rPr lang="en-US" dirty="0" smtClean="0">
                <a:latin typeface="Cambria Math" pitchFamily="18" charset="0"/>
                <a:ea typeface="Cambria Math" pitchFamily="18" charset="0"/>
              </a:rPr>
              <a:t>2</a:t>
            </a:r>
            <a:r>
              <a:rPr lang="en-US" dirty="0" smtClean="0"/>
              <a:t> using 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additional moves. This can not be done in fewer steps. Hence, </a:t>
            </a:r>
          </a:p>
          <a:p>
            <a:pPr>
              <a:buNone/>
            </a:pPr>
            <a:r>
              <a:rPr lang="en-US" dirty="0" smtClean="0"/>
              <a:t>                            </a:t>
            </a:r>
            <a:r>
              <a:rPr lang="en-US" dirty="0" err="1" smtClean="0"/>
              <a:t>H</a:t>
            </a:r>
            <a:r>
              <a:rPr lang="en-US" i="1" baseline="-25000" dirty="0" err="1" smtClean="0"/>
              <a:t>n</a:t>
            </a:r>
            <a:r>
              <a:rPr lang="en-US" baseline="-25000" dirty="0" smtClean="0"/>
              <a:t> </a:t>
            </a:r>
            <a:r>
              <a:rPr lang="en-US" dirty="0" smtClean="0"/>
              <a:t> = </a:t>
            </a:r>
            <a:r>
              <a:rPr lang="en-US" dirty="0" smtClean="0">
                <a:latin typeface="Cambria Math" pitchFamily="18" charset="0"/>
                <a:ea typeface="Cambria Math" pitchFamily="18" charset="0"/>
              </a:rPr>
              <a:t>2</a:t>
            </a:r>
            <a:r>
              <a:rPr lang="en-US" dirty="0" smtClean="0"/>
              <a:t>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  + </a:t>
            </a:r>
            <a:r>
              <a:rPr lang="en-US" dirty="0" smtClean="0">
                <a:latin typeface="Cambria Math" pitchFamily="18" charset="0"/>
                <a:ea typeface="Cambria Math" pitchFamily="18" charset="0"/>
              </a:rPr>
              <a:t>1.</a:t>
            </a:r>
            <a:r>
              <a:rPr lang="en-US" dirty="0" smtClean="0"/>
              <a:t>  </a:t>
            </a:r>
          </a:p>
          <a:p>
            <a:pPr>
              <a:buNone/>
            </a:pPr>
            <a:r>
              <a:rPr lang="en-US" dirty="0" smtClean="0"/>
              <a:t>    The initial condition is H</a:t>
            </a:r>
            <a:r>
              <a:rPr lang="en-US" baseline="-25000"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 since a single disk can be transferred from peg 1 to peg 2 in one move.</a:t>
            </a:r>
            <a:endParaRPr lang="en-US" dirty="0" smtClean="0"/>
          </a:p>
          <a:p>
            <a:pPr>
              <a:buNone/>
            </a:pPr>
            <a:r>
              <a:rPr lang="en-US" dirty="0" smtClean="0"/>
              <a:t>     </a:t>
            </a:r>
          </a:p>
          <a:p>
            <a:pPr>
              <a:buNone/>
            </a:pPr>
            <a:endParaRPr lang="en-US" dirty="0"/>
          </a:p>
        </p:txBody>
      </p:sp>
      <p:pic>
        <p:nvPicPr>
          <p:cNvPr id="4" name="Picture 3" descr="0703.jpg"/>
          <p:cNvPicPr>
            <a:picLocks noChangeAspect="1"/>
          </p:cNvPicPr>
          <p:nvPr/>
        </p:nvPicPr>
        <p:blipFill>
          <a:blip r:embed="rId2" cstate="print"/>
          <a:stretch>
            <a:fillRect/>
          </a:stretch>
        </p:blipFill>
        <p:spPr>
          <a:xfrm>
            <a:off x="3048000" y="2667000"/>
            <a:ext cx="3759708" cy="16771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Autofit/>
          </a:bodyPr>
          <a:lstStyle/>
          <a:p>
            <a:r>
              <a:rPr lang="en-US" sz="1400" dirty="0" smtClean="0"/>
              <a:t>We can use an iterative approach to solve this recurrence relation by repeatedly expressing </a:t>
            </a:r>
            <a:r>
              <a:rPr lang="en-US" sz="1400" i="1" dirty="0" err="1" smtClean="0"/>
              <a:t>H</a:t>
            </a:r>
            <a:r>
              <a:rPr lang="en-US" sz="1400" i="1" baseline="-25000" dirty="0" err="1" smtClean="0"/>
              <a:t>n</a:t>
            </a:r>
            <a:r>
              <a:rPr lang="en-US" sz="1400" dirty="0" smtClean="0"/>
              <a:t> in terms of the previous terms of the sequence.</a:t>
            </a:r>
          </a:p>
          <a:p>
            <a:pPr>
              <a:buNone/>
            </a:pPr>
            <a:r>
              <a:rPr lang="en-US" sz="1400" dirty="0" smtClean="0"/>
              <a:t>           </a:t>
            </a:r>
            <a:r>
              <a:rPr lang="en-US" sz="1400" i="1" dirty="0" err="1" smtClean="0"/>
              <a:t>H</a:t>
            </a:r>
            <a:r>
              <a:rPr lang="en-US" sz="1400" i="1" baseline="-25000" dirty="0" err="1" smtClean="0"/>
              <a:t>n</a:t>
            </a:r>
            <a:r>
              <a:rPr lang="en-US" sz="1400" i="1" dirty="0" smtClean="0"/>
              <a:t> = </a:t>
            </a:r>
            <a:r>
              <a:rPr lang="en-US" sz="1400" dirty="0" smtClean="0">
                <a:latin typeface="Cambria Math" pitchFamily="18" charset="0"/>
                <a:ea typeface="Cambria Math" pitchFamily="18" charset="0"/>
              </a:rPr>
              <a:t>2</a:t>
            </a:r>
            <a:r>
              <a:rPr lang="en-US" sz="1400" i="1" dirty="0" smtClean="0"/>
              <a:t>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  </a:t>
            </a:r>
            <a:r>
              <a:rPr lang="en-US" sz="1400" dirty="0" smtClean="0">
                <a:latin typeface="Cambria Math" pitchFamily="18" charset="0"/>
                <a:ea typeface="Cambria Math" pitchFamily="18" charset="0"/>
              </a:rPr>
              <a:t>2</a:t>
            </a:r>
            <a:r>
              <a:rPr lang="en-US" sz="1400" dirty="0" smtClean="0"/>
              <a:t>(</a:t>
            </a:r>
            <a:r>
              <a:rPr lang="en-US" sz="1400" dirty="0" smtClean="0">
                <a:latin typeface="Cambria Math" pitchFamily="18" charset="0"/>
                <a:ea typeface="Cambria Math" pitchFamily="18" charset="0"/>
              </a:rPr>
              <a:t>2</a:t>
            </a:r>
            <a:r>
              <a:rPr lang="en-US" sz="1400" i="1" dirty="0" smtClean="0"/>
              <a:t>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2</a:t>
            </a:r>
            <a:r>
              <a:rPr lang="en-US" sz="1400" i="1" dirty="0" smtClean="0"/>
              <a:t> 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2</a:t>
            </a:r>
            <a:r>
              <a:rPr lang="en-US" sz="1400" i="1" dirty="0" smtClean="0"/>
              <a:t>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2</a:t>
            </a:r>
            <a:r>
              <a:rPr lang="en-US" sz="1400" dirty="0" smtClean="0"/>
              <a:t>(</a:t>
            </a:r>
            <a:r>
              <a:rPr lang="en-US" sz="1400" dirty="0" smtClean="0">
                <a:latin typeface="Cambria Math" pitchFamily="18" charset="0"/>
                <a:ea typeface="Cambria Math" pitchFamily="18" charset="0"/>
              </a:rPr>
              <a:t>2</a:t>
            </a:r>
            <a:r>
              <a:rPr lang="en-US" sz="1400" i="1" dirty="0" smtClean="0"/>
              <a:t>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3</a:t>
            </a:r>
            <a:r>
              <a:rPr lang="en-US" sz="1400" i="1" dirty="0" smtClean="0"/>
              <a:t> + </a:t>
            </a:r>
            <a:r>
              <a:rPr lang="en-US" sz="1400" dirty="0" smtClean="0">
                <a:latin typeface="Cambria Math" pitchFamily="18" charset="0"/>
                <a:ea typeface="Cambria Math" pitchFamily="18" charset="0"/>
              </a:rPr>
              <a:t>1</a:t>
            </a:r>
            <a:r>
              <a:rPr lang="en-US" sz="1400" dirty="0" smtClean="0"/>
              <a:t>)</a:t>
            </a:r>
            <a:r>
              <a:rPr lang="en-US" sz="1400" i="1" dirty="0" smtClean="0"/>
              <a:t>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3</a:t>
            </a:r>
            <a:r>
              <a:rPr lang="en-US" sz="1400" i="1" dirty="0" smtClean="0"/>
              <a:t> 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3</a:t>
            </a:r>
            <a:r>
              <a:rPr lang="en-US" sz="1400" i="1" dirty="0" smtClean="0"/>
              <a:t>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a:t>
            </a:r>
            <a:r>
              <a:rPr lang="en-US" sz="1400" dirty="0" smtClean="0">
                <a:latin typeface="Cambria Math"/>
                <a:ea typeface="Cambria Math"/>
              </a:rPr>
              <a:t>⋮</a:t>
            </a:r>
            <a:endParaRPr lang="en-US" sz="1400" i="1" dirty="0" smtClean="0"/>
          </a:p>
          <a:p>
            <a:pPr lvl="2">
              <a:buNone/>
            </a:pP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baseline="30000" dirty="0" smtClean="0"/>
              <a:t>1</a:t>
            </a:r>
            <a:r>
              <a:rPr lang="en-US" sz="1400" i="1" dirty="0" smtClean="0"/>
              <a:t>H</a:t>
            </a:r>
            <a:r>
              <a:rPr lang="en-US" sz="1400" baseline="-250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3</a:t>
            </a:r>
            <a:r>
              <a:rPr lang="en-US" sz="1400" i="1" dirty="0" smtClean="0"/>
              <a:t> + ….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3</a:t>
            </a:r>
            <a:r>
              <a:rPr lang="en-US" sz="1400" i="1" dirty="0" smtClean="0"/>
              <a:t> + ….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       </a:t>
            </a:r>
            <a:r>
              <a:rPr lang="en-US" sz="1400" i="1" dirty="0" smtClean="0">
                <a:solidFill>
                  <a:srgbClr val="FF0000"/>
                </a:solidFill>
                <a:latin typeface="Cambria Math" pitchFamily="18" charset="0"/>
                <a:ea typeface="Cambria Math" pitchFamily="18" charset="0"/>
              </a:rPr>
              <a:t>because</a:t>
            </a:r>
            <a:r>
              <a:rPr lang="en-US" sz="1400" dirty="0" smtClean="0">
                <a:solidFill>
                  <a:srgbClr val="FF0000"/>
                </a:solidFill>
                <a:latin typeface="Cambria Math" pitchFamily="18" charset="0"/>
                <a:ea typeface="Cambria Math" pitchFamily="18" charset="0"/>
              </a:rPr>
              <a:t> </a:t>
            </a:r>
            <a:r>
              <a:rPr lang="en-US" sz="1400" i="1" dirty="0" smtClean="0">
                <a:solidFill>
                  <a:srgbClr val="FF0000"/>
                </a:solidFill>
              </a:rPr>
              <a:t>H</a:t>
            </a:r>
            <a:r>
              <a:rPr lang="en-US" sz="1400" baseline="-25000" dirty="0" smtClean="0">
                <a:solidFill>
                  <a:srgbClr val="FF0000"/>
                </a:solidFill>
                <a:latin typeface="Cambria Math" pitchFamily="18" charset="0"/>
                <a:ea typeface="Cambria Math" pitchFamily="18" charset="0"/>
              </a:rPr>
              <a:t>1</a:t>
            </a:r>
            <a:r>
              <a:rPr lang="en-US" sz="1400" dirty="0" smtClean="0">
                <a:solidFill>
                  <a:srgbClr val="FF0000"/>
                </a:solidFill>
              </a:rPr>
              <a:t>= </a:t>
            </a:r>
            <a:r>
              <a:rPr lang="en-US" sz="1400" dirty="0" smtClean="0">
                <a:solidFill>
                  <a:srgbClr val="FF0000"/>
                </a:solidFill>
                <a:latin typeface="Cambria Math" pitchFamily="18" charset="0"/>
                <a:ea typeface="Cambria Math" pitchFamily="18" charset="0"/>
              </a:rPr>
              <a:t>1</a:t>
            </a:r>
            <a:r>
              <a:rPr lang="en-US" sz="1400" i="1" dirty="0" smtClean="0">
                <a:solidFill>
                  <a:srgbClr val="FF0000"/>
                </a:solidFill>
                <a:latin typeface="Cambria Math" pitchFamily="18" charset="0"/>
                <a:ea typeface="Cambria Math" pitchFamily="18" charset="0"/>
              </a:rPr>
              <a:t> </a:t>
            </a:r>
            <a:endParaRPr lang="en-US" sz="1400" dirty="0" smtClean="0">
              <a:solidFill>
                <a:srgbClr val="FF0000"/>
              </a:solidFill>
              <a:latin typeface="Cambria Math" pitchFamily="18" charset="0"/>
              <a:ea typeface="Cambria Math" pitchFamily="18" charset="0"/>
            </a:endParaRPr>
          </a:p>
          <a:p>
            <a:pPr lvl="2">
              <a:buNone/>
            </a:pP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dirty="0" smtClean="0"/>
              <a:t> </a:t>
            </a:r>
            <a:r>
              <a:rPr lang="en-US" sz="1400" i="1" dirty="0" smtClean="0">
                <a:latin typeface="Cambria Math"/>
                <a:ea typeface="Cambria Math"/>
              </a:rPr>
              <a:t>− </a:t>
            </a:r>
            <a:r>
              <a:rPr lang="en-US" sz="1400" dirty="0" smtClean="0">
                <a:latin typeface="Cambria Math" pitchFamily="18" charset="0"/>
                <a:ea typeface="Cambria Math" pitchFamily="18" charset="0"/>
              </a:rPr>
              <a:t>1       </a:t>
            </a:r>
            <a:r>
              <a:rPr lang="en-US" sz="1400" i="1" dirty="0" smtClean="0">
                <a:solidFill>
                  <a:srgbClr val="FF0000"/>
                </a:solidFill>
                <a:latin typeface="Cambria Math" pitchFamily="18" charset="0"/>
                <a:ea typeface="Cambria Math" pitchFamily="18" charset="0"/>
              </a:rPr>
              <a:t>using the formula for the sum of the terms of a  geometric series</a:t>
            </a:r>
            <a:endParaRPr lang="en-US" sz="1400" dirty="0">
              <a:latin typeface="Cambria Math" pitchFamily="18" charset="0"/>
              <a:ea typeface="Cambria Math" pitchFamily="18" charset="0"/>
            </a:endParaRPr>
          </a:p>
          <a:p>
            <a:pPr lvl="1"/>
            <a:r>
              <a:rPr lang="en-US" sz="1400" dirty="0" smtClean="0"/>
              <a:t>There was a myth created with the puzzle. Monks  in a tower in Hanoi are transferring 64 gold disks from one peg to another following the rules of the puzzle.  They move one disk each day. When the puzzle is finished, the world will end. </a:t>
            </a:r>
          </a:p>
          <a:p>
            <a:pPr lvl="1"/>
            <a:r>
              <a:rPr lang="en-US" sz="1400" dirty="0" smtClean="0"/>
              <a:t>Using this formula for the </a:t>
            </a:r>
            <a:r>
              <a:rPr lang="en-US" sz="1400" dirty="0" smtClean="0">
                <a:latin typeface="Cambria Math" pitchFamily="18" charset="0"/>
                <a:ea typeface="Cambria Math" pitchFamily="18" charset="0"/>
              </a:rPr>
              <a:t>64</a:t>
            </a:r>
            <a:r>
              <a:rPr lang="en-US" sz="1400" dirty="0" smtClean="0"/>
              <a:t> gold disks of the myth, </a:t>
            </a:r>
          </a:p>
          <a:p>
            <a:pPr lvl="1">
              <a:buNone/>
            </a:pPr>
            <a:r>
              <a:rPr lang="en-US" sz="1400" dirty="0" smtClean="0"/>
              <a:t>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64</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1</a:t>
            </a:r>
            <a:r>
              <a:rPr lang="en-US" sz="1400" dirty="0" smtClean="0"/>
              <a:t> = </a:t>
            </a:r>
            <a:r>
              <a:rPr lang="en-US" sz="1400" dirty="0" smtClean="0">
                <a:latin typeface="Cambria Math" pitchFamily="18" charset="0"/>
                <a:ea typeface="Cambria Math" pitchFamily="18" charset="0"/>
              </a:rPr>
              <a:t>18,446, 744,073, 709,551,615 </a:t>
            </a:r>
          </a:p>
          <a:p>
            <a:pPr lvl="1">
              <a:buNone/>
            </a:pPr>
            <a:r>
              <a:rPr lang="en-US" sz="1400" dirty="0" smtClean="0">
                <a:latin typeface="Cambria Math" pitchFamily="18" charset="0"/>
                <a:ea typeface="Cambria Math" pitchFamily="18" charset="0"/>
              </a:rPr>
              <a:t>      </a:t>
            </a:r>
            <a:r>
              <a:rPr lang="en-US" sz="1400" dirty="0" smtClean="0"/>
              <a:t>days are needed to solve the puzzle, which is more than </a:t>
            </a:r>
            <a:r>
              <a:rPr lang="en-US" sz="1400" dirty="0" smtClean="0">
                <a:latin typeface="Cambria" pitchFamily="18" charset="0"/>
              </a:rPr>
              <a:t>500</a:t>
            </a:r>
            <a:r>
              <a:rPr lang="en-US" sz="1400" dirty="0" smtClean="0"/>
              <a:t> billion years.</a:t>
            </a:r>
          </a:p>
          <a:p>
            <a:pPr lvl="1"/>
            <a:r>
              <a:rPr lang="en-US" sz="1400" dirty="0" err="1" smtClean="0"/>
              <a:t>Reve’s</a:t>
            </a:r>
            <a:r>
              <a:rPr lang="en-US" sz="1400" dirty="0" smtClean="0"/>
              <a:t> puzzle (proposed in </a:t>
            </a:r>
            <a:r>
              <a:rPr lang="en-US" sz="1400" dirty="0" smtClean="0">
                <a:latin typeface="Cambria Math" pitchFamily="18" charset="0"/>
                <a:ea typeface="Cambria Math" pitchFamily="18" charset="0"/>
              </a:rPr>
              <a:t>1907</a:t>
            </a:r>
            <a:r>
              <a:rPr lang="en-US" sz="1400" dirty="0" smtClean="0"/>
              <a:t> by Henry </a:t>
            </a:r>
            <a:r>
              <a:rPr lang="en-US" sz="1400" dirty="0" err="1" smtClean="0"/>
              <a:t>Dudeney</a:t>
            </a:r>
            <a:r>
              <a:rPr lang="en-US" sz="1400" dirty="0" smtClean="0"/>
              <a:t>) is similar but has </a:t>
            </a:r>
            <a:r>
              <a:rPr lang="en-US" sz="1400" dirty="0" smtClean="0">
                <a:latin typeface="Cambria Math" pitchFamily="18" charset="0"/>
                <a:ea typeface="Cambria Math" pitchFamily="18" charset="0"/>
              </a:rPr>
              <a:t>4 </a:t>
            </a:r>
            <a:r>
              <a:rPr lang="en-US" sz="1400" dirty="0" smtClean="0"/>
              <a:t>pegs. There is a well-known unsettled conjecture for the </a:t>
            </a:r>
            <a:r>
              <a:rPr lang="en-US" sz="1400" dirty="0" err="1" smtClean="0"/>
              <a:t>the</a:t>
            </a:r>
            <a:r>
              <a:rPr lang="en-US" sz="1400" dirty="0" smtClean="0"/>
              <a:t> minimum number of moves needed to solve this puzzle.  (</a:t>
            </a:r>
            <a:r>
              <a:rPr lang="en-US" sz="1400" i="1" dirty="0" smtClean="0"/>
              <a:t>see Exercises </a:t>
            </a:r>
            <a:r>
              <a:rPr lang="en-US" sz="1400" dirty="0" smtClean="0">
                <a:latin typeface="Cambria Math" pitchFamily="18" charset="0"/>
                <a:ea typeface="Cambria Math" pitchFamily="18" charset="0"/>
              </a:rPr>
              <a:t>38-45</a:t>
            </a:r>
            <a:r>
              <a:rPr lang="en-US" sz="1400" dirty="0" smtClean="0"/>
              <a:t>)</a:t>
            </a:r>
          </a:p>
          <a:p>
            <a:pPr>
              <a:buNone/>
            </a:pPr>
            <a:endParaRPr lang="en-US" sz="1400" dirty="0" smtClean="0">
              <a:latin typeface="Cambria Math" pitchFamily="18" charset="0"/>
              <a:ea typeface="Cambria Math"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Counting Bit Strings</a:t>
            </a:r>
            <a:endParaRPr lang="en-US" sz="4000"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Find a recurrence relation and give initial conditions for the number of bit strings of length </a:t>
            </a:r>
            <a:r>
              <a:rPr lang="en-US" i="1" dirty="0" smtClean="0"/>
              <a:t>n</a:t>
            </a:r>
            <a:r>
              <a:rPr lang="en-US" dirty="0" smtClean="0"/>
              <a:t> without two consecutive </a:t>
            </a:r>
            <a:r>
              <a:rPr lang="en-US" dirty="0" smtClean="0">
                <a:latin typeface="Cambria Math" pitchFamily="18" charset="0"/>
                <a:ea typeface="Cambria Math" pitchFamily="18" charset="0"/>
              </a:rPr>
              <a:t>0</a:t>
            </a:r>
            <a:r>
              <a:rPr lang="en-US" dirty="0" smtClean="0"/>
              <a:t>s. How many such bit strings are there of length five?</a:t>
            </a:r>
          </a:p>
          <a:p>
            <a:pPr>
              <a:buNone/>
            </a:pPr>
            <a:r>
              <a:rPr lang="en-US" b="1" dirty="0" smtClean="0"/>
              <a:t>      Solution</a:t>
            </a:r>
            <a:r>
              <a:rPr lang="en-US" dirty="0" smtClean="0"/>
              <a:t>: Let </a:t>
            </a:r>
            <a:r>
              <a:rPr lang="en-US" i="1" dirty="0" smtClean="0"/>
              <a:t>a</a:t>
            </a:r>
            <a:r>
              <a:rPr lang="en-US" i="1" baseline="-25000" dirty="0" smtClean="0"/>
              <a:t>n </a:t>
            </a:r>
            <a:r>
              <a:rPr lang="en-US" dirty="0" smtClean="0"/>
              <a:t> denote the number of bit strings of length  </a:t>
            </a:r>
            <a:r>
              <a:rPr lang="en-US" i="1" dirty="0" smtClean="0"/>
              <a:t>n</a:t>
            </a:r>
            <a:r>
              <a:rPr lang="en-US" dirty="0" smtClean="0"/>
              <a:t> without two consecutive </a:t>
            </a:r>
            <a:r>
              <a:rPr lang="en-US" dirty="0" smtClean="0">
                <a:latin typeface="Cambria Math" pitchFamily="18" charset="0"/>
                <a:ea typeface="Cambria Math" pitchFamily="18" charset="0"/>
              </a:rPr>
              <a:t>0</a:t>
            </a:r>
            <a:r>
              <a:rPr lang="en-US" dirty="0" smtClean="0"/>
              <a:t>s.  To obtain a recurrence relation for {</a:t>
            </a:r>
            <a:r>
              <a:rPr lang="en-US" i="1" dirty="0" smtClean="0"/>
              <a:t>a</a:t>
            </a:r>
            <a:r>
              <a:rPr lang="en-US" i="1" baseline="-25000" dirty="0" smtClean="0"/>
              <a:t>n </a:t>
            </a:r>
            <a:r>
              <a:rPr lang="en-US" dirty="0" smtClean="0"/>
              <a:t>} note that the number of bit strings of length </a:t>
            </a:r>
            <a:r>
              <a:rPr lang="en-US" i="1" dirty="0" smtClean="0"/>
              <a:t>n</a:t>
            </a:r>
            <a:r>
              <a:rPr lang="en-US" dirty="0" smtClean="0"/>
              <a:t> that do not have two consecutive </a:t>
            </a:r>
            <a:r>
              <a:rPr lang="en-US" dirty="0" smtClean="0">
                <a:latin typeface="Cambria Math" pitchFamily="18" charset="0"/>
                <a:ea typeface="Cambria Math" pitchFamily="18" charset="0"/>
              </a:rPr>
              <a:t>0</a:t>
            </a:r>
            <a:r>
              <a:rPr lang="en-US" dirty="0" smtClean="0"/>
              <a:t>s is the number of bit strings ending with a </a:t>
            </a:r>
            <a:r>
              <a:rPr lang="en-US" dirty="0" smtClean="0">
                <a:latin typeface="Cambria Math" pitchFamily="18" charset="0"/>
                <a:ea typeface="Cambria Math" pitchFamily="18" charset="0"/>
              </a:rPr>
              <a:t>0</a:t>
            </a:r>
            <a:r>
              <a:rPr lang="en-US" dirty="0" smtClean="0"/>
              <a:t> plus the number of such bit strings ending with a </a:t>
            </a:r>
            <a:r>
              <a:rPr lang="en-US" dirty="0" smtClean="0">
                <a:latin typeface="Cambria Math" pitchFamily="18" charset="0"/>
                <a:ea typeface="Cambria Math" pitchFamily="18" charset="0"/>
              </a:rPr>
              <a:t>1</a:t>
            </a:r>
            <a:r>
              <a:rPr lang="en-US" dirty="0" smtClean="0"/>
              <a:t>. </a:t>
            </a:r>
          </a:p>
          <a:p>
            <a:pPr>
              <a:buNone/>
            </a:pPr>
            <a:endParaRPr lang="en-US" dirty="0" smtClean="0"/>
          </a:p>
          <a:p>
            <a:pPr>
              <a:buNone/>
            </a:pPr>
            <a:r>
              <a:rPr lang="en-US" dirty="0" smtClean="0"/>
              <a:t>      Now assume that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3. </a:t>
            </a:r>
          </a:p>
          <a:p>
            <a:pPr lvl="1"/>
            <a:r>
              <a:rPr lang="en-US" dirty="0" smtClean="0">
                <a:latin typeface="Cambria Math" pitchFamily="18" charset="0"/>
                <a:ea typeface="Cambria Math" pitchFamily="18" charset="0"/>
              </a:rPr>
              <a:t> The bit strings of length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ending with 1 without two consecutive 0s are the bit strings of length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1 with no two consecutive 0s with a 1  at the end. Hence, there are </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a:ea typeface="Cambria Math"/>
              </a:rPr>
              <a:t>1 </a:t>
            </a:r>
            <a:r>
              <a:rPr lang="en-US" dirty="0" smtClean="0">
                <a:latin typeface="Cambria Math" pitchFamily="18" charset="0"/>
                <a:ea typeface="Cambria Math" pitchFamily="18" charset="0"/>
              </a:rPr>
              <a:t> such bit strings.</a:t>
            </a:r>
          </a:p>
          <a:p>
            <a:pPr lvl="1"/>
            <a:r>
              <a:rPr lang="en-US" dirty="0" smtClean="0">
                <a:latin typeface="Cambria Math" pitchFamily="18" charset="0"/>
                <a:ea typeface="Cambria Math" pitchFamily="18" charset="0"/>
              </a:rPr>
              <a:t>The bit strings of length n ending with 0 without two consecutive 0s are the bit strings of length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2 with no two consecutive 0s with 10  at the end. Hence, there are </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a:ea typeface="Cambria Math"/>
              </a:rPr>
              <a:t>2 </a:t>
            </a:r>
            <a:r>
              <a:rPr lang="en-US" dirty="0" smtClean="0">
                <a:latin typeface="Cambria Math" pitchFamily="18" charset="0"/>
                <a:ea typeface="Cambria Math" pitchFamily="18" charset="0"/>
              </a:rPr>
              <a:t> such bit strings.</a:t>
            </a:r>
          </a:p>
          <a:p>
            <a:pPr>
              <a:buNone/>
            </a:pPr>
            <a:r>
              <a:rPr lang="en-US" dirty="0" smtClean="0">
                <a:latin typeface="Cambria Math" pitchFamily="18" charset="0"/>
                <a:ea typeface="Cambria Math" pitchFamily="18" charset="0"/>
              </a:rPr>
              <a:t>       We conclude that </a:t>
            </a:r>
            <a:r>
              <a:rPr lang="en-US" i="1" dirty="0" smtClean="0"/>
              <a:t>a</a:t>
            </a:r>
            <a:r>
              <a:rPr lang="en-US" i="1" baseline="-25000" dirty="0" smtClean="0"/>
              <a:t>n </a:t>
            </a:r>
            <a:r>
              <a:rPr lang="en-US" dirty="0" smtClean="0"/>
              <a:t> = </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a:ea typeface="Cambria Math"/>
              </a:rPr>
              <a:t>1</a:t>
            </a:r>
            <a:r>
              <a:rPr lang="en-US" dirty="0" smtClean="0"/>
              <a:t>  + </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a:ea typeface="Cambria Math"/>
              </a:rPr>
              <a:t>2</a:t>
            </a:r>
            <a:r>
              <a:rPr lang="en-US" dirty="0" smtClean="0"/>
              <a:t>  for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3</a:t>
            </a:r>
            <a:r>
              <a:rPr lang="en-US" dirty="0" smtClean="0"/>
              <a:t>.</a:t>
            </a:r>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pPr lvl="2">
              <a:buNone/>
            </a:pPr>
            <a:r>
              <a:rPr lang="en-US" dirty="0" smtClean="0">
                <a:latin typeface="Cambria Math" pitchFamily="18" charset="0"/>
                <a:ea typeface="Cambria Math" pitchFamily="18" charset="0"/>
              </a:rPr>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5" name="Picture 4" descr="0704.jpg"/>
          <p:cNvPicPr>
            <a:picLocks noChangeAspect="1"/>
          </p:cNvPicPr>
          <p:nvPr/>
        </p:nvPicPr>
        <p:blipFill>
          <a:blip r:embed="rId2" cstate="print"/>
          <a:stretch>
            <a:fillRect/>
          </a:stretch>
        </p:blipFill>
        <p:spPr>
          <a:xfrm>
            <a:off x="2590800" y="4800600"/>
            <a:ext cx="3756660" cy="13830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Bit Strings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a:t>
            </a:r>
            <a:endParaRPr lang="en-US" dirty="0" smtClean="0"/>
          </a:p>
          <a:p>
            <a:pPr>
              <a:buNone/>
            </a:pPr>
            <a:r>
              <a:rPr lang="en-US" dirty="0" smtClean="0"/>
              <a:t>     The initial conditions are:</a:t>
            </a:r>
            <a:r>
              <a:rPr lang="en-US" dirty="0" smtClean="0">
                <a:latin typeface="Cambria Math" pitchFamily="18" charset="0"/>
                <a:ea typeface="Cambria Math" pitchFamily="18" charset="0"/>
              </a:rPr>
              <a:t> </a:t>
            </a:r>
          </a:p>
          <a:p>
            <a:pPr lvl="1"/>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 2, since both the bit strings 0 and 1 do not have consecutive 0s.</a:t>
            </a:r>
          </a:p>
          <a:p>
            <a:pPr lvl="1"/>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3, since the bit strings 01, 10, and 11 do not have consecutive 0s, while 00 does.</a:t>
            </a:r>
          </a:p>
          <a:p>
            <a:pPr lvl="1"/>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To obtain </a:t>
            </a:r>
            <a:r>
              <a:rPr lang="en-US" i="1" dirty="0" smtClean="0"/>
              <a:t>a</a:t>
            </a:r>
            <a:r>
              <a:rPr lang="en-US" baseline="-25000" dirty="0" smtClean="0">
                <a:latin typeface="Cambria Math"/>
                <a:ea typeface="Cambria Math"/>
              </a:rPr>
              <a:t>5 </a:t>
            </a:r>
            <a:r>
              <a:rPr lang="en-US" dirty="0" smtClean="0">
                <a:latin typeface="Cambria Math" pitchFamily="18" charset="0"/>
                <a:ea typeface="Cambria Math" pitchFamily="18" charset="0"/>
              </a:rPr>
              <a:t>, we use the recurrence relation three times to find that:</a:t>
            </a:r>
          </a:p>
          <a:p>
            <a:pPr>
              <a:buNone/>
            </a:pPr>
            <a:endParaRPr lang="en-US" dirty="0" smtClean="0">
              <a:latin typeface="Cambria Math" pitchFamily="18" charset="0"/>
              <a:ea typeface="Cambria Math" pitchFamily="18" charset="0"/>
            </a:endParaRPr>
          </a:p>
          <a:p>
            <a:pPr lvl="1"/>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3</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 3 + 2 = 5</a:t>
            </a:r>
          </a:p>
          <a:p>
            <a:pPr lvl="1"/>
            <a:r>
              <a:rPr lang="en-US" i="1" dirty="0" smtClean="0"/>
              <a:t> a</a:t>
            </a:r>
            <a:r>
              <a:rPr lang="en-US" baseline="-25000" dirty="0" smtClean="0">
                <a:latin typeface="Cambria Math"/>
                <a:ea typeface="Cambria Math"/>
              </a:rPr>
              <a:t>4</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3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5+ 3 = 8</a:t>
            </a:r>
          </a:p>
          <a:p>
            <a:pPr lvl="1"/>
            <a:r>
              <a:rPr lang="en-US" i="1" dirty="0" smtClean="0"/>
              <a:t> a</a:t>
            </a:r>
            <a:r>
              <a:rPr lang="en-US" baseline="-25000" dirty="0" smtClean="0">
                <a:latin typeface="Cambria Math"/>
                <a:ea typeface="Cambria Math"/>
              </a:rPr>
              <a:t>5</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4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3 </a:t>
            </a:r>
            <a:r>
              <a:rPr lang="en-US" dirty="0" smtClean="0">
                <a:latin typeface="Cambria Math" pitchFamily="18" charset="0"/>
                <a:ea typeface="Cambria Math" pitchFamily="18" charset="0"/>
              </a:rPr>
              <a:t> = 8+ 5 = 13</a:t>
            </a:r>
          </a:p>
          <a:p>
            <a:pPr lvl="2">
              <a:buNone/>
            </a:pPr>
            <a:r>
              <a:rPr lang="en-US" dirty="0" smtClean="0">
                <a:latin typeface="Cambria Math" pitchFamily="18" charset="0"/>
                <a:ea typeface="Cambria Math" pitchFamily="18" charset="0"/>
              </a:rPr>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6" name="TextBox 5"/>
          <p:cNvSpPr txBox="1"/>
          <p:nvPr/>
        </p:nvSpPr>
        <p:spPr>
          <a:xfrm>
            <a:off x="1371600" y="4953000"/>
            <a:ext cx="7086600" cy="923330"/>
          </a:xfrm>
          <a:prstGeom prst="rect">
            <a:avLst/>
          </a:prstGeom>
          <a:noFill/>
          <a:ln>
            <a:solidFill>
              <a:srgbClr val="0070C0"/>
            </a:solidFill>
          </a:ln>
        </p:spPr>
        <p:txBody>
          <a:bodyPr wrap="square" rtlCol="0">
            <a:spAutoFit/>
          </a:bodyPr>
          <a:lstStyle/>
          <a:p>
            <a:r>
              <a:rPr lang="en-US" dirty="0" smtClean="0"/>
              <a:t>Note that {</a:t>
            </a:r>
            <a:r>
              <a:rPr lang="en-US" i="1" dirty="0" smtClean="0"/>
              <a:t>a</a:t>
            </a:r>
            <a:r>
              <a:rPr lang="en-US" i="1" baseline="-25000" dirty="0" smtClean="0"/>
              <a:t>n </a:t>
            </a:r>
            <a:r>
              <a:rPr lang="en-US" dirty="0" smtClean="0"/>
              <a:t>} satisfies the same recurrence relation as the Fibonacci sequence. Since </a:t>
            </a:r>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a:t>
            </a:r>
            <a:r>
              <a:rPr lang="en-US" i="1" dirty="0" smtClean="0"/>
              <a:t> f</a:t>
            </a:r>
            <a:r>
              <a:rPr lang="en-US" baseline="-25000" dirty="0" smtClean="0">
                <a:latin typeface="Cambria Math" pitchFamily="18" charset="0"/>
                <a:ea typeface="Cambria Math" pitchFamily="18" charset="0"/>
              </a:rPr>
              <a:t>3 </a:t>
            </a:r>
            <a:r>
              <a:rPr lang="en-US" dirty="0" smtClean="0"/>
              <a:t> and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a:t>
            </a:r>
            <a:r>
              <a:rPr lang="en-US" i="1" dirty="0" smtClean="0"/>
              <a:t> f</a:t>
            </a:r>
            <a:r>
              <a:rPr lang="en-US" baseline="-25000" dirty="0" smtClean="0">
                <a:latin typeface="Cambria Math" pitchFamily="18" charset="0"/>
                <a:ea typeface="Cambria Math" pitchFamily="18" charset="0"/>
              </a:rPr>
              <a:t>4 </a:t>
            </a:r>
            <a:r>
              <a:rPr lang="en-US" dirty="0" smtClean="0"/>
              <a:t>, we conclude that </a:t>
            </a:r>
            <a:r>
              <a:rPr lang="en-US" i="1" dirty="0" smtClean="0"/>
              <a:t>a</a:t>
            </a:r>
            <a:r>
              <a:rPr lang="en-US" i="1" baseline="-25000" dirty="0" smtClean="0">
                <a:ea typeface="Cambria Math"/>
              </a:rPr>
              <a:t>n</a:t>
            </a:r>
            <a:r>
              <a:rPr lang="en-US" baseline="-25000" dirty="0" smtClean="0">
                <a:latin typeface="Cambria Math"/>
                <a:ea typeface="Cambria Math"/>
              </a:rPr>
              <a:t> </a:t>
            </a:r>
            <a:r>
              <a:rPr lang="en-US" dirty="0" smtClean="0">
                <a:latin typeface="Cambria Math" pitchFamily="18" charset="0"/>
                <a:ea typeface="Cambria Math" pitchFamily="18" charset="0"/>
              </a:rPr>
              <a:t> =</a:t>
            </a:r>
            <a:r>
              <a:rPr lang="en-US" i="1" dirty="0" smtClean="0"/>
              <a:t> f</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+2 </a:t>
            </a:r>
            <a:r>
              <a:rPr lang="en-US" dirty="0" smtClean="0"/>
              <a:t>.</a:t>
            </a:r>
            <a:endParaRPr lang="en-US" baseline="-25000" dirty="0" smtClean="0">
              <a:latin typeface="Cambria Math" pitchFamily="18" charset="0"/>
              <a:ea typeface="Cambria Math" pitchFamily="18" charset="0"/>
            </a:endParaRPr>
          </a:p>
          <a:p>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Counting the Ways to Parenthesize a Product</a:t>
            </a:r>
            <a:endParaRPr lang="en-US" sz="4000" dirty="0"/>
          </a:p>
        </p:txBody>
      </p:sp>
      <p:sp>
        <p:nvSpPr>
          <p:cNvPr id="3" name="Content Placeholder 2"/>
          <p:cNvSpPr>
            <a:spLocks noGrp="1"/>
          </p:cNvSpPr>
          <p:nvPr>
            <p:ph idx="1"/>
          </p:nvPr>
        </p:nvSpPr>
        <p:spPr/>
        <p:txBody>
          <a:bodyPr>
            <a:normAutofit fontScale="25000" lnSpcReduction="20000"/>
          </a:bodyPr>
          <a:lstStyle/>
          <a:p>
            <a:pPr>
              <a:buNone/>
            </a:pPr>
            <a:r>
              <a:rPr lang="en-US" sz="4300" b="1" dirty="0" smtClean="0"/>
              <a:t> </a:t>
            </a:r>
            <a:r>
              <a:rPr lang="en-US" sz="5600" b="1" dirty="0" smtClean="0"/>
              <a:t>Example</a:t>
            </a:r>
            <a:r>
              <a:rPr lang="en-US" sz="5600" dirty="0" smtClean="0"/>
              <a:t>: Find a recurrence relation  for </a:t>
            </a:r>
            <a:r>
              <a:rPr lang="en-US" sz="5600" i="1" dirty="0" err="1" smtClean="0"/>
              <a:t>C</a:t>
            </a:r>
            <a:r>
              <a:rPr lang="en-US" sz="5600" i="1" baseline="-25000" dirty="0" err="1" smtClean="0"/>
              <a:t>n</a:t>
            </a:r>
            <a:r>
              <a:rPr lang="en-US" sz="5600" i="1" baseline="-25000" dirty="0" smtClean="0"/>
              <a:t> </a:t>
            </a:r>
            <a:r>
              <a:rPr lang="en-US" sz="5600" dirty="0" smtClean="0"/>
              <a:t>, the number of ways to parenthesize the product of </a:t>
            </a:r>
          </a:p>
          <a:p>
            <a:pPr>
              <a:buNone/>
            </a:pPr>
            <a:r>
              <a:rPr lang="en-US" sz="5600" dirty="0" smtClean="0"/>
              <a:t>  </a:t>
            </a:r>
            <a:r>
              <a:rPr lang="en-US" sz="5600" i="1" dirty="0" smtClean="0"/>
              <a:t>n</a:t>
            </a:r>
            <a:r>
              <a:rPr lang="en-US" sz="5600" dirty="0" smtClean="0"/>
              <a:t> + </a:t>
            </a:r>
            <a:r>
              <a:rPr lang="en-US" sz="5600" dirty="0" smtClean="0">
                <a:latin typeface="Cambria Math" pitchFamily="18" charset="0"/>
                <a:ea typeface="Cambria Math" pitchFamily="18" charset="0"/>
              </a:rPr>
              <a:t>1</a:t>
            </a:r>
            <a:r>
              <a:rPr lang="en-US" sz="5600" dirty="0" smtClean="0"/>
              <a:t> numbers,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n</a:t>
            </a:r>
            <a:r>
              <a:rPr lang="en-US" sz="5600" dirty="0" smtClean="0"/>
              <a:t>, to specify the order of multiplication. </a:t>
            </a:r>
          </a:p>
          <a:p>
            <a:pPr>
              <a:buNone/>
            </a:pPr>
            <a:r>
              <a:rPr lang="en-US" sz="5600" dirty="0" smtClean="0"/>
              <a:t>  For example, </a:t>
            </a:r>
            <a:r>
              <a:rPr lang="en-US" sz="5600" i="1" dirty="0" smtClean="0"/>
              <a:t>C</a:t>
            </a:r>
            <a:r>
              <a:rPr lang="en-US" sz="5600" baseline="-25000" dirty="0" smtClean="0">
                <a:latin typeface="Cambria Math" pitchFamily="18" charset="0"/>
                <a:ea typeface="Cambria Math" pitchFamily="18" charset="0"/>
              </a:rPr>
              <a:t>3 </a:t>
            </a:r>
            <a:r>
              <a:rPr lang="en-US" sz="5600" dirty="0" smtClean="0"/>
              <a:t> = </a:t>
            </a:r>
            <a:r>
              <a:rPr lang="en-US" sz="5600" dirty="0" smtClean="0">
                <a:latin typeface="Cambria Math" pitchFamily="18" charset="0"/>
                <a:ea typeface="Cambria Math" pitchFamily="18" charset="0"/>
              </a:rPr>
              <a:t>5, since all the possible ways to parenthesize 4 numbers are </a:t>
            </a:r>
          </a:p>
          <a:p>
            <a:pPr>
              <a:buNone/>
            </a:pPr>
            <a:endParaRPr lang="en-US" sz="5600" dirty="0" smtClean="0">
              <a:latin typeface="Cambria Math" pitchFamily="18" charset="0"/>
              <a:ea typeface="Cambria Math" pitchFamily="18" charset="0"/>
            </a:endParaRPr>
          </a:p>
          <a:p>
            <a:pPr>
              <a:buNone/>
            </a:pPr>
            <a:r>
              <a:rPr lang="en-US" sz="5600" dirty="0" smtClean="0">
                <a:latin typeface="Cambria Math" pitchFamily="18" charset="0"/>
                <a:ea typeface="Cambria Math" pitchFamily="18" charset="0"/>
              </a:rPr>
              <a:t>  </a:t>
            </a:r>
            <a:r>
              <a:rPr lang="en-US" sz="5600" dirty="0" smtClean="0"/>
              <a:t>((</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3  </a:t>
            </a:r>
            <a:r>
              <a:rPr lang="en-US" sz="5600" dirty="0" smtClean="0"/>
              <a:t>,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a:t>
            </a:r>
            <a:r>
              <a:rPr lang="en-US" sz="5600" dirty="0" smtClean="0"/>
              <a:t>(</a:t>
            </a:r>
            <a:r>
              <a:rPr lang="en-US" sz="5600" i="1" dirty="0" smtClean="0"/>
              <a:t>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3</a:t>
            </a:r>
            <a:r>
              <a:rPr lang="en-US" sz="5600" dirty="0" smtClean="0">
                <a:latin typeface="Cambria Math" pitchFamily="18" charset="0"/>
                <a:ea typeface="Cambria Math" pitchFamily="18" charset="0"/>
              </a:rPr>
              <a:t> </a:t>
            </a:r>
            <a:r>
              <a:rPr lang="en-US" sz="5600" dirty="0" smtClean="0"/>
              <a:t>,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a:t>
            </a:r>
            <a:r>
              <a:rPr lang="en-US" sz="5600" dirty="0" smtClean="0"/>
              <a:t>(</a:t>
            </a:r>
            <a:r>
              <a:rPr lang="en-US" sz="5600" i="1" dirty="0" smtClean="0"/>
              <a:t>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3</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a:t>
            </a:r>
            <a:r>
              <a:rPr lang="en-US" sz="5600" dirty="0" smtClean="0"/>
              <a:t>(( </a:t>
            </a:r>
            <a:r>
              <a:rPr lang="en-US" sz="5600" i="1" dirty="0" smtClean="0"/>
              <a:t>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 </a:t>
            </a:r>
            <a:r>
              <a:rPr lang="en-US" sz="5600" i="1" dirty="0" smtClean="0"/>
              <a:t>x</a:t>
            </a:r>
            <a:r>
              <a:rPr lang="en-US" sz="5600" baseline="-25000" dirty="0" smtClean="0">
                <a:latin typeface="Cambria Math" pitchFamily="18" charset="0"/>
                <a:ea typeface="Cambria Math" pitchFamily="18" charset="0"/>
              </a:rPr>
              <a:t>3</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a:t>
            </a:r>
            <a:r>
              <a:rPr lang="en-US" sz="5600" dirty="0" smtClean="0"/>
              <a:t>( </a:t>
            </a:r>
            <a:r>
              <a:rPr lang="en-US" sz="5600" i="1" dirty="0" smtClean="0"/>
              <a:t>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a:t>
            </a:r>
            <a:r>
              <a:rPr lang="en-US" sz="5600" dirty="0" smtClean="0"/>
              <a:t>( </a:t>
            </a:r>
            <a:r>
              <a:rPr lang="en-US" sz="5600" i="1" dirty="0" smtClean="0"/>
              <a:t>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3</a:t>
            </a:r>
            <a:r>
              <a:rPr lang="en-US" sz="5600" dirty="0" smtClean="0">
                <a:latin typeface="Cambria Math"/>
                <a:ea typeface="Cambria Math"/>
              </a:rPr>
              <a:t> ))</a:t>
            </a:r>
            <a:endParaRPr lang="en-US" sz="5600" dirty="0" smtClean="0">
              <a:latin typeface="Cambria Math" pitchFamily="18" charset="0"/>
              <a:ea typeface="Cambria Math" pitchFamily="18" charset="0"/>
            </a:endParaRPr>
          </a:p>
          <a:p>
            <a:pPr lvl="2"/>
            <a:endParaRPr lang="en-US" sz="5600" dirty="0" smtClean="0">
              <a:latin typeface="Cambria Math" pitchFamily="18" charset="0"/>
              <a:ea typeface="Cambria Math" pitchFamily="18" charset="0"/>
            </a:endParaRPr>
          </a:p>
          <a:p>
            <a:pPr marL="0" indent="0">
              <a:buNone/>
            </a:pPr>
            <a:r>
              <a:rPr lang="en-US" sz="5600" b="1" dirty="0" smtClean="0"/>
              <a:t>Solution</a:t>
            </a:r>
            <a:r>
              <a:rPr lang="en-US" sz="5600" dirty="0" smtClean="0"/>
              <a:t>:  Note that however parentheses are inserted in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n</a:t>
            </a:r>
            <a:r>
              <a:rPr lang="en-US" sz="5600" dirty="0" smtClean="0"/>
              <a:t>, one  “</a:t>
            </a:r>
            <a:r>
              <a:rPr lang="en-US" sz="5600" dirty="0" smtClean="0">
                <a:latin typeface="Cambria Math"/>
                <a:ea typeface="Cambria Math"/>
              </a:rPr>
              <a:t>∙” operator remains  outside all parentheses. This final operator appears between two of the </a:t>
            </a:r>
            <a:r>
              <a:rPr lang="en-US" sz="5600" i="1" dirty="0" smtClean="0">
                <a:latin typeface="Cambria Math"/>
                <a:ea typeface="Cambria Math"/>
              </a:rPr>
              <a:t>n</a:t>
            </a:r>
            <a:r>
              <a:rPr lang="en-US" sz="5600" dirty="0" smtClean="0">
                <a:latin typeface="Cambria Math"/>
                <a:ea typeface="Cambria Math"/>
              </a:rPr>
              <a:t> + 1 numbers, say </a:t>
            </a:r>
            <a:r>
              <a:rPr lang="en-US" sz="5600" i="1" dirty="0" err="1" smtClean="0"/>
              <a:t>x</a:t>
            </a:r>
            <a:r>
              <a:rPr lang="en-US" sz="5600" i="1" baseline="-25000" dirty="0" err="1" smtClean="0">
                <a:ea typeface="Cambria Math" pitchFamily="18" charset="0"/>
              </a:rPr>
              <a:t>k</a:t>
            </a:r>
            <a:r>
              <a:rPr lang="en-US" sz="5600" dirty="0" smtClean="0"/>
              <a:t> and </a:t>
            </a:r>
            <a:r>
              <a:rPr lang="en-US" sz="5600" i="1" dirty="0" smtClean="0"/>
              <a:t>x</a:t>
            </a:r>
            <a:r>
              <a:rPr lang="en-US" sz="5600" i="1" baseline="-25000" dirty="0" smtClean="0">
                <a:ea typeface="Cambria Math" pitchFamily="18" charset="0"/>
              </a:rPr>
              <a:t>k+</a:t>
            </a:r>
            <a:r>
              <a:rPr lang="en-US" sz="5600" baseline="-25000" dirty="0" smtClean="0">
                <a:latin typeface="Cambria Math" pitchFamily="18" charset="0"/>
                <a:ea typeface="Cambria Math" pitchFamily="18" charset="0"/>
              </a:rPr>
              <a:t>1</a:t>
            </a:r>
            <a:r>
              <a:rPr lang="en-US" sz="5600" dirty="0" smtClean="0"/>
              <a:t>. Since there are </a:t>
            </a:r>
            <a:r>
              <a:rPr lang="en-US" sz="5600" i="1" dirty="0" smtClean="0"/>
              <a:t>C</a:t>
            </a:r>
            <a:r>
              <a:rPr lang="en-US" sz="5600" i="1" baseline="-25000" dirty="0" smtClean="0"/>
              <a:t>k</a:t>
            </a:r>
            <a:r>
              <a:rPr lang="en-US" sz="5600" i="1" dirty="0" smtClean="0"/>
              <a:t>  </a:t>
            </a:r>
            <a:r>
              <a:rPr lang="en-US" sz="5600" dirty="0" smtClean="0"/>
              <a:t>ways  to insert parentheses in the product</a:t>
            </a:r>
            <a:r>
              <a:rPr lang="en-US" sz="5600" i="1" dirty="0" smtClean="0"/>
              <a:t> 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k</a:t>
            </a:r>
            <a:r>
              <a:rPr lang="en-US" sz="5600" dirty="0" smtClean="0"/>
              <a:t>  and  </a:t>
            </a:r>
            <a:r>
              <a:rPr lang="en-US" sz="5600" i="1" dirty="0" smtClean="0"/>
              <a:t>C</a:t>
            </a:r>
            <a:r>
              <a:rPr lang="en-US" sz="5600" i="1" baseline="-25000" dirty="0" smtClean="0"/>
              <a:t>n</a:t>
            </a:r>
            <a:r>
              <a:rPr lang="en-US" sz="5600" i="1" baseline="-25000" dirty="0" smtClean="0">
                <a:latin typeface="Cambria Math"/>
                <a:ea typeface="Cambria Math"/>
              </a:rPr>
              <a:t>−k−</a:t>
            </a:r>
            <a:r>
              <a:rPr lang="en-US" sz="5600" baseline="-25000" dirty="0" smtClean="0">
                <a:latin typeface="Cambria Math" pitchFamily="18" charset="0"/>
                <a:ea typeface="Cambria Math" pitchFamily="18" charset="0"/>
              </a:rPr>
              <a:t>1</a:t>
            </a:r>
            <a:r>
              <a:rPr lang="en-US" sz="5600" dirty="0" smtClean="0">
                <a:latin typeface="Cambria Math" pitchFamily="18" charset="0"/>
                <a:ea typeface="Cambria Math" pitchFamily="18" charset="0"/>
              </a:rPr>
              <a:t> </a:t>
            </a:r>
            <a:r>
              <a:rPr lang="en-US" sz="5600" i="1" dirty="0" smtClean="0"/>
              <a:t> </a:t>
            </a:r>
            <a:r>
              <a:rPr lang="en-US" sz="5600" dirty="0" smtClean="0"/>
              <a:t>ways  to insert parentheses in the product</a:t>
            </a:r>
            <a:r>
              <a:rPr lang="en-US" sz="5600" i="1" dirty="0" smtClean="0"/>
              <a:t> x</a:t>
            </a:r>
            <a:r>
              <a:rPr lang="en-US" sz="5600" i="1" baseline="-25000" dirty="0" smtClean="0">
                <a:ea typeface="Cambria Math" pitchFamily="18" charset="0"/>
              </a:rPr>
              <a:t>k</a:t>
            </a:r>
            <a:r>
              <a:rPr lang="en-US" sz="5600" baseline="-25000" dirty="0" smtClean="0">
                <a:latin typeface="Cambria Math" pitchFamily="18" charset="0"/>
                <a:ea typeface="Cambria Math" pitchFamily="18" charset="0"/>
              </a:rPr>
              <a:t>+1</a:t>
            </a:r>
            <a:r>
              <a:rPr lang="en-US" sz="5600" dirty="0" smtClean="0"/>
              <a:t> </a:t>
            </a:r>
            <a:r>
              <a:rPr lang="en-US" sz="5600" dirty="0" smtClean="0">
                <a:latin typeface="Cambria Math"/>
                <a:ea typeface="Cambria Math"/>
              </a:rPr>
              <a:t>∙</a:t>
            </a:r>
            <a:r>
              <a:rPr lang="en-US" sz="5600" i="1" dirty="0" smtClean="0"/>
              <a:t> x</a:t>
            </a:r>
            <a:r>
              <a:rPr lang="en-US" sz="5600" i="1" baseline="-25000" dirty="0" smtClean="0">
                <a:ea typeface="Cambria Math" pitchFamily="18" charset="0"/>
              </a:rPr>
              <a:t>k</a:t>
            </a:r>
            <a:r>
              <a:rPr lang="en-US" sz="5600" baseline="-25000" dirty="0" smtClean="0">
                <a:latin typeface="Cambria Math" pitchFamily="18" charset="0"/>
                <a:ea typeface="Cambria Math" pitchFamily="18" charset="0"/>
              </a:rPr>
              <a:t>+2</a:t>
            </a:r>
            <a:r>
              <a:rPr lang="en-US" sz="5600" dirty="0" smtClean="0"/>
              <a:t> </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n</a:t>
            </a:r>
            <a:r>
              <a:rPr lang="en-US" sz="5600" dirty="0" smtClean="0"/>
              <a:t>, we have </a:t>
            </a: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r>
              <a:rPr lang="en-US" sz="5600" dirty="0" smtClean="0">
                <a:latin typeface="Cambria Math" pitchFamily="18" charset="0"/>
                <a:ea typeface="Cambria Math" pitchFamily="18" charset="0"/>
              </a:rPr>
              <a:t>The initial conditions are </a:t>
            </a:r>
            <a:r>
              <a:rPr lang="en-US" sz="5600" i="1" dirty="0" smtClean="0"/>
              <a:t>C</a:t>
            </a:r>
            <a:r>
              <a:rPr lang="en-US" sz="5600" baseline="-25000" dirty="0" smtClean="0">
                <a:latin typeface="Cambria Math" pitchFamily="18" charset="0"/>
                <a:ea typeface="Cambria Math" pitchFamily="18" charset="0"/>
              </a:rPr>
              <a:t>0</a:t>
            </a:r>
            <a:r>
              <a:rPr lang="en-US" sz="5600" dirty="0" smtClean="0"/>
              <a:t> = </a:t>
            </a:r>
            <a:r>
              <a:rPr lang="en-US" sz="5600" dirty="0" smtClean="0">
                <a:latin typeface="Cambria Math" pitchFamily="18" charset="0"/>
                <a:ea typeface="Cambria Math" pitchFamily="18" charset="0"/>
              </a:rPr>
              <a:t>1 and </a:t>
            </a:r>
            <a:r>
              <a:rPr lang="en-US" sz="5600" i="1" dirty="0" smtClean="0"/>
              <a:t>C</a:t>
            </a:r>
            <a:r>
              <a:rPr lang="en-US" sz="5600" baseline="-25000" dirty="0" smtClean="0">
                <a:latin typeface="Cambria Math" pitchFamily="18" charset="0"/>
                <a:ea typeface="Cambria Math" pitchFamily="18" charset="0"/>
              </a:rPr>
              <a:t>1</a:t>
            </a:r>
            <a:r>
              <a:rPr lang="en-US" sz="5600" dirty="0" smtClean="0"/>
              <a:t> = </a:t>
            </a:r>
            <a:r>
              <a:rPr lang="en-US" sz="5600" dirty="0" smtClean="0">
                <a:latin typeface="Cambria Math" pitchFamily="18" charset="0"/>
                <a:ea typeface="Cambria Math" pitchFamily="18" charset="0"/>
              </a:rPr>
              <a:t>1.</a:t>
            </a:r>
          </a:p>
          <a:p>
            <a:pPr marL="0" indent="0">
              <a:buNone/>
            </a:pPr>
            <a:endParaRPr lang="en-US" sz="5600" dirty="0" smtClean="0">
              <a:latin typeface="Cambria Math" pitchFamily="18" charset="0"/>
              <a:ea typeface="Cambria Math" pitchFamily="18" charset="0"/>
            </a:endParaRPr>
          </a:p>
          <a:p>
            <a:pPr marL="0" indent="0">
              <a:buNone/>
            </a:pPr>
            <a:endParaRPr lang="en-US" sz="4300" dirty="0" smtClean="0">
              <a:latin typeface="Cambria Math" pitchFamily="18" charset="0"/>
              <a:ea typeface="Cambria Math" pitchFamily="18" charset="0"/>
            </a:endParaRPr>
          </a:p>
          <a:p>
            <a:pPr>
              <a:buNone/>
            </a:pPr>
            <a:endParaRPr lang="en-US" sz="4300" dirty="0" smtClean="0"/>
          </a:p>
          <a:p>
            <a:pPr lvl="1"/>
            <a:endParaRPr lang="en-US" dirty="0" smtClean="0">
              <a:latin typeface="Cambria Math" pitchFamily="18" charset="0"/>
              <a:ea typeface="Cambria Math" pitchFamily="18" charset="0"/>
            </a:endParaRPr>
          </a:p>
          <a:p>
            <a:pPr lvl="2">
              <a:buNone/>
            </a:pPr>
            <a:r>
              <a:rPr lang="en-US" dirty="0" smtClean="0">
                <a:latin typeface="Cambria Math" pitchFamily="18" charset="0"/>
                <a:ea typeface="Cambria Math" pitchFamily="18" charset="0"/>
              </a:rPr>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676400" y="4191000"/>
            <a:ext cx="4233386" cy="16573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981200" y="4419600"/>
            <a:ext cx="1353026" cy="558641"/>
          </a:xfrm>
          <a:prstGeom prst="rect">
            <a:avLst/>
          </a:prstGeom>
        </p:spPr>
      </p:pic>
      <p:sp>
        <p:nvSpPr>
          <p:cNvPr id="10" name="TextBox 9"/>
          <p:cNvSpPr txBox="1"/>
          <p:nvPr/>
        </p:nvSpPr>
        <p:spPr>
          <a:xfrm>
            <a:off x="1752600" y="5257800"/>
            <a:ext cx="5943600" cy="923330"/>
          </a:xfrm>
          <a:prstGeom prst="rect">
            <a:avLst/>
          </a:prstGeom>
          <a:noFill/>
          <a:ln>
            <a:solidFill>
              <a:srgbClr val="0070C0"/>
            </a:solidFill>
          </a:ln>
        </p:spPr>
        <p:txBody>
          <a:bodyPr wrap="square" rtlCol="0">
            <a:spAutoFit/>
          </a:bodyPr>
          <a:lstStyle/>
          <a:p>
            <a:r>
              <a:rPr lang="en-US" dirty="0" smtClean="0"/>
              <a:t>The sequence {</a:t>
            </a:r>
            <a:r>
              <a:rPr lang="en-US" i="1" dirty="0" err="1" smtClean="0"/>
              <a:t>C</a:t>
            </a:r>
            <a:r>
              <a:rPr lang="en-US" i="1" baseline="-25000" dirty="0" err="1" smtClean="0"/>
              <a:t>n</a:t>
            </a:r>
            <a:r>
              <a:rPr lang="en-US" i="1" baseline="-25000" dirty="0" smtClean="0"/>
              <a:t> </a:t>
            </a:r>
            <a:r>
              <a:rPr lang="en-US" dirty="0" smtClean="0"/>
              <a:t>} is the sequence of </a:t>
            </a:r>
            <a:r>
              <a:rPr lang="en-US" b="1" dirty="0" smtClean="0"/>
              <a:t>Catalan Numbers</a:t>
            </a:r>
            <a:r>
              <a:rPr lang="en-US" dirty="0" smtClean="0"/>
              <a:t>. This recurrence  relation can be solved using the method of generating functions; see Exercise </a:t>
            </a:r>
            <a:r>
              <a:rPr lang="en-US" dirty="0" smtClean="0">
                <a:latin typeface="Cambria Math" pitchFamily="18" charset="0"/>
                <a:ea typeface="Cambria Math" pitchFamily="18" charset="0"/>
              </a:rPr>
              <a:t>41</a:t>
            </a:r>
            <a:r>
              <a:rPr lang="en-US" dirty="0" smtClean="0"/>
              <a:t> in Section </a:t>
            </a:r>
            <a:r>
              <a:rPr lang="en-US" dirty="0" smtClean="0">
                <a:latin typeface="Cambria Math" pitchFamily="18" charset="0"/>
                <a:ea typeface="Cambria Math" pitchFamily="18" charset="0"/>
              </a:rPr>
              <a:t>8.4</a:t>
            </a: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b="1" dirty="0"/>
              <a:t>a) </a:t>
            </a:r>
            <a:r>
              <a:rPr lang="en-US" dirty="0"/>
              <a:t>Find a recurrence relation for the number of ways to</a:t>
            </a:r>
          </a:p>
          <a:p>
            <a:pPr marL="0" indent="0">
              <a:buNone/>
            </a:pPr>
            <a:r>
              <a:rPr lang="en-US" dirty="0"/>
              <a:t>climb </a:t>
            </a:r>
            <a:r>
              <a:rPr lang="en-US" i="1" dirty="0"/>
              <a:t>n </a:t>
            </a:r>
            <a:r>
              <a:rPr lang="en-US" dirty="0"/>
              <a:t>stairs if the person climbing the stairs can take</a:t>
            </a:r>
          </a:p>
          <a:p>
            <a:pPr marL="0" indent="0">
              <a:buNone/>
            </a:pPr>
            <a:r>
              <a:rPr lang="en-US" dirty="0"/>
              <a:t>one, two, or three stairs at a time.</a:t>
            </a:r>
          </a:p>
          <a:p>
            <a:pPr marL="0" indent="0">
              <a:buNone/>
            </a:pPr>
            <a:r>
              <a:rPr lang="en-US" b="1" dirty="0"/>
              <a:t>b) </a:t>
            </a:r>
            <a:r>
              <a:rPr lang="en-US" dirty="0"/>
              <a:t>What are the initial conditions?</a:t>
            </a:r>
          </a:p>
          <a:p>
            <a:pPr marL="0" indent="0">
              <a:buNone/>
            </a:pPr>
            <a:r>
              <a:rPr lang="en-US" b="1" dirty="0"/>
              <a:t>c) </a:t>
            </a:r>
            <a:r>
              <a:rPr lang="en-US" dirty="0"/>
              <a:t>In many ways can this person climb a flight of eight</a:t>
            </a:r>
          </a:p>
          <a:p>
            <a:pPr marL="0" indent="0">
              <a:buNone/>
            </a:pPr>
            <a:r>
              <a:rPr lang="en-US" dirty="0" smtClean="0"/>
              <a:t> stairs</a:t>
            </a:r>
            <a:r>
              <a:rPr lang="en-US" dirty="0"/>
              <a:t>?</a:t>
            </a:r>
          </a:p>
          <a:p>
            <a:pPr marL="0" indent="0">
              <a:buNone/>
            </a:pPr>
            <a:r>
              <a:rPr lang="en-US" dirty="0"/>
              <a:t>A string that contains only 0s, 1s, and 2s is called </a:t>
            </a:r>
            <a:r>
              <a:rPr lang="en-US" dirty="0" smtClean="0"/>
              <a:t>a </a:t>
            </a:r>
            <a:r>
              <a:rPr lang="en-US" b="1" dirty="0" smtClean="0"/>
              <a:t>ternary</a:t>
            </a:r>
            <a:r>
              <a:rPr lang="en-US" b="1" dirty="0"/>
              <a:t> </a:t>
            </a:r>
            <a:r>
              <a:rPr lang="en-US" b="1" dirty="0" smtClean="0"/>
              <a:t>string</a:t>
            </a:r>
            <a:r>
              <a:rPr lang="en-US" dirty="0"/>
              <a:t>.</a:t>
            </a:r>
            <a:endParaRPr lang="en-US" dirty="0"/>
          </a:p>
        </p:txBody>
      </p:sp>
    </p:spTree>
    <p:extLst>
      <p:ext uri="{BB962C8B-B14F-4D97-AF65-F5344CB8AC3E}">
        <p14:creationId xmlns:p14="http://schemas.microsoft.com/office/powerpoint/2010/main" val="798187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0" indent="0">
              <a:buNone/>
            </a:pPr>
            <a:r>
              <a:rPr lang="en-US" dirty="0" smtClean="0"/>
              <a:t>#11</a:t>
            </a:r>
            <a:endParaRPr lang="en-US" dirty="0"/>
          </a:p>
        </p:txBody>
      </p:sp>
    </p:spTree>
    <p:extLst>
      <p:ext uri="{BB962C8B-B14F-4D97-AF65-F5344CB8AC3E}">
        <p14:creationId xmlns:p14="http://schemas.microsoft.com/office/powerpoint/2010/main" val="404049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Linear Recurrence Relations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Linear Homogeneous Recurrence Relations</a:t>
            </a:r>
          </a:p>
          <a:p>
            <a:r>
              <a:rPr lang="en-US" dirty="0" smtClean="0"/>
              <a:t>Solving Linear Homogeneous Recurrence Relations with Constant Coefficients. </a:t>
            </a:r>
          </a:p>
          <a:p>
            <a:r>
              <a:rPr lang="en-US" dirty="0" smtClean="0"/>
              <a:t>Solving Linear </a:t>
            </a:r>
            <a:r>
              <a:rPr lang="en-US" dirty="0" err="1" smtClean="0"/>
              <a:t>Nonhomogeneous</a:t>
            </a:r>
            <a:r>
              <a:rPr lang="en-US" dirty="0" smtClean="0"/>
              <a:t> Recurrence Relations with Constant Coefficients.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Homogeneous Recurrence Relations</a:t>
            </a:r>
            <a:endParaRPr lang="en-US"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Definition: </a:t>
            </a:r>
            <a:r>
              <a:rPr lang="en-US" sz="2400" dirty="0" smtClean="0"/>
              <a:t>A </a:t>
            </a:r>
            <a:r>
              <a:rPr lang="en-US" sz="2400" i="1" dirty="0" smtClean="0"/>
              <a:t>linear homogeneous recurrence relation of degree </a:t>
            </a:r>
            <a:r>
              <a:rPr lang="en-US" sz="2400" dirty="0" smtClean="0"/>
              <a:t>k</a:t>
            </a:r>
            <a:r>
              <a:rPr lang="en-US" sz="2400" i="1" dirty="0" smtClean="0"/>
              <a:t> with constant coefficients </a:t>
            </a:r>
            <a:r>
              <a:rPr lang="en-US" sz="2400" dirty="0" smtClean="0"/>
              <a:t>is a recurrence relation of the form </a:t>
            </a:r>
            <a:r>
              <a:rPr lang="en-US" sz="2400" i="1" dirty="0" smtClean="0"/>
              <a:t>a</a:t>
            </a:r>
            <a:r>
              <a:rPr lang="en-US" sz="2400" i="1" baseline="-25000" dirty="0" smtClean="0"/>
              <a:t>n</a:t>
            </a:r>
            <a:r>
              <a:rPr lang="en-US" sz="2400" i="1" dirty="0" smtClean="0"/>
              <a:t> = c</a:t>
            </a:r>
            <a:r>
              <a:rPr lang="en-US" sz="2400" baseline="-25000" dirty="0" smtClean="0">
                <a:latin typeface="Cambria Math" pitchFamily="18" charset="0"/>
                <a:ea typeface="Cambria Math" pitchFamily="18" charset="0"/>
              </a:rPr>
              <a:t>1</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a:ea typeface="Cambria Math"/>
              </a:rPr>
              <a:t>−</a:t>
            </a:r>
            <a:r>
              <a:rPr lang="en-US" sz="2400" i="1" baseline="-25000" dirty="0" smtClean="0"/>
              <a:t>k ,</a:t>
            </a:r>
            <a:r>
              <a:rPr lang="en-US" sz="2400" b="1" dirty="0" smtClean="0"/>
              <a:t> </a:t>
            </a:r>
            <a:r>
              <a:rPr lang="en-US" sz="2400" dirty="0" smtClean="0"/>
              <a:t>where                </a:t>
            </a:r>
            <a:r>
              <a:rPr lang="en-US" sz="2400" i="1" dirty="0" smtClean="0"/>
              <a:t>c</a:t>
            </a:r>
            <a:r>
              <a:rPr lang="en-US" sz="2400" baseline="-25000" dirty="0" smtClean="0">
                <a:latin typeface="Cambria Math" pitchFamily="18" charset="0"/>
                <a:ea typeface="Cambria Math" pitchFamily="18" charset="0"/>
              </a:rPr>
              <a:t>1</a:t>
            </a:r>
            <a:r>
              <a:rPr lang="en-US" sz="2400" i="1" dirty="0" smtClean="0"/>
              <a:t>, c</a:t>
            </a:r>
            <a:r>
              <a:rPr lang="en-US" sz="2400" baseline="-25000" dirty="0" smtClean="0">
                <a:latin typeface="Cambria Math" pitchFamily="18" charset="0"/>
                <a:ea typeface="Cambria Math" pitchFamily="18" charset="0"/>
              </a:rPr>
              <a:t>2</a:t>
            </a:r>
            <a:r>
              <a:rPr lang="en-US" sz="2400" i="1" dirty="0" smtClean="0"/>
              <a:t>, ….,c</a:t>
            </a:r>
            <a:r>
              <a:rPr lang="en-US" sz="2400" i="1" baseline="-25000" dirty="0" smtClean="0"/>
              <a:t>k</a:t>
            </a:r>
            <a:r>
              <a:rPr lang="en-US" sz="2400" i="1" dirty="0" smtClean="0"/>
              <a:t> </a:t>
            </a:r>
            <a:r>
              <a:rPr lang="en-US" sz="2400" dirty="0" smtClean="0"/>
              <a:t>are real numbers, and </a:t>
            </a:r>
            <a:r>
              <a:rPr lang="en-US" sz="2400" i="1" dirty="0" smtClean="0"/>
              <a:t>c</a:t>
            </a:r>
            <a:r>
              <a:rPr lang="en-US" sz="2400" i="1" baseline="-25000" dirty="0" smtClean="0"/>
              <a:t>k</a:t>
            </a:r>
            <a:r>
              <a:rPr lang="en-US" sz="2400" i="1" dirty="0" smtClean="0"/>
              <a:t> </a:t>
            </a:r>
            <a:r>
              <a:rPr lang="en-US" sz="2400" dirty="0" smtClean="0">
                <a:latin typeface="Cambria Math"/>
                <a:ea typeface="Cambria Math"/>
              </a:rPr>
              <a:t>≠ </a:t>
            </a:r>
            <a:r>
              <a:rPr lang="en-US" sz="2400" dirty="0" smtClean="0">
                <a:latin typeface="Cambria Math" pitchFamily="18" charset="0"/>
                <a:ea typeface="Cambria Math" pitchFamily="18" charset="0"/>
              </a:rPr>
              <a:t>0 </a:t>
            </a:r>
            <a:endParaRPr lang="en-US" sz="2400" dirty="0">
              <a:latin typeface="Cambria Math" pitchFamily="18" charset="0"/>
              <a:ea typeface="Cambria Math" pitchFamily="18" charset="0"/>
            </a:endParaRPr>
          </a:p>
        </p:txBody>
      </p:sp>
      <p:sp>
        <p:nvSpPr>
          <p:cNvPr id="4" name="TextBox 3"/>
          <p:cNvSpPr txBox="1"/>
          <p:nvPr/>
        </p:nvSpPr>
        <p:spPr>
          <a:xfrm>
            <a:off x="533400" y="3886200"/>
            <a:ext cx="8305800" cy="1354217"/>
          </a:xfrm>
          <a:prstGeom prst="rect">
            <a:avLst/>
          </a:prstGeom>
          <a:noFill/>
          <a:ln>
            <a:solidFill>
              <a:schemeClr val="accent1"/>
            </a:solidFill>
          </a:ln>
        </p:spPr>
        <p:txBody>
          <a:bodyPr wrap="square" rtlCol="0">
            <a:spAutoFit/>
          </a:bodyPr>
          <a:lstStyle/>
          <a:p>
            <a:pPr>
              <a:buFont typeface="Arial" pitchFamily="34" charset="0"/>
              <a:buChar char="•"/>
            </a:pPr>
            <a:r>
              <a:rPr lang="en-US" dirty="0" smtClean="0"/>
              <a:t> </a:t>
            </a:r>
            <a:r>
              <a:rPr lang="en-US" sz="1600" dirty="0" smtClean="0"/>
              <a:t>it is </a:t>
            </a:r>
            <a:r>
              <a:rPr lang="en-US" sz="1600" i="1" dirty="0" smtClean="0"/>
              <a:t>linear </a:t>
            </a:r>
            <a:r>
              <a:rPr lang="en-US" sz="1600" dirty="0" smtClean="0"/>
              <a:t>because the right-hand side is a sum of the previous terms of the sequence each multiplied by a function of </a:t>
            </a:r>
            <a:r>
              <a:rPr lang="en-US" sz="1600" i="1" dirty="0" smtClean="0"/>
              <a:t>n</a:t>
            </a:r>
            <a:r>
              <a:rPr lang="en-US" sz="1600" dirty="0" smtClean="0"/>
              <a:t>.</a:t>
            </a:r>
          </a:p>
          <a:p>
            <a:pPr>
              <a:buFont typeface="Arial" pitchFamily="34" charset="0"/>
              <a:buChar char="•"/>
            </a:pPr>
            <a:r>
              <a:rPr lang="en-US" sz="1600" i="1" dirty="0" smtClean="0"/>
              <a:t> </a:t>
            </a:r>
            <a:r>
              <a:rPr lang="en-US" sz="1600" dirty="0" smtClean="0"/>
              <a:t>it is </a:t>
            </a:r>
            <a:r>
              <a:rPr lang="en-US" sz="1600" i="1" dirty="0" smtClean="0"/>
              <a:t>homogeneous </a:t>
            </a:r>
            <a:r>
              <a:rPr lang="en-US" sz="1600" dirty="0" smtClean="0"/>
              <a:t>because no terms occur that are not multiples of the </a:t>
            </a:r>
            <a:r>
              <a:rPr lang="en-US" sz="1600" i="1" dirty="0" err="1" smtClean="0"/>
              <a:t>a</a:t>
            </a:r>
            <a:r>
              <a:rPr lang="en-US" sz="1600" i="1" baseline="-25000" dirty="0" err="1" smtClean="0"/>
              <a:t>j</a:t>
            </a:r>
            <a:r>
              <a:rPr lang="en-US" sz="1600" dirty="0" err="1" smtClean="0"/>
              <a:t>s</a:t>
            </a:r>
            <a:r>
              <a:rPr lang="en-US" sz="1600" dirty="0" smtClean="0"/>
              <a:t>. Each coefficient is a constant.</a:t>
            </a:r>
          </a:p>
          <a:p>
            <a:pPr>
              <a:buFont typeface="Arial" pitchFamily="34" charset="0"/>
              <a:buChar char="•"/>
            </a:pPr>
            <a:r>
              <a:rPr lang="en-US" sz="1600" i="1" dirty="0" smtClean="0"/>
              <a:t> </a:t>
            </a:r>
            <a:r>
              <a:rPr lang="en-US" sz="1600" dirty="0" smtClean="0"/>
              <a:t>the </a:t>
            </a:r>
            <a:r>
              <a:rPr lang="en-US" sz="1600" i="1" dirty="0" smtClean="0"/>
              <a:t>degree </a:t>
            </a:r>
            <a:r>
              <a:rPr lang="en-US" sz="1600" dirty="0" smtClean="0"/>
              <a:t>is</a:t>
            </a:r>
            <a:r>
              <a:rPr lang="en-US" sz="1600" i="1" dirty="0" smtClean="0"/>
              <a:t> k  </a:t>
            </a:r>
            <a:r>
              <a:rPr lang="en-US" sz="1600" dirty="0" smtClean="0"/>
              <a:t>because  </a:t>
            </a:r>
            <a:r>
              <a:rPr lang="en-US" sz="1600" i="1" dirty="0" smtClean="0"/>
              <a:t>a</a:t>
            </a:r>
            <a:r>
              <a:rPr lang="en-US" sz="1600" i="1" baseline="-25000" dirty="0" smtClean="0"/>
              <a:t>n</a:t>
            </a:r>
            <a:r>
              <a:rPr lang="en-US" sz="1600" i="1" dirty="0" smtClean="0"/>
              <a:t> </a:t>
            </a:r>
            <a:r>
              <a:rPr lang="en-US" sz="1600" dirty="0" smtClean="0"/>
              <a:t>is expressed in terms of the previous </a:t>
            </a:r>
            <a:r>
              <a:rPr lang="en-US" sz="1600" i="1" dirty="0" smtClean="0"/>
              <a:t>k</a:t>
            </a:r>
            <a:r>
              <a:rPr lang="en-US" sz="1600" dirty="0" smtClean="0"/>
              <a:t> terms of the sequence. </a:t>
            </a:r>
            <a:endParaRPr lang="en-US" sz="1600" i="1" dirty="0"/>
          </a:p>
        </p:txBody>
      </p:sp>
      <p:sp>
        <p:nvSpPr>
          <p:cNvPr id="5" name="TextBox 4"/>
          <p:cNvSpPr txBox="1"/>
          <p:nvPr/>
        </p:nvSpPr>
        <p:spPr>
          <a:xfrm>
            <a:off x="609600" y="5715000"/>
            <a:ext cx="8305800" cy="584775"/>
          </a:xfrm>
          <a:prstGeom prst="rect">
            <a:avLst/>
          </a:prstGeom>
          <a:noFill/>
          <a:ln>
            <a:solidFill>
              <a:schemeClr val="accent1"/>
            </a:solidFill>
          </a:ln>
        </p:spPr>
        <p:txBody>
          <a:bodyPr wrap="square" rtlCol="0">
            <a:spAutoFit/>
          </a:bodyPr>
          <a:lstStyle/>
          <a:p>
            <a:r>
              <a:rPr lang="en-US" sz="1600" dirty="0" smtClean="0"/>
              <a:t>By strong induction, a sequence satisfying such a recurrence relation is uniquely determined by the recurrence relation and the </a:t>
            </a:r>
            <a:r>
              <a:rPr lang="en-US" sz="1600" i="1" dirty="0" smtClean="0"/>
              <a:t>k</a:t>
            </a:r>
            <a:r>
              <a:rPr lang="en-US" sz="1600" dirty="0" smtClean="0"/>
              <a:t> initial conditions </a:t>
            </a:r>
            <a:r>
              <a:rPr lang="en-US" sz="1600" i="1" dirty="0" smtClean="0"/>
              <a:t>a</a:t>
            </a:r>
            <a:r>
              <a:rPr lang="en-US" sz="1600" baseline="-25000" dirty="0" smtClean="0">
                <a:latin typeface="Cambria Math" pitchFamily="18" charset="0"/>
                <a:ea typeface="Cambria Math" pitchFamily="18" charset="0"/>
              </a:rPr>
              <a:t>0</a:t>
            </a:r>
            <a:r>
              <a:rPr lang="en-US" sz="1600" baseline="-25000" dirty="0" smtClean="0"/>
              <a:t> </a:t>
            </a:r>
            <a:r>
              <a:rPr lang="en-US" sz="1600" dirty="0" smtClean="0"/>
              <a:t> = </a:t>
            </a:r>
            <a:r>
              <a:rPr lang="en-US" sz="1600" i="1" dirty="0" smtClean="0"/>
              <a:t>C</a:t>
            </a:r>
            <a:r>
              <a:rPr lang="en-US" sz="1600" baseline="-25000" dirty="0" smtClean="0">
                <a:latin typeface="Cambria Math" pitchFamily="18" charset="0"/>
                <a:ea typeface="Cambria Math" pitchFamily="18" charset="0"/>
              </a:rPr>
              <a:t>1</a:t>
            </a:r>
            <a:r>
              <a:rPr lang="en-US" sz="1600" dirty="0" smtClean="0"/>
              <a:t>, </a:t>
            </a:r>
            <a:r>
              <a:rPr lang="en-US" sz="1600" i="1" dirty="0" smtClean="0"/>
              <a:t>a</a:t>
            </a:r>
            <a:r>
              <a:rPr lang="en-US" sz="1600" baseline="-25000" dirty="0" smtClean="0">
                <a:latin typeface="Cambria Math" pitchFamily="18" charset="0"/>
                <a:ea typeface="Cambria Math" pitchFamily="18" charset="0"/>
              </a:rPr>
              <a:t>0</a:t>
            </a:r>
            <a:r>
              <a:rPr lang="en-US" sz="1600" baseline="-25000" dirty="0" smtClean="0"/>
              <a:t> </a:t>
            </a:r>
            <a:r>
              <a:rPr lang="en-US" sz="1600" dirty="0" smtClean="0"/>
              <a:t> = </a:t>
            </a:r>
            <a:r>
              <a:rPr lang="en-US" sz="1600" i="1" dirty="0" smtClean="0"/>
              <a:t>C</a:t>
            </a:r>
            <a:r>
              <a:rPr lang="en-US" sz="1600" baseline="-25000" dirty="0" smtClean="0">
                <a:latin typeface="Cambria Math" pitchFamily="18" charset="0"/>
                <a:ea typeface="Cambria Math" pitchFamily="18" charset="0"/>
              </a:rPr>
              <a:t>1</a:t>
            </a:r>
            <a:r>
              <a:rPr lang="en-US" sz="1600" dirty="0" smtClean="0"/>
              <a:t> ,</a:t>
            </a:r>
            <a:r>
              <a:rPr lang="en-US" sz="1600" dirty="0" smtClean="0">
                <a:latin typeface="Cambria Math"/>
                <a:ea typeface="Cambria Math"/>
              </a:rPr>
              <a:t>…</a:t>
            </a:r>
            <a:r>
              <a:rPr lang="en-US" sz="1600" dirty="0" smtClean="0"/>
              <a:t> , </a:t>
            </a:r>
            <a:r>
              <a:rPr lang="en-US" sz="1600" i="1" dirty="0" smtClean="0"/>
              <a:t>a</a:t>
            </a:r>
            <a:r>
              <a:rPr lang="en-US" sz="1600" i="1" baseline="-25000" dirty="0" smtClean="0">
                <a:ea typeface="Cambria Math" pitchFamily="18" charset="0"/>
              </a:rPr>
              <a:t>k</a:t>
            </a:r>
            <a:r>
              <a:rPr lang="en-US" sz="1600" baseline="-25000" dirty="0" smtClean="0">
                <a:latin typeface="Cambria Math"/>
                <a:ea typeface="Cambria Math"/>
              </a:rPr>
              <a:t>−1</a:t>
            </a:r>
            <a:r>
              <a:rPr lang="en-US" sz="1600" baseline="-25000" dirty="0" smtClean="0"/>
              <a:t> </a:t>
            </a:r>
            <a:r>
              <a:rPr lang="en-US" sz="1600" dirty="0" smtClean="0"/>
              <a:t> = </a:t>
            </a:r>
            <a:r>
              <a:rPr lang="en-US" sz="1600" i="1" dirty="0" smtClean="0"/>
              <a:t>C</a:t>
            </a:r>
            <a:r>
              <a:rPr lang="en-US" sz="1600" i="1" baseline="-25000" dirty="0" smtClean="0">
                <a:ea typeface="Cambria Math" pitchFamily="18" charset="0"/>
              </a:rPr>
              <a:t>k</a:t>
            </a:r>
            <a:r>
              <a:rPr lang="en-US" sz="1600" baseline="-25000" dirty="0" smtClean="0">
                <a:latin typeface="Cambria Math"/>
                <a:ea typeface="Cambria Math"/>
              </a:rPr>
              <a:t>−1</a:t>
            </a:r>
            <a:r>
              <a:rPr lang="en-US" sz="1600" dirty="0" smtClean="0"/>
              <a:t>.</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Recurrence Relations</a:t>
            </a:r>
            <a:endParaRPr lang="en-US" dirty="0"/>
          </a:p>
        </p:txBody>
      </p:sp>
      <p:sp>
        <p:nvSpPr>
          <p:cNvPr id="3" name="Subtitle 2"/>
          <p:cNvSpPr>
            <a:spLocks noGrp="1"/>
          </p:cNvSpPr>
          <p:nvPr>
            <p:ph type="subTitle" idx="1"/>
          </p:nvPr>
        </p:nvSpPr>
        <p:spPr/>
        <p:txBody>
          <a:bodyPr/>
          <a:lstStyle/>
          <a:p>
            <a:r>
              <a:rPr lang="en-US" dirty="0" smtClean="0"/>
              <a:t>Section 8.</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Linear Homogeneous Recurrence Relations </a:t>
            </a:r>
            <a:endParaRPr lang="en-US" dirty="0"/>
          </a:p>
        </p:txBody>
      </p:sp>
      <p:sp>
        <p:nvSpPr>
          <p:cNvPr id="3" name="Content Placeholder 2"/>
          <p:cNvSpPr>
            <a:spLocks noGrp="1"/>
          </p:cNvSpPr>
          <p:nvPr>
            <p:ph idx="1"/>
          </p:nvPr>
        </p:nvSpPr>
        <p:spPr/>
        <p:txBody>
          <a:bodyPr/>
          <a:lstStyle/>
          <a:p>
            <a:r>
              <a:rPr lang="en-US" i="1" dirty="0" err="1" smtClean="0"/>
              <a:t>P</a:t>
            </a:r>
            <a:r>
              <a:rPr lang="en-US" i="1" baseline="-25000" dirty="0" err="1" smtClean="0"/>
              <a:t>n</a:t>
            </a:r>
            <a:r>
              <a:rPr lang="en-US" i="1" dirty="0" smtClean="0"/>
              <a:t> = </a:t>
            </a:r>
            <a:r>
              <a:rPr lang="en-US" dirty="0" smtClean="0">
                <a:latin typeface="Cambria Math" pitchFamily="18" charset="0"/>
                <a:ea typeface="Cambria Math" pitchFamily="18" charset="0"/>
              </a:rPr>
              <a:t>(1.11)</a:t>
            </a:r>
            <a:r>
              <a:rPr lang="en-US" i="1" dirty="0" smtClean="0"/>
              <a:t>P</a:t>
            </a:r>
            <a:r>
              <a:rPr lang="en-US" i="1" baseline="-25000" dirty="0" smtClean="0"/>
              <a:t>n-1 </a:t>
            </a:r>
            <a:r>
              <a:rPr lang="en-US" i="1" dirty="0" smtClean="0"/>
              <a:t>    </a:t>
            </a:r>
            <a:r>
              <a:rPr lang="en-US" dirty="0" smtClean="0">
                <a:solidFill>
                  <a:srgbClr val="FF0000"/>
                </a:solidFill>
              </a:rPr>
              <a:t>linear homogeneous recurrence relation of degree one</a:t>
            </a:r>
          </a:p>
          <a:p>
            <a:r>
              <a:rPr lang="en-US" dirty="0" smtClean="0"/>
              <a:t> </a:t>
            </a:r>
            <a:r>
              <a:rPr lang="en-US" i="1" dirty="0" smtClean="0"/>
              <a:t>f</a:t>
            </a:r>
            <a:r>
              <a:rPr lang="en-US" i="1" baseline="-25000" dirty="0" smtClean="0"/>
              <a:t>n</a:t>
            </a:r>
            <a:r>
              <a:rPr lang="en-US" i="1" dirty="0" smtClean="0"/>
              <a:t> = f</a:t>
            </a:r>
            <a:r>
              <a:rPr lang="en-US" i="1" baseline="-25000" dirty="0" smtClean="0"/>
              <a:t>n-1 </a:t>
            </a:r>
            <a:r>
              <a:rPr lang="en-US" i="1" dirty="0" smtClean="0"/>
              <a:t> + f</a:t>
            </a:r>
            <a:r>
              <a:rPr lang="en-US" i="1" baseline="-25000" dirty="0" smtClean="0"/>
              <a:t>n-2</a:t>
            </a:r>
            <a:r>
              <a:rPr lang="en-US" dirty="0" smtClean="0"/>
              <a:t>   </a:t>
            </a:r>
            <a:r>
              <a:rPr lang="en-US" dirty="0" smtClean="0">
                <a:solidFill>
                  <a:srgbClr val="FF0000"/>
                </a:solidFill>
              </a:rPr>
              <a:t>linear homogeneous recurrence relation of degree two</a:t>
            </a:r>
            <a:endParaRPr lang="en-US" i="1" baseline="-25000" dirty="0" smtClean="0">
              <a:solidFill>
                <a:srgbClr val="FF0000"/>
              </a:solidFill>
            </a:endParaRPr>
          </a:p>
          <a:p>
            <a:r>
              <a:rPr lang="en-US" i="1" dirty="0" smtClean="0"/>
              <a:t>                     </a:t>
            </a:r>
            <a:r>
              <a:rPr lang="en-US" i="1" baseline="-25000" dirty="0" smtClean="0"/>
              <a:t>                    </a:t>
            </a:r>
            <a:r>
              <a:rPr lang="en-US" dirty="0" smtClean="0">
                <a:solidFill>
                  <a:srgbClr val="FF0000"/>
                </a:solidFill>
              </a:rPr>
              <a:t>not linear</a:t>
            </a:r>
            <a:endParaRPr lang="en-US" i="1" baseline="-25000" dirty="0" smtClean="0">
              <a:solidFill>
                <a:srgbClr val="FF0000"/>
              </a:solidFill>
            </a:endParaRPr>
          </a:p>
          <a:p>
            <a:r>
              <a:rPr lang="en-US" i="1" dirty="0" err="1" smtClean="0"/>
              <a:t>H</a:t>
            </a:r>
            <a:r>
              <a:rPr lang="en-US" i="1" baseline="-25000" dirty="0" err="1" smtClean="0"/>
              <a:t>n</a:t>
            </a:r>
            <a:r>
              <a:rPr lang="en-US" i="1" dirty="0" smtClean="0"/>
              <a:t> = </a:t>
            </a:r>
            <a:r>
              <a:rPr lang="en-US" dirty="0" smtClean="0">
                <a:latin typeface="Cambria Math" pitchFamily="18" charset="0"/>
                <a:ea typeface="Cambria Math" pitchFamily="18" charset="0"/>
              </a:rPr>
              <a:t>2</a:t>
            </a:r>
            <a:r>
              <a:rPr lang="en-US" i="1" dirty="0" smtClean="0"/>
              <a:t>H</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r>
              <a:rPr lang="en-US" i="1" dirty="0" smtClean="0"/>
              <a:t>   </a:t>
            </a:r>
            <a:r>
              <a:rPr lang="en-US" dirty="0" smtClean="0">
                <a:solidFill>
                  <a:srgbClr val="FF0000"/>
                </a:solidFill>
              </a:rPr>
              <a:t>not homogeneous</a:t>
            </a:r>
            <a:endParaRPr lang="en-US" i="1" dirty="0" smtClean="0">
              <a:solidFill>
                <a:srgbClr val="FF0000"/>
              </a:solidFill>
            </a:endParaRPr>
          </a:p>
          <a:p>
            <a:r>
              <a:rPr lang="en-US" i="1" dirty="0" err="1" smtClean="0"/>
              <a:t>B</a:t>
            </a:r>
            <a:r>
              <a:rPr lang="en-US" i="1" baseline="-25000" dirty="0" err="1" smtClean="0"/>
              <a:t>n</a:t>
            </a:r>
            <a:r>
              <a:rPr lang="en-US" i="1" dirty="0" smtClean="0"/>
              <a:t> = nB</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 </a:t>
            </a:r>
            <a:r>
              <a:rPr lang="en-US" i="1" baseline="-25000" dirty="0" smtClean="0"/>
              <a:t> </a:t>
            </a:r>
            <a:r>
              <a:rPr lang="en-US" dirty="0" smtClean="0">
                <a:solidFill>
                  <a:srgbClr val="FF0000"/>
                </a:solidFill>
              </a:rPr>
              <a:t>coefficients are not constants </a:t>
            </a:r>
            <a:endParaRPr lang="en-US" i="1" baseline="-25000" dirty="0">
              <a:solidFill>
                <a:srgbClr val="FF0000"/>
              </a:solidFill>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838200" y="3733800"/>
            <a:ext cx="2433638" cy="34528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Linear Homogeneous Recurrence Relations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basic approach is to look for solutions of the form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where </a:t>
            </a:r>
            <a:r>
              <a:rPr lang="en-US" i="1" dirty="0" smtClean="0"/>
              <a:t>r</a:t>
            </a:r>
            <a:r>
              <a:rPr lang="en-US" dirty="0" smtClean="0"/>
              <a:t> is a constant.  </a:t>
            </a:r>
          </a:p>
          <a:p>
            <a:r>
              <a:rPr lang="en-US" dirty="0" smtClean="0"/>
              <a:t>Note that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is a solution to the recurrence relation                     </a:t>
            </a:r>
            <a:r>
              <a:rPr lang="en-US" sz="2800" i="1" dirty="0" smtClean="0"/>
              <a:t>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a:t>
            </a:r>
            <a:r>
              <a:rPr lang="en-US" sz="2800" dirty="0" smtClean="0">
                <a:latin typeface="Cambria Math"/>
                <a:ea typeface="Cambria Math"/>
              </a:rPr>
              <a:t>⋯</a:t>
            </a:r>
            <a:r>
              <a:rPr lang="en-US" sz="2800" i="1" dirty="0" smtClean="0"/>
              <a:t> +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  </a:t>
            </a:r>
            <a:r>
              <a:rPr lang="en-US" sz="2800" dirty="0" smtClean="0"/>
              <a:t> if and only if                                 </a:t>
            </a:r>
            <a:r>
              <a:rPr lang="en-US" i="1" dirty="0" err="1" smtClean="0"/>
              <a:t>r</a:t>
            </a:r>
            <a:r>
              <a:rPr lang="en-US" i="1" baseline="30000" dirty="0" err="1" smtClean="0"/>
              <a:t>n</a:t>
            </a:r>
            <a:r>
              <a:rPr lang="en-US" dirty="0" smtClean="0"/>
              <a:t> </a:t>
            </a:r>
            <a:r>
              <a:rPr lang="en-US" sz="2400" i="1" dirty="0" smtClean="0"/>
              <a:t>= c</a:t>
            </a:r>
            <a:r>
              <a:rPr lang="en-US" sz="2400" baseline="-25000" dirty="0" smtClean="0">
                <a:latin typeface="Cambria Math" pitchFamily="18" charset="0"/>
                <a:ea typeface="Cambria Math" pitchFamily="18" charset="0"/>
              </a:rPr>
              <a:t>1</a:t>
            </a:r>
            <a:r>
              <a:rPr lang="en-US" sz="2400" i="1" dirty="0" smtClean="0"/>
              <a:t>r</a:t>
            </a:r>
            <a:r>
              <a:rPr lang="en-US" sz="2400" i="1" baseline="30000" dirty="0" smtClean="0"/>
              <a:t>n</a:t>
            </a:r>
            <a:r>
              <a:rPr lang="en-US" sz="2400" i="1" baseline="30000" dirty="0" smtClean="0">
                <a:latin typeface="Cambria Math"/>
                <a:ea typeface="Cambria Math"/>
              </a:rPr>
              <a:t>−</a:t>
            </a:r>
            <a:r>
              <a:rPr lang="en-US" sz="2400" baseline="30000" dirty="0" smtClean="0">
                <a:latin typeface="Cambria Math" pitchFamily="18" charset="0"/>
                <a:ea typeface="Cambria Math" pitchFamily="18" charset="0"/>
              </a:rPr>
              <a:t>1</a:t>
            </a:r>
            <a:r>
              <a:rPr lang="en-US" sz="2400" i="1" baseline="30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r</a:t>
            </a:r>
            <a:r>
              <a:rPr lang="en-US" sz="2400" i="1" baseline="30000" dirty="0" smtClean="0"/>
              <a:t>n</a:t>
            </a:r>
            <a:r>
              <a:rPr lang="en-US" sz="2400" i="1" baseline="30000" dirty="0" smtClean="0">
                <a:latin typeface="Cambria Math"/>
                <a:ea typeface="Cambria Math"/>
              </a:rPr>
              <a:t>−</a:t>
            </a:r>
            <a:r>
              <a:rPr lang="en-US" sz="2400" baseline="30000" dirty="0" smtClean="0">
                <a:latin typeface="Cambria Math" pitchFamily="18" charset="0"/>
                <a:ea typeface="Cambria Math" pitchFamily="18" charset="0"/>
              </a:rPr>
              <a:t>2</a:t>
            </a:r>
            <a:r>
              <a:rPr lang="en-US" sz="2400" i="1" baseline="30000" dirty="0" smtClean="0"/>
              <a:t> </a:t>
            </a:r>
            <a:r>
              <a:rPr lang="en-US" sz="2400" i="1" dirty="0" smtClean="0"/>
              <a:t>+ </a:t>
            </a:r>
            <a:r>
              <a:rPr lang="en-US" sz="2400" dirty="0" smtClean="0">
                <a:latin typeface="Cambria Math"/>
                <a:ea typeface="Cambria Math"/>
              </a:rPr>
              <a:t>⋯ </a:t>
            </a:r>
            <a:r>
              <a:rPr lang="en-US" sz="2400" i="1" dirty="0" smtClean="0"/>
              <a:t>+ c</a:t>
            </a:r>
            <a:r>
              <a:rPr lang="en-US" sz="2400" i="1" baseline="-25000" dirty="0" smtClean="0"/>
              <a:t>k</a:t>
            </a:r>
            <a:r>
              <a:rPr lang="en-US" sz="2400" i="1" dirty="0" smtClean="0"/>
              <a:t> </a:t>
            </a:r>
            <a:r>
              <a:rPr lang="en-US" sz="2400" i="1" dirty="0" err="1" smtClean="0"/>
              <a:t>r</a:t>
            </a:r>
            <a:r>
              <a:rPr lang="en-US" sz="2400" i="1" baseline="30000" dirty="0" err="1" smtClean="0"/>
              <a:t>n</a:t>
            </a:r>
            <a:r>
              <a:rPr lang="en-US" sz="2400" baseline="30000" dirty="0" smtClean="0">
                <a:latin typeface="Cambria Math"/>
                <a:ea typeface="Cambria Math"/>
              </a:rPr>
              <a:t>−</a:t>
            </a:r>
            <a:r>
              <a:rPr lang="en-US" sz="2400" i="1" baseline="30000" dirty="0" smtClean="0"/>
              <a:t>k</a:t>
            </a:r>
            <a:r>
              <a:rPr lang="en-US" sz="2400" baseline="30000" dirty="0" smtClean="0"/>
              <a:t> </a:t>
            </a:r>
            <a:r>
              <a:rPr lang="en-US" dirty="0" smtClean="0"/>
              <a:t>.</a:t>
            </a:r>
          </a:p>
          <a:p>
            <a:r>
              <a:rPr lang="en-US" dirty="0" smtClean="0"/>
              <a:t>Algebraic manipulation yields the </a:t>
            </a:r>
            <a:r>
              <a:rPr lang="en-US" i="1" dirty="0" smtClean="0"/>
              <a:t>characteristic equation</a:t>
            </a:r>
            <a:r>
              <a:rPr lang="en-US" dirty="0" smtClean="0"/>
              <a:t>: </a:t>
            </a:r>
          </a:p>
          <a:p>
            <a:pPr>
              <a:buNone/>
            </a:pPr>
            <a:r>
              <a:rPr lang="en-US" dirty="0" smtClean="0"/>
              <a:t>      </a:t>
            </a:r>
            <a:r>
              <a:rPr lang="en-US" i="1" dirty="0" err="1" smtClean="0"/>
              <a:t>r</a:t>
            </a:r>
            <a:r>
              <a:rPr lang="en-US" i="1" baseline="30000" dirty="0" err="1" smtClean="0"/>
              <a:t>k</a:t>
            </a:r>
            <a:r>
              <a:rPr lang="en-US" dirty="0" smtClean="0"/>
              <a:t> </a:t>
            </a:r>
            <a:r>
              <a:rPr lang="en-US" sz="2800" dirty="0" smtClean="0">
                <a:latin typeface="Cambria Math"/>
                <a:ea typeface="Cambria Math"/>
              </a:rPr>
              <a:t>−</a:t>
            </a:r>
            <a:r>
              <a:rPr lang="en-US" sz="2800" i="1" dirty="0" smtClean="0"/>
              <a:t> c</a:t>
            </a:r>
            <a:r>
              <a:rPr lang="en-US" sz="2800" baseline="-25000" dirty="0" smtClean="0">
                <a:latin typeface="Cambria Math" pitchFamily="18" charset="0"/>
                <a:ea typeface="Cambria Math" pitchFamily="18" charset="0"/>
              </a:rPr>
              <a:t>1</a:t>
            </a:r>
            <a:r>
              <a:rPr lang="en-US" sz="2800" i="1" dirty="0" smtClean="0"/>
              <a:t>r</a:t>
            </a:r>
            <a:r>
              <a:rPr lang="en-US" sz="2800" i="1" baseline="30000" dirty="0" smtClean="0"/>
              <a:t>k</a:t>
            </a:r>
            <a:r>
              <a:rPr lang="en-US" sz="2800" i="1" baseline="30000" dirty="0" smtClean="0">
                <a:latin typeface="Cambria Math"/>
                <a:ea typeface="Cambria Math"/>
              </a:rPr>
              <a:t>−</a:t>
            </a:r>
            <a:r>
              <a:rPr lang="en-US" sz="2800" baseline="30000" dirty="0" smtClean="0">
                <a:latin typeface="Cambria Math" pitchFamily="18" charset="0"/>
                <a:ea typeface="Cambria Math" pitchFamily="18" charset="0"/>
              </a:rPr>
              <a:t>1</a:t>
            </a:r>
            <a:r>
              <a:rPr lang="en-US" sz="2800" i="1" baseline="30000" dirty="0" smtClean="0"/>
              <a:t> </a:t>
            </a:r>
            <a:r>
              <a:rPr lang="en-US" sz="2800" i="1" dirty="0" smtClean="0"/>
              <a:t> </a:t>
            </a:r>
            <a:r>
              <a:rPr lang="en-US" sz="2800" i="1" dirty="0" smtClean="0">
                <a:latin typeface="Cambria Math"/>
                <a:ea typeface="Cambria Math"/>
              </a:rPr>
              <a:t>−</a:t>
            </a:r>
            <a:r>
              <a:rPr lang="en-US" sz="2800" i="1" dirty="0" smtClean="0"/>
              <a:t> c</a:t>
            </a:r>
            <a:r>
              <a:rPr lang="en-US" sz="2800" baseline="-25000" dirty="0" smtClean="0">
                <a:latin typeface="Cambria Math" pitchFamily="18" charset="0"/>
                <a:ea typeface="Cambria Math" pitchFamily="18" charset="0"/>
              </a:rPr>
              <a:t>2</a:t>
            </a:r>
            <a:r>
              <a:rPr lang="en-US" sz="2800" i="1" dirty="0" smtClean="0"/>
              <a:t>r</a:t>
            </a:r>
            <a:r>
              <a:rPr lang="en-US" sz="2800" i="1" baseline="30000" dirty="0" smtClean="0"/>
              <a:t>k</a:t>
            </a:r>
            <a:r>
              <a:rPr lang="en-US" sz="2800" i="1" baseline="30000" dirty="0" smtClean="0">
                <a:latin typeface="Cambria Math"/>
                <a:ea typeface="Cambria Math"/>
              </a:rPr>
              <a:t>−</a:t>
            </a:r>
            <a:r>
              <a:rPr lang="en-US" sz="2800" baseline="30000" dirty="0" smtClean="0">
                <a:latin typeface="Cambria Math" pitchFamily="18" charset="0"/>
                <a:ea typeface="Cambria Math" pitchFamily="18" charset="0"/>
              </a:rPr>
              <a:t>2</a:t>
            </a:r>
            <a:r>
              <a:rPr lang="en-US" sz="2800" i="1" baseline="30000" dirty="0" smtClean="0"/>
              <a:t> </a:t>
            </a:r>
            <a:r>
              <a:rPr lang="en-US" sz="2800" i="1" dirty="0" smtClean="0">
                <a:latin typeface="Cambria Math"/>
                <a:ea typeface="Cambria Math"/>
              </a:rPr>
              <a:t>−</a:t>
            </a:r>
            <a:r>
              <a:rPr lang="en-US" sz="2800" i="1" dirty="0" smtClean="0"/>
              <a:t> </a:t>
            </a:r>
            <a:r>
              <a:rPr lang="en-US" sz="2800" dirty="0" smtClean="0">
                <a:latin typeface="Cambria Math"/>
                <a:ea typeface="Cambria Math"/>
              </a:rPr>
              <a:t>⋯</a:t>
            </a:r>
            <a:r>
              <a:rPr lang="en-US" sz="2800" i="1" dirty="0" smtClean="0"/>
              <a:t> </a:t>
            </a:r>
            <a:r>
              <a:rPr lang="en-US" sz="2800" i="1" dirty="0" smtClean="0">
                <a:latin typeface="Cambria Math"/>
                <a:ea typeface="Cambria Math"/>
              </a:rPr>
              <a:t>−</a:t>
            </a:r>
            <a:r>
              <a:rPr lang="en-US" sz="2800" i="1" dirty="0" smtClean="0"/>
              <a:t> c</a:t>
            </a:r>
            <a:r>
              <a:rPr lang="en-US" sz="2800" i="1" baseline="-25000" dirty="0" smtClean="0"/>
              <a:t>k</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dirty="0" smtClean="0"/>
              <a:t>r</a:t>
            </a:r>
            <a:r>
              <a:rPr lang="en-US" sz="2800" baseline="30000" dirty="0" smtClean="0"/>
              <a:t>  </a:t>
            </a:r>
            <a:r>
              <a:rPr lang="en-US" sz="2800" dirty="0" smtClean="0">
                <a:latin typeface="Cambria Math"/>
                <a:ea typeface="Cambria Math"/>
              </a:rPr>
              <a:t>− </a:t>
            </a:r>
            <a:r>
              <a:rPr lang="en-US" sz="2800" i="1" dirty="0" smtClean="0"/>
              <a:t>c</a:t>
            </a:r>
            <a:r>
              <a:rPr lang="en-US" sz="2400" i="1" baseline="-25000" dirty="0" smtClean="0"/>
              <a:t>k   </a:t>
            </a:r>
            <a:r>
              <a:rPr lang="en-US" sz="2400" dirty="0" smtClean="0"/>
              <a:t>= </a:t>
            </a:r>
            <a:r>
              <a:rPr lang="en-US" sz="2400" dirty="0" smtClean="0">
                <a:latin typeface="Cambria Math" pitchFamily="18" charset="0"/>
                <a:ea typeface="Cambria Math" pitchFamily="18" charset="0"/>
              </a:rPr>
              <a:t>0</a:t>
            </a:r>
            <a:endParaRPr lang="en-US" dirty="0" smtClean="0"/>
          </a:p>
          <a:p>
            <a:r>
              <a:rPr lang="en-US" dirty="0" smtClean="0"/>
              <a:t>The sequence {</a:t>
            </a:r>
            <a:r>
              <a:rPr lang="en-US" i="1" dirty="0" smtClean="0"/>
              <a:t>a</a:t>
            </a:r>
            <a:r>
              <a:rPr lang="en-US" i="1" baseline="-25000" dirty="0" smtClean="0"/>
              <a:t>n</a:t>
            </a:r>
            <a:r>
              <a:rPr lang="en-US" dirty="0" smtClean="0"/>
              <a:t>} with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is a solution if and only if </a:t>
            </a:r>
            <a:r>
              <a:rPr lang="en-US" i="1" dirty="0" smtClean="0"/>
              <a:t>r</a:t>
            </a:r>
            <a:r>
              <a:rPr lang="en-US" dirty="0" smtClean="0"/>
              <a:t> is a solution to the characteristic equation. </a:t>
            </a:r>
          </a:p>
          <a:p>
            <a:r>
              <a:rPr lang="en-US" dirty="0" smtClean="0"/>
              <a:t>The solutions to the characteristic equation are called the </a:t>
            </a:r>
            <a:r>
              <a:rPr lang="en-US" i="1" dirty="0" smtClean="0"/>
              <a:t>characteristic roots </a:t>
            </a:r>
            <a:r>
              <a:rPr lang="en-US" dirty="0" smtClean="0"/>
              <a:t>of the recurrence relation. The roots are used to give an explicit formula for all the solutions of the recurrence relation. </a:t>
            </a:r>
          </a:p>
          <a:p>
            <a:pPr>
              <a:buNone/>
            </a:pPr>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t>Solving </a:t>
            </a:r>
            <a:r>
              <a:rPr lang="en-US" sz="3600" dirty="0" smtClean="0"/>
              <a:t>Linear Homogeneous Recurrence Relations of Degree Two</a:t>
            </a:r>
            <a:endParaRPr lang="en-US" sz="3600"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c</a:t>
            </a:r>
            <a:r>
              <a:rPr lang="en-US" baseline="-25000" dirty="0" smtClean="0">
                <a:latin typeface="Cambria Math" pitchFamily="18" charset="0"/>
                <a:ea typeface="Cambria Math" pitchFamily="18" charset="0"/>
              </a:rPr>
              <a:t>1</a:t>
            </a:r>
            <a:r>
              <a:rPr lang="en-US" dirty="0" smtClean="0"/>
              <a:t> and </a:t>
            </a:r>
            <a:r>
              <a:rPr lang="en-US" i="1" dirty="0" smtClean="0"/>
              <a:t>c</a:t>
            </a:r>
            <a:r>
              <a:rPr lang="en-US" baseline="-25000" dirty="0" smtClean="0">
                <a:latin typeface="Cambria Math" pitchFamily="18" charset="0"/>
                <a:ea typeface="Cambria Math" pitchFamily="18" charset="0"/>
              </a:rPr>
              <a:t>2</a:t>
            </a:r>
            <a:r>
              <a:rPr lang="en-US" i="1" dirty="0" smtClean="0"/>
              <a:t> </a:t>
            </a:r>
            <a:r>
              <a:rPr lang="en-US" dirty="0" smtClean="0"/>
              <a:t>be real numbers. Suppose that </a:t>
            </a:r>
            <a:r>
              <a:rPr lang="en-US" i="1" dirty="0" smtClean="0"/>
              <a:t>r</a:t>
            </a:r>
            <a:r>
              <a:rPr lang="en-US" baseline="30000" dirty="0" smtClean="0">
                <a:latin typeface="Cambria Math" pitchFamily="18" charset="0"/>
                <a:ea typeface="Cambria Math" pitchFamily="18" charset="0"/>
              </a:rPr>
              <a:t>2</a:t>
            </a:r>
            <a:r>
              <a:rPr lang="en-US" i="1" dirty="0" smtClean="0"/>
              <a:t> – c</a:t>
            </a:r>
            <a:r>
              <a:rPr lang="en-US" baseline="-25000" dirty="0" smtClean="0">
                <a:latin typeface="Cambria Math" pitchFamily="18" charset="0"/>
                <a:ea typeface="Cambria Math" pitchFamily="18" charset="0"/>
              </a:rPr>
              <a:t>1</a:t>
            </a:r>
            <a:r>
              <a:rPr lang="en-US" i="1" dirty="0" smtClean="0"/>
              <a:t>r – c</a:t>
            </a:r>
            <a:r>
              <a:rPr lang="en-US" baseline="-25000"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0</a:t>
            </a:r>
            <a:r>
              <a:rPr lang="en-US" i="1" dirty="0" smtClean="0"/>
              <a:t> </a:t>
            </a:r>
            <a:r>
              <a:rPr lang="en-US" dirty="0" smtClean="0"/>
              <a:t>has two distinct roots </a:t>
            </a:r>
            <a:r>
              <a:rPr lang="en-US" i="1" dirty="0" smtClean="0"/>
              <a:t>r</a:t>
            </a:r>
            <a:r>
              <a:rPr lang="en-US" i="1" baseline="-25000" dirty="0" smtClean="0"/>
              <a:t>1</a:t>
            </a:r>
            <a:r>
              <a:rPr lang="en-US" dirty="0" smtClean="0"/>
              <a:t> and </a:t>
            </a:r>
            <a:r>
              <a:rPr lang="en-US" i="1" dirty="0" smtClean="0"/>
              <a:t>r</a:t>
            </a:r>
            <a:r>
              <a:rPr lang="en-US" i="1" baseline="-25000" dirty="0" smtClean="0"/>
              <a:t>2</a:t>
            </a:r>
            <a:r>
              <a:rPr lang="en-US" dirty="0" smtClean="0"/>
              <a:t>. Then the sequence {</a:t>
            </a:r>
            <a:r>
              <a:rPr lang="en-US" i="1" dirty="0" smtClean="0"/>
              <a:t>a</a:t>
            </a:r>
            <a:r>
              <a:rPr lang="en-US" i="1" baseline="-25000" dirty="0" smtClean="0"/>
              <a:t>n</a:t>
            </a:r>
            <a:r>
              <a:rPr lang="en-US" dirty="0" smtClean="0"/>
              <a:t>} is a solution to the recurrence    relation   </a:t>
            </a:r>
            <a:r>
              <a:rPr lang="en-US" i="1" dirty="0" smtClean="0"/>
              <a:t>a</a:t>
            </a:r>
            <a:r>
              <a:rPr lang="en-US" i="1" baseline="-25000" dirty="0" smtClean="0"/>
              <a:t>n</a:t>
            </a:r>
            <a:r>
              <a:rPr lang="en-US" i="1" dirty="0" smtClean="0"/>
              <a:t> = </a:t>
            </a:r>
            <a:r>
              <a:rPr lang="en-US" dirty="0" smtClean="0"/>
              <a:t>c</a:t>
            </a:r>
            <a:r>
              <a:rPr lang="en-US" baseline="-25000" dirty="0" smtClean="0">
                <a:latin typeface="Cambria Math" pitchFamily="18" charset="0"/>
                <a:ea typeface="Cambria Math" pitchFamily="18" charset="0"/>
              </a:rPr>
              <a:t>1</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c</a:t>
            </a:r>
            <a:r>
              <a:rPr lang="en-US" baseline="-25000" dirty="0" smtClean="0">
                <a:latin typeface="Cambria Math" pitchFamily="18" charset="0"/>
                <a:ea typeface="Cambria Math" pitchFamily="18" charset="0"/>
              </a:rPr>
              <a:t>2</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r>
              <a:rPr lang="en-US" i="1" dirty="0" smtClean="0"/>
              <a:t>   </a:t>
            </a:r>
            <a:r>
              <a:rPr lang="en-US" dirty="0" smtClean="0"/>
              <a:t>if and only if</a:t>
            </a:r>
          </a:p>
          <a:p>
            <a:endParaRPr lang="en-US" dirty="0" smtClean="0"/>
          </a:p>
          <a:p>
            <a:endParaRPr lang="en-US" dirty="0" smtClean="0"/>
          </a:p>
          <a:p>
            <a:pPr>
              <a:buNone/>
            </a:pPr>
            <a:r>
              <a:rPr lang="en-US" dirty="0" smtClean="0"/>
              <a:t>    for </a:t>
            </a:r>
            <a:r>
              <a:rPr lang="en-US" i="1" dirty="0" smtClean="0"/>
              <a:t>n = </a:t>
            </a:r>
            <a:r>
              <a:rPr lang="en-US" dirty="0" smtClean="0">
                <a:latin typeface="Cambria Math" pitchFamily="18" charset="0"/>
                <a:ea typeface="Cambria Math" pitchFamily="18" charset="0"/>
              </a:rPr>
              <a:t>0</a:t>
            </a:r>
            <a:r>
              <a:rPr lang="en-US" i="1" dirty="0" smtClean="0"/>
              <a:t>,</a:t>
            </a:r>
            <a:r>
              <a:rPr lang="en-US" dirty="0" smtClean="0">
                <a:latin typeface="Cambria Math" pitchFamily="18" charset="0"/>
                <a:ea typeface="Cambria Math" pitchFamily="18" charset="0"/>
              </a:rPr>
              <a:t>1</a:t>
            </a:r>
            <a:r>
              <a:rPr lang="en-US" i="1" dirty="0" smtClean="0"/>
              <a:t>,</a:t>
            </a:r>
            <a:r>
              <a:rPr lang="en-US" dirty="0" smtClean="0">
                <a:latin typeface="Cambria Math" pitchFamily="18" charset="0"/>
                <a:ea typeface="Cambria Math" pitchFamily="18" charset="0"/>
              </a:rPr>
              <a:t>2</a:t>
            </a:r>
            <a:r>
              <a:rPr lang="en-US" i="1" dirty="0" smtClean="0"/>
              <a:t>,… </a:t>
            </a:r>
            <a:r>
              <a:rPr lang="en-US" dirty="0" smtClean="0"/>
              <a:t>, where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and</a:t>
            </a:r>
            <a:r>
              <a:rPr lang="en-US" baseline="-25000" dirty="0" smtClean="0"/>
              <a:t> </a:t>
            </a:r>
            <a:r>
              <a:rPr lang="el-GR" dirty="0" smtClean="0"/>
              <a:t>α</a:t>
            </a:r>
            <a:r>
              <a:rPr lang="en-US" baseline="-25000" dirty="0" smtClean="0">
                <a:latin typeface="Cambria Math" pitchFamily="18" charset="0"/>
                <a:ea typeface="Cambria Math" pitchFamily="18" charset="0"/>
              </a:rPr>
              <a:t>2</a:t>
            </a:r>
            <a:r>
              <a:rPr lang="en-US" dirty="0" smtClean="0"/>
              <a:t> are constants.</a:t>
            </a:r>
            <a:endParaRPr lang="en-US" baseline="-25000"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981200" y="3886200"/>
            <a:ext cx="2768918" cy="34861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Theorem 1</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r>
              <a:rPr lang="en-US" b="1" dirty="0" smtClean="0"/>
              <a:t>Example</a:t>
            </a:r>
            <a:r>
              <a:rPr lang="en-US" dirty="0" smtClean="0"/>
              <a:t>: What is the solution to the recurrence relation  </a:t>
            </a:r>
          </a:p>
          <a:p>
            <a:pPr>
              <a:buNone/>
            </a:pPr>
            <a:r>
              <a:rPr lang="en-US" dirty="0" smtClean="0"/>
              <a:t>           </a:t>
            </a:r>
          </a:p>
          <a:p>
            <a:pPr>
              <a:buNone/>
            </a:pPr>
            <a:r>
              <a:rPr lang="en-US" dirty="0" smtClean="0"/>
              <a:t>            </a:t>
            </a:r>
            <a:r>
              <a:rPr lang="en-US" i="1" dirty="0" smtClean="0"/>
              <a:t>a</a:t>
            </a:r>
            <a:r>
              <a:rPr lang="en-US" i="1" baseline="-25000" dirty="0" smtClean="0"/>
              <a:t>n</a:t>
            </a:r>
            <a:r>
              <a:rPr lang="en-US" dirty="0" smtClean="0"/>
              <a:t> = </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2</a:t>
            </a:r>
            <a:r>
              <a:rPr lang="en-US" dirty="0" smtClean="0"/>
              <a:t> with </a:t>
            </a:r>
            <a:r>
              <a:rPr lang="en-US" i="1" dirty="0" smtClean="0"/>
              <a:t>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r>
              <a:rPr lang="en-US" dirty="0" smtClean="0"/>
              <a:t> and </a:t>
            </a:r>
            <a:r>
              <a:rPr lang="en-US" i="1" dirty="0" smtClean="0">
                <a:ea typeface="Cambria Math" pitchFamily="18" charset="0"/>
              </a:rPr>
              <a:t>a</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7</a:t>
            </a:r>
            <a:r>
              <a:rPr lang="en-US" dirty="0" smtClean="0"/>
              <a:t>? </a:t>
            </a:r>
          </a:p>
          <a:p>
            <a:pPr>
              <a:buNone/>
            </a:pPr>
            <a:endParaRPr lang="en-US" dirty="0" smtClean="0"/>
          </a:p>
          <a:p>
            <a:pPr>
              <a:buNone/>
            </a:pPr>
            <a:r>
              <a:rPr lang="en-US" b="1" dirty="0" smtClean="0"/>
              <a:t>    Solution</a:t>
            </a:r>
            <a:r>
              <a:rPr lang="en-US" dirty="0" smtClean="0"/>
              <a:t>: The characteristic equation is  </a:t>
            </a:r>
            <a:r>
              <a:rPr lang="en-US" i="1" dirty="0" smtClean="0"/>
              <a:t>r</a:t>
            </a:r>
            <a:r>
              <a:rPr lang="en-US" baseline="30000" dirty="0" smtClean="0">
                <a:latin typeface="Cambria Math" pitchFamily="18" charset="0"/>
                <a:ea typeface="Cambria Math" pitchFamily="18" charset="0"/>
              </a:rPr>
              <a:t>2</a:t>
            </a:r>
            <a:r>
              <a:rPr lang="en-US" i="1" dirty="0" smtClean="0"/>
              <a:t> </a:t>
            </a:r>
            <a:r>
              <a:rPr lang="en-US" i="1" dirty="0" smtClean="0">
                <a:latin typeface="Cambria Math"/>
                <a:ea typeface="Cambria Math"/>
              </a:rPr>
              <a:t>−</a:t>
            </a:r>
            <a:r>
              <a:rPr lang="en-US" i="1" dirty="0" smtClean="0"/>
              <a:t>  r </a:t>
            </a:r>
            <a:r>
              <a:rPr lang="en-US" i="1" dirty="0" smtClean="0">
                <a:latin typeface="Cambria Math"/>
                <a:ea typeface="Cambria Math"/>
              </a:rPr>
              <a:t>−</a:t>
            </a:r>
            <a:r>
              <a:rPr lang="en-US" i="1" dirty="0" smtClean="0"/>
              <a:t>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0. </a:t>
            </a:r>
            <a:r>
              <a:rPr lang="en-US" i="1" dirty="0" smtClean="0"/>
              <a:t>  </a:t>
            </a:r>
          </a:p>
          <a:p>
            <a:pPr>
              <a:buNone/>
            </a:pPr>
            <a:r>
              <a:rPr lang="en-US" i="1" dirty="0" smtClean="0"/>
              <a:t>    </a:t>
            </a:r>
            <a:r>
              <a:rPr lang="en-US" dirty="0" smtClean="0"/>
              <a:t>Its roots are </a:t>
            </a:r>
            <a:r>
              <a:rPr lang="en-US" i="1" dirty="0" smtClean="0"/>
              <a:t>r = </a:t>
            </a:r>
            <a:r>
              <a:rPr lang="en-US" dirty="0" smtClean="0">
                <a:latin typeface="Cambria Math" pitchFamily="18" charset="0"/>
                <a:ea typeface="Cambria Math" pitchFamily="18" charset="0"/>
              </a:rPr>
              <a:t>2 </a:t>
            </a:r>
            <a:r>
              <a:rPr lang="en-US" dirty="0" smtClean="0"/>
              <a:t>and </a:t>
            </a:r>
            <a:r>
              <a:rPr lang="en-US" i="1" dirty="0" smtClean="0"/>
              <a:t>r = </a:t>
            </a:r>
            <a:r>
              <a:rPr lang="en-US" i="1" dirty="0" smtClean="0">
                <a:latin typeface="Cambria Math"/>
                <a:ea typeface="Cambria Math"/>
              </a:rPr>
              <a:t>−</a:t>
            </a:r>
            <a:r>
              <a:rPr lang="en-US" dirty="0" smtClean="0">
                <a:latin typeface="Cambria Math" pitchFamily="18" charset="0"/>
                <a:ea typeface="Cambria Math" pitchFamily="18" charset="0"/>
              </a:rPr>
              <a:t>1</a:t>
            </a:r>
            <a:r>
              <a:rPr lang="en-US" i="1" dirty="0" smtClean="0"/>
              <a:t> . </a:t>
            </a:r>
            <a:r>
              <a:rPr lang="en-US" dirty="0" smtClean="0"/>
              <a:t>Therefore, {</a:t>
            </a:r>
            <a:r>
              <a:rPr lang="en-US" i="1" dirty="0" smtClean="0"/>
              <a:t>a</a:t>
            </a:r>
            <a:r>
              <a:rPr lang="en-US" i="1" baseline="-25000" dirty="0" smtClean="0"/>
              <a:t>n</a:t>
            </a:r>
            <a:r>
              <a:rPr lang="en-US" dirty="0" smtClean="0"/>
              <a:t>}</a:t>
            </a:r>
            <a:r>
              <a:rPr lang="en-US" i="1" dirty="0" smtClean="0"/>
              <a:t> </a:t>
            </a:r>
            <a:r>
              <a:rPr lang="en-US" dirty="0" smtClean="0"/>
              <a:t>is a solution to the recurrence relation if and</a:t>
            </a:r>
          </a:p>
          <a:p>
            <a:pPr>
              <a:buNone/>
            </a:pPr>
            <a:r>
              <a:rPr lang="en-US" dirty="0" smtClean="0"/>
              <a:t>    only if  </a:t>
            </a:r>
            <a:r>
              <a:rPr lang="en-US" i="1" dirty="0" smtClean="0"/>
              <a:t>a</a:t>
            </a:r>
            <a:r>
              <a:rPr lang="en-US" i="1" baseline="-25000" dirty="0" smtClean="0"/>
              <a:t>n</a:t>
            </a:r>
            <a:r>
              <a:rPr lang="en-US" i="1" dirty="0" smtClean="0"/>
              <a:t> = </a:t>
            </a:r>
            <a:r>
              <a:rPr lang="el-GR" i="1" dirty="0" smtClean="0"/>
              <a:t>α</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2</a:t>
            </a:r>
            <a:r>
              <a:rPr lang="en-US" i="1" baseline="30000" dirty="0" smtClean="0"/>
              <a:t>n</a:t>
            </a:r>
            <a:r>
              <a:rPr lang="en-US" i="1" dirty="0" smtClean="0"/>
              <a:t> + </a:t>
            </a:r>
            <a:r>
              <a:rPr lang="el-GR" i="1" dirty="0" smtClean="0"/>
              <a:t>α</a:t>
            </a:r>
            <a:r>
              <a:rPr lang="en-US" baseline="-25000" dirty="0" smtClean="0">
                <a:latin typeface="Cambria Math" pitchFamily="18" charset="0"/>
                <a:ea typeface="Cambria Math" pitchFamily="18" charset="0"/>
              </a:rPr>
              <a:t>2</a:t>
            </a:r>
            <a:r>
              <a:rPr lang="en-US" dirty="0" smtClean="0"/>
              <a:t>(</a:t>
            </a:r>
            <a:r>
              <a:rPr lang="en-US" i="1" dirty="0" smtClean="0">
                <a:latin typeface="Cambria Math"/>
                <a:ea typeface="Cambria Math"/>
              </a:rPr>
              <a:t>−</a:t>
            </a:r>
            <a:r>
              <a:rPr lang="en-US" dirty="0" smtClean="0">
                <a:latin typeface="Cambria Math" pitchFamily="18" charset="0"/>
                <a:ea typeface="Cambria Math" pitchFamily="18" charset="0"/>
              </a:rPr>
              <a:t>1</a:t>
            </a:r>
            <a:r>
              <a:rPr lang="en-US" i="1" dirty="0" smtClean="0"/>
              <a:t>)</a:t>
            </a:r>
            <a:r>
              <a:rPr lang="en-US" i="1" baseline="30000" dirty="0" smtClean="0"/>
              <a:t>n</a:t>
            </a:r>
            <a:r>
              <a:rPr lang="en-US" dirty="0" smtClean="0"/>
              <a:t>, for some constants </a:t>
            </a:r>
            <a:r>
              <a:rPr lang="el-GR" i="1" dirty="0" smtClean="0"/>
              <a:t>α</a:t>
            </a:r>
            <a:r>
              <a:rPr lang="en-US" baseline="-25000" dirty="0" smtClean="0">
                <a:latin typeface="Cambria Math" pitchFamily="18" charset="0"/>
                <a:ea typeface="Cambria Math" pitchFamily="18" charset="0"/>
              </a:rPr>
              <a:t>1</a:t>
            </a:r>
            <a:r>
              <a:rPr lang="en-US" i="1" dirty="0" smtClean="0"/>
              <a:t> </a:t>
            </a:r>
            <a:r>
              <a:rPr lang="en-US" dirty="0" smtClean="0"/>
              <a:t>and</a:t>
            </a:r>
            <a:r>
              <a:rPr lang="en-US" i="1" dirty="0" smtClean="0"/>
              <a:t> </a:t>
            </a:r>
            <a:r>
              <a:rPr lang="el-GR" i="1" dirty="0" smtClean="0"/>
              <a:t>α</a:t>
            </a:r>
            <a:r>
              <a:rPr lang="en-US" baseline="-25000" dirty="0" smtClean="0">
                <a:latin typeface="Cambria Math" pitchFamily="18" charset="0"/>
                <a:ea typeface="Cambria Math" pitchFamily="18" charset="0"/>
              </a:rPr>
              <a:t>2</a:t>
            </a:r>
            <a:r>
              <a:rPr lang="en-US" dirty="0" smtClean="0"/>
              <a:t>.</a:t>
            </a:r>
          </a:p>
          <a:p>
            <a:pPr>
              <a:buNone/>
            </a:pPr>
            <a:r>
              <a:rPr lang="en-US" dirty="0" smtClean="0"/>
              <a:t>      </a:t>
            </a:r>
          </a:p>
          <a:p>
            <a:pPr>
              <a:buNone/>
            </a:pPr>
            <a:r>
              <a:rPr lang="en-US" dirty="0" smtClean="0"/>
              <a:t>     To find the constants  </a:t>
            </a:r>
            <a:r>
              <a:rPr lang="el-GR" dirty="0" smtClean="0"/>
              <a:t>α</a:t>
            </a:r>
            <a:r>
              <a:rPr lang="en-US" baseline="-25000" dirty="0" smtClean="0">
                <a:latin typeface="Cambria Math" pitchFamily="18" charset="0"/>
                <a:ea typeface="Cambria Math" pitchFamily="18" charset="0"/>
              </a:rPr>
              <a:t>1</a:t>
            </a:r>
            <a:r>
              <a:rPr lang="en-US" dirty="0" smtClean="0"/>
              <a:t> and </a:t>
            </a:r>
            <a:r>
              <a:rPr lang="el-GR" dirty="0" smtClean="0"/>
              <a:t>α</a:t>
            </a:r>
            <a:r>
              <a:rPr lang="en-US" baseline="-25000" dirty="0" smtClean="0">
                <a:latin typeface="Cambria Math" pitchFamily="18" charset="0"/>
                <a:ea typeface="Cambria Math" pitchFamily="18" charset="0"/>
              </a:rPr>
              <a:t>2</a:t>
            </a:r>
            <a:r>
              <a:rPr lang="en-US" dirty="0" smtClean="0"/>
              <a:t>, note that</a:t>
            </a:r>
          </a:p>
          <a:p>
            <a:pPr>
              <a:buNone/>
            </a:pPr>
            <a:endParaRPr lang="en-US" dirty="0" smtClean="0"/>
          </a:p>
          <a:p>
            <a:pPr>
              <a:buNone/>
            </a:pPr>
            <a:r>
              <a:rPr lang="en-US" dirty="0" smtClean="0"/>
              <a:t>            </a:t>
            </a:r>
            <a:r>
              <a:rPr lang="en-US" i="1" dirty="0" smtClean="0"/>
              <a:t>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r>
              <a:rPr lang="en-US" dirty="0" smtClean="0"/>
              <a:t> = </a:t>
            </a:r>
            <a:r>
              <a:rPr lang="el-GR" i="1" dirty="0" smtClean="0"/>
              <a:t>α</a:t>
            </a:r>
            <a:r>
              <a:rPr lang="en-US" baseline="-25000" dirty="0" smtClean="0">
                <a:latin typeface="Cambria Math" pitchFamily="18" charset="0"/>
                <a:ea typeface="Cambria Math" pitchFamily="18" charset="0"/>
              </a:rPr>
              <a:t>1</a:t>
            </a:r>
            <a:r>
              <a:rPr lang="en-US" i="1" dirty="0" smtClean="0"/>
              <a:t> + </a:t>
            </a:r>
            <a:r>
              <a:rPr lang="el-GR" i="1" dirty="0" smtClean="0"/>
              <a:t>α</a:t>
            </a:r>
            <a:r>
              <a:rPr lang="en-US" baseline="-25000" dirty="0" smtClean="0">
                <a:latin typeface="Cambria Math" pitchFamily="18" charset="0"/>
                <a:ea typeface="Cambria Math" pitchFamily="18" charset="0"/>
              </a:rPr>
              <a:t>2</a:t>
            </a:r>
            <a:r>
              <a:rPr lang="en-US" dirty="0" smtClean="0"/>
              <a:t>  and  </a:t>
            </a:r>
            <a:r>
              <a:rPr lang="en-US" i="1" dirty="0" smtClean="0"/>
              <a:t>a</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7</a:t>
            </a:r>
            <a:r>
              <a:rPr lang="en-US" dirty="0" smtClean="0"/>
              <a:t> = </a:t>
            </a:r>
            <a:r>
              <a:rPr lang="el-GR" dirty="0" smtClean="0"/>
              <a:t>α</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2</a:t>
            </a:r>
            <a:r>
              <a:rPr lang="en-US" dirty="0" smtClean="0"/>
              <a:t> + </a:t>
            </a:r>
            <a:r>
              <a:rPr lang="el-GR" dirty="0" smtClean="0"/>
              <a:t>α</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p>
          <a:p>
            <a:pPr>
              <a:buNone/>
            </a:pPr>
            <a:endParaRPr lang="en-US" dirty="0" smtClean="0"/>
          </a:p>
          <a:p>
            <a:pPr>
              <a:buNone/>
            </a:pPr>
            <a:r>
              <a:rPr lang="en-US" dirty="0" smtClean="0"/>
              <a:t>     Solving these equations, we find that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 = </a:t>
            </a:r>
            <a:r>
              <a:rPr lang="en-US" dirty="0" smtClean="0">
                <a:latin typeface="Cambria Math" pitchFamily="18" charset="0"/>
                <a:ea typeface="Cambria Math" pitchFamily="18" charset="0"/>
              </a:rPr>
              <a:t>3</a:t>
            </a:r>
            <a:r>
              <a:rPr lang="en-US" dirty="0" smtClean="0"/>
              <a:t> and </a:t>
            </a:r>
            <a:r>
              <a:rPr lang="el-GR" dirty="0" smtClean="0"/>
              <a:t>α</a:t>
            </a:r>
            <a:r>
              <a:rPr lang="en-US" baseline="-25000" dirty="0" smtClean="0">
                <a:latin typeface="Cambria Math" pitchFamily="18" charset="0"/>
                <a:ea typeface="Cambria Math" pitchFamily="18" charset="0"/>
              </a:rPr>
              <a:t>2</a:t>
            </a:r>
            <a:r>
              <a:rPr lang="en-US" baseline="-25000" dirty="0" smtClean="0"/>
              <a:t> </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 </a:t>
            </a:r>
            <a:r>
              <a:rPr lang="en-US" dirty="0" smtClean="0"/>
              <a:t> </a:t>
            </a:r>
            <a:endParaRPr lang="en-US" baseline="-25000" dirty="0" smtClean="0"/>
          </a:p>
          <a:p>
            <a:pPr>
              <a:buNone/>
            </a:pPr>
            <a:endParaRPr lang="en-US" baseline="-25000" dirty="0" smtClean="0"/>
          </a:p>
          <a:p>
            <a:pPr>
              <a:buNone/>
            </a:pPr>
            <a:r>
              <a:rPr lang="en-US" dirty="0" smtClean="0"/>
              <a:t>     Hence, the solution is the sequence {</a:t>
            </a:r>
            <a:r>
              <a:rPr lang="en-US" i="1" dirty="0" smtClean="0"/>
              <a:t>a</a:t>
            </a:r>
            <a:r>
              <a:rPr lang="en-US" i="1" baseline="-25000" dirty="0" smtClean="0"/>
              <a:t>n</a:t>
            </a:r>
            <a:r>
              <a:rPr lang="en-US" dirty="0" smtClean="0"/>
              <a:t>}</a:t>
            </a:r>
            <a:r>
              <a:rPr lang="en-US" i="1" dirty="0" smtClean="0"/>
              <a:t> </a:t>
            </a:r>
            <a:r>
              <a:rPr lang="en-US" dirty="0" smtClean="0"/>
              <a:t>with   </a:t>
            </a:r>
            <a:r>
              <a:rPr lang="en-US" i="1" dirty="0" smtClean="0"/>
              <a:t>a</a:t>
            </a:r>
            <a:r>
              <a:rPr lang="en-US" i="1" baseline="-25000" dirty="0" smtClean="0"/>
              <a:t>n</a:t>
            </a:r>
            <a:r>
              <a:rPr lang="en-US" dirty="0" smtClean="0"/>
              <a:t> = </a:t>
            </a:r>
            <a:r>
              <a:rPr lang="en-US" dirty="0" smtClean="0">
                <a:latin typeface="Cambria Math" pitchFamily="18" charset="0"/>
                <a:ea typeface="Cambria Math" pitchFamily="18" charset="0"/>
              </a:rPr>
              <a:t>3∙2</a:t>
            </a:r>
            <a:r>
              <a:rPr lang="en-US" i="1" baseline="30000" dirty="0" smtClean="0"/>
              <a:t>n</a:t>
            </a:r>
            <a:r>
              <a:rPr lang="en-US"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i="1" baseline="30000" dirty="0" smtClean="0"/>
              <a:t>n</a:t>
            </a:r>
            <a:r>
              <a:rPr lang="en-US" dirty="0" smtClean="0"/>
              <a:t>.</a:t>
            </a:r>
          </a:p>
          <a:p>
            <a:pPr>
              <a:buNone/>
            </a:pPr>
            <a:endParaRPr lang="en-US" i="1" baseline="30000" dirty="0" smtClean="0"/>
          </a:p>
          <a:p>
            <a:pPr>
              <a:buNone/>
            </a:pPr>
            <a:r>
              <a:rPr lang="en-US" dirty="0" smtClean="0"/>
              <a:t>  </a:t>
            </a:r>
          </a:p>
          <a:p>
            <a:pPr>
              <a:buNone/>
            </a:pPr>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US" sz="3200" dirty="0" smtClean="0"/>
              <a:t>An Explicit Formula for the Fibonacci Numbers</a:t>
            </a:r>
            <a:endParaRPr lang="en-US" sz="3200"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    </a:t>
            </a:r>
            <a:r>
              <a:rPr lang="en-US" dirty="0" smtClean="0"/>
              <a:t>We can use Theorem </a:t>
            </a:r>
            <a:r>
              <a:rPr lang="en-US" dirty="0" smtClean="0">
                <a:latin typeface="Cambria Math" pitchFamily="18" charset="0"/>
                <a:ea typeface="Cambria Math" pitchFamily="18" charset="0"/>
              </a:rPr>
              <a:t>1</a:t>
            </a:r>
            <a:r>
              <a:rPr lang="en-US" dirty="0" smtClean="0"/>
              <a:t> to find an explicit formula for the Fibonacci numbers. The sequence of Fibonacci numbers satisfies the recurrence relation   </a:t>
            </a:r>
            <a:r>
              <a:rPr lang="en-US" i="1" dirty="0" smtClean="0"/>
              <a:t>f</a:t>
            </a:r>
            <a:r>
              <a:rPr lang="en-US" i="1" baseline="-25000" dirty="0" smtClean="0"/>
              <a:t>n</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r>
              <a:rPr lang="en-US" dirty="0" smtClean="0"/>
              <a:t> with the initial conditions:</a:t>
            </a:r>
            <a:r>
              <a:rPr lang="en-US" i="1" baseline="-25000" dirty="0" smtClean="0"/>
              <a:t> </a:t>
            </a:r>
            <a:r>
              <a:rPr lang="en-US" i="1" dirty="0" smtClean="0"/>
              <a:t> f</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0  </a:t>
            </a:r>
            <a:r>
              <a:rPr lang="en-US" dirty="0" smtClean="0"/>
              <a:t>and </a:t>
            </a: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r>
              <a:rPr lang="en-US" dirty="0" smtClean="0"/>
              <a:t>.</a:t>
            </a:r>
          </a:p>
          <a:p>
            <a:pPr>
              <a:buNone/>
            </a:pPr>
            <a:endParaRPr lang="en-US" dirty="0" smtClean="0">
              <a:latin typeface="Cambria Math" pitchFamily="18" charset="0"/>
              <a:ea typeface="Cambria Math" pitchFamily="18" charset="0"/>
            </a:endParaRPr>
          </a:p>
          <a:p>
            <a:pPr>
              <a:buNone/>
            </a:pPr>
            <a:r>
              <a:rPr lang="en-US" i="1" dirty="0" smtClean="0"/>
              <a:t>    </a:t>
            </a:r>
            <a:r>
              <a:rPr lang="en-US" b="1" dirty="0" smtClean="0"/>
              <a:t>Solution</a:t>
            </a:r>
            <a:r>
              <a:rPr lang="en-US" dirty="0" smtClean="0"/>
              <a:t>:  The roots of the characteristic equation                            </a:t>
            </a:r>
            <a:r>
              <a:rPr lang="en-US" i="1" dirty="0" smtClean="0"/>
              <a:t>r</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t>– r – </a:t>
            </a:r>
            <a:r>
              <a:rPr lang="en-US"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0 are</a:t>
            </a: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a:t>
            </a:r>
          </a:p>
          <a:p>
            <a:pPr>
              <a:buNone/>
            </a:pPr>
            <a:endParaRPr lang="en-US" i="1" dirty="0" smtClean="0"/>
          </a:p>
          <a:p>
            <a:endParaRPr lang="en-US" i="1" dirty="0" smtClean="0"/>
          </a:p>
          <a:p>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3429000" y="4343400"/>
            <a:ext cx="1671638" cy="517208"/>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505200" y="5181600"/>
            <a:ext cx="1677353" cy="51720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Fibonacci Numbers (</a:t>
            </a:r>
            <a:r>
              <a:rPr lang="en-US" sz="4000" i="1" dirty="0" smtClean="0"/>
              <a:t>continued</a:t>
            </a:r>
            <a:r>
              <a:rPr lang="en-US" sz="4000" dirty="0" smtClean="0"/>
              <a:t>)</a:t>
            </a:r>
            <a:endParaRPr lang="en-US" sz="4000" dirty="0"/>
          </a:p>
        </p:txBody>
      </p:sp>
      <p:pic>
        <p:nvPicPr>
          <p:cNvPr id="13" name="Picture 12" descr="addin_tmp.png"/>
          <p:cNvPicPr>
            <a:picLocks noChangeAspect="1"/>
          </p:cNvPicPr>
          <p:nvPr>
            <p:custDataLst>
              <p:tags r:id="rId1"/>
            </p:custDataLst>
          </p:nvPr>
        </p:nvPicPr>
        <p:blipFill>
          <a:blip r:embed="rId8" cstate="print"/>
          <a:stretch>
            <a:fillRect/>
          </a:stretch>
        </p:blipFill>
        <p:spPr>
          <a:xfrm>
            <a:off x="3200400" y="2438400"/>
            <a:ext cx="3562350" cy="472440"/>
          </a:xfrm>
          <a:prstGeom prst="rect">
            <a:avLst/>
          </a:prstGeom>
        </p:spPr>
      </p:pic>
      <p:sp>
        <p:nvSpPr>
          <p:cNvPr id="6" name="Content Placeholder 5"/>
          <p:cNvSpPr>
            <a:spLocks noGrp="1"/>
          </p:cNvSpPr>
          <p:nvPr>
            <p:ph idx="1"/>
          </p:nvPr>
        </p:nvSpPr>
        <p:spPr>
          <a:xfrm>
            <a:off x="685800" y="1981200"/>
            <a:ext cx="8229600" cy="4389120"/>
          </a:xfrm>
        </p:spPr>
        <p:txBody>
          <a:bodyPr>
            <a:normAutofit/>
          </a:bodyPr>
          <a:lstStyle/>
          <a:p>
            <a:pPr>
              <a:buNone/>
            </a:pPr>
            <a:r>
              <a:rPr lang="en-US" dirty="0" smtClean="0"/>
              <a:t>     Therefore by Theorem </a:t>
            </a:r>
            <a:r>
              <a:rPr lang="en-US" dirty="0" smtClean="0">
                <a:latin typeface="Cambria Math" pitchFamily="18" charset="0"/>
                <a:ea typeface="Cambria Math" pitchFamily="18" charset="0"/>
              </a:rPr>
              <a:t>1</a:t>
            </a:r>
            <a:endParaRPr lang="en-US" dirty="0" smtClean="0"/>
          </a:p>
          <a:p>
            <a:pPr>
              <a:buNone/>
            </a:pPr>
            <a:endParaRPr lang="en-US" dirty="0" smtClean="0"/>
          </a:p>
          <a:p>
            <a:pPr>
              <a:buNone/>
            </a:pPr>
            <a:r>
              <a:rPr lang="en-US" dirty="0" smtClean="0"/>
              <a:t>     for some constants</a:t>
            </a:r>
            <a:r>
              <a:rPr lang="el-GR" i="1" dirty="0" smtClean="0"/>
              <a:t> α</a:t>
            </a:r>
            <a:r>
              <a:rPr lang="en-US" baseline="-25000" dirty="0" smtClean="0">
                <a:latin typeface="Cambria Math" pitchFamily="18" charset="0"/>
                <a:ea typeface="Cambria Math" pitchFamily="18" charset="0"/>
              </a:rPr>
              <a:t>1</a:t>
            </a:r>
            <a:r>
              <a:rPr lang="en-US" i="1" dirty="0" smtClean="0"/>
              <a:t> </a:t>
            </a:r>
            <a:r>
              <a:rPr lang="en-US" dirty="0" smtClean="0"/>
              <a:t>and</a:t>
            </a:r>
            <a:r>
              <a:rPr lang="en-US" i="1" dirty="0" smtClean="0"/>
              <a:t> </a:t>
            </a:r>
            <a:r>
              <a:rPr lang="el-GR" i="1" dirty="0" smtClean="0"/>
              <a:t>α</a:t>
            </a:r>
            <a:r>
              <a:rPr lang="en-US" baseline="-25000" dirty="0" smtClean="0">
                <a:latin typeface="Cambria Math" pitchFamily="18" charset="0"/>
                <a:ea typeface="Cambria Math" pitchFamily="18" charset="0"/>
              </a:rPr>
              <a:t>2</a:t>
            </a:r>
            <a:r>
              <a:rPr lang="en-US" dirty="0" smtClean="0"/>
              <a:t>.</a:t>
            </a:r>
          </a:p>
          <a:p>
            <a:pPr>
              <a:buNone/>
            </a:pPr>
            <a:r>
              <a:rPr lang="en-US" dirty="0" smtClean="0"/>
              <a:t>    Using the initial conditions </a:t>
            </a:r>
            <a:r>
              <a:rPr lang="en-US" i="1" dirty="0" smtClean="0"/>
              <a:t>f</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0 </a:t>
            </a:r>
            <a:r>
              <a:rPr lang="en-US" dirty="0" smtClean="0"/>
              <a:t>and  </a:t>
            </a: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r>
              <a:rPr lang="en-US" dirty="0" smtClean="0"/>
              <a:t> , we have</a:t>
            </a:r>
          </a:p>
          <a:p>
            <a:pPr>
              <a:buNone/>
            </a:pPr>
            <a:endParaRPr lang="en-US" dirty="0" smtClean="0"/>
          </a:p>
          <a:p>
            <a:pPr>
              <a:buNone/>
            </a:pPr>
            <a:endParaRPr lang="en-US" dirty="0" smtClean="0"/>
          </a:p>
          <a:p>
            <a:pPr>
              <a:buNone/>
            </a:pPr>
            <a:r>
              <a:rPr lang="en-US" dirty="0" smtClean="0"/>
              <a:t>     Solving, we obtain                                     .</a:t>
            </a:r>
          </a:p>
          <a:p>
            <a:pPr>
              <a:buNone/>
            </a:pPr>
            <a:r>
              <a:rPr lang="en-US" dirty="0" smtClean="0"/>
              <a:t>     Hence, </a:t>
            </a:r>
          </a:p>
          <a:p>
            <a:pPr>
              <a:buNone/>
            </a:pPr>
            <a:endParaRPr lang="en-US" dirty="0" smtClean="0"/>
          </a:p>
          <a:p>
            <a:endParaRPr lang="en-US" dirty="0" smtClean="0"/>
          </a:p>
          <a:p>
            <a:endParaRPr lang="en-US" dirty="0"/>
          </a:p>
        </p:txBody>
      </p:sp>
      <p:pic>
        <p:nvPicPr>
          <p:cNvPr id="14" name="Picture 13" descr="addin_tmp.png"/>
          <p:cNvPicPr>
            <a:picLocks noChangeAspect="1"/>
          </p:cNvPicPr>
          <p:nvPr>
            <p:custDataLst>
              <p:tags r:id="rId2"/>
            </p:custDataLst>
          </p:nvPr>
        </p:nvPicPr>
        <p:blipFill>
          <a:blip r:embed="rId9" cstate="print"/>
          <a:stretch>
            <a:fillRect/>
          </a:stretch>
        </p:blipFill>
        <p:spPr>
          <a:xfrm>
            <a:off x="2057400" y="3962401"/>
            <a:ext cx="1878330" cy="230505"/>
          </a:xfrm>
          <a:prstGeom prst="rect">
            <a:avLst/>
          </a:prstGeom>
        </p:spPr>
      </p:pic>
      <p:pic>
        <p:nvPicPr>
          <p:cNvPr id="11" name="Picture 10" descr="addin_tmp.png"/>
          <p:cNvPicPr>
            <a:picLocks noChangeAspect="1"/>
          </p:cNvPicPr>
          <p:nvPr>
            <p:custDataLst>
              <p:tags r:id="rId3"/>
            </p:custDataLst>
          </p:nvPr>
        </p:nvPicPr>
        <p:blipFill>
          <a:blip r:embed="rId10" cstate="print"/>
          <a:stretch>
            <a:fillRect/>
          </a:stretch>
        </p:blipFill>
        <p:spPr>
          <a:xfrm>
            <a:off x="2057400" y="4343400"/>
            <a:ext cx="3726180" cy="457200"/>
          </a:xfrm>
          <a:prstGeom prst="rect">
            <a:avLst/>
          </a:prstGeom>
        </p:spPr>
      </p:pic>
      <p:pic>
        <p:nvPicPr>
          <p:cNvPr id="18" name="Picture 17" descr="addin_tmp.png"/>
          <p:cNvPicPr>
            <a:picLocks noChangeAspect="1"/>
          </p:cNvPicPr>
          <p:nvPr>
            <p:custDataLst>
              <p:tags r:id="rId4"/>
            </p:custDataLst>
          </p:nvPr>
        </p:nvPicPr>
        <p:blipFill>
          <a:blip r:embed="rId11" cstate="print"/>
          <a:stretch>
            <a:fillRect/>
          </a:stretch>
        </p:blipFill>
        <p:spPr>
          <a:xfrm>
            <a:off x="4267200" y="4876800"/>
            <a:ext cx="902970" cy="358140"/>
          </a:xfrm>
          <a:prstGeom prst="rect">
            <a:avLst/>
          </a:prstGeom>
        </p:spPr>
      </p:pic>
      <p:pic>
        <p:nvPicPr>
          <p:cNvPr id="19" name="Picture 18" descr="addin_tmp.png"/>
          <p:cNvPicPr>
            <a:picLocks noChangeAspect="1"/>
          </p:cNvPicPr>
          <p:nvPr>
            <p:custDataLst>
              <p:tags r:id="rId5"/>
            </p:custDataLst>
          </p:nvPr>
        </p:nvPicPr>
        <p:blipFill>
          <a:blip r:embed="rId12" cstate="print"/>
          <a:stretch>
            <a:fillRect/>
          </a:stretch>
        </p:blipFill>
        <p:spPr>
          <a:xfrm>
            <a:off x="5638800" y="4876800"/>
            <a:ext cx="1099185" cy="358140"/>
          </a:xfrm>
          <a:prstGeom prst="rect">
            <a:avLst/>
          </a:prstGeom>
        </p:spPr>
      </p:pic>
      <p:pic>
        <p:nvPicPr>
          <p:cNvPr id="12" name="Picture 11" descr="addin_tmp.png"/>
          <p:cNvPicPr>
            <a:picLocks noChangeAspect="1"/>
          </p:cNvPicPr>
          <p:nvPr>
            <p:custDataLst>
              <p:tags r:id="rId6"/>
            </p:custDataLst>
          </p:nvPr>
        </p:nvPicPr>
        <p:blipFill>
          <a:blip r:embed="rId13" cstate="print"/>
          <a:stretch>
            <a:fillRect/>
          </a:stretch>
        </p:blipFill>
        <p:spPr>
          <a:xfrm>
            <a:off x="3048001" y="5638800"/>
            <a:ext cx="3667125" cy="472440"/>
          </a:xfrm>
          <a:prstGeom prst="rect">
            <a:avLst/>
          </a:prstGeom>
        </p:spPr>
      </p:pic>
      <p:sp>
        <p:nvSpPr>
          <p:cNvPr id="21" name="TextBox 20"/>
          <p:cNvSpPr txBox="1"/>
          <p:nvPr/>
        </p:nvSpPr>
        <p:spPr>
          <a:xfrm>
            <a:off x="5791200" y="4343400"/>
            <a:ext cx="381000" cy="369332"/>
          </a:xfrm>
          <a:prstGeom prst="rect">
            <a:avLst/>
          </a:prstGeom>
          <a:noFill/>
        </p:spPr>
        <p:txBody>
          <a:bodyPr wrap="square" rtlCol="0">
            <a:spAutoFit/>
          </a:bodyPr>
          <a:lstStyle/>
          <a:p>
            <a:r>
              <a:rPr lang="en-US" dirty="0" smtClean="0"/>
              <a:t>.</a:t>
            </a:r>
            <a:endParaRPr lang="en-US" dirty="0"/>
          </a:p>
        </p:txBody>
      </p:sp>
      <p:sp>
        <p:nvSpPr>
          <p:cNvPr id="15" name="TextBox 14"/>
          <p:cNvSpPr txBox="1"/>
          <p:nvPr/>
        </p:nvSpPr>
        <p:spPr>
          <a:xfrm>
            <a:off x="5257800" y="4800600"/>
            <a:ext cx="243978" cy="369332"/>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The Solution when there is a Repeated Root</a:t>
            </a:r>
            <a:endParaRPr lang="en-US" sz="3600" dirty="0"/>
          </a:p>
        </p:txBody>
      </p:sp>
      <p:sp>
        <p:nvSpPr>
          <p:cNvPr id="3" name="Content Placeholder 2"/>
          <p:cNvSpPr>
            <a:spLocks noGrp="1"/>
          </p:cNvSpPr>
          <p:nvPr>
            <p:ph idx="1"/>
          </p:nvPr>
        </p:nvSpPr>
        <p:spPr/>
        <p:txBody>
          <a:bodyPr>
            <a:normAutofit/>
          </a:bodyPr>
          <a:lstStyle/>
          <a:p>
            <a:pPr>
              <a:buNone/>
            </a:pPr>
            <a:r>
              <a:rPr lang="en-US" b="1" dirty="0" smtClean="0">
                <a:latin typeface="Cambria Math" pitchFamily="18" charset="0"/>
                <a:ea typeface="Cambria Math" pitchFamily="18" charset="0"/>
              </a:rPr>
              <a:t>    Theorem 2</a:t>
            </a:r>
            <a:r>
              <a:rPr lang="en-US" dirty="0" smtClean="0"/>
              <a:t>:  Let </a:t>
            </a:r>
            <a:r>
              <a:rPr lang="en-US" i="1" dirty="0" smtClean="0"/>
              <a:t>c</a:t>
            </a:r>
            <a:r>
              <a:rPr lang="en-US" baseline="-25000" dirty="0" smtClean="0">
                <a:latin typeface="Cambria Math" pitchFamily="18" charset="0"/>
                <a:ea typeface="Cambria Math" pitchFamily="18" charset="0"/>
              </a:rPr>
              <a:t>1</a:t>
            </a:r>
            <a:r>
              <a:rPr lang="en-US" dirty="0" smtClean="0"/>
              <a:t> and </a:t>
            </a:r>
            <a:r>
              <a:rPr lang="en-US" i="1" dirty="0" smtClean="0"/>
              <a:t>c</a:t>
            </a:r>
            <a:r>
              <a:rPr lang="en-US" baseline="-25000" dirty="0" smtClean="0">
                <a:latin typeface="Cambria Math" pitchFamily="18" charset="0"/>
                <a:ea typeface="Cambria Math" pitchFamily="18" charset="0"/>
              </a:rPr>
              <a:t>2</a:t>
            </a:r>
            <a:r>
              <a:rPr lang="en-US" i="1" dirty="0" smtClean="0"/>
              <a:t> </a:t>
            </a:r>
            <a:r>
              <a:rPr lang="en-US" dirty="0" smtClean="0"/>
              <a:t>be real numbers with </a:t>
            </a:r>
            <a:r>
              <a:rPr lang="en-US" i="1" dirty="0" smtClean="0"/>
              <a:t>c</a:t>
            </a:r>
            <a:r>
              <a:rPr lang="en-US" baseline="-25000" dirty="0" smtClean="0">
                <a:latin typeface="Cambria Math" pitchFamily="18" charset="0"/>
                <a:ea typeface="Cambria Math" pitchFamily="18" charset="0"/>
              </a:rPr>
              <a:t>2</a:t>
            </a:r>
            <a:r>
              <a:rPr lang="en-US" i="1" baseline="-25000" dirty="0" smtClean="0"/>
              <a:t> </a:t>
            </a:r>
            <a:r>
              <a:rPr lang="en-US" dirty="0" smtClean="0">
                <a:latin typeface="Cambria Math"/>
                <a:ea typeface="Cambria Math"/>
              </a:rPr>
              <a:t>≠ 0</a:t>
            </a:r>
            <a:r>
              <a:rPr lang="en-US" dirty="0" smtClean="0"/>
              <a:t>.  Suppose that </a:t>
            </a:r>
            <a:r>
              <a:rPr lang="en-US" i="1" dirty="0" smtClean="0"/>
              <a:t>r</a:t>
            </a:r>
            <a:r>
              <a:rPr lang="en-US" baseline="30000" dirty="0" smtClean="0">
                <a:latin typeface="Cambria Math" pitchFamily="18" charset="0"/>
                <a:ea typeface="Cambria Math" pitchFamily="18" charset="0"/>
              </a:rPr>
              <a:t>2</a:t>
            </a:r>
            <a:r>
              <a:rPr lang="en-US" i="1" dirty="0" smtClean="0"/>
              <a:t> – c</a:t>
            </a:r>
            <a:r>
              <a:rPr lang="en-US" baseline="-25000" dirty="0" smtClean="0">
                <a:latin typeface="Cambria Math" pitchFamily="18" charset="0"/>
                <a:ea typeface="Cambria Math" pitchFamily="18" charset="0"/>
              </a:rPr>
              <a:t>1</a:t>
            </a:r>
            <a:r>
              <a:rPr lang="en-US" i="1" dirty="0" smtClean="0"/>
              <a:t>r – c</a:t>
            </a:r>
            <a:r>
              <a:rPr lang="en-US" baseline="-25000"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0</a:t>
            </a:r>
            <a:r>
              <a:rPr lang="en-US" i="1" dirty="0" smtClean="0"/>
              <a:t> </a:t>
            </a:r>
            <a:r>
              <a:rPr lang="en-US" dirty="0" smtClean="0"/>
              <a:t>has one repeated root </a:t>
            </a:r>
            <a:r>
              <a:rPr lang="en-US" i="1" dirty="0" smtClean="0"/>
              <a:t>r</a:t>
            </a:r>
            <a:r>
              <a:rPr lang="en-US" baseline="-25000" dirty="0" smtClean="0">
                <a:latin typeface="Cambria Math" pitchFamily="18" charset="0"/>
                <a:ea typeface="Cambria Math" pitchFamily="18" charset="0"/>
              </a:rPr>
              <a:t>0</a:t>
            </a:r>
            <a:r>
              <a:rPr lang="en-US" dirty="0" smtClean="0"/>
              <a:t>. Then the sequence {</a:t>
            </a:r>
            <a:r>
              <a:rPr lang="en-US" i="1" dirty="0" smtClean="0"/>
              <a:t>a</a:t>
            </a:r>
            <a:r>
              <a:rPr lang="en-US" i="1" baseline="-25000" dirty="0" smtClean="0"/>
              <a:t>n</a:t>
            </a:r>
            <a:r>
              <a:rPr lang="en-US" dirty="0" smtClean="0"/>
              <a:t>} is a solution to the recurrence  relation </a:t>
            </a:r>
            <a:r>
              <a:rPr lang="en-US" i="1" dirty="0" smtClean="0"/>
              <a:t>a</a:t>
            </a:r>
            <a:r>
              <a:rPr lang="en-US" i="1" baseline="-25000" dirty="0" smtClean="0"/>
              <a:t>n</a:t>
            </a:r>
            <a:r>
              <a:rPr lang="en-US" i="1" dirty="0" smtClean="0"/>
              <a:t> = c</a:t>
            </a:r>
            <a:r>
              <a:rPr lang="en-US" baseline="-25000" dirty="0" smtClean="0">
                <a:latin typeface="Cambria Math" pitchFamily="18" charset="0"/>
                <a:ea typeface="Cambria Math" pitchFamily="18" charset="0"/>
              </a:rPr>
              <a:t>1</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c</a:t>
            </a:r>
            <a:r>
              <a:rPr lang="en-US" baseline="-25000" dirty="0" smtClean="0">
                <a:latin typeface="Cambria Math" pitchFamily="18" charset="0"/>
                <a:ea typeface="Cambria Math" pitchFamily="18" charset="0"/>
              </a:rPr>
              <a:t>2</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r>
              <a:rPr lang="en-US" i="1" dirty="0" smtClean="0"/>
              <a:t>  </a:t>
            </a:r>
            <a:r>
              <a:rPr lang="en-US" dirty="0" smtClean="0"/>
              <a:t>if  and only if</a:t>
            </a:r>
          </a:p>
          <a:p>
            <a:endParaRPr lang="en-US" dirty="0" smtClean="0"/>
          </a:p>
          <a:p>
            <a:endParaRPr lang="en-US" dirty="0" smtClean="0"/>
          </a:p>
          <a:p>
            <a:pPr>
              <a:buNone/>
            </a:pPr>
            <a:r>
              <a:rPr lang="en-US" dirty="0" smtClean="0"/>
              <a:t>  for </a:t>
            </a:r>
            <a:r>
              <a:rPr lang="en-US" i="1" dirty="0" smtClean="0"/>
              <a:t>n = </a:t>
            </a:r>
            <a:r>
              <a:rPr lang="en-US" dirty="0" smtClean="0">
                <a:latin typeface="Cambria Math" pitchFamily="18" charset="0"/>
                <a:ea typeface="Cambria Math" pitchFamily="18" charset="0"/>
              </a:rPr>
              <a:t>0,1,2</a:t>
            </a:r>
            <a:r>
              <a:rPr lang="en-US" i="1" dirty="0" smtClean="0"/>
              <a:t>,… </a:t>
            </a:r>
            <a:r>
              <a:rPr lang="en-US" dirty="0" smtClean="0"/>
              <a:t>, where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and</a:t>
            </a:r>
            <a:r>
              <a:rPr lang="en-US" baseline="-25000" dirty="0" smtClean="0"/>
              <a:t> </a:t>
            </a:r>
            <a:r>
              <a:rPr lang="el-GR" dirty="0" smtClean="0"/>
              <a:t>α</a:t>
            </a:r>
            <a:r>
              <a:rPr lang="en-US" baseline="-25000" dirty="0" smtClean="0">
                <a:latin typeface="Cambria Math" pitchFamily="18" charset="0"/>
                <a:ea typeface="Cambria Math" pitchFamily="18" charset="0"/>
              </a:rPr>
              <a:t>2</a:t>
            </a:r>
            <a:r>
              <a:rPr lang="en-US" dirty="0" smtClean="0"/>
              <a:t>  are constants.</a:t>
            </a:r>
            <a:endParaRPr lang="en-US" baseline="-25000"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752600" y="3810000"/>
            <a:ext cx="2997518" cy="35433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Theorem 2</a:t>
            </a:r>
            <a:endParaRPr lang="en-US" sz="4000"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Example</a:t>
            </a:r>
            <a:r>
              <a:rPr lang="en-US" dirty="0" smtClean="0"/>
              <a:t>:  What is the solution to the recurrence  relation                                                                     </a:t>
            </a:r>
            <a:r>
              <a:rPr lang="en-US" i="1" dirty="0" smtClean="0"/>
              <a:t>a</a:t>
            </a:r>
            <a:r>
              <a:rPr lang="en-US" i="1" baseline="-25000" dirty="0" smtClean="0"/>
              <a:t>n</a:t>
            </a:r>
            <a:r>
              <a:rPr lang="en-US" dirty="0" smtClean="0"/>
              <a:t> = 6</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2</a:t>
            </a:r>
            <a:r>
              <a:rPr lang="en-US" dirty="0" smtClean="0"/>
              <a:t> with </a:t>
            </a:r>
            <a:r>
              <a:rPr lang="en-US" i="1" dirty="0" smtClean="0"/>
              <a:t>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 </a:t>
            </a:r>
            <a:r>
              <a:rPr lang="en-US" dirty="0" smtClean="0"/>
              <a:t>and </a:t>
            </a:r>
            <a:r>
              <a:rPr lang="en-US" i="1" dirty="0" smtClean="0"/>
              <a:t>a</a:t>
            </a:r>
            <a:r>
              <a:rPr lang="en-US" baseline="-25000" dirty="0" smtClean="0">
                <a:latin typeface="Cambria Math" pitchFamily="18" charset="0"/>
                <a:ea typeface="Cambria Math" pitchFamily="18" charset="0"/>
              </a:rPr>
              <a:t>1</a:t>
            </a:r>
            <a:r>
              <a:rPr lang="en-US" dirty="0" smtClean="0"/>
              <a:t> = 6? </a:t>
            </a:r>
          </a:p>
          <a:p>
            <a:pPr>
              <a:buNone/>
            </a:pPr>
            <a:endParaRPr lang="en-US" dirty="0" smtClean="0"/>
          </a:p>
          <a:p>
            <a:pPr>
              <a:buNone/>
            </a:pPr>
            <a:r>
              <a:rPr lang="en-US" dirty="0" smtClean="0"/>
              <a:t>    </a:t>
            </a:r>
            <a:r>
              <a:rPr lang="en-US" b="1" dirty="0" smtClean="0"/>
              <a:t>Solution</a:t>
            </a:r>
            <a:r>
              <a:rPr lang="en-US" dirty="0" smtClean="0"/>
              <a:t>: The characteristic equation is  </a:t>
            </a:r>
            <a:r>
              <a:rPr lang="en-US" i="1" dirty="0" smtClean="0"/>
              <a:t>r</a:t>
            </a:r>
            <a:r>
              <a:rPr lang="en-US" baseline="30000" dirty="0" smtClean="0">
                <a:latin typeface="Cambria Math" pitchFamily="18" charset="0"/>
                <a:ea typeface="Cambria Math" pitchFamily="18" charset="0"/>
              </a:rPr>
              <a:t>2</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6</a:t>
            </a:r>
            <a:r>
              <a:rPr lang="en-US" i="1" dirty="0" smtClean="0"/>
              <a:t>r + </a:t>
            </a:r>
            <a:r>
              <a:rPr lang="en-US" dirty="0" smtClean="0">
                <a:latin typeface="Cambria Math" pitchFamily="18" charset="0"/>
                <a:ea typeface="Cambria Math" pitchFamily="18" charset="0"/>
              </a:rPr>
              <a:t>9</a:t>
            </a:r>
            <a:r>
              <a:rPr lang="en-US" i="1" dirty="0" smtClean="0"/>
              <a:t> = </a:t>
            </a:r>
            <a:r>
              <a:rPr lang="en-US" dirty="0" smtClean="0">
                <a:latin typeface="Cambria Math" pitchFamily="18" charset="0"/>
                <a:ea typeface="Cambria Math" pitchFamily="18" charset="0"/>
              </a:rPr>
              <a:t>0</a:t>
            </a:r>
            <a:r>
              <a:rPr lang="en-US" i="1" dirty="0" smtClean="0"/>
              <a:t>. </a:t>
            </a:r>
          </a:p>
          <a:p>
            <a:pPr>
              <a:buNone/>
            </a:pPr>
            <a:r>
              <a:rPr lang="en-US" i="1" dirty="0" smtClean="0"/>
              <a:t>    </a:t>
            </a:r>
            <a:r>
              <a:rPr lang="en-US" dirty="0" smtClean="0"/>
              <a:t>The only root is  </a:t>
            </a:r>
            <a:r>
              <a:rPr lang="en-US" i="1" dirty="0" smtClean="0"/>
              <a:t>r = </a:t>
            </a:r>
            <a:r>
              <a:rPr lang="en-US" dirty="0" smtClean="0">
                <a:latin typeface="Cambria Math" pitchFamily="18" charset="0"/>
                <a:ea typeface="Cambria Math" pitchFamily="18" charset="0"/>
              </a:rPr>
              <a:t>3</a:t>
            </a:r>
            <a:r>
              <a:rPr lang="en-US" i="1" dirty="0" smtClean="0"/>
              <a:t>. </a:t>
            </a:r>
            <a:r>
              <a:rPr lang="en-US" dirty="0" smtClean="0"/>
              <a:t>Therefore,  {</a:t>
            </a:r>
            <a:r>
              <a:rPr lang="en-US" i="1" dirty="0" smtClean="0"/>
              <a:t>a</a:t>
            </a:r>
            <a:r>
              <a:rPr lang="en-US" i="1" baseline="-25000" dirty="0" smtClean="0"/>
              <a:t>n</a:t>
            </a:r>
            <a:r>
              <a:rPr lang="en-US" dirty="0" smtClean="0"/>
              <a:t>}</a:t>
            </a:r>
            <a:r>
              <a:rPr lang="en-US" i="1" dirty="0" smtClean="0"/>
              <a:t> </a:t>
            </a:r>
            <a:r>
              <a:rPr lang="en-US" dirty="0" smtClean="0"/>
              <a:t>is a solution to the recurrence relation  if and only if  </a:t>
            </a:r>
          </a:p>
          <a:p>
            <a:pPr>
              <a:buNone/>
            </a:pPr>
            <a:r>
              <a:rPr lang="en-US" i="1" dirty="0" smtClean="0"/>
              <a:t>                a</a:t>
            </a:r>
            <a:r>
              <a:rPr lang="en-US" i="1" baseline="-25000" dirty="0" smtClean="0"/>
              <a:t>n</a:t>
            </a:r>
            <a:r>
              <a:rPr lang="en-US" i="1" dirty="0" smtClean="0"/>
              <a:t> = </a:t>
            </a:r>
            <a:r>
              <a:rPr lang="el-GR" i="1" dirty="0" smtClean="0"/>
              <a:t>α</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3</a:t>
            </a:r>
            <a:r>
              <a:rPr lang="en-US" i="1" baseline="30000" dirty="0" smtClean="0"/>
              <a:t>n</a:t>
            </a:r>
            <a:r>
              <a:rPr lang="en-US" i="1" dirty="0" smtClean="0"/>
              <a:t> + </a:t>
            </a:r>
            <a:r>
              <a:rPr lang="el-GR" i="1" dirty="0" smtClean="0"/>
              <a:t>α</a:t>
            </a:r>
            <a:r>
              <a:rPr lang="en-US" baseline="-25000" dirty="0" smtClean="0">
                <a:latin typeface="Cambria Math" pitchFamily="18" charset="0"/>
                <a:ea typeface="Cambria Math" pitchFamily="18" charset="0"/>
              </a:rPr>
              <a:t>2</a:t>
            </a:r>
            <a:r>
              <a:rPr lang="en-US" i="1" dirty="0" smtClean="0"/>
              <a:t>n</a:t>
            </a:r>
            <a:r>
              <a:rPr lang="en-US" dirty="0" smtClean="0"/>
              <a:t>(</a:t>
            </a:r>
            <a:r>
              <a:rPr lang="en-US" dirty="0" smtClean="0">
                <a:latin typeface="Cambria Math" pitchFamily="18" charset="0"/>
                <a:ea typeface="Cambria Math" pitchFamily="18" charset="0"/>
              </a:rPr>
              <a:t>3</a:t>
            </a:r>
            <a:r>
              <a:rPr lang="en-US" dirty="0" smtClean="0"/>
              <a:t>)</a:t>
            </a:r>
            <a:r>
              <a:rPr lang="en-US" i="1" baseline="30000" dirty="0" smtClean="0"/>
              <a:t>n</a:t>
            </a:r>
            <a:r>
              <a:rPr lang="en-US" dirty="0" smtClean="0"/>
              <a:t>                                                   </a:t>
            </a:r>
          </a:p>
          <a:p>
            <a:pPr>
              <a:buNone/>
            </a:pPr>
            <a:r>
              <a:rPr lang="en-US" dirty="0" smtClean="0"/>
              <a:t>     where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and</a:t>
            </a:r>
            <a:r>
              <a:rPr lang="en-US" baseline="-25000" dirty="0" smtClean="0"/>
              <a:t> </a:t>
            </a:r>
            <a:r>
              <a:rPr lang="el-GR" dirty="0" smtClean="0"/>
              <a:t>α</a:t>
            </a:r>
            <a:r>
              <a:rPr lang="en-US" baseline="-25000" dirty="0" smtClean="0">
                <a:latin typeface="Cambria Math" pitchFamily="18" charset="0"/>
                <a:ea typeface="Cambria Math" pitchFamily="18" charset="0"/>
              </a:rPr>
              <a:t>2</a:t>
            </a:r>
            <a:r>
              <a:rPr lang="en-US" dirty="0" smtClean="0"/>
              <a:t>  are constants.</a:t>
            </a:r>
          </a:p>
          <a:p>
            <a:pPr>
              <a:buNone/>
            </a:pPr>
            <a:endParaRPr lang="en-US" dirty="0" smtClean="0"/>
          </a:p>
          <a:p>
            <a:pPr>
              <a:buNone/>
            </a:pPr>
            <a:r>
              <a:rPr lang="en-US" dirty="0" smtClean="0"/>
              <a:t>      To find the constants  </a:t>
            </a:r>
            <a:r>
              <a:rPr lang="el-GR" dirty="0" smtClean="0"/>
              <a:t>α</a:t>
            </a:r>
            <a:r>
              <a:rPr lang="en-US" baseline="-25000" dirty="0" smtClean="0">
                <a:latin typeface="Cambria Math" pitchFamily="18" charset="0"/>
                <a:ea typeface="Cambria Math" pitchFamily="18" charset="0"/>
              </a:rPr>
              <a:t>1</a:t>
            </a:r>
            <a:r>
              <a:rPr lang="en-US" dirty="0" smtClean="0"/>
              <a:t> and </a:t>
            </a:r>
            <a:r>
              <a:rPr lang="el-GR" dirty="0" smtClean="0"/>
              <a:t>α</a:t>
            </a:r>
            <a:r>
              <a:rPr lang="en-US" baseline="-25000" dirty="0" smtClean="0">
                <a:latin typeface="Cambria Math" pitchFamily="18" charset="0"/>
                <a:ea typeface="Cambria Math" pitchFamily="18" charset="0"/>
              </a:rPr>
              <a:t>2</a:t>
            </a:r>
            <a:r>
              <a:rPr lang="en-US" dirty="0" smtClean="0"/>
              <a:t>, note that </a:t>
            </a:r>
          </a:p>
          <a:p>
            <a:pPr>
              <a:buNone/>
            </a:pPr>
            <a:r>
              <a:rPr lang="en-US" dirty="0" smtClean="0"/>
              <a:t>  </a:t>
            </a:r>
          </a:p>
          <a:p>
            <a:pPr>
              <a:buNone/>
            </a:pPr>
            <a:r>
              <a:rPr lang="en-US" i="1" dirty="0" smtClean="0"/>
              <a:t>                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 = </a:t>
            </a:r>
            <a:r>
              <a:rPr lang="el-GR" i="1" dirty="0" smtClean="0"/>
              <a:t>α</a:t>
            </a:r>
            <a:r>
              <a:rPr lang="en-US" baseline="-25000" dirty="0" smtClean="0">
                <a:latin typeface="Cambria Math" pitchFamily="18" charset="0"/>
                <a:ea typeface="Cambria Math" pitchFamily="18" charset="0"/>
              </a:rPr>
              <a:t>1</a:t>
            </a:r>
            <a:r>
              <a:rPr lang="en-US" i="1" dirty="0" smtClean="0"/>
              <a:t> </a:t>
            </a:r>
            <a:r>
              <a:rPr lang="en-US" dirty="0" smtClean="0"/>
              <a:t>   and       </a:t>
            </a:r>
            <a:r>
              <a:rPr lang="en-US" i="1" dirty="0" smtClean="0"/>
              <a:t>a</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6 </a:t>
            </a:r>
            <a:r>
              <a:rPr lang="en-US" dirty="0" smtClean="0"/>
              <a:t>= </a:t>
            </a:r>
            <a:r>
              <a:rPr lang="el-GR" dirty="0" smtClean="0"/>
              <a:t>α</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 3 </a:t>
            </a:r>
            <a:r>
              <a:rPr lang="en-US" dirty="0" smtClean="0"/>
              <a:t>+ </a:t>
            </a:r>
            <a:r>
              <a:rPr lang="el-GR" dirty="0" smtClean="0"/>
              <a:t>α</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∙3.</a:t>
            </a: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Solving, we find that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 = </a:t>
            </a:r>
            <a:r>
              <a:rPr lang="en-US" dirty="0" smtClean="0">
                <a:latin typeface="Cambria Math" pitchFamily="18" charset="0"/>
                <a:ea typeface="Cambria Math" pitchFamily="18" charset="0"/>
              </a:rPr>
              <a:t>1</a:t>
            </a:r>
            <a:r>
              <a:rPr lang="en-US" dirty="0" smtClean="0"/>
              <a:t> and</a:t>
            </a:r>
            <a:r>
              <a:rPr lang="en-US" dirty="0" smtClean="0">
                <a:solidFill>
                  <a:srgbClr val="FF0000"/>
                </a:solidFill>
              </a:rPr>
              <a:t>    </a:t>
            </a:r>
            <a:r>
              <a:rPr lang="el-GR" dirty="0" smtClean="0"/>
              <a:t>α</a:t>
            </a:r>
            <a:r>
              <a:rPr lang="en-US" baseline="-25000" dirty="0" smtClean="0">
                <a:latin typeface="Cambria Math" pitchFamily="18" charset="0"/>
                <a:ea typeface="Cambria Math" pitchFamily="18" charset="0"/>
              </a:rPr>
              <a:t>2</a:t>
            </a:r>
            <a:r>
              <a:rPr lang="en-US" baseline="-25000" dirty="0" smtClean="0"/>
              <a:t> </a:t>
            </a:r>
            <a:r>
              <a:rPr lang="en-US" dirty="0" smtClean="0"/>
              <a:t> = </a:t>
            </a:r>
            <a:r>
              <a:rPr lang="en-US" dirty="0" smtClean="0">
                <a:latin typeface="Cambria Math" pitchFamily="18" charset="0"/>
                <a:ea typeface="Cambria Math" pitchFamily="18" charset="0"/>
              </a:rPr>
              <a:t>1</a:t>
            </a:r>
            <a:r>
              <a:rPr lang="en-US" dirty="0" smtClean="0"/>
              <a:t>  .</a:t>
            </a:r>
          </a:p>
          <a:p>
            <a:pPr>
              <a:buNone/>
            </a:pPr>
            <a:r>
              <a:rPr lang="en-US" dirty="0" smtClean="0"/>
              <a:t>       Hence, </a:t>
            </a:r>
          </a:p>
          <a:p>
            <a:pPr>
              <a:buNone/>
            </a:pPr>
            <a:r>
              <a:rPr lang="en-US" dirty="0" smtClean="0"/>
              <a:t>             </a:t>
            </a:r>
            <a:r>
              <a:rPr lang="en-US" i="1" dirty="0" smtClean="0"/>
              <a:t>a</a:t>
            </a:r>
            <a:r>
              <a:rPr lang="en-US" i="1" baseline="-25000" dirty="0" smtClean="0"/>
              <a:t>n</a:t>
            </a:r>
            <a:r>
              <a:rPr lang="en-US" dirty="0" smtClean="0"/>
              <a:t> = </a:t>
            </a:r>
            <a:r>
              <a:rPr lang="en-US" dirty="0" smtClean="0">
                <a:latin typeface="Cambria Math" pitchFamily="18" charset="0"/>
                <a:ea typeface="Cambria Math" pitchFamily="18" charset="0"/>
              </a:rPr>
              <a:t>3</a:t>
            </a:r>
            <a:r>
              <a:rPr lang="en-US" i="1" baseline="30000" dirty="0" smtClean="0"/>
              <a:t>n</a:t>
            </a:r>
            <a:r>
              <a:rPr lang="en-US" dirty="0" smtClean="0"/>
              <a:t> + </a:t>
            </a:r>
            <a:r>
              <a:rPr lang="en-US" i="1" dirty="0" smtClean="0"/>
              <a:t>n</a:t>
            </a:r>
            <a:r>
              <a:rPr lang="en-US" dirty="0" smtClean="0">
                <a:latin typeface="Cambria Math" pitchFamily="18" charset="0"/>
                <a:ea typeface="Cambria Math" pitchFamily="18" charset="0"/>
              </a:rPr>
              <a:t>3</a:t>
            </a:r>
            <a:r>
              <a:rPr lang="en-US" i="1" baseline="30000" dirty="0" smtClean="0"/>
              <a:t>n</a:t>
            </a:r>
            <a:r>
              <a:rPr lang="en-US" dirty="0" smtClean="0"/>
              <a:t> .</a:t>
            </a:r>
            <a:endParaRPr lang="en-US" baseline="30000" dirty="0" smtClean="0"/>
          </a:p>
          <a:p>
            <a:pPr>
              <a:buNone/>
            </a:pPr>
            <a:r>
              <a:rPr lang="en-US" dirty="0" smtClean="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Solving Linear Homogeneous Recurrence Relations of Arbitrary Degree</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dirty="0" smtClean="0"/>
              <a:t>This theorem can be used to solve linear homogeneous recurrence relations with constant coefficients of any degree when the characteristic equation has distinct roots.</a:t>
            </a:r>
          </a:p>
          <a:p>
            <a:pPr>
              <a:buNone/>
            </a:pPr>
            <a:endParaRPr lang="en-US" dirty="0" smtClean="0"/>
          </a:p>
          <a:p>
            <a:pPr>
              <a:buNone/>
            </a:pPr>
            <a:r>
              <a:rPr lang="en-US" b="1" dirty="0" smtClean="0"/>
              <a:t>    Theorem </a:t>
            </a:r>
            <a:r>
              <a:rPr lang="en-US" b="1" dirty="0" smtClean="0">
                <a:latin typeface="Cambria Math" pitchFamily="18" charset="0"/>
                <a:ea typeface="Cambria Math" pitchFamily="18" charset="0"/>
              </a:rPr>
              <a:t>3</a:t>
            </a:r>
            <a:r>
              <a:rPr lang="en-US" dirty="0" smtClean="0"/>
              <a:t>: Let </a:t>
            </a:r>
            <a:r>
              <a:rPr lang="en-US" i="1" dirty="0" smtClean="0"/>
              <a:t>c</a:t>
            </a:r>
            <a:r>
              <a:rPr lang="en-US" baseline="-25000" dirty="0" smtClean="0">
                <a:latin typeface="Cambria Math" pitchFamily="18" charset="0"/>
                <a:ea typeface="Cambria Math" pitchFamily="18" charset="0"/>
              </a:rPr>
              <a:t>1</a:t>
            </a:r>
            <a:r>
              <a:rPr lang="en-US" dirty="0" smtClean="0"/>
              <a:t>, </a:t>
            </a:r>
            <a:r>
              <a:rPr lang="en-US" i="1" dirty="0" smtClean="0"/>
              <a:t>c</a:t>
            </a:r>
            <a:r>
              <a:rPr lang="en-US" baseline="-25000" dirty="0" smtClean="0">
                <a:latin typeface="Cambria Math" pitchFamily="18" charset="0"/>
                <a:ea typeface="Cambria Math" pitchFamily="18" charset="0"/>
              </a:rPr>
              <a:t>2</a:t>
            </a:r>
            <a:r>
              <a:rPr lang="en-US" i="1" dirty="0" smtClean="0"/>
              <a:t> ,…, c</a:t>
            </a:r>
            <a:r>
              <a:rPr lang="en-US" i="1" baseline="-25000" dirty="0" smtClean="0">
                <a:ea typeface="Cambria Math" pitchFamily="18" charset="0"/>
              </a:rPr>
              <a:t>k</a:t>
            </a:r>
            <a:r>
              <a:rPr lang="en-US" dirty="0" smtClean="0"/>
              <a:t> be real numbers. Suppose that the characteristic equation                   </a:t>
            </a:r>
          </a:p>
          <a:p>
            <a:pPr>
              <a:buNone/>
            </a:pPr>
            <a:r>
              <a:rPr lang="en-US" i="1" dirty="0" smtClean="0"/>
              <a:t>          </a:t>
            </a:r>
            <a:r>
              <a:rPr lang="en-US" i="1" dirty="0" err="1" smtClean="0"/>
              <a:t>r</a:t>
            </a:r>
            <a:r>
              <a:rPr lang="en-US" i="1" baseline="30000" dirty="0" err="1" smtClean="0">
                <a:ea typeface="Cambria Math" pitchFamily="18" charset="0"/>
              </a:rPr>
              <a:t>k</a:t>
            </a:r>
            <a:r>
              <a:rPr lang="en-US" i="1" dirty="0" smtClean="0"/>
              <a:t> – c</a:t>
            </a:r>
            <a:r>
              <a:rPr lang="en-US" baseline="-25000" dirty="0" smtClean="0">
                <a:latin typeface="Cambria Math" pitchFamily="18" charset="0"/>
                <a:ea typeface="Cambria Math" pitchFamily="18" charset="0"/>
              </a:rPr>
              <a:t>1</a:t>
            </a:r>
            <a:r>
              <a:rPr lang="en-US" i="1" dirty="0" smtClean="0"/>
              <a:t>r</a:t>
            </a:r>
            <a:r>
              <a:rPr lang="en-US" i="1" baseline="30000" dirty="0" smtClean="0"/>
              <a:t>k</a:t>
            </a:r>
            <a:r>
              <a:rPr lang="en-US" baseline="30000" dirty="0" smtClean="0">
                <a:latin typeface="Cambria Math"/>
                <a:ea typeface="Cambria Math"/>
              </a:rPr>
              <a:t>−1</a:t>
            </a:r>
            <a:r>
              <a:rPr lang="en-US" i="1" baseline="30000" dirty="0" smtClean="0"/>
              <a:t> </a:t>
            </a:r>
            <a:r>
              <a:rPr lang="en-US" dirty="0" smtClean="0">
                <a:latin typeface="Cambria Math" pitchFamily="18" charset="0"/>
                <a:ea typeface="Cambria Math" pitchFamily="18" charset="0"/>
              </a:rPr>
              <a:t>–</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t> c</a:t>
            </a:r>
            <a:r>
              <a:rPr lang="en-US" i="1" baseline="-25000" dirty="0" smtClean="0">
                <a:ea typeface="Cambria Math" pitchFamily="18" charset="0"/>
              </a:rPr>
              <a:t>k</a:t>
            </a:r>
            <a:r>
              <a:rPr lang="en-US" i="1" dirty="0" smtClean="0"/>
              <a:t> = </a:t>
            </a:r>
            <a:r>
              <a:rPr lang="en-US" dirty="0" smtClean="0">
                <a:latin typeface="Cambria Math" pitchFamily="18" charset="0"/>
                <a:ea typeface="Cambria Math" pitchFamily="18" charset="0"/>
              </a:rPr>
              <a:t>0</a:t>
            </a:r>
            <a:r>
              <a:rPr lang="en-US" i="1" dirty="0" smtClean="0"/>
              <a:t> </a:t>
            </a:r>
          </a:p>
          <a:p>
            <a:pPr>
              <a:buNone/>
            </a:pPr>
            <a:r>
              <a:rPr lang="en-US" i="1" dirty="0" smtClean="0"/>
              <a:t>    </a:t>
            </a:r>
            <a:r>
              <a:rPr lang="en-US" dirty="0" smtClean="0"/>
              <a:t>has</a:t>
            </a:r>
            <a:r>
              <a:rPr lang="en-US" i="1" dirty="0" smtClean="0"/>
              <a:t> k </a:t>
            </a:r>
            <a:r>
              <a:rPr lang="en-US" dirty="0" smtClean="0"/>
              <a:t>distinct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 </a:t>
            </a:r>
            <a:r>
              <a:rPr lang="en-US" i="1" dirty="0" err="1" smtClean="0"/>
              <a:t>r</a:t>
            </a:r>
            <a:r>
              <a:rPr lang="en-US" i="1" baseline="-25000" dirty="0" err="1" smtClean="0"/>
              <a:t>k</a:t>
            </a:r>
            <a:r>
              <a:rPr lang="en-US" dirty="0" smtClean="0"/>
              <a:t>. Then a sequence {</a:t>
            </a:r>
            <a:r>
              <a:rPr lang="en-US" i="1" dirty="0" smtClean="0"/>
              <a:t>a</a:t>
            </a:r>
            <a:r>
              <a:rPr lang="en-US" i="1" baseline="-25000" dirty="0" smtClean="0"/>
              <a:t>n</a:t>
            </a:r>
            <a:r>
              <a:rPr lang="en-US" dirty="0" smtClean="0"/>
              <a:t>}   is a solution of the recurrence relation</a:t>
            </a:r>
          </a:p>
          <a:p>
            <a:pPr>
              <a:buNone/>
            </a:pPr>
            <a:r>
              <a:rPr lang="en-US" dirty="0" smtClean="0"/>
              <a:t>        </a:t>
            </a:r>
            <a:r>
              <a:rPr lang="en-US" sz="2800" i="1" dirty="0" smtClean="0"/>
              <a:t>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 +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a:t>
            </a:r>
          </a:p>
          <a:p>
            <a:pPr>
              <a:buNone/>
            </a:pPr>
            <a:r>
              <a:rPr lang="en-US" sz="2800" i="1" baseline="-25000" dirty="0" smtClean="0"/>
              <a:t>      </a:t>
            </a:r>
            <a:r>
              <a:rPr lang="en-US" sz="2800" dirty="0" smtClean="0"/>
              <a:t>if and only if</a:t>
            </a:r>
          </a:p>
          <a:p>
            <a:pPr>
              <a:buNone/>
            </a:pPr>
            <a:endParaRPr lang="en-US" sz="2800" dirty="0" smtClean="0"/>
          </a:p>
          <a:p>
            <a:pPr>
              <a:buNone/>
            </a:pPr>
            <a:r>
              <a:rPr lang="en-US" sz="2800" dirty="0" smtClean="0"/>
              <a:t>    for </a:t>
            </a:r>
            <a:r>
              <a:rPr lang="en-US" sz="2800" i="1" dirty="0" smtClean="0"/>
              <a:t>n</a:t>
            </a:r>
            <a:r>
              <a:rPr lang="en-US" sz="2800" dirty="0" smtClean="0"/>
              <a:t> = </a:t>
            </a:r>
            <a:r>
              <a:rPr lang="en-US" sz="2800" dirty="0" smtClean="0">
                <a:latin typeface="Cambria Math" pitchFamily="18" charset="0"/>
                <a:ea typeface="Cambria Math" pitchFamily="18" charset="0"/>
              </a:rPr>
              <a:t>0</a:t>
            </a:r>
            <a:r>
              <a:rPr lang="en-US" sz="2800" dirty="0" smtClean="0"/>
              <a:t>, </a:t>
            </a:r>
            <a:r>
              <a:rPr lang="en-US" sz="2800" dirty="0" smtClean="0">
                <a:latin typeface="Cambria Math" pitchFamily="18" charset="0"/>
                <a:ea typeface="Cambria Math" pitchFamily="18" charset="0"/>
              </a:rPr>
              <a:t>1</a:t>
            </a:r>
            <a:r>
              <a:rPr lang="en-US" sz="2800" dirty="0" smtClean="0"/>
              <a:t>, </a:t>
            </a:r>
            <a:r>
              <a:rPr lang="en-US" sz="2800" dirty="0" smtClean="0">
                <a:latin typeface="Cambria Math" pitchFamily="18" charset="0"/>
                <a:ea typeface="Cambria Math" pitchFamily="18" charset="0"/>
              </a:rPr>
              <a:t>2</a:t>
            </a:r>
            <a:r>
              <a:rPr lang="en-US" sz="2800" dirty="0" smtClean="0"/>
              <a:t>, …, where </a:t>
            </a:r>
            <a:r>
              <a:rPr lang="el-GR" sz="2800" dirty="0" smtClean="0">
                <a:latin typeface="Cambria Math"/>
                <a:ea typeface="Cambria Math"/>
              </a:rPr>
              <a:t>α</a:t>
            </a:r>
            <a:r>
              <a:rPr lang="en-US" sz="2800" baseline="-25000" dirty="0" smtClean="0">
                <a:latin typeface="Cambria Math"/>
                <a:ea typeface="Cambria Math"/>
              </a:rPr>
              <a:t>1</a:t>
            </a:r>
            <a:r>
              <a:rPr lang="en-US" sz="2800" dirty="0" smtClean="0">
                <a:latin typeface="Cambria Math"/>
                <a:ea typeface="Cambria Math"/>
              </a:rPr>
              <a:t>,</a:t>
            </a:r>
            <a:r>
              <a:rPr lang="en-US" sz="2800" dirty="0" smtClean="0"/>
              <a:t> </a:t>
            </a:r>
            <a:r>
              <a:rPr lang="el-GR" sz="2400" dirty="0" smtClean="0">
                <a:latin typeface="Cambria Math"/>
                <a:ea typeface="Cambria Math"/>
              </a:rPr>
              <a:t>α</a:t>
            </a:r>
            <a:r>
              <a:rPr lang="en-US" sz="2400" baseline="-25000" dirty="0" smtClean="0">
                <a:latin typeface="Cambria Math"/>
                <a:ea typeface="Cambria Math"/>
              </a:rPr>
              <a:t>2</a:t>
            </a:r>
            <a:r>
              <a:rPr lang="en-US" sz="2400" dirty="0" smtClean="0">
                <a:latin typeface="Cambria Math"/>
                <a:ea typeface="Cambria Math"/>
              </a:rPr>
              <a:t>,…,</a:t>
            </a:r>
            <a:r>
              <a:rPr lang="el-GR" sz="2400" dirty="0" smtClean="0">
                <a:latin typeface="Cambria Math"/>
                <a:ea typeface="Cambria Math"/>
              </a:rPr>
              <a:t> α</a:t>
            </a:r>
            <a:r>
              <a:rPr lang="en-US" sz="2400" i="1" baseline="-25000" dirty="0" smtClean="0">
                <a:ea typeface="Cambria Math"/>
              </a:rPr>
              <a:t>k</a:t>
            </a:r>
            <a:r>
              <a:rPr lang="en-US" sz="2400" dirty="0" smtClean="0">
                <a:latin typeface="Cambria Math"/>
                <a:ea typeface="Cambria Math"/>
              </a:rPr>
              <a:t> are constants.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5410200"/>
            <a:ext cx="4688300" cy="32918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The General Case with Repeated Roots Allowed </a:t>
            </a:r>
            <a:endParaRPr lang="en-US" sz="32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4</a:t>
            </a:r>
            <a:r>
              <a:rPr lang="en-US" dirty="0" smtClean="0"/>
              <a:t>: Let </a:t>
            </a:r>
            <a:r>
              <a:rPr lang="en-US" i="1" dirty="0" smtClean="0"/>
              <a:t>c</a:t>
            </a:r>
            <a:r>
              <a:rPr lang="en-US" baseline="-25000" dirty="0" smtClean="0">
                <a:latin typeface="Cambria Math" pitchFamily="18" charset="0"/>
                <a:ea typeface="Cambria Math" pitchFamily="18" charset="0"/>
              </a:rPr>
              <a:t>1</a:t>
            </a:r>
            <a:r>
              <a:rPr lang="en-US" dirty="0" smtClean="0"/>
              <a:t>, </a:t>
            </a:r>
            <a:r>
              <a:rPr lang="en-US" i="1" dirty="0" smtClean="0"/>
              <a:t>c</a:t>
            </a:r>
            <a:r>
              <a:rPr lang="en-US" baseline="-25000" dirty="0" smtClean="0">
                <a:latin typeface="Cambria Math" pitchFamily="18" charset="0"/>
                <a:ea typeface="Cambria Math" pitchFamily="18" charset="0"/>
              </a:rPr>
              <a:t>2</a:t>
            </a:r>
            <a:r>
              <a:rPr lang="en-US" i="1" dirty="0" smtClean="0"/>
              <a:t> ,…, c</a:t>
            </a:r>
            <a:r>
              <a:rPr lang="en-US" i="1" baseline="-25000" dirty="0" smtClean="0">
                <a:ea typeface="Cambria Math" pitchFamily="18" charset="0"/>
              </a:rPr>
              <a:t>k</a:t>
            </a:r>
            <a:r>
              <a:rPr lang="en-US" dirty="0" smtClean="0"/>
              <a:t> be real numbers. Suppose that the characteristic equation                   </a:t>
            </a:r>
          </a:p>
          <a:p>
            <a:pPr>
              <a:buNone/>
            </a:pPr>
            <a:r>
              <a:rPr lang="en-US" i="1" dirty="0" smtClean="0"/>
              <a:t>              </a:t>
            </a:r>
            <a:r>
              <a:rPr lang="en-US" i="1" dirty="0" err="1" smtClean="0"/>
              <a:t>r</a:t>
            </a:r>
            <a:r>
              <a:rPr lang="en-US" i="1" baseline="30000" dirty="0" err="1" smtClean="0">
                <a:ea typeface="Cambria Math" pitchFamily="18" charset="0"/>
              </a:rPr>
              <a:t>k</a:t>
            </a:r>
            <a:r>
              <a:rPr lang="en-US" i="1" dirty="0" smtClean="0"/>
              <a:t> – c</a:t>
            </a:r>
            <a:r>
              <a:rPr lang="en-US" baseline="-25000" dirty="0" smtClean="0">
                <a:latin typeface="Cambria Math" pitchFamily="18" charset="0"/>
                <a:ea typeface="Cambria Math" pitchFamily="18" charset="0"/>
              </a:rPr>
              <a:t>1</a:t>
            </a:r>
            <a:r>
              <a:rPr lang="en-US" i="1" dirty="0" smtClean="0"/>
              <a:t>r</a:t>
            </a:r>
            <a:r>
              <a:rPr lang="en-US" i="1" baseline="30000" dirty="0" smtClean="0"/>
              <a:t>k</a:t>
            </a:r>
            <a:r>
              <a:rPr lang="en-US" baseline="30000" dirty="0" smtClean="0">
                <a:latin typeface="Cambria Math"/>
                <a:ea typeface="Cambria Math"/>
              </a:rPr>
              <a:t>−1</a:t>
            </a:r>
            <a:r>
              <a:rPr lang="en-US" i="1" baseline="30000" dirty="0" smtClean="0"/>
              <a:t> </a:t>
            </a:r>
            <a:r>
              <a:rPr lang="en-US" dirty="0" smtClean="0">
                <a:latin typeface="Cambria Math" pitchFamily="18" charset="0"/>
                <a:ea typeface="Cambria Math" pitchFamily="18" charset="0"/>
              </a:rPr>
              <a:t>–</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t> c</a:t>
            </a:r>
            <a:r>
              <a:rPr lang="en-US" i="1" baseline="-25000" dirty="0" smtClean="0">
                <a:ea typeface="Cambria Math" pitchFamily="18" charset="0"/>
              </a:rPr>
              <a:t>k</a:t>
            </a:r>
            <a:r>
              <a:rPr lang="en-US" i="1" dirty="0" smtClean="0"/>
              <a:t> = </a:t>
            </a:r>
            <a:r>
              <a:rPr lang="en-US" dirty="0" smtClean="0">
                <a:latin typeface="Cambria Math" pitchFamily="18" charset="0"/>
                <a:ea typeface="Cambria Math" pitchFamily="18" charset="0"/>
              </a:rPr>
              <a:t>0</a:t>
            </a:r>
            <a:r>
              <a:rPr lang="en-US" i="1" dirty="0" smtClean="0"/>
              <a:t> </a:t>
            </a:r>
          </a:p>
          <a:p>
            <a:pPr>
              <a:buNone/>
            </a:pPr>
            <a:r>
              <a:rPr lang="en-US" i="1" dirty="0" smtClean="0"/>
              <a:t>     </a:t>
            </a:r>
            <a:r>
              <a:rPr lang="en-US" dirty="0" smtClean="0"/>
              <a:t>has</a:t>
            </a:r>
            <a:r>
              <a:rPr lang="en-US" i="1" dirty="0" smtClean="0"/>
              <a:t> t </a:t>
            </a:r>
            <a:r>
              <a:rPr lang="en-US" dirty="0" smtClean="0"/>
              <a:t>distinct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 </a:t>
            </a:r>
            <a:r>
              <a:rPr lang="en-US" i="1" dirty="0" err="1" smtClean="0"/>
              <a:t>r</a:t>
            </a:r>
            <a:r>
              <a:rPr lang="en-US" i="1" baseline="-25000" dirty="0" err="1" smtClean="0"/>
              <a:t>t</a:t>
            </a:r>
            <a:r>
              <a:rPr lang="en-US" dirty="0" smtClean="0"/>
              <a:t> with multiplicities  </a:t>
            </a:r>
            <a:r>
              <a:rPr lang="en-US" i="1" dirty="0" smtClean="0"/>
              <a:t>m</a:t>
            </a:r>
            <a:r>
              <a:rPr lang="en-US" baseline="-25000" dirty="0" smtClean="0">
                <a:latin typeface="Cambria Math" pitchFamily="18" charset="0"/>
                <a:ea typeface="Cambria Math" pitchFamily="18" charset="0"/>
              </a:rPr>
              <a:t>1</a:t>
            </a:r>
            <a:r>
              <a:rPr lang="en-US" dirty="0" smtClean="0"/>
              <a:t>, </a:t>
            </a:r>
            <a:r>
              <a:rPr lang="en-US" i="1" dirty="0" smtClean="0"/>
              <a:t>m</a:t>
            </a:r>
            <a:r>
              <a:rPr lang="en-US" baseline="-25000" dirty="0" smtClean="0">
                <a:latin typeface="Cambria Math" pitchFamily="18" charset="0"/>
                <a:ea typeface="Cambria Math" pitchFamily="18" charset="0"/>
              </a:rPr>
              <a:t>2</a:t>
            </a:r>
            <a:r>
              <a:rPr lang="en-US" dirty="0" smtClean="0"/>
              <a:t>, …, </a:t>
            </a:r>
            <a:r>
              <a:rPr lang="en-US" i="1" dirty="0" err="1" smtClean="0"/>
              <a:t>m</a:t>
            </a:r>
            <a:r>
              <a:rPr lang="en-US" i="1" baseline="-25000" dirty="0" err="1" smtClean="0"/>
              <a:t>t</a:t>
            </a:r>
            <a:r>
              <a:rPr lang="en-US" dirty="0" smtClean="0"/>
              <a:t>, respectively so that </a:t>
            </a:r>
            <a:r>
              <a:rPr lang="en-US" i="1" dirty="0" smtClean="0"/>
              <a:t>m</a:t>
            </a:r>
            <a:r>
              <a:rPr lang="en-US" i="1" baseline="-25000" dirty="0" smtClean="0"/>
              <a:t>i</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for </a:t>
            </a:r>
            <a:r>
              <a:rPr lang="en-US" sz="2400" i="1" dirty="0" smtClean="0"/>
              <a:t>i</a:t>
            </a:r>
            <a:r>
              <a:rPr lang="en-US" sz="2400" dirty="0" smtClean="0"/>
              <a:t> = </a:t>
            </a:r>
            <a:r>
              <a:rPr lang="en-US" sz="2400" dirty="0" smtClean="0">
                <a:latin typeface="Cambria Math" pitchFamily="18" charset="0"/>
                <a:ea typeface="Cambria Math" pitchFamily="18" charset="0"/>
              </a:rPr>
              <a:t>0</a:t>
            </a:r>
            <a:r>
              <a:rPr lang="en-US" sz="2400" dirty="0" smtClean="0"/>
              <a:t>, </a:t>
            </a:r>
            <a:r>
              <a:rPr lang="en-US" sz="2400" dirty="0" smtClean="0">
                <a:latin typeface="Cambria Math" pitchFamily="18" charset="0"/>
                <a:ea typeface="Cambria Math" pitchFamily="18" charset="0"/>
              </a:rPr>
              <a:t>1</a:t>
            </a:r>
            <a:r>
              <a:rPr lang="en-US" sz="2400" dirty="0" smtClean="0"/>
              <a:t>, </a:t>
            </a:r>
            <a:r>
              <a:rPr lang="en-US" sz="2400" dirty="0" smtClean="0">
                <a:latin typeface="Cambria Math" pitchFamily="18" charset="0"/>
                <a:ea typeface="Cambria Math" pitchFamily="18" charset="0"/>
              </a:rPr>
              <a:t>2</a:t>
            </a:r>
            <a:r>
              <a:rPr lang="en-US" sz="2400" dirty="0" smtClean="0"/>
              <a:t>, …,</a:t>
            </a:r>
            <a:r>
              <a:rPr lang="en-US" sz="2400" i="1" dirty="0" smtClean="0"/>
              <a:t>t</a:t>
            </a:r>
            <a:r>
              <a:rPr lang="en-US" sz="2400" dirty="0" smtClean="0"/>
              <a:t> and </a:t>
            </a:r>
            <a:r>
              <a:rPr lang="en-US" i="1" dirty="0" smtClean="0"/>
              <a:t>m</a:t>
            </a:r>
            <a:r>
              <a:rPr lang="en-US" baseline="-25000" dirty="0" smtClean="0">
                <a:latin typeface="Cambria Math" pitchFamily="18" charset="0"/>
                <a:ea typeface="Cambria Math" pitchFamily="18" charset="0"/>
              </a:rPr>
              <a:t>1</a:t>
            </a:r>
            <a:r>
              <a:rPr lang="en-US" dirty="0" smtClean="0"/>
              <a:t> +  </a:t>
            </a:r>
            <a:r>
              <a:rPr lang="en-US" i="1" dirty="0" smtClean="0"/>
              <a:t>m</a:t>
            </a:r>
            <a:r>
              <a:rPr lang="en-US" baseline="-25000" dirty="0" smtClean="0">
                <a:latin typeface="Cambria Math" pitchFamily="18" charset="0"/>
                <a:ea typeface="Cambria Math" pitchFamily="18" charset="0"/>
              </a:rPr>
              <a:t>2</a:t>
            </a:r>
            <a:r>
              <a:rPr lang="en-US" dirty="0" smtClean="0"/>
              <a:t> +  … + </a:t>
            </a:r>
            <a:r>
              <a:rPr lang="en-US" i="1" dirty="0" err="1" smtClean="0"/>
              <a:t>m</a:t>
            </a:r>
            <a:r>
              <a:rPr lang="en-US" i="1" baseline="-25000" dirty="0" err="1" smtClean="0"/>
              <a:t>t</a:t>
            </a:r>
            <a:r>
              <a:rPr lang="en-US" i="1" baseline="-25000" dirty="0" smtClean="0"/>
              <a:t> </a:t>
            </a:r>
            <a:r>
              <a:rPr lang="en-US" dirty="0" smtClean="0"/>
              <a:t>= </a:t>
            </a:r>
            <a:r>
              <a:rPr lang="en-US" i="1" dirty="0" smtClean="0"/>
              <a:t>k</a:t>
            </a:r>
            <a:r>
              <a:rPr lang="en-US" dirty="0" smtClean="0"/>
              <a:t>. Then a sequence {</a:t>
            </a:r>
            <a:r>
              <a:rPr lang="en-US" i="1" dirty="0" smtClean="0"/>
              <a:t>a</a:t>
            </a:r>
            <a:r>
              <a:rPr lang="en-US" i="1" baseline="-25000" dirty="0" smtClean="0"/>
              <a:t>n</a:t>
            </a:r>
            <a:r>
              <a:rPr lang="en-US" dirty="0" smtClean="0"/>
              <a:t>}   is a solution of the recurrence relation</a:t>
            </a:r>
          </a:p>
          <a:p>
            <a:pPr>
              <a:buNone/>
            </a:pPr>
            <a:r>
              <a:rPr lang="en-US" dirty="0" smtClean="0"/>
              <a:t>           </a:t>
            </a:r>
            <a:r>
              <a:rPr lang="en-US" sz="2800" i="1" dirty="0" smtClean="0"/>
              <a:t>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 +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a:t>
            </a:r>
          </a:p>
          <a:p>
            <a:pPr>
              <a:buNone/>
            </a:pPr>
            <a:r>
              <a:rPr lang="en-US" sz="2800" i="1" baseline="-25000" dirty="0" smtClean="0"/>
              <a:t>       </a:t>
            </a:r>
            <a:r>
              <a:rPr lang="en-US" sz="2800" dirty="0" smtClean="0"/>
              <a:t>if and only if</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     for </a:t>
            </a:r>
            <a:r>
              <a:rPr lang="en-US" sz="2800" i="1" dirty="0" smtClean="0"/>
              <a:t>n</a:t>
            </a:r>
            <a:r>
              <a:rPr lang="en-US" sz="2800" dirty="0" smtClean="0"/>
              <a:t> = </a:t>
            </a:r>
            <a:r>
              <a:rPr lang="en-US" sz="2800" dirty="0" smtClean="0">
                <a:latin typeface="Cambria Math" pitchFamily="18" charset="0"/>
                <a:ea typeface="Cambria Math" pitchFamily="18" charset="0"/>
              </a:rPr>
              <a:t>0</a:t>
            </a:r>
            <a:r>
              <a:rPr lang="en-US" sz="2800" dirty="0" smtClean="0"/>
              <a:t>, </a:t>
            </a:r>
            <a:r>
              <a:rPr lang="en-US" sz="2800" dirty="0" smtClean="0">
                <a:latin typeface="Cambria Math" pitchFamily="18" charset="0"/>
                <a:ea typeface="Cambria Math" pitchFamily="18" charset="0"/>
              </a:rPr>
              <a:t>1</a:t>
            </a:r>
            <a:r>
              <a:rPr lang="en-US" sz="2800" dirty="0" smtClean="0"/>
              <a:t>, </a:t>
            </a:r>
            <a:r>
              <a:rPr lang="en-US" sz="2800" dirty="0" smtClean="0">
                <a:latin typeface="Cambria Math" pitchFamily="18" charset="0"/>
                <a:ea typeface="Cambria Math" pitchFamily="18" charset="0"/>
              </a:rPr>
              <a:t>2</a:t>
            </a:r>
            <a:r>
              <a:rPr lang="en-US" sz="2800" dirty="0" smtClean="0"/>
              <a:t>, …, where </a:t>
            </a:r>
            <a:r>
              <a:rPr lang="el-GR" sz="2800" dirty="0" smtClean="0">
                <a:latin typeface="Cambria Math"/>
                <a:ea typeface="Cambria Math"/>
              </a:rPr>
              <a:t>α</a:t>
            </a:r>
            <a:r>
              <a:rPr lang="en-US" sz="2800" i="1" baseline="-25000" dirty="0" err="1" smtClean="0">
                <a:ea typeface="Cambria Math"/>
              </a:rPr>
              <a:t>i,j</a:t>
            </a:r>
            <a:r>
              <a:rPr lang="en-US" sz="2800" dirty="0" smtClean="0">
                <a:latin typeface="Cambria Math"/>
                <a:ea typeface="Cambria Math"/>
              </a:rPr>
              <a:t> </a:t>
            </a:r>
            <a:r>
              <a:rPr lang="en-US" sz="2900" dirty="0" smtClean="0">
                <a:latin typeface="Cambria Math"/>
                <a:ea typeface="Cambria Math"/>
              </a:rPr>
              <a:t>are constants for 1≤ </a:t>
            </a:r>
            <a:r>
              <a:rPr lang="en-US" sz="2900" i="1" dirty="0" err="1" smtClean="0">
                <a:ea typeface="Cambria Math"/>
              </a:rPr>
              <a:t>i</a:t>
            </a:r>
            <a:r>
              <a:rPr lang="en-US" sz="2900" i="1" dirty="0" smtClean="0">
                <a:ea typeface="Cambria Math"/>
              </a:rPr>
              <a:t> </a:t>
            </a:r>
            <a:r>
              <a:rPr lang="en-US" sz="2900" dirty="0" smtClean="0">
                <a:latin typeface="Cambria Math"/>
                <a:ea typeface="Cambria Math"/>
              </a:rPr>
              <a:t>≤ </a:t>
            </a:r>
            <a:r>
              <a:rPr lang="en-US" sz="2900" i="1" dirty="0" smtClean="0">
                <a:ea typeface="Cambria Math"/>
              </a:rPr>
              <a:t>t</a:t>
            </a:r>
            <a:r>
              <a:rPr lang="en-US" sz="2900" dirty="0" smtClean="0">
                <a:latin typeface="Cambria Math"/>
                <a:ea typeface="Cambria Math"/>
              </a:rPr>
              <a:t>  and 0≤ </a:t>
            </a:r>
            <a:r>
              <a:rPr lang="en-US" sz="2900" i="1" dirty="0" smtClean="0">
                <a:latin typeface="Cambria Math"/>
                <a:ea typeface="Cambria Math"/>
              </a:rPr>
              <a:t>j </a:t>
            </a:r>
            <a:r>
              <a:rPr lang="en-US" sz="2900" dirty="0" smtClean="0">
                <a:latin typeface="Cambria Math"/>
                <a:ea typeface="Cambria Math"/>
              </a:rPr>
              <a:t>≤ </a:t>
            </a:r>
            <a:r>
              <a:rPr lang="en-US" sz="2900" i="1" dirty="0" smtClean="0">
                <a:ea typeface="Cambria Math"/>
              </a:rPr>
              <a:t>m</a:t>
            </a:r>
            <a:r>
              <a:rPr lang="en-US" sz="2900" i="1" baseline="-25000" dirty="0" smtClean="0">
                <a:ea typeface="Cambria Math"/>
              </a:rPr>
              <a:t>i</a:t>
            </a:r>
            <a:r>
              <a:rPr lang="en-US" sz="2900" i="1" baseline="-25000" dirty="0" smtClean="0">
                <a:latin typeface="Cambria Math"/>
                <a:ea typeface="Cambria Math"/>
              </a:rPr>
              <a:t>−</a:t>
            </a:r>
            <a:r>
              <a:rPr lang="en-US" sz="29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a:t>
            </a:r>
            <a:r>
              <a:rPr lang="en-US" sz="2800" dirty="0" smtClean="0">
                <a:latin typeface="Cambria Math"/>
                <a:ea typeface="Cambria Math"/>
              </a:rPr>
              <a:t> </a:t>
            </a: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143000" y="4114800"/>
            <a:ext cx="5102638" cy="298037"/>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1828801" y="4572001"/>
            <a:ext cx="4666583" cy="298037"/>
          </a:xfrm>
          <a:prstGeom prst="rect">
            <a:avLst/>
          </a:prstGeom>
        </p:spPr>
      </p:pic>
      <p:pic>
        <p:nvPicPr>
          <p:cNvPr id="15" name="Picture 14" descr="addin_tmp.png"/>
          <p:cNvPicPr>
            <a:picLocks noChangeAspect="1"/>
          </p:cNvPicPr>
          <p:nvPr>
            <p:custDataLst>
              <p:tags r:id="rId3"/>
            </p:custDataLst>
          </p:nvPr>
        </p:nvPicPr>
        <p:blipFill>
          <a:blip r:embed="rId7" cstate="print"/>
          <a:stretch>
            <a:fillRect/>
          </a:stretch>
        </p:blipFill>
        <p:spPr>
          <a:xfrm>
            <a:off x="1905000" y="5105400"/>
            <a:ext cx="5236654" cy="29803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Applications of Recurrence Relations</a:t>
            </a:r>
          </a:p>
          <a:p>
            <a:pPr lvl="1"/>
            <a:r>
              <a:rPr lang="en-US" dirty="0" smtClean="0"/>
              <a:t>Fibonacci Numbers</a:t>
            </a:r>
          </a:p>
          <a:p>
            <a:pPr lvl="1"/>
            <a:r>
              <a:rPr lang="en-US" dirty="0" smtClean="0"/>
              <a:t>The Tower of Hanoi </a:t>
            </a:r>
          </a:p>
          <a:p>
            <a:pPr lvl="1"/>
            <a:r>
              <a:rPr lang="en-US" dirty="0" smtClean="0"/>
              <a:t>Counting Problems</a:t>
            </a:r>
          </a:p>
          <a:p>
            <a:r>
              <a:rPr lang="en-US" dirty="0" smtClean="0"/>
              <a:t>Algorithms and Recurrence Relations (</a:t>
            </a:r>
            <a:r>
              <a:rPr lang="en-US" i="1" dirty="0" smtClean="0"/>
              <a:t>not currently included in overheads</a:t>
            </a:r>
            <a:r>
              <a:rPr lang="en-US" dirty="0"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Linear </a:t>
            </a:r>
            <a:r>
              <a:rPr lang="en-US" sz="4000" dirty="0" err="1" smtClean="0"/>
              <a:t>Nonhomogeneous</a:t>
            </a:r>
            <a:r>
              <a:rPr lang="en-US" sz="4000" dirty="0" smtClean="0"/>
              <a:t> Recurrence Relations with Constant Coefficients</a:t>
            </a:r>
            <a:endParaRPr lang="en-US" sz="4000"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Definition: </a:t>
            </a:r>
            <a:r>
              <a:rPr lang="en-US" sz="2400" dirty="0" smtClean="0"/>
              <a:t>A </a:t>
            </a:r>
            <a:r>
              <a:rPr lang="en-US" sz="2400" i="1" dirty="0" smtClean="0"/>
              <a:t>linear </a:t>
            </a:r>
            <a:r>
              <a:rPr lang="en-US" sz="2400" i="1" dirty="0" err="1" smtClean="0"/>
              <a:t>nonhomogeneous</a:t>
            </a:r>
            <a:r>
              <a:rPr lang="en-US" sz="2400" i="1" dirty="0" smtClean="0"/>
              <a:t> recurrence relation with constant coefficients </a:t>
            </a:r>
            <a:r>
              <a:rPr lang="en-US" sz="2400" dirty="0" smtClean="0"/>
              <a:t>is a recurrence relation of the form:</a:t>
            </a:r>
          </a:p>
          <a:p>
            <a:pPr>
              <a:buNone/>
            </a:pPr>
            <a:r>
              <a:rPr lang="en-US" sz="2400" i="1" dirty="0" smtClean="0"/>
              <a:t>          a</a:t>
            </a:r>
            <a:r>
              <a:rPr lang="en-US" sz="2400" i="1" baseline="-25000" dirty="0" smtClean="0"/>
              <a:t>n</a:t>
            </a:r>
            <a:r>
              <a:rPr lang="en-US" sz="2400" i="1" dirty="0" smtClean="0"/>
              <a:t> = c</a:t>
            </a:r>
            <a:r>
              <a:rPr lang="en-US" sz="2400" baseline="-25000" dirty="0" smtClean="0">
                <a:latin typeface="Cambria Math" pitchFamily="18" charset="0"/>
                <a:ea typeface="Cambria Math" pitchFamily="18" charset="0"/>
              </a:rPr>
              <a:t>1</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a:ea typeface="Cambria Math"/>
              </a:rPr>
              <a:t>−</a:t>
            </a:r>
            <a:r>
              <a:rPr lang="en-US" sz="2400" i="1" baseline="-25000" dirty="0" smtClean="0"/>
              <a:t>k </a:t>
            </a:r>
            <a:r>
              <a:rPr lang="en-US" sz="2400" i="1" dirty="0" smtClean="0"/>
              <a:t>+ F</a:t>
            </a:r>
            <a:r>
              <a:rPr lang="en-US" sz="2400" dirty="0" smtClean="0"/>
              <a:t>(</a:t>
            </a:r>
            <a:r>
              <a:rPr lang="en-US" sz="2400" i="1" dirty="0" smtClean="0"/>
              <a:t>n</a:t>
            </a:r>
            <a:r>
              <a:rPr lang="en-US" sz="2400" dirty="0" smtClean="0"/>
              <a:t>)</a:t>
            </a:r>
            <a:r>
              <a:rPr lang="en-US" sz="2400" i="1" baseline="-25000" dirty="0" smtClean="0"/>
              <a:t> ,</a:t>
            </a:r>
            <a:endParaRPr lang="en-US" sz="2400" b="1" dirty="0" smtClean="0"/>
          </a:p>
          <a:p>
            <a:pPr>
              <a:buNone/>
            </a:pPr>
            <a:r>
              <a:rPr lang="en-US" sz="2400" dirty="0" smtClean="0"/>
              <a:t>   where </a:t>
            </a:r>
            <a:r>
              <a:rPr lang="en-US" sz="2400" i="1" dirty="0" smtClean="0"/>
              <a:t>c</a:t>
            </a:r>
            <a:r>
              <a:rPr lang="en-US" sz="2400" baseline="-25000" dirty="0" smtClean="0">
                <a:latin typeface="Cambria Math" pitchFamily="18" charset="0"/>
                <a:ea typeface="Cambria Math" pitchFamily="18" charset="0"/>
              </a:rPr>
              <a:t>1</a:t>
            </a:r>
            <a:r>
              <a:rPr lang="en-US" sz="2400" i="1" dirty="0" smtClean="0"/>
              <a:t>, c</a:t>
            </a:r>
            <a:r>
              <a:rPr lang="en-US" sz="2400" baseline="-25000" dirty="0" smtClean="0">
                <a:latin typeface="Cambria Math" pitchFamily="18" charset="0"/>
                <a:ea typeface="Cambria Math" pitchFamily="18" charset="0"/>
              </a:rPr>
              <a:t>2</a:t>
            </a:r>
            <a:r>
              <a:rPr lang="en-US" sz="2400" i="1" dirty="0" smtClean="0"/>
              <a:t>, ….,c</a:t>
            </a:r>
            <a:r>
              <a:rPr lang="en-US" sz="2400" i="1" baseline="-25000" dirty="0" smtClean="0"/>
              <a:t>k</a:t>
            </a:r>
            <a:r>
              <a:rPr lang="en-US" sz="2400" i="1" dirty="0" smtClean="0"/>
              <a:t> </a:t>
            </a:r>
            <a:r>
              <a:rPr lang="en-US" sz="2400" dirty="0" smtClean="0"/>
              <a:t>are real numbers, and </a:t>
            </a:r>
            <a:r>
              <a:rPr lang="en-US" sz="2400" i="1" dirty="0" smtClean="0"/>
              <a:t>F</a:t>
            </a:r>
            <a:r>
              <a:rPr lang="en-US" sz="2400" dirty="0" smtClean="0"/>
              <a:t>(</a:t>
            </a:r>
            <a:r>
              <a:rPr lang="en-US" sz="2400" i="1" dirty="0" smtClean="0"/>
              <a:t>n</a:t>
            </a:r>
            <a:r>
              <a:rPr lang="en-US" sz="2400" dirty="0" smtClean="0"/>
              <a:t>)</a:t>
            </a:r>
            <a:r>
              <a:rPr lang="en-US" sz="2400" dirty="0" smtClean="0">
                <a:latin typeface="Cambria Math" pitchFamily="18" charset="0"/>
                <a:ea typeface="Cambria Math" pitchFamily="18" charset="0"/>
              </a:rPr>
              <a:t> is a function not identically zero depending only on </a:t>
            </a:r>
            <a:r>
              <a:rPr lang="en-US" sz="2400" i="1" dirty="0" smtClean="0">
                <a:latin typeface="Cambria Math" pitchFamily="18" charset="0"/>
                <a:ea typeface="Cambria Math" pitchFamily="18" charset="0"/>
              </a:rPr>
              <a:t>n</a:t>
            </a:r>
            <a:r>
              <a:rPr lang="en-US" sz="2400" dirty="0" smtClean="0">
                <a:latin typeface="Cambria Math" pitchFamily="18" charset="0"/>
                <a:ea typeface="Cambria Math" pitchFamily="18" charset="0"/>
              </a:rPr>
              <a:t>.</a:t>
            </a:r>
          </a:p>
          <a:p>
            <a:pPr>
              <a:buNone/>
            </a:pPr>
            <a:r>
              <a:rPr lang="en-US" sz="2400" dirty="0" smtClean="0">
                <a:latin typeface="Cambria Math" pitchFamily="18" charset="0"/>
                <a:ea typeface="Cambria Math" pitchFamily="18" charset="0"/>
              </a:rPr>
              <a:t>    The recurrence relation</a:t>
            </a:r>
          </a:p>
          <a:p>
            <a:pPr>
              <a:buNone/>
            </a:pPr>
            <a:r>
              <a:rPr lang="en-US" sz="2400" i="1" dirty="0" smtClean="0">
                <a:latin typeface="Cambria Math" pitchFamily="18" charset="0"/>
                <a:ea typeface="Cambria Math" pitchFamily="18" charset="0"/>
              </a:rPr>
              <a:t>          </a:t>
            </a:r>
            <a:r>
              <a:rPr lang="en-US" sz="2400" i="1" dirty="0" smtClean="0"/>
              <a:t>a</a:t>
            </a:r>
            <a:r>
              <a:rPr lang="en-US" sz="2400" i="1" baseline="-25000" dirty="0" smtClean="0"/>
              <a:t>n</a:t>
            </a:r>
            <a:r>
              <a:rPr lang="en-US" sz="2400" i="1" dirty="0" smtClean="0"/>
              <a:t> = c</a:t>
            </a:r>
            <a:r>
              <a:rPr lang="en-US" sz="2400" baseline="-25000" dirty="0" smtClean="0">
                <a:latin typeface="Cambria Math" pitchFamily="18" charset="0"/>
                <a:ea typeface="Cambria Math" pitchFamily="18" charset="0"/>
              </a:rPr>
              <a:t>1</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a:ea typeface="Cambria Math"/>
              </a:rPr>
              <a:t>−</a:t>
            </a:r>
            <a:r>
              <a:rPr lang="en-US" sz="2400" i="1" baseline="-25000" dirty="0" smtClean="0"/>
              <a:t>k ,</a:t>
            </a:r>
            <a:endParaRPr lang="en-US" sz="2400" dirty="0" smtClean="0">
              <a:latin typeface="Cambria Math" pitchFamily="18" charset="0"/>
              <a:ea typeface="Cambria Math" pitchFamily="18" charset="0"/>
            </a:endParaRPr>
          </a:p>
          <a:p>
            <a:pPr>
              <a:buNone/>
            </a:pPr>
            <a:r>
              <a:rPr lang="en-US" sz="2400" dirty="0" smtClean="0">
                <a:latin typeface="Cambria Math" pitchFamily="18" charset="0"/>
                <a:ea typeface="Cambria Math" pitchFamily="18" charset="0"/>
              </a:rPr>
              <a:t>   is called the associated homogeneous recurrence relation.</a:t>
            </a:r>
            <a:endParaRPr lang="en-US" sz="2400" dirty="0">
              <a:latin typeface="Cambria Math" pitchFamily="18" charset="0"/>
              <a:ea typeface="Cambria Math"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Linear </a:t>
            </a:r>
            <a:r>
              <a:rPr lang="en-US" sz="3600" dirty="0" err="1" smtClean="0"/>
              <a:t>Nonhomogeneous</a:t>
            </a:r>
            <a:r>
              <a:rPr lang="en-US" sz="3600" dirty="0" smtClean="0"/>
              <a:t> Recurrence Relations with Constant Coefficients (</a:t>
            </a:r>
            <a:r>
              <a:rPr lang="en-US" sz="3600" i="1" dirty="0" smtClean="0"/>
              <a:t>cont.</a:t>
            </a:r>
            <a:r>
              <a:rPr lang="en-US" sz="3600" dirty="0" smtClean="0"/>
              <a:t>)</a:t>
            </a:r>
            <a:endParaRPr lang="en-US" sz="3600" dirty="0"/>
          </a:p>
        </p:txBody>
      </p:sp>
      <p:sp>
        <p:nvSpPr>
          <p:cNvPr id="3" name="Content Placeholder 2"/>
          <p:cNvSpPr>
            <a:spLocks noGrp="1"/>
          </p:cNvSpPr>
          <p:nvPr>
            <p:ph idx="1"/>
          </p:nvPr>
        </p:nvSpPr>
        <p:spPr/>
        <p:txBody>
          <a:bodyPr>
            <a:normAutofit fontScale="92500" lnSpcReduction="10000"/>
          </a:bodyPr>
          <a:lstStyle/>
          <a:p>
            <a:pPr>
              <a:buNone/>
            </a:pPr>
            <a:r>
              <a:rPr lang="en-US" sz="2400" i="1" dirty="0" smtClean="0"/>
              <a:t>    </a:t>
            </a:r>
            <a:r>
              <a:rPr lang="en-US" sz="2400" dirty="0" smtClean="0"/>
              <a:t>The following are linear </a:t>
            </a:r>
            <a:r>
              <a:rPr lang="en-US" sz="2400" dirty="0" err="1" smtClean="0"/>
              <a:t>nonhomogeneous</a:t>
            </a:r>
            <a:r>
              <a:rPr lang="en-US" sz="2400" dirty="0" smtClean="0"/>
              <a:t> recurrence relations with constant coefficients:</a:t>
            </a:r>
          </a:p>
          <a:p>
            <a:pPr>
              <a:buNone/>
            </a:pPr>
            <a:r>
              <a:rPr lang="en-US" sz="2400" b="1" i="1" dirty="0" smtClean="0"/>
              <a:t>    </a:t>
            </a:r>
            <a:r>
              <a:rPr lang="en-US" sz="2400" i="1" dirty="0" smtClean="0"/>
              <a:t>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t>
            </a:r>
            <a:r>
              <a:rPr lang="en-US" sz="2400" dirty="0" smtClean="0">
                <a:latin typeface="Cambria Math" pitchFamily="18" charset="0"/>
                <a:ea typeface="Cambria Math" pitchFamily="18" charset="0"/>
              </a:rPr>
              <a:t>2</a:t>
            </a:r>
            <a:r>
              <a:rPr lang="en-US" sz="2400" i="1" baseline="30000" dirty="0" smtClean="0"/>
              <a:t>n</a:t>
            </a:r>
            <a:r>
              <a:rPr lang="en-US" sz="2400" i="1" baseline="-25000"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n</a:t>
            </a:r>
            <a:r>
              <a:rPr lang="en-US" sz="2400" baseline="30000" dirty="0" smtClean="0">
                <a:latin typeface="Cambria Math" pitchFamily="18" charset="0"/>
                <a:ea typeface="Cambria Math" pitchFamily="18" charset="0"/>
              </a:rPr>
              <a:t>2</a:t>
            </a:r>
            <a:r>
              <a:rPr lang="en-US" sz="2400" i="1" dirty="0" smtClean="0"/>
              <a:t> + n + </a:t>
            </a:r>
            <a:r>
              <a:rPr lang="en-US" sz="2400" dirty="0" smtClean="0">
                <a:latin typeface="Cambria Math" pitchFamily="18" charset="0"/>
                <a:ea typeface="Cambria Math" pitchFamily="18" charset="0"/>
              </a:rPr>
              <a:t>1</a:t>
            </a:r>
            <a:r>
              <a:rPr lang="en-US" sz="2400" i="1" dirty="0" smtClean="0"/>
              <a:t>, </a:t>
            </a:r>
          </a:p>
          <a:p>
            <a:pPr>
              <a:buNone/>
            </a:pPr>
            <a:r>
              <a:rPr lang="en-US" sz="2400" i="1" dirty="0" smtClean="0"/>
              <a:t>    a</a:t>
            </a:r>
            <a:r>
              <a:rPr lang="en-US" sz="2400" i="1" baseline="-25000" dirty="0" smtClean="0"/>
              <a:t>n</a:t>
            </a:r>
            <a:r>
              <a:rPr lang="en-US" sz="2400" i="1" dirty="0" smtClean="0"/>
              <a:t> = </a:t>
            </a:r>
            <a:r>
              <a:rPr lang="en-US" sz="2400" dirty="0" smtClean="0">
                <a:latin typeface="Cambria Math" pitchFamily="18" charset="0"/>
                <a:ea typeface="Cambria Math" pitchFamily="18" charset="0"/>
              </a:rPr>
              <a:t>3</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n</a:t>
            </a:r>
            <a:r>
              <a:rPr lang="en-US" sz="2400" dirty="0" smtClean="0">
                <a:latin typeface="Cambria Math" pitchFamily="18" charset="0"/>
                <a:ea typeface="Cambria Math" pitchFamily="18" charset="0"/>
              </a:rPr>
              <a:t>3</a:t>
            </a:r>
            <a:r>
              <a:rPr lang="en-US" sz="2400" i="1" baseline="30000" dirty="0" smtClean="0">
                <a:latin typeface="Cambria Math" pitchFamily="18" charset="0"/>
                <a:ea typeface="Cambria Math" pitchFamily="18" charset="0"/>
              </a:rPr>
              <a:t>n</a:t>
            </a:r>
            <a:r>
              <a:rPr lang="en-US" sz="2400" i="1"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3 </a:t>
            </a:r>
            <a:r>
              <a:rPr lang="en-US" sz="2400" i="1" dirty="0" smtClean="0"/>
              <a:t>+ n</a:t>
            </a:r>
            <a:r>
              <a:rPr lang="en-US" sz="2400" dirty="0" smtClean="0"/>
              <a:t>! </a:t>
            </a:r>
            <a:endParaRPr lang="en-US" sz="2400" b="1" dirty="0" smtClean="0"/>
          </a:p>
          <a:p>
            <a:pPr>
              <a:buNone/>
            </a:pPr>
            <a:r>
              <a:rPr lang="en-US" sz="2400" dirty="0" smtClean="0"/>
              <a:t>    where the following are the associated linear homogeneous recurrence relations, respectively:</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a:t>
            </a:r>
          </a:p>
          <a:p>
            <a:pPr>
              <a:buNone/>
            </a:pPr>
            <a:r>
              <a:rPr lang="en-US" sz="2400" i="1" dirty="0" smtClean="0"/>
              <a:t>    a</a:t>
            </a:r>
            <a:r>
              <a:rPr lang="en-US" sz="2400" i="1" baseline="-25000" dirty="0" smtClean="0"/>
              <a:t>n</a:t>
            </a:r>
            <a:r>
              <a:rPr lang="en-US" sz="2400" i="1" dirty="0" smtClean="0"/>
              <a:t> = </a:t>
            </a:r>
            <a:r>
              <a:rPr lang="en-US" sz="2400" dirty="0" smtClean="0">
                <a:latin typeface="Cambria Math" pitchFamily="18" charset="0"/>
                <a:ea typeface="Cambria Math" pitchFamily="18" charset="0"/>
              </a:rPr>
              <a:t>3</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3</a:t>
            </a:r>
            <a:endParaRPr lang="en-US" sz="2400" dirty="0">
              <a:latin typeface="Cambria Math" pitchFamily="18" charset="0"/>
              <a:ea typeface="Cambria Math"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Solving Linear </a:t>
            </a:r>
            <a:r>
              <a:rPr lang="en-US" sz="2800" dirty="0" err="1" smtClean="0"/>
              <a:t>Nonhomogeneous</a:t>
            </a:r>
            <a:r>
              <a:rPr lang="en-US" sz="2800" dirty="0" smtClean="0"/>
              <a:t> Recurrence Relations with Constant Coefficients </a:t>
            </a:r>
            <a:endParaRPr lang="en-US" sz="2800" dirty="0"/>
          </a:p>
        </p:txBody>
      </p:sp>
      <p:sp>
        <p:nvSpPr>
          <p:cNvPr id="3" name="Content Placeholder 2"/>
          <p:cNvSpPr>
            <a:spLocks noGrp="1"/>
          </p:cNvSpPr>
          <p:nvPr>
            <p:ph idx="1"/>
          </p:nvPr>
        </p:nvSpPr>
        <p:spPr/>
        <p:txBody>
          <a:bodyPr>
            <a:normAutofit/>
          </a:bodyPr>
          <a:lstStyle/>
          <a:p>
            <a:pPr>
              <a:buNone/>
            </a:pPr>
            <a:r>
              <a:rPr lang="en-US" b="1" dirty="0" smtClean="0">
                <a:latin typeface="Cambria Math" pitchFamily="18" charset="0"/>
                <a:ea typeface="Cambria Math" pitchFamily="18" charset="0"/>
              </a:rPr>
              <a:t>    Theorem 5</a:t>
            </a:r>
            <a:r>
              <a:rPr lang="en-US" dirty="0" smtClean="0"/>
              <a:t>:  If {</a:t>
            </a:r>
            <a:r>
              <a:rPr lang="en-US" i="1" dirty="0" smtClean="0"/>
              <a:t>a</a:t>
            </a:r>
            <a:r>
              <a:rPr lang="en-US" i="1" baseline="-25000" dirty="0" smtClean="0"/>
              <a:t>n</a:t>
            </a:r>
            <a:r>
              <a:rPr lang="en-US" baseline="30000" dirty="0" smtClean="0"/>
              <a:t>(</a:t>
            </a:r>
            <a:r>
              <a:rPr lang="en-US" i="1" baseline="30000" dirty="0" smtClean="0"/>
              <a:t>p</a:t>
            </a:r>
            <a:r>
              <a:rPr lang="en-US" baseline="30000" dirty="0" smtClean="0"/>
              <a:t>)</a:t>
            </a:r>
            <a:r>
              <a:rPr lang="en-US" dirty="0" smtClean="0"/>
              <a:t>} is a particular  solution of the </a:t>
            </a:r>
            <a:r>
              <a:rPr lang="en-US" dirty="0" err="1" smtClean="0"/>
              <a:t>nonhomogeneous</a:t>
            </a:r>
            <a:r>
              <a:rPr lang="en-US" dirty="0" smtClean="0"/>
              <a:t> linear recurrence relation with constant coefficients</a:t>
            </a:r>
          </a:p>
          <a:p>
            <a:pPr>
              <a:buNone/>
            </a:pPr>
            <a:r>
              <a:rPr lang="en-US" sz="2800" i="1" dirty="0" smtClean="0"/>
              <a:t>       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a:t>
            </a:r>
            <a:r>
              <a:rPr lang="en-US" sz="2800" dirty="0" smtClean="0">
                <a:latin typeface="Cambria Math" pitchFamily="18" charset="0"/>
                <a:ea typeface="Cambria Math" pitchFamily="18" charset="0"/>
              </a:rPr>
              <a:t>⋯ </a:t>
            </a:r>
            <a:r>
              <a:rPr lang="en-US" sz="2800" i="1" dirty="0" smtClean="0"/>
              <a:t>+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 </a:t>
            </a:r>
            <a:r>
              <a:rPr lang="en-US" sz="2800" i="1" dirty="0" smtClean="0"/>
              <a:t>+ F</a:t>
            </a:r>
            <a:r>
              <a:rPr lang="en-US" sz="2800" dirty="0" smtClean="0"/>
              <a:t>(</a:t>
            </a:r>
            <a:r>
              <a:rPr lang="en-US" sz="2800" i="1" dirty="0" smtClean="0"/>
              <a:t>n</a:t>
            </a:r>
            <a:r>
              <a:rPr lang="en-US" sz="2800" dirty="0" smtClean="0"/>
              <a:t>)</a:t>
            </a:r>
            <a:r>
              <a:rPr lang="en-US" sz="2800" i="1" baseline="-25000" dirty="0" smtClean="0"/>
              <a:t> ,</a:t>
            </a:r>
            <a:endParaRPr lang="en-US" dirty="0" smtClean="0"/>
          </a:p>
          <a:p>
            <a:pPr>
              <a:buNone/>
            </a:pPr>
            <a:r>
              <a:rPr lang="en-US" dirty="0" smtClean="0"/>
              <a:t>   then every solution is of the form {</a:t>
            </a:r>
            <a:r>
              <a:rPr lang="en-US" i="1" dirty="0" smtClean="0"/>
              <a:t>a</a:t>
            </a:r>
            <a:r>
              <a:rPr lang="en-US" i="1" baseline="-25000" dirty="0" smtClean="0"/>
              <a:t>n</a:t>
            </a:r>
            <a:r>
              <a:rPr lang="en-US" baseline="30000" dirty="0" smtClean="0"/>
              <a:t>(</a:t>
            </a:r>
            <a:r>
              <a:rPr lang="en-US" i="1" baseline="30000" dirty="0" smtClean="0"/>
              <a:t>p</a:t>
            </a:r>
            <a:r>
              <a:rPr lang="en-US" baseline="30000" dirty="0" smtClean="0"/>
              <a:t>)</a:t>
            </a:r>
            <a:r>
              <a:rPr lang="en-US" dirty="0" smtClean="0"/>
              <a:t> + </a:t>
            </a:r>
            <a:r>
              <a:rPr lang="en-US" i="1" dirty="0" smtClean="0"/>
              <a:t>a</a:t>
            </a:r>
            <a:r>
              <a:rPr lang="en-US" i="1" baseline="-25000" dirty="0" smtClean="0"/>
              <a:t>n</a:t>
            </a:r>
            <a:r>
              <a:rPr lang="en-US" baseline="30000" dirty="0" smtClean="0"/>
              <a:t>(</a:t>
            </a:r>
            <a:r>
              <a:rPr lang="en-US" i="1" baseline="30000" dirty="0" smtClean="0"/>
              <a:t>h</a:t>
            </a:r>
            <a:r>
              <a:rPr lang="en-US" baseline="30000" dirty="0" smtClean="0"/>
              <a:t>)</a:t>
            </a:r>
            <a:r>
              <a:rPr lang="en-US" dirty="0" smtClean="0"/>
              <a:t>}, where  {</a:t>
            </a:r>
            <a:r>
              <a:rPr lang="en-US" i="1" dirty="0" smtClean="0"/>
              <a:t>a</a:t>
            </a:r>
            <a:r>
              <a:rPr lang="en-US" i="1" baseline="-25000" dirty="0" smtClean="0"/>
              <a:t>n</a:t>
            </a:r>
            <a:r>
              <a:rPr lang="en-US" baseline="30000" dirty="0" smtClean="0"/>
              <a:t>(</a:t>
            </a:r>
            <a:r>
              <a:rPr lang="en-US" i="1" baseline="30000" dirty="0" smtClean="0"/>
              <a:t>h</a:t>
            </a:r>
            <a:r>
              <a:rPr lang="en-US" baseline="30000" dirty="0" smtClean="0"/>
              <a:t>)</a:t>
            </a:r>
            <a:r>
              <a:rPr lang="en-US" dirty="0" smtClean="0"/>
              <a:t>} is a solution of the associated homogeneous recurrence relation</a:t>
            </a:r>
          </a:p>
          <a:p>
            <a:pPr>
              <a:buNone/>
            </a:pPr>
            <a:r>
              <a:rPr lang="en-US" dirty="0" smtClean="0"/>
              <a:t>         </a:t>
            </a:r>
            <a:r>
              <a:rPr lang="en-US" sz="2800" i="1" dirty="0" smtClean="0"/>
              <a:t>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a:t>
            </a:r>
            <a:r>
              <a:rPr lang="en-US" sz="2800" dirty="0" smtClean="0">
                <a:latin typeface="Cambria Math"/>
                <a:ea typeface="Cambria Math"/>
              </a:rPr>
              <a:t>⋯</a:t>
            </a:r>
            <a:r>
              <a:rPr lang="en-US" sz="2800" i="1" dirty="0" smtClean="0">
                <a:latin typeface="Cambria Math"/>
                <a:ea typeface="Cambria Math"/>
              </a:rPr>
              <a:t> </a:t>
            </a:r>
            <a:r>
              <a:rPr lang="en-US" sz="2800" i="1" dirty="0" smtClean="0"/>
              <a:t>+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 .</a:t>
            </a:r>
            <a:endParaRPr lang="en-US" baseline="-25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Solving Linear </a:t>
            </a:r>
            <a:r>
              <a:rPr lang="en-US" sz="2800" dirty="0" err="1" smtClean="0"/>
              <a:t>Nonhomogeneous</a:t>
            </a:r>
            <a:r>
              <a:rPr lang="en-US" sz="2800" dirty="0" smtClean="0"/>
              <a:t> Recurrence Relations with Constant Coefficients (</a:t>
            </a:r>
            <a:r>
              <a:rPr lang="en-US" sz="2800" i="1" dirty="0" smtClean="0"/>
              <a:t>continued</a:t>
            </a:r>
            <a:r>
              <a:rPr lang="en-US" sz="2800" dirty="0" smtClean="0"/>
              <a:t>) </a:t>
            </a:r>
            <a:endParaRPr lang="en-US" sz="2800"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ambria Math" pitchFamily="18" charset="0"/>
                <a:ea typeface="Cambria Math" pitchFamily="18" charset="0"/>
              </a:rPr>
              <a:t>     </a:t>
            </a:r>
            <a:r>
              <a:rPr lang="en-US" sz="2900" b="1" dirty="0" smtClean="0">
                <a:latin typeface="Cambria Math" pitchFamily="18" charset="0"/>
                <a:ea typeface="Cambria Math" pitchFamily="18" charset="0"/>
              </a:rPr>
              <a:t>Example</a:t>
            </a:r>
            <a:r>
              <a:rPr lang="en-US" sz="2900" dirty="0" smtClean="0"/>
              <a:t>:  Find all solutions of the recurrence relation </a:t>
            </a:r>
            <a:r>
              <a:rPr lang="en-US" sz="2900" i="1" dirty="0" smtClean="0"/>
              <a:t>a</a:t>
            </a:r>
            <a:r>
              <a:rPr lang="en-US" sz="2900" i="1" baseline="-25000" dirty="0" smtClean="0"/>
              <a:t>n</a:t>
            </a:r>
            <a:r>
              <a:rPr lang="en-US" sz="2900" i="1" dirty="0" smtClean="0"/>
              <a:t> = </a:t>
            </a:r>
            <a:r>
              <a:rPr lang="en-US" sz="2900" dirty="0" smtClean="0">
                <a:latin typeface="Cambria Math" pitchFamily="18" charset="0"/>
                <a:ea typeface="Cambria Math" pitchFamily="18" charset="0"/>
              </a:rPr>
              <a:t>3</a:t>
            </a:r>
            <a:r>
              <a:rPr lang="en-US" sz="2900" i="1" dirty="0" smtClean="0"/>
              <a:t>a</a:t>
            </a:r>
            <a:r>
              <a:rPr lang="en-US" sz="2900" i="1" baseline="-25000" dirty="0" smtClean="0"/>
              <a:t>n</a:t>
            </a:r>
            <a:r>
              <a:rPr lang="en-US" sz="2900" i="1" baseline="-25000" dirty="0" smtClean="0">
                <a:latin typeface="Cambria Math"/>
                <a:ea typeface="Cambria Math"/>
              </a:rPr>
              <a:t>−</a:t>
            </a:r>
            <a:r>
              <a:rPr lang="en-US" sz="2900" baseline="-25000" dirty="0" smtClean="0">
                <a:latin typeface="Cambria Math" pitchFamily="18" charset="0"/>
                <a:ea typeface="Cambria Math" pitchFamily="18" charset="0"/>
              </a:rPr>
              <a:t>1</a:t>
            </a:r>
            <a:r>
              <a:rPr lang="en-US" sz="2900" i="1" baseline="-25000" dirty="0" smtClean="0"/>
              <a:t> </a:t>
            </a:r>
            <a:r>
              <a:rPr lang="en-US" sz="2900" i="1" dirty="0" smtClean="0"/>
              <a:t>+ </a:t>
            </a:r>
            <a:r>
              <a:rPr lang="en-US" sz="2900" dirty="0" smtClean="0">
                <a:latin typeface="Cambria Math" pitchFamily="18" charset="0"/>
                <a:ea typeface="Cambria Math" pitchFamily="18" charset="0"/>
              </a:rPr>
              <a:t>2</a:t>
            </a:r>
            <a:r>
              <a:rPr lang="en-US" sz="2900" i="1" dirty="0" smtClean="0"/>
              <a:t>n.  </a:t>
            </a:r>
          </a:p>
          <a:p>
            <a:pPr>
              <a:buNone/>
            </a:pPr>
            <a:r>
              <a:rPr lang="en-US" sz="2900" i="1" dirty="0" smtClean="0"/>
              <a:t>     </a:t>
            </a:r>
            <a:r>
              <a:rPr lang="en-US" sz="2900" dirty="0" smtClean="0"/>
              <a:t>What is the solution with </a:t>
            </a:r>
            <a:r>
              <a:rPr lang="en-US" sz="2900" i="1" dirty="0" smtClean="0"/>
              <a:t>a</a:t>
            </a:r>
            <a:r>
              <a:rPr lang="en-US" sz="2900" baseline="-25000" dirty="0" smtClean="0">
                <a:latin typeface="Cambria Math" pitchFamily="18" charset="0"/>
                <a:ea typeface="Cambria Math" pitchFamily="18" charset="0"/>
              </a:rPr>
              <a:t>1</a:t>
            </a:r>
            <a:r>
              <a:rPr lang="en-US" sz="2900" i="1" baseline="-25000" dirty="0" smtClean="0"/>
              <a:t> </a:t>
            </a:r>
            <a:r>
              <a:rPr lang="en-US" sz="2900" i="1" dirty="0" smtClean="0"/>
              <a:t>= </a:t>
            </a:r>
            <a:r>
              <a:rPr lang="en-US" sz="2900" dirty="0" smtClean="0">
                <a:latin typeface="Cambria Math" pitchFamily="18" charset="0"/>
                <a:ea typeface="Cambria Math" pitchFamily="18" charset="0"/>
              </a:rPr>
              <a:t>3</a:t>
            </a:r>
            <a:r>
              <a:rPr lang="en-US" sz="2900" i="1" dirty="0" smtClean="0"/>
              <a:t>? </a:t>
            </a:r>
          </a:p>
          <a:p>
            <a:pPr>
              <a:buNone/>
            </a:pPr>
            <a:endParaRPr lang="en-US" dirty="0" smtClean="0"/>
          </a:p>
          <a:p>
            <a:pPr>
              <a:buNone/>
            </a:pPr>
            <a:r>
              <a:rPr lang="en-US" sz="2800" i="1" dirty="0" smtClean="0"/>
              <a:t>     </a:t>
            </a:r>
            <a:r>
              <a:rPr lang="en-US" sz="2900" b="1" dirty="0" smtClean="0"/>
              <a:t>Solution</a:t>
            </a:r>
            <a:r>
              <a:rPr lang="en-US" sz="2900" dirty="0" smtClean="0"/>
              <a:t>: The associated linear homogeneous equation is </a:t>
            </a:r>
            <a:r>
              <a:rPr lang="en-US" sz="2900" i="1" dirty="0" smtClean="0"/>
              <a:t>a</a:t>
            </a:r>
            <a:r>
              <a:rPr lang="en-US" sz="2900" i="1" baseline="-25000" dirty="0" smtClean="0"/>
              <a:t>n</a:t>
            </a:r>
            <a:r>
              <a:rPr lang="en-US" sz="2900" i="1" dirty="0" smtClean="0"/>
              <a:t> = </a:t>
            </a:r>
            <a:r>
              <a:rPr lang="en-US" sz="2900" dirty="0" smtClean="0">
                <a:latin typeface="Cambria Math" pitchFamily="18" charset="0"/>
                <a:ea typeface="Cambria Math" pitchFamily="18" charset="0"/>
              </a:rPr>
              <a:t>3</a:t>
            </a:r>
            <a:r>
              <a:rPr lang="en-US" sz="2900" i="1" dirty="0" smtClean="0"/>
              <a:t>a</a:t>
            </a:r>
            <a:r>
              <a:rPr lang="en-US" sz="2900" i="1" baseline="-25000" dirty="0" smtClean="0"/>
              <a:t>n</a:t>
            </a:r>
            <a:r>
              <a:rPr lang="en-US" sz="2900" i="1" baseline="-25000" dirty="0" smtClean="0">
                <a:latin typeface="Cambria Math"/>
                <a:ea typeface="Cambria Math"/>
              </a:rPr>
              <a:t>−</a:t>
            </a:r>
            <a:r>
              <a:rPr lang="en-US" sz="2900" baseline="-25000" dirty="0" smtClean="0">
                <a:latin typeface="Cambria Math" pitchFamily="18" charset="0"/>
                <a:ea typeface="Cambria Math" pitchFamily="18" charset="0"/>
              </a:rPr>
              <a:t>1</a:t>
            </a:r>
            <a:r>
              <a:rPr lang="en-US" sz="2900" i="1" dirty="0" smtClean="0"/>
              <a:t>. </a:t>
            </a:r>
          </a:p>
          <a:p>
            <a:pPr>
              <a:buNone/>
            </a:pPr>
            <a:r>
              <a:rPr lang="en-US" sz="2900" i="1" dirty="0" smtClean="0"/>
              <a:t>     </a:t>
            </a:r>
            <a:r>
              <a:rPr lang="en-US" sz="2900" dirty="0" smtClean="0"/>
              <a:t>Its solutions are </a:t>
            </a:r>
            <a:r>
              <a:rPr lang="en-US" sz="2900" i="1" dirty="0" smtClean="0"/>
              <a:t>a</a:t>
            </a:r>
            <a:r>
              <a:rPr lang="en-US" sz="2900" i="1" baseline="-25000" dirty="0" smtClean="0"/>
              <a:t>n</a:t>
            </a:r>
            <a:r>
              <a:rPr lang="en-US" sz="2900" baseline="30000" dirty="0" smtClean="0"/>
              <a:t>(</a:t>
            </a:r>
            <a:r>
              <a:rPr lang="en-US" sz="2900" i="1" baseline="30000" dirty="0" smtClean="0"/>
              <a:t>h</a:t>
            </a:r>
            <a:r>
              <a:rPr lang="en-US" sz="2900" baseline="30000" dirty="0" smtClean="0"/>
              <a:t>)</a:t>
            </a:r>
            <a:r>
              <a:rPr lang="en-US" sz="2900" i="1" dirty="0" smtClean="0"/>
              <a:t> = </a:t>
            </a:r>
            <a:r>
              <a:rPr lang="el-GR" sz="2900" dirty="0" smtClean="0">
                <a:latin typeface="Cambria Math"/>
                <a:ea typeface="Cambria Math"/>
              </a:rPr>
              <a:t>α</a:t>
            </a:r>
            <a:r>
              <a:rPr lang="en-US" sz="2900" dirty="0" smtClean="0">
                <a:latin typeface="Cambria Math" pitchFamily="18" charset="0"/>
                <a:ea typeface="Cambria Math" pitchFamily="18" charset="0"/>
              </a:rPr>
              <a:t>3</a:t>
            </a:r>
            <a:r>
              <a:rPr lang="en-US" sz="2900" i="1" baseline="30000" dirty="0" smtClean="0">
                <a:ea typeface="Cambria Math" pitchFamily="18" charset="0"/>
              </a:rPr>
              <a:t>n</a:t>
            </a:r>
            <a:r>
              <a:rPr lang="en-US" sz="2900" i="1" dirty="0" smtClean="0"/>
              <a:t>, </a:t>
            </a:r>
            <a:r>
              <a:rPr lang="en-US" sz="2900" dirty="0" smtClean="0"/>
              <a:t>where </a:t>
            </a:r>
            <a:r>
              <a:rPr lang="el-GR" sz="2900" dirty="0" smtClean="0">
                <a:latin typeface="Cambria Math"/>
                <a:ea typeface="Cambria Math"/>
              </a:rPr>
              <a:t>α</a:t>
            </a:r>
            <a:r>
              <a:rPr lang="en-US" sz="2900" dirty="0" smtClean="0"/>
              <a:t>  is a constant.</a:t>
            </a:r>
          </a:p>
          <a:p>
            <a:pPr>
              <a:buNone/>
            </a:pPr>
            <a:endParaRPr lang="en-US" sz="2900" dirty="0" smtClean="0"/>
          </a:p>
          <a:p>
            <a:pPr>
              <a:buNone/>
            </a:pPr>
            <a:r>
              <a:rPr lang="en-US" sz="2900" dirty="0" smtClean="0"/>
              <a:t>      Because </a:t>
            </a:r>
            <a:r>
              <a:rPr lang="en-US" sz="2900" i="1" dirty="0" smtClean="0"/>
              <a:t>F</a:t>
            </a:r>
            <a:r>
              <a:rPr lang="en-US" sz="2900" dirty="0" smtClean="0"/>
              <a:t>(</a:t>
            </a:r>
            <a:r>
              <a:rPr lang="en-US" sz="2900" i="1" dirty="0" smtClean="0"/>
              <a:t>n</a:t>
            </a:r>
            <a:r>
              <a:rPr lang="en-US" sz="2900" dirty="0" smtClean="0"/>
              <a:t>)= </a:t>
            </a:r>
            <a:r>
              <a:rPr lang="en-US" sz="2900" dirty="0" smtClean="0">
                <a:latin typeface="Cambria Math" pitchFamily="18" charset="0"/>
                <a:ea typeface="Cambria Math" pitchFamily="18" charset="0"/>
              </a:rPr>
              <a:t>2</a:t>
            </a:r>
            <a:r>
              <a:rPr lang="en-US" sz="2900" i="1" dirty="0" smtClean="0"/>
              <a:t>n</a:t>
            </a:r>
            <a:r>
              <a:rPr lang="en-US" sz="2900" dirty="0" smtClean="0"/>
              <a:t> is a polynomial in </a:t>
            </a:r>
            <a:r>
              <a:rPr lang="en-US" sz="2900" i="1" dirty="0" smtClean="0"/>
              <a:t>n </a:t>
            </a:r>
            <a:r>
              <a:rPr lang="en-US" sz="2900" dirty="0" smtClean="0"/>
              <a:t>of degree one,  to find a particular solution we might try a linear function in </a:t>
            </a:r>
            <a:r>
              <a:rPr lang="en-US" sz="2900" i="1" dirty="0" smtClean="0"/>
              <a:t>n</a:t>
            </a:r>
            <a:r>
              <a:rPr lang="en-US" sz="2900" dirty="0" smtClean="0"/>
              <a:t>,  say  </a:t>
            </a:r>
            <a:r>
              <a:rPr lang="en-US" sz="2900" i="1" dirty="0" err="1" smtClean="0"/>
              <a:t>p</a:t>
            </a:r>
            <a:r>
              <a:rPr lang="en-US" sz="2900" i="1" baseline="-25000" dirty="0" err="1" smtClean="0"/>
              <a:t>n</a:t>
            </a:r>
            <a:r>
              <a:rPr lang="en-US" sz="2900" dirty="0" smtClean="0"/>
              <a:t> = </a:t>
            </a:r>
            <a:r>
              <a:rPr lang="en-US" sz="2900" i="1" dirty="0" err="1" smtClean="0"/>
              <a:t>cn</a:t>
            </a:r>
            <a:r>
              <a:rPr lang="en-US" sz="2900" dirty="0" smtClean="0"/>
              <a:t> + </a:t>
            </a:r>
            <a:r>
              <a:rPr lang="en-US" sz="2900" i="1" dirty="0" smtClean="0"/>
              <a:t>d</a:t>
            </a:r>
            <a:r>
              <a:rPr lang="en-US" sz="2900" dirty="0" smtClean="0"/>
              <a:t>, where </a:t>
            </a:r>
            <a:r>
              <a:rPr lang="en-US" sz="2900" i="1" dirty="0" smtClean="0"/>
              <a:t>c </a:t>
            </a:r>
            <a:r>
              <a:rPr lang="en-US" sz="2900" dirty="0" smtClean="0"/>
              <a:t>and </a:t>
            </a:r>
            <a:r>
              <a:rPr lang="en-US" sz="2900" i="1" dirty="0" smtClean="0"/>
              <a:t>d</a:t>
            </a:r>
            <a:r>
              <a:rPr lang="en-US" sz="2900" dirty="0" smtClean="0"/>
              <a:t> are constants. Suppose that </a:t>
            </a:r>
            <a:r>
              <a:rPr lang="en-US" sz="2900" i="1" dirty="0" err="1" smtClean="0"/>
              <a:t>p</a:t>
            </a:r>
            <a:r>
              <a:rPr lang="en-US" sz="2900" i="1" baseline="-25000" dirty="0" err="1" smtClean="0"/>
              <a:t>n</a:t>
            </a:r>
            <a:r>
              <a:rPr lang="en-US" sz="2900" dirty="0" smtClean="0"/>
              <a:t> = </a:t>
            </a:r>
            <a:r>
              <a:rPr lang="en-US" sz="2900" i="1" dirty="0" err="1" smtClean="0"/>
              <a:t>cn</a:t>
            </a:r>
            <a:r>
              <a:rPr lang="en-US" sz="2900" dirty="0" smtClean="0"/>
              <a:t> + </a:t>
            </a:r>
            <a:r>
              <a:rPr lang="en-US" sz="2900" i="1" dirty="0" smtClean="0"/>
              <a:t>d</a:t>
            </a:r>
            <a:r>
              <a:rPr lang="en-US" sz="2900" dirty="0" smtClean="0"/>
              <a:t>  is such a solution. </a:t>
            </a:r>
          </a:p>
          <a:p>
            <a:pPr>
              <a:buNone/>
            </a:pPr>
            <a:r>
              <a:rPr lang="en-US" sz="2900" dirty="0" smtClean="0"/>
              <a:t>      Then </a:t>
            </a:r>
            <a:r>
              <a:rPr lang="en-US" sz="2900" i="1" dirty="0" smtClean="0"/>
              <a:t>a</a:t>
            </a:r>
            <a:r>
              <a:rPr lang="en-US" sz="2900" i="1" baseline="-25000" dirty="0" smtClean="0"/>
              <a:t>n</a:t>
            </a:r>
            <a:r>
              <a:rPr lang="en-US" sz="2900" i="1" dirty="0" smtClean="0"/>
              <a:t> = </a:t>
            </a:r>
            <a:r>
              <a:rPr lang="en-US" sz="2900" dirty="0" smtClean="0">
                <a:latin typeface="Cambria Math" pitchFamily="18" charset="0"/>
                <a:ea typeface="Cambria Math" pitchFamily="18" charset="0"/>
              </a:rPr>
              <a:t>3</a:t>
            </a:r>
            <a:r>
              <a:rPr lang="en-US" sz="2900" i="1" dirty="0" smtClean="0"/>
              <a:t>a</a:t>
            </a:r>
            <a:r>
              <a:rPr lang="en-US" sz="2900" i="1" baseline="-25000" dirty="0" smtClean="0"/>
              <a:t>n</a:t>
            </a:r>
            <a:r>
              <a:rPr lang="en-US" sz="2900" i="1" baseline="-25000" dirty="0" smtClean="0">
                <a:latin typeface="Cambria Math"/>
                <a:ea typeface="Cambria Math"/>
              </a:rPr>
              <a:t>−</a:t>
            </a:r>
            <a:r>
              <a:rPr lang="en-US" sz="2900" baseline="-25000" dirty="0" smtClean="0">
                <a:latin typeface="Cambria Math" pitchFamily="18" charset="0"/>
                <a:ea typeface="Cambria Math" pitchFamily="18" charset="0"/>
              </a:rPr>
              <a:t>1</a:t>
            </a:r>
            <a:r>
              <a:rPr lang="en-US" sz="2900" i="1" baseline="-25000" dirty="0" smtClean="0"/>
              <a:t> </a:t>
            </a:r>
            <a:r>
              <a:rPr lang="en-US" sz="2900" i="1" dirty="0" smtClean="0"/>
              <a:t>+ </a:t>
            </a:r>
            <a:r>
              <a:rPr lang="en-US" sz="2900" dirty="0" smtClean="0">
                <a:latin typeface="Cambria Math" pitchFamily="18" charset="0"/>
                <a:ea typeface="Cambria Math" pitchFamily="18" charset="0"/>
              </a:rPr>
              <a:t>2</a:t>
            </a:r>
            <a:r>
              <a:rPr lang="en-US" sz="2900" i="1" dirty="0" smtClean="0"/>
              <a:t>n</a:t>
            </a:r>
            <a:r>
              <a:rPr lang="en-US" sz="2900" dirty="0" smtClean="0"/>
              <a:t>   becomes   </a:t>
            </a:r>
            <a:r>
              <a:rPr lang="en-US" sz="2900" i="1" dirty="0" err="1" smtClean="0"/>
              <a:t>cn</a:t>
            </a:r>
            <a:r>
              <a:rPr lang="en-US" sz="2900" dirty="0" smtClean="0"/>
              <a:t> + </a:t>
            </a:r>
            <a:r>
              <a:rPr lang="en-US" sz="2900" i="1" dirty="0" smtClean="0"/>
              <a:t>d = </a:t>
            </a:r>
            <a:r>
              <a:rPr lang="en-US" sz="2900" dirty="0" smtClean="0">
                <a:latin typeface="Cambria Math" pitchFamily="18" charset="0"/>
                <a:ea typeface="Cambria Math" pitchFamily="18" charset="0"/>
              </a:rPr>
              <a:t>3(</a:t>
            </a:r>
            <a:r>
              <a:rPr lang="en-US" sz="2900" i="1" dirty="0" smtClean="0"/>
              <a:t>c</a:t>
            </a:r>
            <a:r>
              <a:rPr lang="en-US" sz="2900" dirty="0" smtClean="0"/>
              <a:t>(</a:t>
            </a:r>
            <a:r>
              <a:rPr lang="en-US" sz="2900" i="1" dirty="0" smtClean="0"/>
              <a:t>n</a:t>
            </a:r>
            <a:r>
              <a:rPr lang="en-US" sz="2900" i="1" dirty="0" smtClean="0">
                <a:latin typeface="Cambria Math"/>
                <a:ea typeface="Cambria Math"/>
              </a:rPr>
              <a:t>− </a:t>
            </a:r>
            <a:r>
              <a:rPr lang="en-US" sz="2900" dirty="0" smtClean="0">
                <a:latin typeface="Cambria Math"/>
                <a:ea typeface="Cambria Math"/>
              </a:rPr>
              <a:t>1)</a:t>
            </a:r>
            <a:r>
              <a:rPr lang="en-US" sz="2900" dirty="0" smtClean="0"/>
              <a:t> + </a:t>
            </a:r>
            <a:r>
              <a:rPr lang="en-US" sz="2900" i="1" dirty="0" smtClean="0"/>
              <a:t>d</a:t>
            </a:r>
            <a:r>
              <a:rPr lang="en-US" sz="2900" dirty="0" smtClean="0">
                <a:ea typeface="Cambria Math" pitchFamily="18" charset="0"/>
              </a:rPr>
              <a:t>)</a:t>
            </a:r>
            <a:r>
              <a:rPr lang="en-US" sz="2900" i="1" dirty="0" smtClean="0"/>
              <a:t>+ </a:t>
            </a:r>
            <a:r>
              <a:rPr lang="en-US" sz="2900" dirty="0" smtClean="0">
                <a:latin typeface="Cambria Math" pitchFamily="18" charset="0"/>
                <a:ea typeface="Cambria Math" pitchFamily="18" charset="0"/>
              </a:rPr>
              <a:t>2</a:t>
            </a:r>
            <a:r>
              <a:rPr lang="en-US" sz="2900" i="1" dirty="0" smtClean="0"/>
              <a:t>n.</a:t>
            </a:r>
            <a:r>
              <a:rPr lang="en-US" sz="2900" dirty="0" smtClean="0"/>
              <a:t> </a:t>
            </a:r>
          </a:p>
          <a:p>
            <a:pPr>
              <a:buNone/>
            </a:pPr>
            <a:endParaRPr lang="en-US" sz="2900" dirty="0" smtClean="0"/>
          </a:p>
          <a:p>
            <a:pPr>
              <a:buNone/>
            </a:pPr>
            <a:r>
              <a:rPr lang="en-US" sz="2900" dirty="0" smtClean="0"/>
              <a:t>      Simplifying yields (</a:t>
            </a:r>
            <a:r>
              <a:rPr lang="en-US" sz="2900" dirty="0" smtClean="0">
                <a:latin typeface="Cambria Math" pitchFamily="18" charset="0"/>
                <a:ea typeface="Cambria Math" pitchFamily="18" charset="0"/>
              </a:rPr>
              <a:t>2</a:t>
            </a:r>
            <a:r>
              <a:rPr lang="en-US" sz="2900" dirty="0" smtClean="0"/>
              <a:t> + </a:t>
            </a:r>
            <a:r>
              <a:rPr lang="en-US" sz="2900" dirty="0" smtClean="0">
                <a:latin typeface="Cambria Math" pitchFamily="18" charset="0"/>
                <a:ea typeface="Cambria Math" pitchFamily="18" charset="0"/>
              </a:rPr>
              <a:t>2</a:t>
            </a:r>
            <a:r>
              <a:rPr lang="en-US" sz="2900" i="1" dirty="0" smtClean="0">
                <a:ea typeface="Cambria Math" pitchFamily="18" charset="0"/>
              </a:rPr>
              <a:t>c</a:t>
            </a:r>
            <a:r>
              <a:rPr lang="en-US" sz="2900" dirty="0" smtClean="0"/>
              <a:t>)</a:t>
            </a:r>
            <a:r>
              <a:rPr lang="en-US" sz="2900" i="1" dirty="0" smtClean="0"/>
              <a:t>n + </a:t>
            </a:r>
            <a:r>
              <a:rPr lang="en-US" sz="2900" dirty="0" smtClean="0"/>
              <a:t>(</a:t>
            </a:r>
            <a:r>
              <a:rPr lang="en-US" sz="2900" dirty="0" smtClean="0">
                <a:latin typeface="Cambria Math" pitchFamily="18" charset="0"/>
                <a:ea typeface="Cambria Math" pitchFamily="18" charset="0"/>
              </a:rPr>
              <a:t>2</a:t>
            </a:r>
            <a:r>
              <a:rPr lang="en-US" sz="2900" i="1" dirty="0" smtClean="0"/>
              <a:t>d </a:t>
            </a:r>
            <a:r>
              <a:rPr lang="en-US" sz="2900" i="1" dirty="0" smtClean="0">
                <a:latin typeface="Cambria Math"/>
                <a:ea typeface="Cambria Math"/>
              </a:rPr>
              <a:t>− </a:t>
            </a:r>
            <a:r>
              <a:rPr lang="en-US" sz="2900" dirty="0" smtClean="0">
                <a:latin typeface="Cambria Math"/>
                <a:ea typeface="Cambria Math"/>
              </a:rPr>
              <a:t>3</a:t>
            </a:r>
            <a:r>
              <a:rPr lang="en-US" sz="2900" i="1" dirty="0" smtClean="0">
                <a:ea typeface="Cambria Math" pitchFamily="18" charset="0"/>
              </a:rPr>
              <a:t>c</a:t>
            </a:r>
            <a:r>
              <a:rPr lang="en-US" sz="2900" dirty="0" smtClean="0">
                <a:latin typeface="Cambria Math"/>
                <a:ea typeface="Cambria Math"/>
              </a:rPr>
              <a:t>)</a:t>
            </a:r>
            <a:r>
              <a:rPr lang="en-US" sz="2900" dirty="0" smtClean="0"/>
              <a:t>  = </a:t>
            </a:r>
            <a:r>
              <a:rPr lang="en-US" sz="2900" dirty="0" smtClean="0">
                <a:latin typeface="Cambria Math" pitchFamily="18" charset="0"/>
                <a:ea typeface="Cambria Math" pitchFamily="18" charset="0"/>
              </a:rPr>
              <a:t>0</a:t>
            </a:r>
            <a:r>
              <a:rPr lang="en-US" sz="2900" dirty="0" smtClean="0"/>
              <a:t>. It follows that </a:t>
            </a:r>
            <a:r>
              <a:rPr lang="en-US" sz="2900" i="1" dirty="0" err="1" smtClean="0"/>
              <a:t>cn</a:t>
            </a:r>
            <a:r>
              <a:rPr lang="en-US" sz="2900" dirty="0" smtClean="0"/>
              <a:t> + </a:t>
            </a:r>
            <a:r>
              <a:rPr lang="en-US" sz="2900" i="1" dirty="0" smtClean="0"/>
              <a:t>d </a:t>
            </a:r>
            <a:r>
              <a:rPr lang="en-US" sz="2900" dirty="0" smtClean="0"/>
              <a:t>is  a solution if and only if </a:t>
            </a:r>
          </a:p>
          <a:p>
            <a:pPr>
              <a:buNone/>
            </a:pPr>
            <a:r>
              <a:rPr lang="en-US" sz="2900" dirty="0" smtClean="0"/>
              <a:t>       </a:t>
            </a:r>
            <a:r>
              <a:rPr lang="en-US" sz="2900" dirty="0" smtClean="0">
                <a:latin typeface="Cambria Math" pitchFamily="18" charset="0"/>
                <a:ea typeface="Cambria Math" pitchFamily="18" charset="0"/>
              </a:rPr>
              <a:t>2</a:t>
            </a:r>
            <a:r>
              <a:rPr lang="en-US" sz="2900" dirty="0" smtClean="0"/>
              <a:t> + </a:t>
            </a:r>
            <a:r>
              <a:rPr lang="en-US" sz="2900" dirty="0" smtClean="0">
                <a:latin typeface="Cambria Math" pitchFamily="18" charset="0"/>
                <a:ea typeface="Cambria Math" pitchFamily="18" charset="0"/>
              </a:rPr>
              <a:t>2</a:t>
            </a:r>
            <a:r>
              <a:rPr lang="en-US" sz="2900" i="1" dirty="0" smtClean="0">
                <a:ea typeface="Cambria Math" pitchFamily="18" charset="0"/>
              </a:rPr>
              <a:t>c</a:t>
            </a:r>
            <a:r>
              <a:rPr lang="en-US" sz="2900" i="1" dirty="0" smtClean="0"/>
              <a:t> </a:t>
            </a:r>
            <a:r>
              <a:rPr lang="en-US" sz="2900" dirty="0" smtClean="0"/>
              <a:t> = </a:t>
            </a:r>
            <a:r>
              <a:rPr lang="en-US" sz="2900" dirty="0" smtClean="0">
                <a:latin typeface="Cambria Math" pitchFamily="18" charset="0"/>
                <a:ea typeface="Cambria Math" pitchFamily="18" charset="0"/>
              </a:rPr>
              <a:t>0 </a:t>
            </a:r>
            <a:r>
              <a:rPr lang="en-US" sz="2900" dirty="0" smtClean="0"/>
              <a:t>and </a:t>
            </a:r>
            <a:r>
              <a:rPr lang="en-US" sz="2900" dirty="0" smtClean="0">
                <a:latin typeface="Cambria Math" pitchFamily="18" charset="0"/>
                <a:ea typeface="Cambria Math" pitchFamily="18" charset="0"/>
              </a:rPr>
              <a:t>2</a:t>
            </a:r>
            <a:r>
              <a:rPr lang="en-US" sz="2900" i="1" dirty="0" smtClean="0"/>
              <a:t>d </a:t>
            </a:r>
            <a:r>
              <a:rPr lang="en-US" sz="2900" i="1" dirty="0" smtClean="0">
                <a:latin typeface="Cambria Math"/>
                <a:ea typeface="Cambria Math"/>
              </a:rPr>
              <a:t>− </a:t>
            </a:r>
            <a:r>
              <a:rPr lang="en-US" sz="2900" dirty="0" smtClean="0">
                <a:latin typeface="Cambria Math"/>
                <a:ea typeface="Cambria Math"/>
              </a:rPr>
              <a:t>3</a:t>
            </a:r>
            <a:r>
              <a:rPr lang="en-US" sz="2900" i="1" dirty="0" smtClean="0">
                <a:ea typeface="Cambria Math" pitchFamily="18" charset="0"/>
              </a:rPr>
              <a:t>c</a:t>
            </a:r>
            <a:r>
              <a:rPr lang="en-US" sz="2900" dirty="0" smtClean="0"/>
              <a:t>  = </a:t>
            </a:r>
            <a:r>
              <a:rPr lang="en-US" sz="2900" dirty="0" smtClean="0">
                <a:latin typeface="Cambria Math" pitchFamily="18" charset="0"/>
                <a:ea typeface="Cambria Math" pitchFamily="18" charset="0"/>
              </a:rPr>
              <a:t>0.  Therefore, </a:t>
            </a:r>
            <a:r>
              <a:rPr lang="en-US" sz="2900" i="1" dirty="0" err="1" smtClean="0"/>
              <a:t>cn</a:t>
            </a:r>
            <a:r>
              <a:rPr lang="en-US" sz="2900" dirty="0" smtClean="0"/>
              <a:t> + </a:t>
            </a:r>
            <a:r>
              <a:rPr lang="en-US" sz="2900" i="1" dirty="0" smtClean="0"/>
              <a:t>d </a:t>
            </a:r>
            <a:r>
              <a:rPr lang="en-US" sz="2900" dirty="0" smtClean="0"/>
              <a:t>is  a solution if and only if c = </a:t>
            </a:r>
            <a:r>
              <a:rPr lang="en-US" sz="2900" i="1" dirty="0" smtClean="0">
                <a:latin typeface="Cambria Math"/>
                <a:ea typeface="Cambria Math"/>
              </a:rPr>
              <a:t>− </a:t>
            </a:r>
            <a:r>
              <a:rPr lang="en-US" sz="2900" dirty="0" smtClean="0">
                <a:latin typeface="Cambria Math"/>
                <a:ea typeface="Cambria Math"/>
              </a:rPr>
              <a:t>1 and </a:t>
            </a:r>
            <a:r>
              <a:rPr lang="en-US" sz="2900" dirty="0" smtClean="0">
                <a:latin typeface="Cambria Math" pitchFamily="18" charset="0"/>
                <a:ea typeface="Cambria Math" pitchFamily="18" charset="0"/>
              </a:rPr>
              <a:t>d = </a:t>
            </a:r>
            <a:r>
              <a:rPr lang="en-US" sz="2900" i="1" dirty="0" smtClean="0">
                <a:latin typeface="Cambria Math"/>
                <a:ea typeface="Cambria Math"/>
              </a:rPr>
              <a:t>− </a:t>
            </a:r>
            <a:r>
              <a:rPr lang="en-US" sz="2900" dirty="0" smtClean="0">
                <a:latin typeface="Cambria Math"/>
                <a:ea typeface="Cambria Math"/>
              </a:rPr>
              <a:t>3/2. </a:t>
            </a:r>
          </a:p>
          <a:p>
            <a:pPr>
              <a:buNone/>
            </a:pPr>
            <a:r>
              <a:rPr lang="en-US" sz="2900" dirty="0" smtClean="0">
                <a:latin typeface="Cambria Math"/>
                <a:ea typeface="Cambria Math"/>
              </a:rPr>
              <a:t>       Consequently,    </a:t>
            </a:r>
            <a:r>
              <a:rPr lang="en-US" sz="2900" i="1" dirty="0" smtClean="0"/>
              <a:t>a</a:t>
            </a:r>
            <a:r>
              <a:rPr lang="en-US" sz="2900" i="1" baseline="-25000" dirty="0" smtClean="0"/>
              <a:t>n</a:t>
            </a:r>
            <a:r>
              <a:rPr lang="en-US" sz="2900" baseline="30000" dirty="0" smtClean="0"/>
              <a:t>(</a:t>
            </a:r>
            <a:r>
              <a:rPr lang="en-US" sz="2900" i="1" baseline="30000" dirty="0" smtClean="0"/>
              <a:t>p</a:t>
            </a:r>
            <a:r>
              <a:rPr lang="en-US" sz="2900" baseline="30000" dirty="0" smtClean="0"/>
              <a:t>)</a:t>
            </a:r>
            <a:r>
              <a:rPr lang="en-US" sz="2900" dirty="0" smtClean="0"/>
              <a:t> </a:t>
            </a:r>
            <a:r>
              <a:rPr lang="en-US" sz="2900" i="1" dirty="0" smtClean="0"/>
              <a:t>= </a:t>
            </a:r>
            <a:r>
              <a:rPr lang="en-US" sz="2900" i="1" dirty="0" smtClean="0">
                <a:latin typeface="Cambria Math"/>
                <a:ea typeface="Cambria Math"/>
              </a:rPr>
              <a:t>−</a:t>
            </a:r>
            <a:r>
              <a:rPr lang="en-US" sz="2900" i="1" dirty="0" smtClean="0">
                <a:ea typeface="Cambria Math"/>
              </a:rPr>
              <a:t>n </a:t>
            </a:r>
            <a:r>
              <a:rPr lang="en-US" sz="2900" i="1" dirty="0" smtClean="0">
                <a:latin typeface="Cambria Math"/>
                <a:ea typeface="Cambria Math"/>
              </a:rPr>
              <a:t>− </a:t>
            </a:r>
            <a:r>
              <a:rPr lang="en-US" sz="2900" dirty="0" smtClean="0">
                <a:latin typeface="Cambria Math"/>
                <a:ea typeface="Cambria Math"/>
              </a:rPr>
              <a:t>3/2  is a particular solution. </a:t>
            </a:r>
          </a:p>
          <a:p>
            <a:pPr>
              <a:buNone/>
            </a:pPr>
            <a:endParaRPr lang="en-US" sz="2900" dirty="0" smtClean="0"/>
          </a:p>
          <a:p>
            <a:pPr>
              <a:buNone/>
            </a:pPr>
            <a:r>
              <a:rPr lang="en-US" sz="2900" i="1" dirty="0" smtClean="0"/>
              <a:t>       </a:t>
            </a:r>
            <a:r>
              <a:rPr lang="en-US" sz="2900" dirty="0" smtClean="0"/>
              <a:t>By Theorem </a:t>
            </a:r>
            <a:r>
              <a:rPr lang="en-US" sz="2900" dirty="0" smtClean="0">
                <a:latin typeface="Cambria Math" pitchFamily="18" charset="0"/>
                <a:ea typeface="Cambria Math" pitchFamily="18" charset="0"/>
              </a:rPr>
              <a:t>5, all solutions are of the form</a:t>
            </a:r>
            <a:r>
              <a:rPr lang="en-US" sz="2900" i="1" dirty="0" smtClean="0"/>
              <a:t>  a</a:t>
            </a:r>
            <a:r>
              <a:rPr lang="en-US" sz="2900" i="1" baseline="-25000" dirty="0" smtClean="0"/>
              <a:t>n</a:t>
            </a:r>
            <a:r>
              <a:rPr lang="en-US" sz="2900" i="1" dirty="0" smtClean="0"/>
              <a:t> = a</a:t>
            </a:r>
            <a:r>
              <a:rPr lang="en-US" sz="2900" i="1" baseline="-25000" dirty="0" smtClean="0"/>
              <a:t>n</a:t>
            </a:r>
            <a:r>
              <a:rPr lang="en-US" sz="2900" baseline="30000" dirty="0" smtClean="0"/>
              <a:t>(</a:t>
            </a:r>
            <a:r>
              <a:rPr lang="en-US" sz="2900" i="1" baseline="30000" dirty="0" smtClean="0"/>
              <a:t>p</a:t>
            </a:r>
            <a:r>
              <a:rPr lang="en-US" sz="2900" baseline="30000" dirty="0" smtClean="0"/>
              <a:t>)</a:t>
            </a:r>
            <a:r>
              <a:rPr lang="en-US" sz="2900" dirty="0" smtClean="0"/>
              <a:t> + </a:t>
            </a:r>
            <a:r>
              <a:rPr lang="en-US" sz="2900" i="1" dirty="0" smtClean="0"/>
              <a:t>a</a:t>
            </a:r>
            <a:r>
              <a:rPr lang="en-US" sz="2900" i="1" baseline="-25000" dirty="0" smtClean="0"/>
              <a:t>n</a:t>
            </a:r>
            <a:r>
              <a:rPr lang="en-US" sz="2900" baseline="30000" dirty="0" smtClean="0"/>
              <a:t>(</a:t>
            </a:r>
            <a:r>
              <a:rPr lang="en-US" sz="2900" i="1" baseline="30000" dirty="0" smtClean="0"/>
              <a:t>h</a:t>
            </a:r>
            <a:r>
              <a:rPr lang="en-US" sz="2900" baseline="30000" dirty="0" smtClean="0"/>
              <a:t>)</a:t>
            </a:r>
            <a:r>
              <a:rPr lang="en-US" sz="2900" dirty="0" smtClean="0"/>
              <a:t> </a:t>
            </a:r>
            <a:r>
              <a:rPr lang="en-US" sz="2900" i="1" dirty="0" smtClean="0"/>
              <a:t>= </a:t>
            </a:r>
            <a:r>
              <a:rPr lang="en-US" sz="2900" i="1" dirty="0" smtClean="0">
                <a:latin typeface="Cambria Math"/>
                <a:ea typeface="Cambria Math"/>
              </a:rPr>
              <a:t>−</a:t>
            </a:r>
            <a:r>
              <a:rPr lang="en-US" sz="2900" i="1" dirty="0" smtClean="0">
                <a:ea typeface="Cambria Math"/>
              </a:rPr>
              <a:t>n </a:t>
            </a:r>
            <a:r>
              <a:rPr lang="en-US" sz="2900" i="1" dirty="0" smtClean="0">
                <a:latin typeface="Cambria Math"/>
                <a:ea typeface="Cambria Math"/>
              </a:rPr>
              <a:t>− </a:t>
            </a:r>
            <a:r>
              <a:rPr lang="en-US" sz="2900" dirty="0" smtClean="0">
                <a:latin typeface="Cambria Math"/>
                <a:ea typeface="Cambria Math"/>
              </a:rPr>
              <a:t>3/2 + </a:t>
            </a:r>
            <a:r>
              <a:rPr lang="el-GR" sz="2900" dirty="0" smtClean="0">
                <a:latin typeface="Cambria Math"/>
                <a:ea typeface="Cambria Math"/>
              </a:rPr>
              <a:t>α</a:t>
            </a:r>
            <a:r>
              <a:rPr lang="en-US" sz="2900" dirty="0" smtClean="0">
                <a:latin typeface="Cambria Math" pitchFamily="18" charset="0"/>
                <a:ea typeface="Cambria Math" pitchFamily="18" charset="0"/>
              </a:rPr>
              <a:t>3</a:t>
            </a:r>
            <a:r>
              <a:rPr lang="en-US" sz="2900" i="1" baseline="30000" dirty="0" smtClean="0">
                <a:ea typeface="Cambria Math" pitchFamily="18" charset="0"/>
              </a:rPr>
              <a:t>n</a:t>
            </a:r>
            <a:r>
              <a:rPr lang="en-US" sz="2900" i="1" dirty="0" smtClean="0"/>
              <a:t>, </a:t>
            </a:r>
            <a:r>
              <a:rPr lang="en-US" sz="2900" dirty="0" smtClean="0"/>
              <a:t>where </a:t>
            </a:r>
            <a:r>
              <a:rPr lang="el-GR" sz="2900" dirty="0" smtClean="0">
                <a:latin typeface="Cambria Math"/>
                <a:ea typeface="Cambria Math"/>
              </a:rPr>
              <a:t>α</a:t>
            </a:r>
            <a:r>
              <a:rPr lang="en-US" sz="2900" dirty="0" smtClean="0"/>
              <a:t>  is a constant.</a:t>
            </a:r>
          </a:p>
          <a:p>
            <a:pPr>
              <a:buNone/>
            </a:pPr>
            <a:endParaRPr lang="en-US" sz="2900" dirty="0" smtClean="0"/>
          </a:p>
          <a:p>
            <a:pPr>
              <a:buNone/>
            </a:pPr>
            <a:r>
              <a:rPr lang="en-US" sz="2900" dirty="0" smtClean="0"/>
              <a:t>      To find the solution with </a:t>
            </a:r>
            <a:r>
              <a:rPr lang="en-US" sz="2900" i="1" dirty="0" smtClean="0"/>
              <a:t>a</a:t>
            </a:r>
            <a:r>
              <a:rPr lang="en-US" sz="2900" baseline="-25000" dirty="0" smtClean="0">
                <a:latin typeface="Cambria Math" pitchFamily="18" charset="0"/>
                <a:ea typeface="Cambria Math" pitchFamily="18" charset="0"/>
              </a:rPr>
              <a:t>1</a:t>
            </a:r>
            <a:r>
              <a:rPr lang="en-US" sz="2900" i="1" baseline="-25000" dirty="0" smtClean="0"/>
              <a:t> </a:t>
            </a:r>
            <a:r>
              <a:rPr lang="en-US" sz="2900" i="1" dirty="0" smtClean="0"/>
              <a:t>= </a:t>
            </a:r>
            <a:r>
              <a:rPr lang="en-US" sz="2900" dirty="0" smtClean="0">
                <a:latin typeface="Cambria Math" pitchFamily="18" charset="0"/>
                <a:ea typeface="Cambria Math" pitchFamily="18" charset="0"/>
              </a:rPr>
              <a:t>3, let </a:t>
            </a:r>
            <a:r>
              <a:rPr lang="en-US" sz="2900" i="1" dirty="0" smtClean="0">
                <a:ea typeface="Cambria Math" pitchFamily="18" charset="0"/>
              </a:rPr>
              <a:t>n</a:t>
            </a:r>
            <a:r>
              <a:rPr lang="en-US" sz="2900" dirty="0" smtClean="0">
                <a:latin typeface="Cambria Math" pitchFamily="18" charset="0"/>
                <a:ea typeface="Cambria Math" pitchFamily="18" charset="0"/>
              </a:rPr>
              <a:t> = 1 in the above formula for the general solution. </a:t>
            </a:r>
          </a:p>
          <a:p>
            <a:pPr>
              <a:buNone/>
            </a:pPr>
            <a:r>
              <a:rPr lang="en-US" sz="2900" dirty="0" smtClean="0">
                <a:latin typeface="Cambria Math" pitchFamily="18" charset="0"/>
                <a:ea typeface="Cambria Math" pitchFamily="18" charset="0"/>
              </a:rPr>
              <a:t>       Then 3 </a:t>
            </a:r>
            <a:r>
              <a:rPr lang="en-US" sz="2900" i="1" dirty="0" smtClean="0"/>
              <a:t>= </a:t>
            </a:r>
            <a:r>
              <a:rPr lang="en-US" sz="2900" i="1" dirty="0" smtClean="0">
                <a:latin typeface="Cambria Math"/>
                <a:ea typeface="Cambria Math"/>
              </a:rPr>
              <a:t>−</a:t>
            </a:r>
            <a:r>
              <a:rPr lang="en-US" sz="2900" dirty="0" smtClean="0">
                <a:latin typeface="Cambria Math" pitchFamily="18" charset="0"/>
                <a:ea typeface="Cambria Math" pitchFamily="18" charset="0"/>
              </a:rPr>
              <a:t>1</a:t>
            </a:r>
            <a:r>
              <a:rPr lang="en-US" sz="2900" i="1" dirty="0" smtClean="0">
                <a:ea typeface="Cambria Math"/>
              </a:rPr>
              <a:t> </a:t>
            </a:r>
            <a:r>
              <a:rPr lang="en-US" sz="2900" i="1" dirty="0" smtClean="0">
                <a:latin typeface="Cambria Math"/>
                <a:ea typeface="Cambria Math"/>
              </a:rPr>
              <a:t>− </a:t>
            </a:r>
            <a:r>
              <a:rPr lang="en-US" sz="2900" dirty="0" smtClean="0">
                <a:latin typeface="Cambria Math"/>
                <a:ea typeface="Cambria Math"/>
              </a:rPr>
              <a:t>3/2 + </a:t>
            </a:r>
            <a:r>
              <a:rPr lang="en-US" sz="2900" dirty="0" smtClean="0">
                <a:latin typeface="Cambria Math" pitchFamily="18" charset="0"/>
                <a:ea typeface="Cambria Math" pitchFamily="18" charset="0"/>
              </a:rPr>
              <a:t>3 </a:t>
            </a:r>
            <a:r>
              <a:rPr lang="el-GR" sz="2900" dirty="0" smtClean="0">
                <a:latin typeface="Cambria Math"/>
                <a:ea typeface="Cambria Math"/>
              </a:rPr>
              <a:t>α</a:t>
            </a:r>
            <a:r>
              <a:rPr lang="en-US" sz="2900" i="1" dirty="0" smtClean="0"/>
              <a:t>,  </a:t>
            </a:r>
            <a:r>
              <a:rPr lang="en-US" sz="2900" dirty="0" smtClean="0"/>
              <a:t>and</a:t>
            </a:r>
            <a:r>
              <a:rPr lang="en-US" sz="2900" i="1" dirty="0" smtClean="0"/>
              <a:t> </a:t>
            </a:r>
            <a:r>
              <a:rPr lang="el-GR" sz="2900" dirty="0" smtClean="0">
                <a:latin typeface="Cambria Math"/>
                <a:ea typeface="Cambria Math"/>
              </a:rPr>
              <a:t>α</a:t>
            </a:r>
            <a:r>
              <a:rPr lang="en-US" sz="2900" i="1" dirty="0" smtClean="0"/>
              <a:t> = </a:t>
            </a:r>
            <a:r>
              <a:rPr lang="en-US" sz="2900" dirty="0" smtClean="0">
                <a:latin typeface="Cambria Math" pitchFamily="18" charset="0"/>
                <a:ea typeface="Cambria Math" pitchFamily="18" charset="0"/>
              </a:rPr>
              <a:t>11</a:t>
            </a:r>
            <a:r>
              <a:rPr lang="en-US" sz="2900" i="1" dirty="0" smtClean="0"/>
              <a:t>/</a:t>
            </a:r>
            <a:r>
              <a:rPr lang="en-US" sz="2900" dirty="0" smtClean="0">
                <a:latin typeface="Cambria Math" pitchFamily="18" charset="0"/>
                <a:ea typeface="Cambria Math" pitchFamily="18" charset="0"/>
              </a:rPr>
              <a:t>6</a:t>
            </a:r>
            <a:r>
              <a:rPr lang="en-US" sz="2900" dirty="0" smtClean="0"/>
              <a:t>. Hence, the solution is </a:t>
            </a:r>
            <a:r>
              <a:rPr lang="en-US" sz="2900" i="1" dirty="0" smtClean="0"/>
              <a:t>a</a:t>
            </a:r>
            <a:r>
              <a:rPr lang="en-US" sz="2900" i="1" baseline="-25000" dirty="0" smtClean="0"/>
              <a:t>n</a:t>
            </a:r>
            <a:r>
              <a:rPr lang="en-US" sz="2900" i="1" dirty="0" smtClean="0"/>
              <a:t> = </a:t>
            </a:r>
            <a:r>
              <a:rPr lang="en-US" sz="2900" i="1" dirty="0" smtClean="0">
                <a:latin typeface="Cambria Math"/>
                <a:ea typeface="Cambria Math"/>
              </a:rPr>
              <a:t>−</a:t>
            </a:r>
            <a:r>
              <a:rPr lang="en-US" sz="2900" i="1" dirty="0" smtClean="0">
                <a:ea typeface="Cambria Math"/>
              </a:rPr>
              <a:t>n </a:t>
            </a:r>
            <a:r>
              <a:rPr lang="en-US" sz="2900" i="1" dirty="0" smtClean="0">
                <a:latin typeface="Cambria Math"/>
                <a:ea typeface="Cambria Math"/>
              </a:rPr>
              <a:t>− </a:t>
            </a:r>
            <a:r>
              <a:rPr lang="en-US" sz="2900" dirty="0" smtClean="0">
                <a:latin typeface="Cambria Math"/>
                <a:ea typeface="Cambria Math"/>
              </a:rPr>
              <a:t>3/2 + (</a:t>
            </a:r>
            <a:r>
              <a:rPr lang="en-US" sz="2900" dirty="0" smtClean="0">
                <a:latin typeface="Cambria Math" pitchFamily="18" charset="0"/>
                <a:ea typeface="Cambria Math" pitchFamily="18" charset="0"/>
              </a:rPr>
              <a:t>11</a:t>
            </a:r>
            <a:r>
              <a:rPr lang="en-US" sz="2900" i="1" dirty="0" smtClean="0"/>
              <a:t>/</a:t>
            </a:r>
            <a:r>
              <a:rPr lang="en-US" sz="2900" dirty="0" smtClean="0">
                <a:latin typeface="Cambria Math" pitchFamily="18" charset="0"/>
                <a:ea typeface="Cambria Math" pitchFamily="18" charset="0"/>
              </a:rPr>
              <a:t>6</a:t>
            </a:r>
            <a:r>
              <a:rPr lang="en-US" sz="2900" dirty="0" smtClean="0">
                <a:latin typeface="Cambria Math"/>
                <a:ea typeface="Cambria Math"/>
              </a:rPr>
              <a:t>)</a:t>
            </a:r>
            <a:r>
              <a:rPr lang="en-US" sz="2900" dirty="0" smtClean="0">
                <a:latin typeface="Cambria Math" pitchFamily="18" charset="0"/>
                <a:ea typeface="Cambria Math" pitchFamily="18" charset="0"/>
              </a:rPr>
              <a:t>3</a:t>
            </a:r>
            <a:r>
              <a:rPr lang="en-US" sz="2900" i="1" baseline="30000" dirty="0" smtClean="0">
                <a:ea typeface="Cambria Math" pitchFamily="18" charset="0"/>
              </a:rPr>
              <a:t>n</a:t>
            </a:r>
            <a:r>
              <a:rPr lang="en-US" sz="2900" i="1" dirty="0" smtClean="0"/>
              <a:t>.</a:t>
            </a:r>
            <a:endParaRPr lang="en-US" sz="2900" dirty="0" smtClean="0"/>
          </a:p>
          <a:p>
            <a:pPr>
              <a:buNone/>
            </a:pPr>
            <a:r>
              <a:rPr lang="en-US" sz="2900" i="1"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825974" y="2362200"/>
            <a:ext cx="6208614" cy="2929731"/>
          </a:xfrm>
          <a:prstGeom prst="rect">
            <a:avLst/>
          </a:prstGeom>
        </p:spPr>
      </p:pic>
    </p:spTree>
    <p:extLst>
      <p:ext uri="{BB962C8B-B14F-4D97-AF65-F5344CB8AC3E}">
        <p14:creationId xmlns:p14="http://schemas.microsoft.com/office/powerpoint/2010/main" val="1353351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0" indent="0">
              <a:buNone/>
            </a:pPr>
            <a:r>
              <a:rPr lang="en-US" smtClean="0"/>
              <a:t>#3</a:t>
            </a:r>
            <a:endParaRPr lang="en-US"/>
          </a:p>
        </p:txBody>
      </p:sp>
    </p:spTree>
    <p:extLst>
      <p:ext uri="{BB962C8B-B14F-4D97-AF65-F5344CB8AC3E}">
        <p14:creationId xmlns:p14="http://schemas.microsoft.com/office/powerpoint/2010/main" val="32343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dirty="0" smtClean="0"/>
              <a:t>Recurrence Relations </a:t>
            </a:r>
            <a:br>
              <a:rPr lang="en-US" dirty="0" smtClean="0"/>
            </a:br>
            <a:r>
              <a:rPr lang="en-US" sz="3600" dirty="0" smtClean="0"/>
              <a:t>(recalling definitions from Chapter 2)</a:t>
            </a:r>
            <a:endParaRPr lang="en-US" sz="3600" dirty="0"/>
          </a:p>
        </p:txBody>
      </p:sp>
      <p:sp>
        <p:nvSpPr>
          <p:cNvPr id="3" name="Content Placeholder 2"/>
          <p:cNvSpPr>
            <a:spLocks noGrp="1"/>
          </p:cNvSpPr>
          <p:nvPr>
            <p:ph idx="1"/>
          </p:nvPr>
        </p:nvSpPr>
        <p:spPr/>
        <p:txBody>
          <a:bodyPr>
            <a:normAutofit/>
          </a:bodyPr>
          <a:lstStyle/>
          <a:p>
            <a:pPr>
              <a:buNone/>
            </a:pPr>
            <a:r>
              <a:rPr lang="en-US" b="1" dirty="0" smtClean="0"/>
              <a:t>Definition: </a:t>
            </a:r>
            <a:r>
              <a:rPr lang="en-US" dirty="0" smtClean="0"/>
              <a:t>A </a:t>
            </a:r>
            <a:r>
              <a:rPr lang="en-US" i="1" dirty="0" smtClean="0"/>
              <a:t>recurrence relation </a:t>
            </a:r>
            <a:r>
              <a:rPr lang="en-US" dirty="0" smtClean="0"/>
              <a:t>for the sequence {</a:t>
            </a:r>
            <a:r>
              <a:rPr lang="en-US" i="1" dirty="0" smtClean="0"/>
              <a:t>a</a:t>
            </a:r>
            <a:r>
              <a:rPr lang="en-US" i="1" baseline="-25000" dirty="0" smtClean="0"/>
              <a:t>n</a:t>
            </a:r>
            <a:r>
              <a:rPr lang="en-US" dirty="0" smtClean="0"/>
              <a:t>}</a:t>
            </a:r>
            <a:r>
              <a:rPr lang="en-US" i="1" dirty="0" smtClean="0"/>
              <a:t> </a:t>
            </a:r>
            <a:r>
              <a:rPr lang="en-US" dirty="0" smtClean="0"/>
              <a:t>is an equation that expresses </a:t>
            </a:r>
            <a:r>
              <a:rPr lang="en-US" i="1" dirty="0" smtClean="0"/>
              <a:t>a</a:t>
            </a:r>
            <a:r>
              <a:rPr lang="en-US" i="1" baseline="-25000" dirty="0" smtClean="0"/>
              <a:t>n</a:t>
            </a:r>
            <a:r>
              <a:rPr lang="en-US" dirty="0" smtClean="0"/>
              <a:t> in terms of one or more of the previous terms of the sequence, namely, </a:t>
            </a:r>
            <a:r>
              <a:rPr lang="en-US" i="1" dirty="0" smtClean="0"/>
              <a:t>a</a:t>
            </a:r>
            <a:r>
              <a:rPr lang="en-US" baseline="-25000" dirty="0" smtClean="0">
                <a:latin typeface="Cambria Math" pitchFamily="18" charset="0"/>
                <a:ea typeface="Cambria Math" pitchFamily="18" charset="0"/>
              </a:rPr>
              <a:t>0</a:t>
            </a:r>
            <a:r>
              <a:rPr lang="en-US" i="1" dirty="0" smtClean="0"/>
              <a:t>, a</a:t>
            </a:r>
            <a:r>
              <a:rPr lang="en-US" i="1" baseline="-25000" dirty="0" smtClean="0"/>
              <a:t>1</a:t>
            </a:r>
            <a:r>
              <a:rPr lang="en-US" i="1" dirty="0" smtClean="0"/>
              <a:t>, …, a</a:t>
            </a:r>
            <a:r>
              <a:rPr lang="en-US" i="1" baseline="-25000" dirty="0" smtClean="0"/>
              <a:t>n-1</a:t>
            </a:r>
            <a:r>
              <a:rPr lang="en-US" dirty="0" smtClean="0"/>
              <a:t>, for all integers </a:t>
            </a:r>
            <a:r>
              <a:rPr lang="en-US" i="1" dirty="0" smtClean="0"/>
              <a:t>n</a:t>
            </a:r>
            <a:r>
              <a:rPr lang="en-US" dirty="0" smtClean="0"/>
              <a:t> with </a:t>
            </a:r>
            <a:r>
              <a:rPr lang="en-US" i="1" dirty="0" smtClean="0"/>
              <a:t>n ≥ n</a:t>
            </a:r>
            <a:r>
              <a:rPr lang="en-US" baseline="-25000" dirty="0" smtClean="0">
                <a:latin typeface="Cambria Math" pitchFamily="18" charset="0"/>
                <a:ea typeface="Cambria Math" pitchFamily="18" charset="0"/>
              </a:rPr>
              <a:t>0</a:t>
            </a:r>
            <a:r>
              <a:rPr lang="en-US" dirty="0" smtClean="0"/>
              <a:t>, where </a:t>
            </a:r>
            <a:r>
              <a:rPr lang="en-US" i="1" dirty="0" smtClean="0"/>
              <a:t>n</a:t>
            </a:r>
            <a:r>
              <a:rPr lang="en-US" baseline="-25000" dirty="0" smtClean="0">
                <a:latin typeface="Cambria Math" pitchFamily="18" charset="0"/>
                <a:ea typeface="Cambria Math" pitchFamily="18" charset="0"/>
              </a:rPr>
              <a:t>0</a:t>
            </a:r>
            <a:r>
              <a:rPr lang="en-US" dirty="0" smtClean="0"/>
              <a:t> is a nonnegative integer. </a:t>
            </a:r>
          </a:p>
          <a:p>
            <a:r>
              <a:rPr lang="en-US" dirty="0" smtClean="0"/>
              <a:t>A sequence is called a </a:t>
            </a:r>
            <a:r>
              <a:rPr lang="en-US" i="1" dirty="0" smtClean="0"/>
              <a:t>solution</a:t>
            </a:r>
            <a:r>
              <a:rPr lang="en-US" dirty="0" smtClean="0"/>
              <a:t> of a recurrence relation if its terms satisfy the recurrence relation.</a:t>
            </a:r>
          </a:p>
          <a:p>
            <a:r>
              <a:rPr lang="en-US" dirty="0" smtClean="0"/>
              <a:t>The </a:t>
            </a:r>
            <a:r>
              <a:rPr lang="en-US" i="1" dirty="0" smtClean="0"/>
              <a:t>initial conditions </a:t>
            </a:r>
            <a:r>
              <a:rPr lang="en-US" dirty="0" smtClean="0"/>
              <a:t>for a sequence specify the terms that precede the first term where the recurrence relation takes effect.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Rabbits and the </a:t>
            </a:r>
            <a:r>
              <a:rPr lang="en-US" sz="4000" dirty="0" err="1" smtClean="0"/>
              <a:t>Fiobonacci</a:t>
            </a:r>
            <a:r>
              <a:rPr lang="en-US" sz="4000" dirty="0" smtClean="0"/>
              <a:t> Numbers</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A young pair of rabbits (one of each gender) is placed on an island. A pair of rabbits does not breed until they are </a:t>
            </a:r>
            <a:r>
              <a:rPr lang="en-US" dirty="0" smtClean="0">
                <a:latin typeface="Cambria Math" pitchFamily="18" charset="0"/>
                <a:ea typeface="Cambria Math" pitchFamily="18" charset="0"/>
              </a:rPr>
              <a:t>2 </a:t>
            </a:r>
            <a:r>
              <a:rPr lang="en-US" dirty="0" smtClean="0"/>
              <a:t>months old. After they are </a:t>
            </a:r>
            <a:r>
              <a:rPr lang="en-US" dirty="0" smtClean="0">
                <a:latin typeface="Cambria Math" pitchFamily="18" charset="0"/>
                <a:ea typeface="Cambria Math" pitchFamily="18" charset="0"/>
              </a:rPr>
              <a:t>2</a:t>
            </a:r>
            <a:r>
              <a:rPr lang="en-US" dirty="0" smtClean="0"/>
              <a:t> months old, each pair of rabbits produces another pair each month. Find a recurrence relation for the number of pairs of rabbits on the island after </a:t>
            </a:r>
            <a:r>
              <a:rPr lang="en-US" i="1" dirty="0" smtClean="0"/>
              <a:t>n</a:t>
            </a:r>
            <a:r>
              <a:rPr lang="en-US" dirty="0" smtClean="0"/>
              <a:t> months, assuming that rabbits never die.</a:t>
            </a:r>
          </a:p>
          <a:p>
            <a:pPr>
              <a:buNone/>
            </a:pPr>
            <a:endParaRPr lang="en-US" dirty="0" smtClean="0"/>
          </a:p>
          <a:p>
            <a:pPr>
              <a:buNone/>
            </a:pPr>
            <a:r>
              <a:rPr lang="en-US" dirty="0" smtClean="0"/>
              <a:t>    </a:t>
            </a:r>
            <a:r>
              <a:rPr lang="en-US" i="1" dirty="0" smtClean="0"/>
              <a:t>This is the original problem considered by Leonardo Pisano (Fibonacci) in the thirteenth century</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Rabbits and the </a:t>
            </a:r>
            <a:r>
              <a:rPr lang="en-US" sz="4000" dirty="0" err="1" smtClean="0"/>
              <a:t>Fiobonacci</a:t>
            </a:r>
            <a:r>
              <a:rPr lang="en-US" sz="4000" dirty="0" smtClean="0"/>
              <a:t> Numbers (</a:t>
            </a:r>
            <a:r>
              <a:rPr lang="en-US" sz="4000" i="1" dirty="0" smtClean="0"/>
              <a:t>cont.</a:t>
            </a:r>
            <a:r>
              <a:rPr lang="en-US" sz="4000" dirty="0" smtClean="0"/>
              <a:t>)</a:t>
            </a:r>
            <a:endParaRPr lang="en-US" sz="4000" dirty="0"/>
          </a:p>
        </p:txBody>
      </p:sp>
      <p:sp>
        <p:nvSpPr>
          <p:cNvPr id="3" name="Content Placeholder 2"/>
          <p:cNvSpPr>
            <a:spLocks noGrp="1"/>
          </p:cNvSpPr>
          <p:nvPr>
            <p:ph idx="1"/>
          </p:nvPr>
        </p:nvSpPr>
        <p:spPr>
          <a:xfrm>
            <a:off x="-152400" y="1600200"/>
            <a:ext cx="8229600" cy="4389120"/>
          </a:xfrm>
        </p:spPr>
        <p:txBody>
          <a:bodyPr>
            <a:normAutofit/>
          </a:bodyPr>
          <a:lstStyle/>
          <a:p>
            <a:pPr>
              <a:buNone/>
            </a:pPr>
            <a:r>
              <a:rPr lang="en-US" b="1" dirty="0" smtClean="0"/>
              <a:t>    </a:t>
            </a:r>
            <a:endParaRPr lang="en-US" dirty="0"/>
          </a:p>
        </p:txBody>
      </p:sp>
      <p:pic>
        <p:nvPicPr>
          <p:cNvPr id="4" name="Picture 3" descr="0701.jpg"/>
          <p:cNvPicPr>
            <a:picLocks noChangeAspect="1"/>
          </p:cNvPicPr>
          <p:nvPr/>
        </p:nvPicPr>
        <p:blipFill>
          <a:blip r:embed="rId2" cstate="print"/>
          <a:stretch>
            <a:fillRect/>
          </a:stretch>
        </p:blipFill>
        <p:spPr>
          <a:xfrm>
            <a:off x="1600200" y="2438400"/>
            <a:ext cx="5888736" cy="2737104"/>
          </a:xfrm>
          <a:prstGeom prst="rect">
            <a:avLst/>
          </a:prstGeom>
        </p:spPr>
      </p:pic>
      <p:sp>
        <p:nvSpPr>
          <p:cNvPr id="5" name="TextBox 4"/>
          <p:cNvSpPr txBox="1"/>
          <p:nvPr/>
        </p:nvSpPr>
        <p:spPr>
          <a:xfrm>
            <a:off x="838200" y="5473005"/>
            <a:ext cx="7543800" cy="400110"/>
          </a:xfrm>
          <a:prstGeom prst="rect">
            <a:avLst/>
          </a:prstGeom>
          <a:noFill/>
        </p:spPr>
        <p:txBody>
          <a:bodyPr wrap="square" rtlCol="0">
            <a:spAutoFit/>
          </a:bodyPr>
          <a:lstStyle/>
          <a:p>
            <a:r>
              <a:rPr lang="en-US" sz="2000" b="1" dirty="0" smtClean="0"/>
              <a:t>Modeling the Population Growth of Rabbits on an Island</a:t>
            </a:r>
            <a:endParaRPr 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Rabbits and the Fibonacci Numbers (</a:t>
            </a:r>
            <a:r>
              <a:rPr lang="en-US" sz="4000" i="1" dirty="0" smtClean="0"/>
              <a:t>cont.</a:t>
            </a:r>
            <a:r>
              <a:rPr lang="en-US" sz="4000" dirty="0" smtClean="0"/>
              <a:t>)</a:t>
            </a:r>
            <a:endParaRPr lang="en-US" sz="4000" dirty="0"/>
          </a:p>
        </p:txBody>
      </p:sp>
      <p:sp>
        <p:nvSpPr>
          <p:cNvPr id="3" name="Content Placeholder 2"/>
          <p:cNvSpPr>
            <a:spLocks noGrp="1"/>
          </p:cNvSpPr>
          <p:nvPr>
            <p:ph idx="1"/>
          </p:nvPr>
        </p:nvSpPr>
        <p:spPr>
          <a:solidFill>
            <a:schemeClr val="bg1"/>
          </a:solidFill>
        </p:spPr>
        <p:txBody>
          <a:bodyPr>
            <a:normAutofit fontScale="77500" lnSpcReduction="20000"/>
          </a:bodyPr>
          <a:lstStyle/>
          <a:p>
            <a:pPr>
              <a:buNone/>
            </a:pPr>
            <a:r>
              <a:rPr lang="en-US" b="1" dirty="0" smtClean="0"/>
              <a:t>    Solution</a:t>
            </a:r>
            <a:r>
              <a:rPr lang="en-US" dirty="0" smtClean="0"/>
              <a:t>: Let </a:t>
            </a:r>
            <a:r>
              <a:rPr lang="en-US" i="1" dirty="0" smtClean="0"/>
              <a:t>f</a:t>
            </a:r>
            <a:r>
              <a:rPr lang="en-US" i="1" baseline="-25000" dirty="0" smtClean="0"/>
              <a:t>n </a:t>
            </a:r>
            <a:r>
              <a:rPr lang="en-US" dirty="0" smtClean="0"/>
              <a:t> be the </a:t>
            </a:r>
            <a:r>
              <a:rPr lang="en-US" dirty="0" smtClean="0"/>
              <a:t>number </a:t>
            </a:r>
            <a:r>
              <a:rPr lang="en-US" dirty="0" smtClean="0"/>
              <a:t>of pairs of rabbits after </a:t>
            </a:r>
            <a:r>
              <a:rPr lang="en-US" i="1" dirty="0" smtClean="0"/>
              <a:t>n</a:t>
            </a:r>
            <a:r>
              <a:rPr lang="en-US" dirty="0" smtClean="0"/>
              <a:t> months.</a:t>
            </a:r>
          </a:p>
          <a:p>
            <a:pPr lvl="1"/>
            <a:r>
              <a:rPr lang="en-US" sz="2600" dirty="0" smtClean="0"/>
              <a:t>There are is  </a:t>
            </a:r>
            <a:r>
              <a:rPr lang="en-US" sz="2600" i="1" dirty="0" smtClean="0"/>
              <a:t>f</a:t>
            </a:r>
            <a:r>
              <a:rPr lang="en-US" sz="2600" baseline="-25000" dirty="0" smtClean="0">
                <a:latin typeface="Cambria Math" pitchFamily="18" charset="0"/>
                <a:ea typeface="Cambria Math" pitchFamily="18" charset="0"/>
              </a:rPr>
              <a:t>1</a:t>
            </a:r>
            <a:r>
              <a:rPr lang="en-US" sz="2600" i="1" dirty="0" smtClean="0"/>
              <a:t> = </a:t>
            </a:r>
            <a:r>
              <a:rPr lang="en-US" sz="2600" dirty="0" smtClean="0">
                <a:latin typeface="Cambria Math" pitchFamily="18" charset="0"/>
                <a:ea typeface="Cambria Math" pitchFamily="18" charset="0"/>
              </a:rPr>
              <a:t>1 pairs of rabbits on the island at the end of the first month. </a:t>
            </a:r>
            <a:endParaRPr lang="en-US" sz="2600" i="1" dirty="0" smtClean="0"/>
          </a:p>
          <a:p>
            <a:pPr lvl="1"/>
            <a:r>
              <a:rPr lang="en-US" sz="2600" dirty="0" smtClean="0"/>
              <a:t>We also have </a:t>
            </a:r>
            <a:r>
              <a:rPr lang="en-US" sz="2600" i="1" dirty="0" smtClean="0"/>
              <a:t>f</a:t>
            </a:r>
            <a:r>
              <a:rPr lang="en-US" sz="2600" baseline="-25000" dirty="0" smtClean="0">
                <a:latin typeface="Cambria Math" pitchFamily="18" charset="0"/>
                <a:ea typeface="Cambria Math" pitchFamily="18" charset="0"/>
              </a:rPr>
              <a:t>2</a:t>
            </a:r>
            <a:r>
              <a:rPr lang="en-US" sz="2600" i="1" dirty="0" smtClean="0"/>
              <a:t> = </a:t>
            </a:r>
            <a:r>
              <a:rPr lang="en-US" sz="2600" dirty="0" smtClean="0">
                <a:latin typeface="Cambria Math" pitchFamily="18" charset="0"/>
                <a:ea typeface="Cambria Math" pitchFamily="18" charset="0"/>
              </a:rPr>
              <a:t>1 </a:t>
            </a:r>
            <a:r>
              <a:rPr lang="en-US" sz="2600" dirty="0" smtClean="0"/>
              <a:t>because the pair does not breed during the first month</a:t>
            </a:r>
            <a:r>
              <a:rPr lang="en-US" sz="2600" i="1" dirty="0" smtClean="0"/>
              <a:t>.</a:t>
            </a:r>
          </a:p>
          <a:p>
            <a:pPr lvl="1"/>
            <a:r>
              <a:rPr lang="en-US" sz="2600" dirty="0" smtClean="0"/>
              <a:t>To find the number of pairs on the island after </a:t>
            </a:r>
            <a:r>
              <a:rPr lang="en-US" sz="2600" i="1" dirty="0" smtClean="0"/>
              <a:t>n</a:t>
            </a:r>
            <a:r>
              <a:rPr lang="en-US" sz="2600" dirty="0" smtClean="0"/>
              <a:t> months, add the number on the island after the previous month, </a:t>
            </a:r>
            <a:r>
              <a:rPr lang="en-US" sz="2600" i="1" dirty="0" smtClean="0"/>
              <a:t>f</a:t>
            </a:r>
            <a:r>
              <a:rPr lang="en-US" sz="2600" i="1" baseline="-25000" dirty="0" smtClean="0"/>
              <a:t>n-1</a:t>
            </a:r>
            <a:r>
              <a:rPr lang="en-US" sz="2600" dirty="0" smtClean="0"/>
              <a:t>, and the  number of newborn pairs, which equals </a:t>
            </a:r>
            <a:r>
              <a:rPr lang="en-US" sz="2600" i="1" dirty="0" smtClean="0"/>
              <a:t>f</a:t>
            </a:r>
            <a:r>
              <a:rPr lang="en-US" sz="2600" i="1" baseline="-25000" dirty="0" smtClean="0"/>
              <a:t>n-2</a:t>
            </a:r>
            <a:r>
              <a:rPr lang="en-US" sz="2600" dirty="0" smtClean="0"/>
              <a:t>, because each newborn pair comes from a pair at least two months old.</a:t>
            </a:r>
            <a:endParaRPr lang="en-US" sz="2600" i="1" dirty="0" smtClean="0"/>
          </a:p>
          <a:p>
            <a:pPr lvl="1"/>
            <a:endParaRPr lang="en-US" sz="2600" i="1" dirty="0" smtClean="0"/>
          </a:p>
          <a:p>
            <a:pPr marL="274320" lvl="2" indent="0">
              <a:spcBef>
                <a:spcPts val="0"/>
              </a:spcBef>
              <a:buNone/>
            </a:pPr>
            <a:r>
              <a:rPr lang="en-US" sz="2600" dirty="0" smtClean="0"/>
              <a:t>Consequently the sequence {</a:t>
            </a:r>
            <a:r>
              <a:rPr lang="en-US" sz="2600" i="1" dirty="0" smtClean="0"/>
              <a:t>f</a:t>
            </a:r>
            <a:r>
              <a:rPr lang="en-US" sz="2600" i="1" baseline="-25000" dirty="0" smtClean="0"/>
              <a:t>n</a:t>
            </a:r>
            <a:r>
              <a:rPr lang="en-US" sz="2600" i="1" dirty="0" smtClean="0"/>
              <a:t> </a:t>
            </a:r>
            <a:r>
              <a:rPr lang="en-US" sz="2600" dirty="0" smtClean="0"/>
              <a:t>} satisfies the recurrence relation                 </a:t>
            </a:r>
            <a:r>
              <a:rPr lang="en-US" sz="2600" i="1" dirty="0" smtClean="0"/>
              <a:t>f</a:t>
            </a:r>
            <a:r>
              <a:rPr lang="en-US" sz="2600" i="1" baseline="-25000" dirty="0" smtClean="0"/>
              <a:t>n</a:t>
            </a:r>
            <a:r>
              <a:rPr lang="en-US" sz="2600" i="1" dirty="0" smtClean="0"/>
              <a:t> = f</a:t>
            </a:r>
            <a:r>
              <a:rPr lang="en-US" sz="2600" i="1" baseline="-25000" dirty="0" smtClean="0"/>
              <a:t>n-1</a:t>
            </a:r>
            <a:r>
              <a:rPr lang="en-US" sz="2600" i="1" dirty="0" smtClean="0"/>
              <a:t>  +  f</a:t>
            </a:r>
            <a:r>
              <a:rPr lang="en-US" sz="2600" i="1" baseline="-25000" dirty="0" smtClean="0"/>
              <a:t>n-2 </a:t>
            </a:r>
            <a:r>
              <a:rPr lang="en-US" sz="2600" dirty="0" smtClean="0"/>
              <a:t>  for  </a:t>
            </a:r>
            <a:r>
              <a:rPr lang="en-US" sz="2600" i="1" dirty="0" smtClean="0"/>
              <a:t>n</a:t>
            </a:r>
            <a:r>
              <a:rPr lang="en-US" sz="2600" dirty="0" smtClean="0"/>
              <a:t> </a:t>
            </a:r>
            <a:r>
              <a:rPr lang="en-US" sz="2600" dirty="0" smtClean="0">
                <a:latin typeface="Cambria Math"/>
                <a:ea typeface="Cambria Math"/>
              </a:rPr>
              <a:t>≥</a:t>
            </a:r>
            <a:r>
              <a:rPr lang="en-US" sz="2600" dirty="0" smtClean="0"/>
              <a:t>  </a:t>
            </a:r>
            <a:r>
              <a:rPr lang="en-US" sz="2600" dirty="0" smtClean="0">
                <a:latin typeface="Cambria Math" pitchFamily="18" charset="0"/>
                <a:ea typeface="Cambria Math" pitchFamily="18" charset="0"/>
              </a:rPr>
              <a:t>3</a:t>
            </a:r>
            <a:r>
              <a:rPr lang="en-US" sz="2600" dirty="0" smtClean="0"/>
              <a:t> with the initial conditions  </a:t>
            </a:r>
            <a:r>
              <a:rPr lang="en-US" sz="2600" i="1" dirty="0" smtClean="0"/>
              <a:t>f</a:t>
            </a:r>
            <a:r>
              <a:rPr lang="en-US" sz="2600" baseline="-25000" dirty="0" smtClean="0">
                <a:latin typeface="Cambria Math" pitchFamily="18" charset="0"/>
                <a:ea typeface="Cambria Math" pitchFamily="18" charset="0"/>
              </a:rPr>
              <a:t>1</a:t>
            </a:r>
            <a:r>
              <a:rPr lang="en-US" sz="2600" i="1" dirty="0" smtClean="0"/>
              <a:t> = </a:t>
            </a:r>
            <a:r>
              <a:rPr lang="en-US" sz="2600" dirty="0" smtClean="0">
                <a:latin typeface="Cambria Math" pitchFamily="18" charset="0"/>
                <a:ea typeface="Cambria Math" pitchFamily="18" charset="0"/>
              </a:rPr>
              <a:t>1</a:t>
            </a:r>
            <a:r>
              <a:rPr lang="en-US" sz="2600" dirty="0" smtClean="0"/>
              <a:t> and  </a:t>
            </a:r>
            <a:r>
              <a:rPr lang="en-US" sz="2600" i="1" dirty="0" smtClean="0"/>
              <a:t>f</a:t>
            </a:r>
            <a:r>
              <a:rPr lang="en-US" sz="2600" baseline="-25000" dirty="0" smtClean="0">
                <a:latin typeface="Cambria Math" pitchFamily="18" charset="0"/>
                <a:ea typeface="Cambria Math" pitchFamily="18" charset="0"/>
              </a:rPr>
              <a:t>2</a:t>
            </a:r>
            <a:r>
              <a:rPr lang="en-US" sz="2600" i="1" dirty="0" smtClean="0"/>
              <a:t> = </a:t>
            </a:r>
            <a:r>
              <a:rPr lang="en-US" sz="2600" dirty="0" smtClean="0">
                <a:latin typeface="Cambria Math" pitchFamily="18" charset="0"/>
                <a:ea typeface="Cambria Math" pitchFamily="18" charset="0"/>
              </a:rPr>
              <a:t>1</a:t>
            </a:r>
            <a:r>
              <a:rPr lang="en-US" sz="2600" i="1" dirty="0" smtClean="0"/>
              <a:t>. </a:t>
            </a:r>
          </a:p>
          <a:p>
            <a:pPr marL="274320" lvl="2" indent="0">
              <a:spcBef>
                <a:spcPts val="0"/>
              </a:spcBef>
              <a:buNone/>
            </a:pPr>
            <a:r>
              <a:rPr lang="en-US" sz="2600" dirty="0" smtClean="0"/>
              <a:t>The number of pairs of rabbits on the island after </a:t>
            </a:r>
            <a:r>
              <a:rPr lang="en-US" sz="2600" i="1" dirty="0" smtClean="0"/>
              <a:t>n</a:t>
            </a:r>
            <a:r>
              <a:rPr lang="en-US" sz="2600" dirty="0" smtClean="0"/>
              <a:t> months is given by the </a:t>
            </a:r>
            <a:r>
              <a:rPr lang="en-US" sz="2600" i="1" dirty="0" smtClean="0"/>
              <a:t>n</a:t>
            </a:r>
            <a:r>
              <a:rPr lang="en-US" sz="2600" dirty="0" smtClean="0"/>
              <a:t>th Fibonacci number.</a:t>
            </a:r>
            <a:endParaRPr lang="en-US" sz="2600" baseline="-25000"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a:t>
            </a:r>
            <a:endParaRPr lang="en-US" sz="4000" dirty="0"/>
          </a:p>
        </p:txBody>
      </p:sp>
      <p:sp>
        <p:nvSpPr>
          <p:cNvPr id="3" name="Content Placeholder 2"/>
          <p:cNvSpPr>
            <a:spLocks noGrp="1"/>
          </p:cNvSpPr>
          <p:nvPr>
            <p:ph idx="1"/>
          </p:nvPr>
        </p:nvSpPr>
        <p:spPr/>
        <p:txBody>
          <a:bodyPr>
            <a:normAutofit lnSpcReduction="10000"/>
          </a:bodyPr>
          <a:lstStyle/>
          <a:p>
            <a:pPr>
              <a:buNone/>
            </a:pPr>
            <a:r>
              <a:rPr lang="en-US" b="1" dirty="0" smtClean="0"/>
              <a:t>    </a:t>
            </a:r>
            <a:r>
              <a:rPr lang="en-US" dirty="0" smtClean="0"/>
              <a:t>In the late nineteenth century, the French mathematician </a:t>
            </a:r>
            <a:r>
              <a:rPr lang="en-US" dirty="0" err="1" smtClean="0">
                <a:latin typeface="Cambria Math"/>
                <a:ea typeface="Cambria Math"/>
              </a:rPr>
              <a:t>É</a:t>
            </a:r>
            <a:r>
              <a:rPr lang="en-US" dirty="0" err="1" smtClean="0"/>
              <a:t>douard</a:t>
            </a:r>
            <a:r>
              <a:rPr lang="en-US" dirty="0" smtClean="0"/>
              <a:t> Lucas invented a puzzle consisting of three pegs on a board with disks of different sizes. Initially all of the disks are on the first peg in order of size, with the largest on the bottom.</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4" name="TextBox 3"/>
          <p:cNvSpPr txBox="1"/>
          <p:nvPr/>
        </p:nvSpPr>
        <p:spPr>
          <a:xfrm>
            <a:off x="1143000" y="4114800"/>
            <a:ext cx="6934200" cy="2308324"/>
          </a:xfrm>
          <a:prstGeom prst="rect">
            <a:avLst/>
          </a:prstGeom>
          <a:noFill/>
        </p:spPr>
        <p:txBody>
          <a:bodyPr wrap="square" rtlCol="0">
            <a:spAutoFit/>
          </a:bodyPr>
          <a:lstStyle/>
          <a:p>
            <a:r>
              <a:rPr lang="en-US" sz="2400" b="1" dirty="0" smtClean="0"/>
              <a:t>Rules:</a:t>
            </a:r>
            <a:r>
              <a:rPr lang="en-US" sz="2400" dirty="0" smtClean="0"/>
              <a:t> You are allowed to move the disks one at a time from one peg to another as long as a larger disk is never placed on a smaller.</a:t>
            </a:r>
          </a:p>
          <a:p>
            <a:r>
              <a:rPr lang="en-US" sz="2400" b="1" dirty="0" smtClean="0"/>
              <a:t>Goal:</a:t>
            </a:r>
            <a:r>
              <a:rPr lang="en-US" sz="2400" dirty="0" smtClean="0"/>
              <a:t> Using allowable moves, end up with all the disks on the second peg in order of size with largest on the bottom.</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a:t>
            </a:r>
            <a:endParaRPr lang="en-US" dirty="0"/>
          </a:p>
        </p:txBody>
      </p:sp>
      <p:pic>
        <p:nvPicPr>
          <p:cNvPr id="4" name="Picture 3" descr="0702.jpg"/>
          <p:cNvPicPr>
            <a:picLocks noChangeAspect="1"/>
          </p:cNvPicPr>
          <p:nvPr/>
        </p:nvPicPr>
        <p:blipFill>
          <a:blip r:embed="rId2" cstate="print"/>
          <a:stretch>
            <a:fillRect/>
          </a:stretch>
        </p:blipFill>
        <p:spPr>
          <a:xfrm>
            <a:off x="2667000" y="2057400"/>
            <a:ext cx="3347466" cy="1677162"/>
          </a:xfrm>
          <a:prstGeom prst="rect">
            <a:avLst/>
          </a:prstGeom>
        </p:spPr>
      </p:pic>
      <p:sp>
        <p:nvSpPr>
          <p:cNvPr id="5" name="TextBox 4"/>
          <p:cNvSpPr txBox="1"/>
          <p:nvPr/>
        </p:nvSpPr>
        <p:spPr>
          <a:xfrm>
            <a:off x="1219200" y="3962400"/>
            <a:ext cx="6172200" cy="400110"/>
          </a:xfrm>
          <a:prstGeom prst="rect">
            <a:avLst/>
          </a:prstGeom>
          <a:noFill/>
        </p:spPr>
        <p:txBody>
          <a:bodyPr wrap="square" rtlCol="0">
            <a:spAutoFit/>
          </a:bodyPr>
          <a:lstStyle/>
          <a:p>
            <a:r>
              <a:rPr lang="en-US" sz="2000" b="1" dirty="0" smtClean="0"/>
              <a:t>The Initial Position in the Tower of Hanoi Puzzle</a:t>
            </a:r>
            <a:endParaRPr lang="en-US" sz="2000" b="1"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_n = C_0C_{n -1} + C_1C_{n-2} + \cdots + C_{n-2}C_1 + C_{n-1}C_{0}$$&#10;&#10;&#10;\end{document}"/>
  <p:tag name="IGUANATEXSIZE" val="1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1 = \frac{1}{\sqrt{5}}$&#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2 = -\frac{1}{\sqrt{5}}$&#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frac{1}{\sqrt{5}}\left(\frac{1 + \sqrt{5}}{2}\right)^n -\frac{1}{\sqrt{5}}\left(\frac{1 - \sqrt{5}}{2}\right)^{n}$&#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 r_{0}^{n} + \alpha_2 n  r_{0}^{n}$&#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 r_{1}^{n}+ \alpha_2 r_{2}^{m} + \cdots + \alpha_{k}r_{k}^{n}$&#10;&#10;\end{document}"/>
  <p:tag name="IGUANATEXSIZE" val="27"/>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0}+ \alpha_{1,1}n + \cdots + \alpha_{1,m_{1}- 1}n^{m_{1}-1})r_{1}^{n}$&#10;&#10;\end{document}"/>
  <p:tag name="IGUANATEXSIZE" val="21"/>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lpha_{2,0}+ \alpha_{2,1}n + \cdots + \alpha_{2,{m_{2}- 1}}n^{m_{2}-1})r_{2}^{n}$&#10;&#10;\end{document}"/>
  <p:tag name="IGUANATEXSIZE" val="21"/>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dots +  (\alpha_{t,0}+ \alpha_{t,1}n + \cdots + \alpha_{t,m_{t}- 1}n^{m_{t}-1})r_{t}^{n}$&#10;&#10;\end{document}"/>
  <p:tag name="IGUANATEXSIZE" val="21"/>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sum_{k = 0}^{n-1} C_k C_{n-k -1}$$&#10;&#10;&#10;\end{document}"/>
  <p:tag name="IGUANATEXSIZE" val="1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 a_{n-1} + a^{2}_{n-2}$&#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 r_{1}^{n} + \alpha_2 r_{2}^{n}$&#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1 = \frac{1 + \sqrt{5}}{2}$&#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2 = \frac{1 - \sqrt{5}}{2}$&#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alpha_1\left(\frac{1 + \sqrt{5}}{2}\right)^n + \alpha_2\left(\frac{1 - \sqrt{5}}{2}\right)^{n}$&#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0 = \alpha_1 + \alpha_2 = 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1 = \alpha_1\left(\frac{1 + \sqrt{5}}{2}\right) + \alpha_2\left(\frac{1 - \sqrt{5}}{2}\right) = 1$&#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40173</TotalTime>
  <Words>3630</Words>
  <Application>Microsoft Office PowerPoint</Application>
  <PresentationFormat>On-screen Show (4:3)</PresentationFormat>
  <Paragraphs>303</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Wingdings 2</vt:lpstr>
      <vt:lpstr>Cambria Math</vt:lpstr>
      <vt:lpstr>Arial</vt:lpstr>
      <vt:lpstr>Constantia</vt:lpstr>
      <vt:lpstr>Cambria</vt:lpstr>
      <vt:lpstr>Calibri</vt:lpstr>
      <vt:lpstr>Flow</vt:lpstr>
      <vt:lpstr>Advanced Counting Techniques </vt:lpstr>
      <vt:lpstr>Applications of Recurrence Relations</vt:lpstr>
      <vt:lpstr>Section Summary</vt:lpstr>
      <vt:lpstr>Recurrence Relations  (recalling definitions from Chapter 2)</vt:lpstr>
      <vt:lpstr>Rabbits and the Fiobonacci Numbers</vt:lpstr>
      <vt:lpstr>Rabbits and the Fiobonacci Numbers (cont.)</vt:lpstr>
      <vt:lpstr>Rabbits and the Fibonacci Numbers (cont.)</vt:lpstr>
      <vt:lpstr>The Tower of Hanoi</vt:lpstr>
      <vt:lpstr>The Tower of Hanoi (continued)</vt:lpstr>
      <vt:lpstr>The Tower of Hanoi (continued)</vt:lpstr>
      <vt:lpstr>The Tower of Hanoi (continued)</vt:lpstr>
      <vt:lpstr>Counting Bit Strings</vt:lpstr>
      <vt:lpstr>Bit Strings (continued)</vt:lpstr>
      <vt:lpstr>Counting the Ways to Parenthesize a Product</vt:lpstr>
      <vt:lpstr>EXAMPLE</vt:lpstr>
      <vt:lpstr>HOMEWORK</vt:lpstr>
      <vt:lpstr>Solving Linear Recurrence Relations</vt:lpstr>
      <vt:lpstr>Section Summary</vt:lpstr>
      <vt:lpstr>Linear Homogeneous Recurrence Relations</vt:lpstr>
      <vt:lpstr>Examples of Linear Homogeneous Recurrence Relations </vt:lpstr>
      <vt:lpstr>Solving Linear Homogeneous Recurrence Relations</vt:lpstr>
      <vt:lpstr>Solving Linear Homogeneous Recurrence Relations of Degree Two</vt:lpstr>
      <vt:lpstr>Using Theorem 1</vt:lpstr>
      <vt:lpstr>An Explicit Formula for the Fibonacci Numbers</vt:lpstr>
      <vt:lpstr>Fibonacci Numbers (continued)</vt:lpstr>
      <vt:lpstr>The Solution when there is a Repeated Root</vt:lpstr>
      <vt:lpstr>Using Theorem 2</vt:lpstr>
      <vt:lpstr>Solving Linear Homogeneous Recurrence Relations of Arbitrary Degree</vt:lpstr>
      <vt:lpstr>The General Case with Repeated Roots Allowed </vt:lpstr>
      <vt:lpstr>Linear Nonhomogeneous Recurrence Relations with Constant Coefficients</vt:lpstr>
      <vt:lpstr>Linear Nonhomogeneous Recurrence Relations with Constant Coefficients (cont.)</vt:lpstr>
      <vt:lpstr>Solving Linear Nonhomogeneous Recurrence Relations with Constant Coefficients </vt:lpstr>
      <vt:lpstr>Solving Linear Nonhomogeneous Recurrence Relations with Constant Coefficients (continued) </vt:lpstr>
      <vt:lpstr>EXAMPLE</vt:lpstr>
      <vt:lpstr>HOMEWORK</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PETER STANCHEV</cp:lastModifiedBy>
  <cp:revision>2351</cp:revision>
  <dcterms:created xsi:type="dcterms:W3CDTF">2011-03-27T19:09:13Z</dcterms:created>
  <dcterms:modified xsi:type="dcterms:W3CDTF">2017-03-10T18:18:07Z</dcterms:modified>
</cp:coreProperties>
</file>