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94" r:id="rId3"/>
    <p:sldId id="317" r:id="rId4"/>
    <p:sldId id="295" r:id="rId5"/>
    <p:sldId id="297" r:id="rId6"/>
    <p:sldId id="362" r:id="rId7"/>
    <p:sldId id="343" r:id="rId8"/>
    <p:sldId id="298" r:id="rId9"/>
    <p:sldId id="299" r:id="rId10"/>
    <p:sldId id="300" r:id="rId11"/>
    <p:sldId id="301" r:id="rId12"/>
    <p:sldId id="306" r:id="rId13"/>
    <p:sldId id="307" r:id="rId14"/>
    <p:sldId id="346" r:id="rId15"/>
    <p:sldId id="309" r:id="rId16"/>
    <p:sldId id="367" r:id="rId17"/>
    <p:sldId id="369" r:id="rId18"/>
    <p:sldId id="318" r:id="rId19"/>
    <p:sldId id="319" r:id="rId20"/>
    <p:sldId id="324" r:id="rId21"/>
    <p:sldId id="325" r:id="rId22"/>
    <p:sldId id="326" r:id="rId23"/>
    <p:sldId id="329" r:id="rId24"/>
    <p:sldId id="328" r:id="rId25"/>
    <p:sldId id="330" r:id="rId26"/>
    <p:sldId id="331" r:id="rId27"/>
    <p:sldId id="341" r:id="rId28"/>
    <p:sldId id="332" r:id="rId29"/>
    <p:sldId id="333" r:id="rId30"/>
    <p:sldId id="334" r:id="rId31"/>
    <p:sldId id="335" r:id="rId32"/>
    <p:sldId id="336" r:id="rId33"/>
    <p:sldId id="370" r:id="rId34"/>
    <p:sldId id="372" r:id="rId35"/>
    <p:sldId id="320" r:id="rId36"/>
    <p:sldId id="321" r:id="rId37"/>
    <p:sldId id="348" r:id="rId38"/>
    <p:sldId id="366" r:id="rId39"/>
    <p:sldId id="347" r:id="rId40"/>
    <p:sldId id="349" r:id="rId41"/>
    <p:sldId id="350" r:id="rId42"/>
    <p:sldId id="351" r:id="rId43"/>
    <p:sldId id="355" r:id="rId44"/>
    <p:sldId id="352" r:id="rId45"/>
    <p:sldId id="354" r:id="rId46"/>
    <p:sldId id="373" r:id="rId47"/>
    <p:sldId id="37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Antisymmetric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Definition</a:t>
            </a:r>
            <a:r>
              <a:rPr lang="en-US" dirty="0" err="1" smtClean="0"/>
              <a:t>:A</a:t>
            </a:r>
            <a:r>
              <a:rPr lang="en-US" dirty="0" smtClean="0"/>
              <a:t>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such that for all</a:t>
            </a:r>
            <a:r>
              <a:rPr lang="en-US" i="1" dirty="0" smtClean="0">
                <a:ea typeface="Cambria Math"/>
              </a:rPr>
              <a:t>  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b="1" i="1" dirty="0" smtClean="0">
                <a:ea typeface="Cambria Math"/>
              </a:rPr>
              <a:t>  </a:t>
            </a:r>
            <a:r>
              <a:rPr lang="en-US" dirty="0" smtClean="0"/>
              <a:t>if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then </a:t>
            </a:r>
            <a:r>
              <a:rPr lang="en-US" i="1" dirty="0" smtClean="0">
                <a:ea typeface="Cambria Math"/>
              </a:rPr>
              <a:t>a = b  </a:t>
            </a:r>
            <a:r>
              <a:rPr lang="en-US" dirty="0" smtClean="0">
                <a:ea typeface="Cambria Math"/>
              </a:rPr>
              <a:t>is called </a:t>
            </a:r>
            <a:r>
              <a:rPr lang="en-US" i="1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 if and only if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  <a:endParaRPr lang="en-US" dirty="0" smtClean="0">
              <a:ea typeface="Cambria Math"/>
            </a:endParaRP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</a:t>
            </a:r>
            <a:r>
              <a:rPr lang="en-US" dirty="0" err="1" smtClean="0">
                <a:ea typeface="Cambria Math"/>
              </a:rPr>
              <a:t>antisymmetric</a:t>
            </a:r>
            <a:r>
              <a:rPr lang="en-US" dirty="0" smtClean="0"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</a:t>
            </a:r>
            <a:r>
              <a:rPr lang="en-US" dirty="0" err="1" smtClean="0">
                <a:latin typeface="Cambria Math"/>
                <a:ea typeface="Cambria Math"/>
              </a:rPr>
              <a:t>antisymmetric</a:t>
            </a:r>
            <a:r>
              <a:rPr lang="en-US" dirty="0" smtClean="0">
                <a:latin typeface="Cambria Math"/>
                <a:ea typeface="Cambria Math"/>
              </a:rPr>
              <a:t>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(note that both (1,−1) and (−1,1)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),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(1,2) and (2,1)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733800"/>
            <a:ext cx="3200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any integer, if a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, </a:t>
            </a:r>
            <a:r>
              <a:rPr lang="en-US" dirty="0" smtClean="0">
                <a:latin typeface="Cambria Math"/>
                <a:ea typeface="Cambria Math"/>
              </a:rPr>
              <a:t>then</a:t>
            </a:r>
            <a:r>
              <a:rPr lang="en-US" i="1" dirty="0" smtClean="0">
                <a:latin typeface="Cambria Math"/>
                <a:ea typeface="Cambria Math"/>
              </a:rPr>
              <a:t> a = b.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3886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A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called transitive if whenever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b="1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then 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, for all </a:t>
            </a:r>
            <a:r>
              <a:rPr lang="en-US" i="1" dirty="0" err="1" smtClean="0">
                <a:ea typeface="Cambria Math"/>
              </a:rPr>
              <a:t>a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b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.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transitive if and only if 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∀</a:t>
            </a:r>
            <a:r>
              <a:rPr lang="en-US" i="1" dirty="0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∧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R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z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]</a:t>
            </a:r>
            <a:endParaRPr lang="en-US" dirty="0" smtClean="0">
              <a:ea typeface="Cambria Math"/>
            </a:endParaRPr>
          </a:p>
          <a:p>
            <a:r>
              <a:rPr lang="en-US" b="1" dirty="0" smtClean="0">
                <a:ea typeface="Cambria Math"/>
              </a:rPr>
              <a:t>Example</a:t>
            </a:r>
            <a:r>
              <a:rPr lang="en-US" dirty="0" smtClean="0">
                <a:ea typeface="Cambria Math"/>
              </a:rPr>
              <a:t>: The following relations  on the integers are transitive: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transitive: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both (3,2) and (4,3)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 but not (3,3)),</a:t>
            </a:r>
          </a:p>
          <a:p>
            <a:pPr lvl="1">
              <a:buNone/>
            </a:pP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(note that both (2,1) and (1,2) belong to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, but not (2,2)).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ea typeface="Cambria Math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3505200"/>
            <a:ext cx="3429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every integer,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</a:p>
          <a:p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and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</a:t>
            </a:r>
            <a:r>
              <a:rPr lang="en-US" i="1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latin typeface="Cambria Math"/>
                <a:ea typeface="Cambria Math"/>
              </a:rPr>
              <a:t>then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c.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relations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we can combine them using basic set operations to form new relations such as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∪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dirty="0" smtClean="0"/>
              <a:t>}. The relations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dirty="0" smtClean="0"/>
              <a:t>)} and                             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 smtClean="0"/>
              <a:t>)} can be combined using basic set operations to form new relations: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8768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∪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486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∩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1,1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486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3,3</a:t>
            </a:r>
            <a:r>
              <a:rPr lang="en-US" sz="2800" dirty="0" smtClean="0"/>
              <a:t>)} 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6172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mbria Math"/>
                <a:ea typeface="Cambria Math"/>
              </a:rPr>
              <a:t>−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800" dirty="0" smtClean="0"/>
              <a:t>={(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1,3</a:t>
            </a:r>
            <a:r>
              <a:rPr lang="en-US" sz="2800" dirty="0" smtClean="0"/>
              <a:t>),(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sz="2800" dirty="0" smtClean="0"/>
              <a:t>)}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 Suppose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a relation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relation from </a:t>
            </a:r>
            <a:r>
              <a:rPr lang="en-US" i="1" dirty="0" smtClean="0"/>
              <a:t>B</a:t>
            </a:r>
            <a:r>
              <a:rPr lang="en-US" dirty="0" smtClean="0"/>
              <a:t> to a set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Then the </a:t>
            </a:r>
            <a:r>
              <a:rPr lang="en-US" i="1" dirty="0" smtClean="0"/>
              <a:t>composition</a:t>
            </a:r>
            <a:r>
              <a:rPr lang="en-US" dirty="0" smtClean="0"/>
              <a:t> (or </a:t>
            </a:r>
            <a:r>
              <a:rPr lang="en-US" i="1" dirty="0" smtClean="0"/>
              <a:t>composite</a:t>
            </a:r>
            <a:r>
              <a:rPr lang="en-US" dirty="0" smtClean="0"/>
              <a:t>)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baseline="-25000" dirty="0" smtClean="0"/>
              <a:t>  </a:t>
            </a:r>
            <a:r>
              <a:rPr lang="en-US" dirty="0" smtClean="0"/>
              <a:t>with</a:t>
            </a:r>
            <a:r>
              <a:rPr lang="en-US" b="1" baseline="-25000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is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 where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y,z</a:t>
            </a:r>
            <a:r>
              <a:rPr lang="en-US" dirty="0" smtClean="0"/>
              <a:t>)</a:t>
            </a:r>
            <a:r>
              <a:rPr lang="en-US" i="1" dirty="0" smtClean="0"/>
              <a:t> 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,</a:t>
            </a:r>
            <a:r>
              <a:rPr lang="en-US" dirty="0" smtClean="0"/>
              <a:t> then (</a:t>
            </a:r>
            <a:r>
              <a:rPr lang="en-US" i="1" dirty="0" err="1" smtClean="0"/>
              <a:t>x,z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is a member of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Representing the  Composition of a Relation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0" name="Oval 9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</a:t>
            </a:r>
            <a:endParaRPr lang="en-US" sz="28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3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z</a:t>
            </a:r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1600200"/>
            <a:ext cx="76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800" baseline="-25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1600200"/>
            <a:ext cx="76200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2800" baseline="-25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3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628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724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81200" y="56388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3200" i="1" dirty="0" smtClean="0"/>
              <a:t>R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b="1" dirty="0" smtClean="0">
                <a:latin typeface="Cambria Math"/>
                <a:ea typeface="Cambria Math"/>
              </a:rPr>
              <a:t>∘</a:t>
            </a:r>
            <a:r>
              <a:rPr lang="en-US" sz="3200" dirty="0" smtClean="0"/>
              <a:t> </a:t>
            </a:r>
            <a:r>
              <a:rPr lang="en-US" sz="3200" i="1" dirty="0" smtClean="0"/>
              <a:t>R</a:t>
            </a:r>
            <a:r>
              <a:rPr lang="en-US" sz="3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b="1" baseline="-25000" dirty="0" smtClean="0"/>
              <a:t>  </a:t>
            </a:r>
            <a:r>
              <a:rPr lang="en-US" sz="3200" b="1" dirty="0" smtClean="0"/>
              <a:t>= </a:t>
            </a:r>
            <a:r>
              <a:rPr lang="en-US" sz="3200" dirty="0" smtClean="0"/>
              <a:t>{(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D</a:t>
            </a:r>
            <a:r>
              <a:rPr lang="en-US" sz="3200" dirty="0" smtClean="0"/>
              <a:t>),(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B</a:t>
            </a:r>
            <a:r>
              <a:rPr lang="en-US" sz="3200" dirty="0" smtClean="0"/>
              <a:t>)}</a:t>
            </a:r>
            <a:endParaRPr lang="en-US" sz="3200" dirty="0"/>
          </a:p>
        </p:txBody>
      </p:sp>
      <p:sp>
        <p:nvSpPr>
          <p:cNvPr id="34" name="Right Brace 33"/>
          <p:cNvSpPr/>
          <p:nvPr/>
        </p:nvSpPr>
        <p:spPr>
          <a:xfrm>
            <a:off x="5105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14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8229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3733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n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14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p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 Let </a:t>
            </a:r>
            <a:r>
              <a:rPr lang="en-US" i="1" dirty="0" smtClean="0"/>
              <a:t>R</a:t>
            </a:r>
            <a:r>
              <a:rPr lang="en-US" dirty="0" smtClean="0"/>
              <a:t> be a binary relation on </a:t>
            </a:r>
            <a:r>
              <a:rPr lang="en-US" i="1" dirty="0" smtClean="0"/>
              <a:t>A</a:t>
            </a:r>
            <a:r>
              <a:rPr lang="en-US" dirty="0" smtClean="0"/>
              <a:t>. Then the powers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of the relation </a:t>
            </a:r>
            <a:r>
              <a:rPr lang="en-US" i="1" dirty="0" smtClean="0"/>
              <a:t>R</a:t>
            </a:r>
            <a:r>
              <a:rPr lang="en-US" dirty="0" smtClean="0"/>
              <a:t> can be defined inductively by: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R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Inductive Step:  </a:t>
            </a:r>
            <a:r>
              <a:rPr lang="en-US" i="1" dirty="0" smtClean="0"/>
              <a:t>R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b="1" baseline="30000" dirty="0" smtClean="0"/>
              <a:t> </a:t>
            </a:r>
            <a:r>
              <a:rPr lang="en-US" b="1" dirty="0" smtClean="0">
                <a:latin typeface="Cambria Math"/>
                <a:ea typeface="Cambria Math"/>
              </a:rPr>
              <a:t>∘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i="1" dirty="0" smtClean="0"/>
              <a:t>see the slides for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9.3</a:t>
            </a:r>
            <a:r>
              <a:rPr lang="en-US" i="1" dirty="0" smtClean="0"/>
              <a:t> for further insights</a:t>
            </a:r>
            <a:r>
              <a:rPr lang="en-US" dirty="0" smtClean="0"/>
              <a:t>)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   The powers of a transitive relation are subsets of the </a:t>
            </a:r>
          </a:p>
          <a:p>
            <a:pPr>
              <a:buNone/>
            </a:pPr>
            <a:r>
              <a:rPr lang="en-US" dirty="0" smtClean="0"/>
              <a:t>    relation. This is established by the following theorem:</a:t>
            </a:r>
          </a:p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: </a:t>
            </a:r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on a set </a:t>
            </a:r>
            <a:r>
              <a:rPr lang="en-US" i="1" dirty="0" smtClean="0"/>
              <a:t>A</a:t>
            </a:r>
            <a:r>
              <a:rPr lang="en-US" dirty="0" smtClean="0"/>
              <a:t> is transitive </a:t>
            </a:r>
            <a:r>
              <a:rPr lang="en-US" dirty="0" err="1" smtClean="0"/>
              <a:t>iff</a:t>
            </a:r>
            <a:r>
              <a:rPr lang="en-US" dirty="0" smtClean="0"/>
              <a:t>                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for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 </a:t>
            </a:r>
            <a:r>
              <a:rPr lang="en-US" i="1" dirty="0" smtClean="0"/>
              <a:t>….</a:t>
            </a:r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(</a:t>
            </a:r>
            <a:r>
              <a:rPr lang="en-US" i="1" dirty="0" smtClean="0"/>
              <a:t>see the text for a proof via mathematical induction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36" y="2667000"/>
            <a:ext cx="5862877" cy="24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0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3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Matrices</a:t>
            </a:r>
          </a:p>
          <a:p>
            <a:r>
              <a:rPr lang="en-US" dirty="0" smtClean="0"/>
              <a:t>Representing Relations using Digraphs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Relations and Their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relation between finite sets can be represented using a zero-one matrix. </a:t>
            </a:r>
          </a:p>
          <a:p>
            <a:r>
              <a:rPr lang="en-US" dirty="0" smtClean="0"/>
              <a:t>Suppose </a:t>
            </a:r>
            <a:r>
              <a:rPr lang="en-US" i="1" dirty="0" smtClean="0"/>
              <a:t>R</a:t>
            </a:r>
            <a:r>
              <a:rPr lang="en-US" dirty="0" smtClean="0"/>
              <a:t> is a relation from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} to                        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}.</a:t>
            </a:r>
          </a:p>
          <a:p>
            <a:pPr lvl="1"/>
            <a:r>
              <a:rPr lang="en-US" dirty="0" smtClean="0"/>
              <a:t>The elements of the two sets can be listed in any particular arbitrary order. When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we use the same ordering. </a:t>
            </a:r>
          </a:p>
          <a:p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is represented by the matrix                                        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= [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], where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matrix representing </a:t>
            </a:r>
            <a:r>
              <a:rPr lang="en-US" i="1" dirty="0" smtClean="0"/>
              <a:t>R</a:t>
            </a:r>
            <a:r>
              <a:rPr lang="en-US" dirty="0" smtClean="0"/>
              <a:t> has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its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entry when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not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4572000"/>
            <a:ext cx="276034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}. Let  </a:t>
            </a:r>
            <a:r>
              <a:rPr lang="en-US" i="1" dirty="0" smtClean="0"/>
              <a:t>R</a:t>
            </a:r>
            <a:r>
              <a:rPr lang="en-US" dirty="0" smtClean="0"/>
              <a:t> be  the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containing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  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b</a:t>
            </a:r>
            <a:r>
              <a:rPr lang="en-US" dirty="0" smtClean="0"/>
              <a:t>. What is the matrix representing </a:t>
            </a:r>
            <a:r>
              <a:rPr lang="en-US" i="1" dirty="0" smtClean="0"/>
              <a:t>R </a:t>
            </a:r>
            <a:r>
              <a:rPr lang="en-US" dirty="0" smtClean="0"/>
              <a:t> (assuming the ordering of elements is the same as the increasing numerical order)?</a:t>
            </a:r>
          </a:p>
          <a:p>
            <a:pPr>
              <a:buNone/>
            </a:pPr>
            <a:r>
              <a:rPr lang="en-US" b="1" dirty="0" smtClean="0"/>
              <a:t>   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3,2</a:t>
            </a:r>
            <a:r>
              <a:rPr lang="en-US" dirty="0" smtClean="0"/>
              <a:t>)}, the matrix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05200" y="4648201"/>
            <a:ext cx="1927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Representing Relations Using Matrices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}. Which ordered pairs are in the relation </a:t>
            </a:r>
            <a:r>
              <a:rPr lang="en-US" i="1" dirty="0" smtClean="0"/>
              <a:t>R</a:t>
            </a:r>
            <a:r>
              <a:rPr lang="en-US" dirty="0" smtClean="0"/>
              <a:t>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 consists of those ordered pairs 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) with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smtClean="0"/>
              <a:t>          R </a:t>
            </a:r>
            <a:r>
              <a:rPr lang="en-US" sz="2000" dirty="0" smtClean="0"/>
              <a:t>= {(</a:t>
            </a: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),(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 {(</a:t>
            </a:r>
            <a:r>
              <a:rPr lang="en-US" sz="2000" i="1" dirty="0" smtClean="0"/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>
                <a:ea typeface="Cambria Math" pitchFamily="18" charset="0"/>
              </a:rPr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(</a:t>
            </a:r>
            <a:r>
              <a:rPr lang="en-US" sz="2000" i="1" dirty="0" smtClean="0">
                <a:ea typeface="Cambria Math" pitchFamily="18" charset="0"/>
              </a:rPr>
              <a:t>a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000" i="1" dirty="0" smtClean="0"/>
              <a:t> b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)}. </a:t>
            </a:r>
            <a:endParaRPr lang="en-US" sz="20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05200" y="3124200"/>
            <a:ext cx="308229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of Relations 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R</a:t>
            </a:r>
            <a:r>
              <a:rPr lang="en-US" dirty="0" smtClean="0"/>
              <a:t> is a reflexive relation, all the elements on the main diagonal of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are equal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symmetric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whenever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r>
              <a:rPr lang="en-US" i="1" dirty="0" smtClean="0"/>
              <a:t>R</a:t>
            </a:r>
            <a:r>
              <a:rPr lang="en-US" dirty="0" smtClean="0"/>
              <a:t> is an </a:t>
            </a:r>
            <a:r>
              <a:rPr lang="en-US" dirty="0" err="1" smtClean="0"/>
              <a:t>antisymmetric</a:t>
            </a:r>
            <a:r>
              <a:rPr lang="en-US" dirty="0" smtClean="0"/>
              <a:t>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 or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when  </a:t>
            </a:r>
            <a:r>
              <a:rPr lang="en-US" i="1" dirty="0" err="1" smtClean="0">
                <a:ea typeface="Cambria Math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ea typeface="Cambria Math" pitchFamily="18" charset="0"/>
              </a:rPr>
              <a:t> j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2667000"/>
            <a:ext cx="819150" cy="832104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5334000"/>
            <a:ext cx="1937004" cy="976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Relation on a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Suppose that the relation </a:t>
            </a:r>
            <a:r>
              <a:rPr lang="en-US" i="1" dirty="0" smtClean="0"/>
              <a:t>R</a:t>
            </a:r>
            <a:r>
              <a:rPr lang="en-US" dirty="0" smtClean="0"/>
              <a:t> on a set is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Is </a:t>
            </a:r>
            <a:r>
              <a:rPr lang="en-US" i="1" dirty="0" smtClean="0"/>
              <a:t>R</a:t>
            </a:r>
            <a:r>
              <a:rPr lang="en-US" dirty="0" smtClean="0"/>
              <a:t> reflexive, symmetric, and/or </a:t>
            </a:r>
            <a:r>
              <a:rPr lang="en-US" dirty="0" err="1" smtClean="0"/>
              <a:t>antisymmetric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Because all the diagonal elements are equal to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is reflexive. Because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is symmetric, </a:t>
            </a:r>
            <a:r>
              <a:rPr lang="en-US" i="1" dirty="0" smtClean="0"/>
              <a:t>R</a:t>
            </a:r>
            <a:r>
              <a:rPr lang="en-US" dirty="0" smtClean="0"/>
              <a:t> is symmetric and not </a:t>
            </a:r>
            <a:r>
              <a:rPr lang="en-US" dirty="0" err="1" smtClean="0"/>
              <a:t>antisymmetric</a:t>
            </a:r>
            <a:r>
              <a:rPr lang="en-US" dirty="0" smtClean="0"/>
              <a:t> because both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" pitchFamily="18" charset="0"/>
              </a:rPr>
              <a:t>1,2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0" y="2743200"/>
            <a:ext cx="2308860" cy="912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Relations Using 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directed graph</a:t>
            </a:r>
            <a:r>
              <a:rPr lang="en-US" dirty="0" smtClean="0"/>
              <a:t>, or </a:t>
            </a:r>
            <a:r>
              <a:rPr lang="en-US" i="1" dirty="0" smtClean="0"/>
              <a:t>digraph</a:t>
            </a:r>
            <a:r>
              <a:rPr lang="en-US" dirty="0" smtClean="0"/>
              <a:t>, consists of a set </a:t>
            </a:r>
            <a:r>
              <a:rPr lang="en-US" i="1" dirty="0" smtClean="0"/>
              <a:t>V</a:t>
            </a:r>
            <a:r>
              <a:rPr lang="en-US" dirty="0" smtClean="0"/>
              <a:t> of </a:t>
            </a:r>
            <a:r>
              <a:rPr lang="en-US" i="1" dirty="0" smtClean="0"/>
              <a:t>vertices</a:t>
            </a:r>
            <a:r>
              <a:rPr lang="en-US" dirty="0" smtClean="0"/>
              <a:t> (or </a:t>
            </a:r>
            <a:r>
              <a:rPr lang="en-US" i="1" dirty="0" smtClean="0"/>
              <a:t>nodes</a:t>
            </a:r>
            <a:r>
              <a:rPr lang="en-US" dirty="0" smtClean="0"/>
              <a:t>) together with a set </a:t>
            </a:r>
            <a:r>
              <a:rPr lang="en-US" i="1" dirty="0" smtClean="0"/>
              <a:t>E</a:t>
            </a:r>
            <a:r>
              <a:rPr lang="en-US" dirty="0" smtClean="0"/>
              <a:t> of ordered pairs of elements of </a:t>
            </a:r>
            <a:r>
              <a:rPr lang="en-US" i="1" dirty="0" smtClean="0"/>
              <a:t>V</a:t>
            </a:r>
            <a:r>
              <a:rPr lang="en-US" dirty="0" smtClean="0"/>
              <a:t> called </a:t>
            </a:r>
            <a:r>
              <a:rPr lang="en-US" i="1" dirty="0" smtClean="0"/>
              <a:t>edges</a:t>
            </a:r>
            <a:r>
              <a:rPr lang="en-US" dirty="0" smtClean="0"/>
              <a:t> (or </a:t>
            </a:r>
            <a:r>
              <a:rPr lang="en-US" i="1" dirty="0" smtClean="0"/>
              <a:t>arcs</a:t>
            </a:r>
            <a:r>
              <a:rPr lang="en-US" dirty="0" smtClean="0"/>
              <a:t>). The vertex </a:t>
            </a:r>
            <a:r>
              <a:rPr lang="en-US" i="1" dirty="0" smtClean="0"/>
              <a:t>a</a:t>
            </a:r>
            <a:r>
              <a:rPr lang="en-US" dirty="0" smtClean="0"/>
              <a:t> is called the </a:t>
            </a:r>
            <a:r>
              <a:rPr lang="en-US" i="1" dirty="0" smtClean="0"/>
              <a:t>initial vertex</a:t>
            </a:r>
            <a:r>
              <a:rPr lang="en-US" dirty="0" smtClean="0"/>
              <a:t> of the edge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), and the vertex </a:t>
            </a:r>
            <a:r>
              <a:rPr lang="en-US" i="1" dirty="0" smtClean="0"/>
              <a:t>b</a:t>
            </a:r>
            <a:r>
              <a:rPr lang="en-US" dirty="0" smtClean="0"/>
              <a:t> is called the </a:t>
            </a:r>
            <a:r>
              <a:rPr lang="en-US" i="1" dirty="0" smtClean="0"/>
              <a:t>terminal vertex </a:t>
            </a:r>
            <a:r>
              <a:rPr lang="en-US" dirty="0" smtClean="0"/>
              <a:t>of this edge.</a:t>
            </a:r>
          </a:p>
          <a:p>
            <a:pPr lvl="1"/>
            <a:r>
              <a:rPr lang="en-US" dirty="0" smtClean="0"/>
              <a:t>An edge of the form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is called a </a:t>
            </a:r>
            <a:r>
              <a:rPr lang="en-US" i="1" dirty="0" smtClean="0"/>
              <a:t>loop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:  A drawing of the directed graph with vertices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d</a:t>
            </a:r>
            <a:r>
              <a:rPr lang="en-US" dirty="0" smtClean="0"/>
              <a:t>, and edges  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), (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), (</a:t>
            </a:r>
            <a:r>
              <a:rPr lang="en-US" i="1" dirty="0" smtClean="0"/>
              <a:t>c</a:t>
            </a:r>
            <a:r>
              <a:rPr lang="en-US" dirty="0" smtClean="0"/>
              <a:t>, a), (</a:t>
            </a:r>
            <a:r>
              <a:rPr lang="en-US" i="1" dirty="0" smtClean="0"/>
              <a:t>c,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), and 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is shown here.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419600"/>
            <a:ext cx="976122" cy="11087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Digraphs Representing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 8</a:t>
            </a:r>
            <a:r>
              <a:rPr lang="en-US" dirty="0" smtClean="0"/>
              <a:t>: What are the ordered pairs in the relation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represented by this directed graph?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The ordered pairs in the relation are</a:t>
            </a:r>
          </a:p>
          <a:p>
            <a:pPr>
              <a:buNone/>
            </a:pPr>
            <a:r>
              <a:rPr lang="en-US" sz="2800" i="1" dirty="0" smtClean="0"/>
              <a:t>  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2, 3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3, 1</a:t>
            </a:r>
            <a:r>
              <a:rPr lang="en-US" sz="2800" dirty="0" smtClean="0"/>
              <a:t>),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3, 3</a:t>
            </a:r>
            <a:r>
              <a:rPr lang="en-US" sz="2800" dirty="0" smtClean="0"/>
              <a:t>),       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4, 1</a:t>
            </a:r>
            <a:r>
              <a:rPr lang="en-US" sz="2800" dirty="0" smtClean="0"/>
              <a:t>),  and (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sz="28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971800"/>
            <a:ext cx="994410" cy="1066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which Properties a Relation has from its 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endParaRPr lang="en-US" i="1" dirty="0" smtClean="0"/>
          </a:p>
          <a:p>
            <a:r>
              <a:rPr lang="en-US" i="1" dirty="0" smtClean="0">
                <a:ea typeface="Cambria Math"/>
              </a:rPr>
              <a:t>Reflexivity</a:t>
            </a:r>
            <a:r>
              <a:rPr lang="en-US" dirty="0" smtClean="0">
                <a:ea typeface="Cambria Math"/>
              </a:rPr>
              <a:t>: A loop must be present at all vertices in the graph.</a:t>
            </a:r>
          </a:p>
          <a:p>
            <a:r>
              <a:rPr lang="en-US" i="1" dirty="0" smtClean="0">
                <a:ea typeface="Cambria Math"/>
              </a:rPr>
              <a:t>Symmetry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is an edge,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then so is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</a:t>
            </a:r>
          </a:p>
          <a:p>
            <a:r>
              <a:rPr lang="en-US" i="1" dirty="0" err="1" smtClean="0">
                <a:ea typeface="Cambria Math"/>
              </a:rPr>
              <a:t>Antisymmetry</a:t>
            </a:r>
            <a:r>
              <a:rPr lang="en-US" dirty="0" smtClean="0">
                <a:ea typeface="Cambria Math"/>
              </a:rPr>
              <a:t>: If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with 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ea typeface="Cambria Math"/>
              </a:rPr>
              <a:t> is an edge, then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 is not an edge. </a:t>
            </a:r>
          </a:p>
          <a:p>
            <a:r>
              <a:rPr lang="en-US" i="1" dirty="0" smtClean="0">
                <a:ea typeface="Cambria Math"/>
              </a:rPr>
              <a:t>Transitivity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and (</a:t>
            </a:r>
            <a:r>
              <a:rPr lang="en-US" i="1" dirty="0" err="1" smtClean="0">
                <a:ea typeface="Cambria Math"/>
              </a:rPr>
              <a:t>y,z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are edges, then so is (</a:t>
            </a:r>
            <a:r>
              <a:rPr lang="en-US" i="1" dirty="0" err="1" smtClean="0">
                <a:ea typeface="Cambria Math"/>
              </a:rPr>
              <a:t>x,z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 </a:t>
            </a:r>
            <a:endParaRPr lang="en-US" dirty="0" smtClean="0">
              <a:ea typeface="Cambria Math"/>
            </a:endParaRPr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49530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not every vertex has a loop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Yes  (trivially), there is no edge from  one vertex to another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  (trivially), there is no edge from one vertex</a:t>
            </a:r>
          </a:p>
          <a:p>
            <a:r>
              <a:rPr lang="en-US" dirty="0" smtClean="0"/>
              <a:t>                 to another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</a:t>
            </a:r>
            <a:r>
              <a:rPr lang="en-US" dirty="0" smtClean="0"/>
              <a:t> Yes, (trivially) since there is no edge from one vertex to another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670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443216" y="2399168"/>
            <a:ext cx="382419" cy="353085"/>
          </a:xfrm>
          <a:custGeom>
            <a:avLst/>
            <a:gdLst>
              <a:gd name="connsiteX0" fmla="*/ 127968 w 382419"/>
              <a:gd name="connsiteY0" fmla="*/ 353085 h 353085"/>
              <a:gd name="connsiteX1" fmla="*/ 37434 w 382419"/>
              <a:gd name="connsiteY1" fmla="*/ 280658 h 353085"/>
              <a:gd name="connsiteX2" fmla="*/ 19327 w 382419"/>
              <a:gd name="connsiteY2" fmla="*/ 253497 h 353085"/>
              <a:gd name="connsiteX3" fmla="*/ 1220 w 382419"/>
              <a:gd name="connsiteY3" fmla="*/ 226337 h 353085"/>
              <a:gd name="connsiteX4" fmla="*/ 10273 w 382419"/>
              <a:gd name="connsiteY4" fmla="*/ 99588 h 353085"/>
              <a:gd name="connsiteX5" fmla="*/ 73647 w 382419"/>
              <a:gd name="connsiteY5" fmla="*/ 27161 h 353085"/>
              <a:gd name="connsiteX6" fmla="*/ 164182 w 382419"/>
              <a:gd name="connsiteY6" fmla="*/ 0 h 353085"/>
              <a:gd name="connsiteX7" fmla="*/ 290931 w 382419"/>
              <a:gd name="connsiteY7" fmla="*/ 18107 h 353085"/>
              <a:gd name="connsiteX8" fmla="*/ 318091 w 382419"/>
              <a:gd name="connsiteY8" fmla="*/ 36214 h 353085"/>
              <a:gd name="connsiteX9" fmla="*/ 327144 w 382419"/>
              <a:gd name="connsiteY9" fmla="*/ 63375 h 353085"/>
              <a:gd name="connsiteX10" fmla="*/ 345251 w 382419"/>
              <a:gd name="connsiteY10" fmla="*/ 90535 h 353085"/>
              <a:gd name="connsiteX11" fmla="*/ 363358 w 382419"/>
              <a:gd name="connsiteY11" fmla="*/ 144856 h 353085"/>
              <a:gd name="connsiteX12" fmla="*/ 372412 w 382419"/>
              <a:gd name="connsiteY12" fmla="*/ 172016 h 353085"/>
              <a:gd name="connsiteX13" fmla="*/ 381465 w 382419"/>
              <a:gd name="connsiteY13" fmla="*/ 208230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2419" h="353085">
                <a:moveTo>
                  <a:pt x="127968" y="353085"/>
                </a:moveTo>
                <a:cubicBezTo>
                  <a:pt x="53002" y="328098"/>
                  <a:pt x="84234" y="350860"/>
                  <a:pt x="37434" y="280658"/>
                </a:cubicBezTo>
                <a:lnTo>
                  <a:pt x="19327" y="253497"/>
                </a:lnTo>
                <a:lnTo>
                  <a:pt x="1220" y="226337"/>
                </a:lnTo>
                <a:cubicBezTo>
                  <a:pt x="4238" y="184087"/>
                  <a:pt x="0" y="140681"/>
                  <a:pt x="10273" y="99588"/>
                </a:cubicBezTo>
                <a:cubicBezTo>
                  <a:pt x="17157" y="72052"/>
                  <a:pt x="46063" y="39421"/>
                  <a:pt x="73647" y="27161"/>
                </a:cubicBezTo>
                <a:cubicBezTo>
                  <a:pt x="101983" y="14567"/>
                  <a:pt x="134087" y="7524"/>
                  <a:pt x="164182" y="0"/>
                </a:cubicBezTo>
                <a:cubicBezTo>
                  <a:pt x="189615" y="2312"/>
                  <a:pt x="256099" y="691"/>
                  <a:pt x="290931" y="18107"/>
                </a:cubicBezTo>
                <a:cubicBezTo>
                  <a:pt x="300663" y="22973"/>
                  <a:pt x="309038" y="30178"/>
                  <a:pt x="318091" y="36214"/>
                </a:cubicBezTo>
                <a:cubicBezTo>
                  <a:pt x="321109" y="45268"/>
                  <a:pt x="322876" y="54839"/>
                  <a:pt x="327144" y="63375"/>
                </a:cubicBezTo>
                <a:cubicBezTo>
                  <a:pt x="332010" y="73107"/>
                  <a:pt x="340832" y="80592"/>
                  <a:pt x="345251" y="90535"/>
                </a:cubicBezTo>
                <a:cubicBezTo>
                  <a:pt x="353003" y="107976"/>
                  <a:pt x="357322" y="126749"/>
                  <a:pt x="363358" y="144856"/>
                </a:cubicBezTo>
                <a:lnTo>
                  <a:pt x="372412" y="172016"/>
                </a:lnTo>
                <a:cubicBezTo>
                  <a:pt x="382419" y="202038"/>
                  <a:pt x="381465" y="189634"/>
                  <a:pt x="381465" y="20823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33600" y="2743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72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09600" y="8564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1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19200" y="4724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No, there is an edge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but not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No, there is an edge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</a:t>
            </a:r>
            <a:r>
              <a:rPr lang="en-US" dirty="0" smtClean="0"/>
              <a:t> No, there are edges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 and from </a:t>
            </a:r>
            <a:r>
              <a:rPr lang="en-US" i="1" dirty="0" smtClean="0"/>
              <a:t>c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        but  there is no edge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2895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910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23622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2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724400" y="2971800"/>
            <a:ext cx="0" cy="1143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9200" y="2895600"/>
            <a:ext cx="0" cy="12954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2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and Functions</a:t>
            </a:r>
          </a:p>
          <a:p>
            <a:r>
              <a:rPr lang="en-US" dirty="0" smtClean="0"/>
              <a:t>Properties of Relations</a:t>
            </a:r>
          </a:p>
          <a:p>
            <a:pPr lvl="1"/>
            <a:r>
              <a:rPr lang="en-US" dirty="0" smtClean="0"/>
              <a:t>Reflexive Relations</a:t>
            </a:r>
          </a:p>
          <a:p>
            <a:pPr lvl="1"/>
            <a:r>
              <a:rPr lang="en-US" dirty="0" smtClean="0"/>
              <a:t>Symmetric and Antisymmetric Relations</a:t>
            </a:r>
          </a:p>
          <a:p>
            <a:pPr lvl="1"/>
            <a:r>
              <a:rPr lang="en-US" dirty="0" smtClean="0"/>
              <a:t>Transitive Relations</a:t>
            </a:r>
          </a:p>
          <a:p>
            <a:r>
              <a:rPr lang="en-US" dirty="0" smtClean="0"/>
              <a:t>Combining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48768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r>
              <a:rPr lang="en-US" i="1" dirty="0" smtClean="0"/>
              <a:t>Symmetric?</a:t>
            </a:r>
            <a:r>
              <a:rPr lang="en-US" dirty="0" smtClean="0"/>
              <a:t>  No, for example, there is no edge from </a:t>
            </a:r>
            <a:r>
              <a:rPr lang="en-US" i="1" dirty="0" smtClean="0"/>
              <a:t>c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Yes, whenever there is an edge from one</a:t>
            </a:r>
          </a:p>
          <a:p>
            <a:r>
              <a:rPr lang="en-US" dirty="0" smtClean="0"/>
              <a:t>         vertex  to another, there is not one going back  </a:t>
            </a:r>
          </a:p>
          <a:p>
            <a:r>
              <a:rPr lang="en-US" i="1" dirty="0" smtClean="0"/>
              <a:t>Transitive? </a:t>
            </a:r>
            <a:r>
              <a:rPr lang="en-US" dirty="0" smtClean="0"/>
              <a:t>No, there is no edge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67000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943100" y="3390900"/>
            <a:ext cx="9906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2895600"/>
            <a:ext cx="1905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96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0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2971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4" name="Oval 23"/>
          <p:cNvSpPr/>
          <p:nvPr/>
        </p:nvSpPr>
        <p:spPr>
          <a:xfrm>
            <a:off x="25146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0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39624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8200" y="47244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Reflexive?</a:t>
            </a:r>
            <a:r>
              <a:rPr lang="en-US" dirty="0" smtClean="0"/>
              <a:t> No, there are no loops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Symmetric?</a:t>
            </a:r>
            <a:r>
              <a:rPr lang="en-US" dirty="0" smtClean="0"/>
              <a:t> No, for example, there is no edge from </a:t>
            </a:r>
            <a:r>
              <a:rPr lang="en-US" i="1" dirty="0" smtClean="0"/>
              <a:t>d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err="1" smtClean="0"/>
              <a:t>Antisymmetric</a:t>
            </a:r>
            <a:r>
              <a:rPr lang="en-US" i="1" dirty="0" smtClean="0"/>
              <a:t>?</a:t>
            </a:r>
            <a:r>
              <a:rPr lang="en-US" dirty="0" smtClean="0"/>
              <a:t> Yes, whenever there is an edge from one vertex</a:t>
            </a:r>
          </a:p>
          <a:p>
            <a:r>
              <a:rPr lang="en-US" dirty="0" smtClean="0"/>
              <a:t>                  to another, there is not one going back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Transitive? </a:t>
            </a:r>
            <a:r>
              <a:rPr lang="en-US" dirty="0" smtClean="0"/>
              <a:t>Yes (trivially), there  are no two edges where the first</a:t>
            </a:r>
          </a:p>
          <a:p>
            <a:r>
              <a:rPr lang="en-US" dirty="0" smtClean="0"/>
              <a:t>                  edge ends at the vertex where the second edge begins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2819400"/>
            <a:ext cx="2362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743200" y="2743200"/>
            <a:ext cx="1905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3886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Example of the Powers of a Relation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19200" y="1752600"/>
            <a:ext cx="2286000" cy="1956375"/>
            <a:chOff x="1905000" y="2590800"/>
            <a:chExt cx="4572000" cy="4587861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86200" y="5807315"/>
              <a:ext cx="381000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endParaRPr lang="en-US" sz="32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1676400"/>
            <a:ext cx="2133600" cy="1956375"/>
            <a:chOff x="1676400" y="1676400"/>
            <a:chExt cx="4800600" cy="4609120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350" y="4907820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r>
                <a:rPr lang="en-US" sz="3200" baseline="30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3200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5428129" y="4334968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28129" y="514817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862482" y="514817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98341" y="4334968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05400" y="4334968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91400" y="4267200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8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98341" y="5385366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</a:t>
            </a:r>
            <a:endParaRPr lang="en-US" sz="28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63988" y="5419250"/>
            <a:ext cx="179294" cy="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</a:t>
            </a:r>
            <a:endParaRPr lang="en-US" sz="28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5562600"/>
            <a:ext cx="75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R</a:t>
            </a:r>
            <a:r>
              <a:rPr lang="en-US" sz="32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3200" baseline="300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5228776" y="4843204"/>
            <a:ext cx="542141" cy="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4191000" y="22098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6019800" y="3733800"/>
            <a:ext cx="304800" cy="2286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4191000" y="47244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066800" y="4114800"/>
            <a:ext cx="2743200" cy="2108775"/>
            <a:chOff x="1752600" y="1676400"/>
            <a:chExt cx="4876800" cy="4177096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a</a:t>
              </a:r>
              <a:endParaRPr lang="en-US" sz="2800" i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b</a:t>
              </a:r>
              <a:endParaRPr lang="en-US" sz="28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c</a:t>
              </a:r>
              <a:endParaRPr lang="en-US" sz="2800" i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d</a:t>
              </a:r>
              <a:endParaRPr lang="en-US" sz="28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13667" y="4695164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/>
                <a:t>R</a:t>
              </a:r>
              <a:r>
                <a:rPr lang="en-US" sz="3200" baseline="30000" dirty="0" smtClean="0">
                  <a:latin typeface="Cambria Math" pitchFamily="18" charset="0"/>
                  <a:ea typeface="Cambria Math" pitchFamily="18" charset="0"/>
                </a:rPr>
                <a:t>4</a:t>
              </a:r>
              <a:endParaRPr lang="en-US" sz="3200" baseline="30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85800" y="6172200"/>
            <a:ext cx="82296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pair (</a:t>
            </a:r>
            <a:r>
              <a:rPr lang="en-US" dirty="0" err="1" smtClean="0"/>
              <a:t>x,y</a:t>
            </a:r>
            <a:r>
              <a:rPr lang="en-US" dirty="0" smtClean="0"/>
              <a:t>) is in  </a:t>
            </a:r>
            <a:r>
              <a:rPr lang="en-US" i="1" dirty="0" err="1" smtClean="0"/>
              <a:t>R</a:t>
            </a:r>
            <a:r>
              <a:rPr lang="en-US" i="1" baseline="30000" dirty="0" err="1" smtClean="0"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 if there is a path of length </a:t>
            </a:r>
            <a:r>
              <a:rPr lang="en-US" i="1" dirty="0" smtClean="0"/>
              <a:t>n</a:t>
            </a:r>
            <a:r>
              <a:rPr lang="en-US" dirty="0" smtClean="0"/>
              <a:t>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r>
              <a:rPr lang="en-US" dirty="0" smtClean="0"/>
              <a:t>  in </a:t>
            </a:r>
            <a:r>
              <a:rPr lang="en-US" i="1" dirty="0" smtClean="0"/>
              <a:t>R</a:t>
            </a:r>
            <a:endParaRPr lang="en-US" dirty="0" smtClean="0"/>
          </a:p>
          <a:p>
            <a:r>
              <a:rPr lang="en-US" dirty="0" smtClean="0"/>
              <a:t>             (following the direction of the arrows). 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7010400" y="419100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6934200" y="502920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881162">
            <a:off x="5525642" y="5062139"/>
            <a:ext cx="30480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682" y="2438400"/>
            <a:ext cx="5946681" cy="29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0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26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Equivalence Relations</a:t>
            </a:r>
          </a:p>
          <a:p>
            <a:r>
              <a:rPr lang="en-US" dirty="0" smtClean="0"/>
              <a:t>Equivalence Classes</a:t>
            </a:r>
          </a:p>
          <a:p>
            <a:r>
              <a:rPr lang="en-US" dirty="0" smtClean="0"/>
              <a:t>Equivalence Classes and Partitions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A relation on a set </a:t>
            </a:r>
            <a:r>
              <a:rPr lang="en-US" i="1" dirty="0" smtClean="0"/>
              <a:t>A</a:t>
            </a:r>
            <a:r>
              <a:rPr lang="en-US" dirty="0" smtClean="0"/>
              <a:t> is called an </a:t>
            </a:r>
            <a:r>
              <a:rPr lang="en-US" i="1" dirty="0" smtClean="0"/>
              <a:t>equivalence relation </a:t>
            </a:r>
            <a:r>
              <a:rPr lang="en-US" dirty="0" smtClean="0"/>
              <a:t>if it is reflexive, symmetric, and transitive.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Two elements </a:t>
            </a:r>
            <a:r>
              <a:rPr lang="en-US" i="1" dirty="0" smtClean="0"/>
              <a:t>a</a:t>
            </a:r>
            <a:r>
              <a:rPr lang="en-US" dirty="0" smtClean="0"/>
              <a:t>, and </a:t>
            </a:r>
            <a:r>
              <a:rPr lang="en-US" i="1" dirty="0" smtClean="0"/>
              <a:t>b</a:t>
            </a:r>
            <a:r>
              <a:rPr lang="en-US" dirty="0" smtClean="0"/>
              <a:t> that are related by an equivalence relation are called  </a:t>
            </a:r>
            <a:r>
              <a:rPr lang="en-US" i="1" dirty="0" smtClean="0"/>
              <a:t>equivalent.  </a:t>
            </a:r>
            <a:r>
              <a:rPr lang="en-US" dirty="0" smtClean="0"/>
              <a:t>The notation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∼ </a:t>
            </a:r>
            <a:r>
              <a:rPr lang="en-US" i="1" dirty="0" smtClean="0"/>
              <a:t>b</a:t>
            </a:r>
            <a:r>
              <a:rPr lang="en-US" dirty="0" smtClean="0"/>
              <a:t> is often used to denote that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equivalent elements with respect to a particular equivalence relation.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sz="3400" b="1" dirty="0" smtClean="0"/>
              <a:t>Example</a:t>
            </a:r>
            <a:r>
              <a:rPr lang="en-US" sz="3400" dirty="0" smtClean="0"/>
              <a:t>: Suppose that </a:t>
            </a:r>
            <a:r>
              <a:rPr lang="en-US" sz="3400" i="1" dirty="0" smtClean="0"/>
              <a:t>R</a:t>
            </a:r>
            <a:r>
              <a:rPr lang="en-US" sz="3400" dirty="0" smtClean="0"/>
              <a:t> is the relation on the set of strings of English letters such that </a:t>
            </a:r>
            <a:r>
              <a:rPr lang="en-US" sz="3400" i="1" dirty="0" err="1" smtClean="0"/>
              <a:t>aRb</a:t>
            </a:r>
            <a:r>
              <a:rPr lang="en-US" sz="3400" dirty="0" smtClean="0"/>
              <a:t> if and only if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where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x</a:t>
            </a:r>
            <a:r>
              <a:rPr lang="en-US" sz="3400" dirty="0" smtClean="0"/>
              <a:t>) is the length of the string </a:t>
            </a:r>
            <a:r>
              <a:rPr lang="en-US" sz="3400" i="1" dirty="0" smtClean="0"/>
              <a:t>x</a:t>
            </a:r>
            <a:r>
              <a:rPr lang="en-US" sz="3400" dirty="0" smtClean="0"/>
              <a:t>. Is </a:t>
            </a:r>
            <a:r>
              <a:rPr lang="en-US" sz="3400" i="1" dirty="0" smtClean="0"/>
              <a:t>R</a:t>
            </a:r>
            <a:r>
              <a:rPr lang="en-US" sz="3400" dirty="0" smtClean="0"/>
              <a:t> an equivalence relation? 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Solution</a:t>
            </a:r>
            <a:r>
              <a:rPr lang="en-US" sz="3400" dirty="0" smtClean="0"/>
              <a:t>: Show that all of the properties of an equivalence relation hold.</a:t>
            </a:r>
          </a:p>
          <a:p>
            <a:pPr lvl="1"/>
            <a:r>
              <a:rPr lang="en-US" sz="3400" i="1" dirty="0" smtClean="0"/>
              <a:t>Reflexivity</a:t>
            </a:r>
            <a:r>
              <a:rPr lang="en-US" sz="3400" dirty="0" smtClean="0"/>
              <a:t>: Because</a:t>
            </a:r>
            <a:r>
              <a:rPr lang="en-US" sz="3400" i="1" dirty="0" smtClean="0"/>
              <a:t> 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), it follows that </a:t>
            </a:r>
            <a:r>
              <a:rPr lang="en-US" sz="3400" i="1" dirty="0" err="1" smtClean="0"/>
              <a:t>aRa</a:t>
            </a:r>
            <a:r>
              <a:rPr lang="en-US" sz="3400" dirty="0" smtClean="0"/>
              <a:t> for all strings </a:t>
            </a:r>
            <a:r>
              <a:rPr lang="en-US" sz="3400" i="1" dirty="0" smtClean="0"/>
              <a:t>a</a:t>
            </a:r>
            <a:r>
              <a:rPr lang="en-US" sz="3400" dirty="0" smtClean="0"/>
              <a:t>. </a:t>
            </a:r>
          </a:p>
          <a:p>
            <a:pPr lvl="1"/>
            <a:r>
              <a:rPr lang="en-US" sz="3400" i="1" dirty="0" smtClean="0"/>
              <a:t>Symmetry</a:t>
            </a:r>
            <a:r>
              <a:rPr lang="en-US" sz="3400" dirty="0" smtClean="0"/>
              <a:t>: Suppose that </a:t>
            </a:r>
            <a:r>
              <a:rPr lang="en-US" sz="3400" i="1" dirty="0" err="1" smtClean="0"/>
              <a:t>aRb</a:t>
            </a:r>
            <a:r>
              <a:rPr lang="en-US" sz="3400" i="1" dirty="0" smtClean="0"/>
              <a:t>.</a:t>
            </a:r>
            <a:r>
              <a:rPr lang="en-US" sz="3400" dirty="0" smtClean="0"/>
              <a:t>  Since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also holds  and </a:t>
            </a:r>
            <a:r>
              <a:rPr lang="en-US" sz="3400" i="1" dirty="0" err="1" smtClean="0"/>
              <a:t>bRa</a:t>
            </a:r>
            <a:r>
              <a:rPr lang="en-US" sz="3400" dirty="0" smtClean="0"/>
              <a:t>. </a:t>
            </a:r>
          </a:p>
          <a:p>
            <a:pPr lvl="1"/>
            <a:r>
              <a:rPr lang="en-US" sz="3400" i="1" dirty="0" smtClean="0"/>
              <a:t>Transitivity</a:t>
            </a:r>
            <a:r>
              <a:rPr lang="en-US" sz="3400" dirty="0" smtClean="0"/>
              <a:t>: Suppose that </a:t>
            </a:r>
            <a:r>
              <a:rPr lang="en-US" sz="3400" dirty="0" err="1" smtClean="0"/>
              <a:t>a</a:t>
            </a:r>
            <a:r>
              <a:rPr lang="en-US" sz="3400" i="1" dirty="0" err="1" smtClean="0"/>
              <a:t>R</a:t>
            </a:r>
            <a:r>
              <a:rPr lang="en-US" sz="3400" dirty="0" err="1" smtClean="0"/>
              <a:t>b</a:t>
            </a:r>
            <a:r>
              <a:rPr lang="en-US" sz="3400" i="1" dirty="0" smtClean="0"/>
              <a:t> </a:t>
            </a:r>
            <a:r>
              <a:rPr lang="en-US" sz="3400" dirty="0" smtClean="0"/>
              <a:t>and </a:t>
            </a:r>
            <a:r>
              <a:rPr lang="en-US" sz="3400" i="1" dirty="0" err="1" smtClean="0"/>
              <a:t>bRc</a:t>
            </a:r>
            <a:r>
              <a:rPr lang="en-US" sz="3400" dirty="0" smtClean="0"/>
              <a:t>. Since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),and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b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c</a:t>
            </a:r>
            <a:r>
              <a:rPr lang="en-US" sz="3400" dirty="0" smtClean="0"/>
              <a:t>),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= </a:t>
            </a:r>
            <a:r>
              <a:rPr lang="en-US" sz="3400" i="1" dirty="0" smtClean="0"/>
              <a:t>l</a:t>
            </a:r>
            <a:r>
              <a:rPr lang="en-US" sz="3400" dirty="0" smtClean="0"/>
              <a:t>(</a:t>
            </a:r>
            <a:r>
              <a:rPr lang="en-US" sz="3400" i="1" dirty="0" smtClean="0"/>
              <a:t>a</a:t>
            </a:r>
            <a:r>
              <a:rPr lang="en-US" sz="3400" dirty="0" smtClean="0"/>
              <a:t>) also holds and </a:t>
            </a:r>
            <a:r>
              <a:rPr lang="en-US" sz="3400" i="1" dirty="0" err="1" smtClean="0"/>
              <a:t>aRc</a:t>
            </a:r>
            <a:r>
              <a:rPr lang="en-US" sz="3400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 Let </a:t>
            </a:r>
            <a:r>
              <a:rPr lang="en-US" i="1" dirty="0" smtClean="0"/>
              <a:t>m</a:t>
            </a:r>
            <a:r>
              <a:rPr lang="en-US" dirty="0" smtClean="0"/>
              <a:t> be an integer with </a:t>
            </a:r>
            <a:r>
              <a:rPr lang="en-US" i="1" dirty="0" smtClean="0"/>
              <a:t>m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Show that the relation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)} </a:t>
            </a:r>
          </a:p>
          <a:p>
            <a:pPr>
              <a:buNone/>
            </a:pPr>
            <a:r>
              <a:rPr lang="en-US" dirty="0" smtClean="0"/>
              <a:t>    is an equivalence relation on the set of integers.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 Recall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if and only if </a:t>
            </a:r>
            <a:r>
              <a:rPr lang="en-US" i="1" dirty="0" smtClean="0"/>
              <a:t>m</a:t>
            </a:r>
            <a:r>
              <a:rPr lang="en-US" dirty="0" smtClean="0"/>
              <a:t>  divides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since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 since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/>
              <a:t>Symmetry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is divisible by </a:t>
            </a:r>
            <a:r>
              <a:rPr lang="en-US" i="1" dirty="0" smtClean="0"/>
              <a:t>m</a:t>
            </a:r>
            <a:r>
              <a:rPr lang="en-US" dirty="0" smtClean="0"/>
              <a:t>, and so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is an integer. It follows that</a:t>
            </a:r>
            <a:r>
              <a:rPr lang="en-US" i="1" dirty="0" smtClean="0"/>
              <a:t>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= (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/>
              <a:t> </a:t>
            </a:r>
            <a:r>
              <a:rPr lang="en-US" i="1" dirty="0" smtClean="0"/>
              <a:t>m, so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</a:t>
            </a:r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 Then </a:t>
            </a:r>
            <a:r>
              <a:rPr lang="en-US" i="1" dirty="0" smtClean="0"/>
              <a:t>m</a:t>
            </a:r>
            <a:r>
              <a:rPr lang="en-US" dirty="0" smtClean="0"/>
              <a:t> divides both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c.</a:t>
            </a:r>
            <a:r>
              <a:rPr lang="en-US" dirty="0" smtClean="0"/>
              <a:t> Hence, there are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with          </a:t>
            </a:r>
            <a:r>
              <a:rPr lang="en-US" i="1" dirty="0" smtClean="0"/>
              <a:t> 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  and 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>
                <a:ea typeface="Cambria Math" pitchFamily="18" charset="0"/>
              </a:rPr>
              <a:t>l</a:t>
            </a:r>
            <a:r>
              <a:rPr lang="en-US" i="1" dirty="0" smtClean="0"/>
              <a:t>m. </a:t>
            </a:r>
            <a:r>
              <a:rPr lang="en-US" dirty="0" smtClean="0"/>
              <a:t>We obtain by adding the equations: </a:t>
            </a:r>
          </a:p>
          <a:p>
            <a:pPr lvl="1"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i="1" dirty="0" smtClean="0">
                <a:ea typeface="Cambria Math" pitchFamily="18" charset="0"/>
              </a:rPr>
              <a:t> +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)  =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/>
              <a:t>m</a:t>
            </a:r>
            <a:r>
              <a:rPr lang="en-US" dirty="0" smtClean="0"/>
              <a:t> +</a:t>
            </a:r>
            <a:r>
              <a:rPr lang="en-US" i="1" dirty="0" smtClean="0">
                <a:ea typeface="Cambria Math" pitchFamily="18" charset="0"/>
              </a:rPr>
              <a:t> l</a:t>
            </a:r>
            <a:r>
              <a:rPr lang="en-US" i="1" dirty="0" smtClean="0"/>
              <a:t>m = </a:t>
            </a:r>
            <a:r>
              <a:rPr lang="en-US" dirty="0" smtClean="0"/>
              <a:t>(</a:t>
            </a:r>
            <a:r>
              <a:rPr lang="en-US" i="1" dirty="0" smtClean="0"/>
              <a:t>k + l</a:t>
            </a:r>
            <a:r>
              <a:rPr lang="en-US" dirty="0" smtClean="0"/>
              <a:t>)</a:t>
            </a:r>
            <a:r>
              <a:rPr lang="en-US" i="1" dirty="0" smtClean="0"/>
              <a:t> m.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Therefore,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i="1" dirty="0" smtClean="0"/>
              <a:t>c</a:t>
            </a:r>
            <a:r>
              <a:rPr lang="en-US" dirty="0" smtClean="0"/>
              <a:t> (mod </a:t>
            </a:r>
            <a:r>
              <a:rPr lang="en-US" i="1" dirty="0" smtClean="0"/>
              <a:t>m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A </a:t>
            </a:r>
            <a:r>
              <a:rPr lang="en-US" i="1" dirty="0" smtClean="0"/>
              <a:t>binary relation R</a:t>
            </a:r>
            <a:r>
              <a:rPr lang="en-US" dirty="0" smtClean="0"/>
              <a:t> 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 is a subset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>
                <a:latin typeface="Cambria Math"/>
                <a:ea typeface="Cambria Math"/>
              </a:rPr>
              <a:t> B.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 Example</a:t>
            </a:r>
            <a:r>
              <a:rPr lang="en-US" dirty="0" smtClean="0">
                <a:ea typeface="Cambria Math"/>
              </a:rPr>
              <a:t>:</a:t>
            </a:r>
          </a:p>
          <a:p>
            <a:pPr lvl="1"/>
            <a:r>
              <a:rPr lang="en-US" dirty="0" smtClean="0">
                <a:ea typeface="Cambria Math"/>
              </a:rPr>
              <a:t>Let </a:t>
            </a:r>
            <a:r>
              <a:rPr lang="en-US" i="1" dirty="0" smtClean="0">
                <a:ea typeface="Cambria Math"/>
              </a:rPr>
              <a:t>A = </a:t>
            </a:r>
            <a:r>
              <a:rPr lang="en-US" dirty="0" smtClean="0">
                <a:ea typeface="Cambria Math"/>
              </a:rPr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>
                <a:ea typeface="Cambria Math"/>
              </a:rPr>
              <a:t>}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</a:t>
            </a:r>
            <a:r>
              <a:rPr lang="en-US" i="1" dirty="0" smtClean="0">
                <a:ea typeface="Cambria Math"/>
              </a:rPr>
              <a:t> B = </a:t>
            </a:r>
            <a:r>
              <a:rPr lang="en-US" dirty="0" smtClean="0">
                <a:ea typeface="Cambria Math"/>
              </a:rPr>
              <a:t>{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} </a:t>
            </a:r>
          </a:p>
          <a:p>
            <a:pPr lvl="1"/>
            <a:r>
              <a:rPr lang="en-US" dirty="0" smtClean="0">
                <a:ea typeface="Cambria Math"/>
              </a:rPr>
              <a:t>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) </a:t>
            </a:r>
            <a:r>
              <a:rPr lang="en-US" i="1" dirty="0" smtClean="0"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)} is a relation from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. </a:t>
            </a:r>
          </a:p>
          <a:p>
            <a:pPr lvl="1"/>
            <a:r>
              <a:rPr lang="en-US" dirty="0" smtClean="0">
                <a:ea typeface="Cambria Math"/>
              </a:rPr>
              <a:t>We can represent relations from a set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to a set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graphically or using a table: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5105400"/>
            <a:ext cx="2394204" cy="1338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5105400"/>
            <a:ext cx="3886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Relations are more general than functions. A function is a relation where exactly one element of </a:t>
            </a:r>
            <a:r>
              <a:rPr lang="en-US" i="1" dirty="0" smtClean="0"/>
              <a:t>B</a:t>
            </a:r>
            <a:r>
              <a:rPr lang="en-US" dirty="0" smtClean="0"/>
              <a:t> is related to each element of </a:t>
            </a:r>
            <a:r>
              <a:rPr lang="en-US" i="1" dirty="0" smtClean="0"/>
              <a:t>A.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 Show that the “divides” relation on the set of positive integers is not an equivalence relation.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 properties of reflexivity, and transitivity do hold, but there relation is not transitive. Hence, “divides” is not an equivalence relation.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for all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dirty="0" smtClean="0"/>
          </a:p>
          <a:p>
            <a:pPr lvl="1"/>
            <a:r>
              <a:rPr lang="en-US" i="1" dirty="0" smtClean="0"/>
              <a:t>Not Symmetric</a:t>
            </a:r>
            <a:r>
              <a:rPr lang="en-US" dirty="0" smtClean="0"/>
              <a:t>: For example,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∣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but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∤ 2. </a:t>
            </a:r>
            <a:r>
              <a:rPr lang="en-US" dirty="0" smtClean="0">
                <a:ea typeface="Cambria Math"/>
              </a:rPr>
              <a:t>Hence, the relation is not symmetric. </a:t>
            </a:r>
            <a:endParaRPr lang="en-US" dirty="0" smtClean="0"/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 Suppose that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Then there are positive integers </a:t>
            </a:r>
            <a:r>
              <a:rPr lang="en-US" i="1" dirty="0" smtClean="0"/>
              <a:t>k</a:t>
            </a:r>
            <a:r>
              <a:rPr lang="en-US" dirty="0" smtClean="0"/>
              <a:t> and </a:t>
            </a:r>
            <a:r>
              <a:rPr lang="en-US" i="1" dirty="0" smtClean="0"/>
              <a:t>l </a:t>
            </a:r>
            <a:r>
              <a:rPr lang="en-US" dirty="0" smtClean="0"/>
              <a:t>such that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err="1" smtClean="0"/>
              <a:t>ak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bl</a:t>
            </a:r>
            <a:r>
              <a:rPr lang="en-US" dirty="0" smtClean="0"/>
              <a:t>. Hence,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err="1" smtClean="0"/>
              <a:t>kl</a:t>
            </a:r>
            <a:r>
              <a:rPr lang="en-US" dirty="0" smtClean="0"/>
              <a:t>), so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c</a:t>
            </a:r>
            <a:r>
              <a:rPr lang="en-US" dirty="0" smtClean="0"/>
              <a:t>. Therefore, the relation is transitive.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A. </a:t>
            </a:r>
            <a:r>
              <a:rPr lang="en-US" dirty="0" smtClean="0"/>
              <a:t> The set of all elements that are related to an element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is called the  </a:t>
            </a:r>
            <a:r>
              <a:rPr lang="en-US" i="1" dirty="0" smtClean="0"/>
              <a:t>equivalence class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. The equivalence class of </a:t>
            </a:r>
            <a:r>
              <a:rPr lang="en-US" i="1" dirty="0" smtClean="0"/>
              <a:t>a</a:t>
            </a:r>
            <a:r>
              <a:rPr lang="en-US" dirty="0" smtClean="0"/>
              <a:t> with respect to </a:t>
            </a:r>
            <a:r>
              <a:rPr lang="en-US" i="1" dirty="0" smtClean="0"/>
              <a:t>R</a:t>
            </a:r>
            <a:r>
              <a:rPr lang="en-US" dirty="0" smtClean="0"/>
              <a:t> is denoted by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  When only one relation is under consideration, we can write [</a:t>
            </a:r>
            <a:r>
              <a:rPr lang="en-US" i="1" dirty="0" smtClean="0"/>
              <a:t>a</a:t>
            </a:r>
            <a:r>
              <a:rPr lang="en-US" dirty="0" smtClean="0"/>
              <a:t>], without the subscript </a:t>
            </a:r>
            <a:r>
              <a:rPr lang="en-US" i="1" dirty="0" smtClean="0"/>
              <a:t>R</a:t>
            </a:r>
            <a:r>
              <a:rPr lang="en-US" dirty="0" smtClean="0"/>
              <a:t>,  for this equivalence class.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Note that 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 </a:t>
            </a:r>
            <a:r>
              <a:rPr lang="en-US" i="1" dirty="0" smtClean="0"/>
              <a:t>= </a:t>
            </a:r>
            <a:r>
              <a:rPr lang="en-US" dirty="0" smtClean="0"/>
              <a:t>{</a:t>
            </a:r>
            <a:r>
              <a:rPr lang="en-US" i="1" dirty="0" smtClean="0"/>
              <a:t>s|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s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i="1" dirty="0" smtClean="0"/>
              <a:t> R</a:t>
            </a:r>
            <a:r>
              <a:rPr lang="en-US" dirty="0" smtClean="0"/>
              <a:t>}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</a:t>
            </a:r>
            <a:r>
              <a:rPr lang="en-US" i="1" dirty="0" smtClean="0"/>
              <a:t>  b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is called a representative of this equivalence class. Any element of a class can be used as a representative of the class. </a:t>
            </a:r>
          </a:p>
          <a:p>
            <a:r>
              <a:rPr lang="en-US" dirty="0" smtClean="0"/>
              <a:t>The equivalence classes of the relation congruence modulo </a:t>
            </a:r>
            <a:r>
              <a:rPr lang="en-US" i="1" dirty="0" smtClean="0"/>
              <a:t>m</a:t>
            </a:r>
            <a:r>
              <a:rPr lang="en-US" dirty="0" smtClean="0"/>
              <a:t> are called the </a:t>
            </a:r>
            <a:r>
              <a:rPr lang="en-US" i="1" dirty="0" smtClean="0"/>
              <a:t>congruence classes modulo m</a:t>
            </a:r>
            <a:r>
              <a:rPr lang="en-US" dirty="0" smtClean="0"/>
              <a:t>. The congruence class of an integer a modulo m is denoted by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dirty="0" smtClean="0"/>
              <a:t>, so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m</a:t>
            </a:r>
            <a:r>
              <a:rPr lang="en-US" i="1" dirty="0" smtClean="0"/>
              <a:t> = </a:t>
            </a:r>
            <a:r>
              <a:rPr lang="en-US" dirty="0" smtClean="0"/>
              <a:t>{…,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+2</a:t>
            </a:r>
            <a:r>
              <a:rPr lang="en-US" i="1" dirty="0" smtClean="0">
                <a:latin typeface="Cambria Math"/>
                <a:ea typeface="Cambria Math"/>
              </a:rPr>
              <a:t>m</a:t>
            </a:r>
            <a:r>
              <a:rPr lang="en-US" dirty="0" smtClean="0">
                <a:latin typeface="Cambria Math"/>
                <a:ea typeface="Cambria Math"/>
              </a:rPr>
              <a:t>, … </a:t>
            </a:r>
            <a:r>
              <a:rPr lang="en-US" dirty="0" smtClean="0"/>
              <a:t>}</a:t>
            </a:r>
            <a:r>
              <a:rPr lang="en-US" i="1" dirty="0" smtClean="0"/>
              <a:t>. </a:t>
            </a:r>
            <a:r>
              <a:rPr lang="en-US" dirty="0" smtClean="0"/>
              <a:t>For example,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   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, 0, 4 , 8 , …}                        </a:t>
            </a: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, 1, 5 , 9 , …}</a:t>
            </a:r>
          </a:p>
          <a:p>
            <a:pPr lvl="1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      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, 2, 6 , 10 , …}                      </a:t>
            </a:r>
            <a:r>
              <a:rPr lang="en-US" dirty="0" smtClean="0"/>
              <a:t>[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]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= {…,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, 3, 7 , 11 , …}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Equivalence Classes and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Theorem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A. </a:t>
            </a:r>
            <a:r>
              <a:rPr lang="en-US" dirty="0" smtClean="0"/>
              <a:t> These statements for elements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of </a:t>
            </a:r>
            <a:r>
              <a:rPr lang="en-US" i="1" dirty="0" smtClean="0"/>
              <a:t>A </a:t>
            </a:r>
            <a:r>
              <a:rPr lang="en-US" dirty="0" smtClean="0"/>
              <a:t>are equivalent: 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err="1" smtClean="0"/>
              <a:t>i</a:t>
            </a:r>
            <a:r>
              <a:rPr lang="en-US" dirty="0" smtClean="0"/>
              <a:t>)   </a:t>
            </a:r>
            <a:r>
              <a:rPr lang="en-US" i="1" dirty="0" err="1" smtClean="0"/>
              <a:t>aRb</a:t>
            </a:r>
            <a:endParaRPr lang="en-US" i="1" dirty="0" smtClean="0"/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</a:t>
            </a:r>
            <a:r>
              <a:rPr lang="en-US" dirty="0" smtClean="0"/>
              <a:t>) 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smtClean="0"/>
              <a:t>    (</a:t>
            </a:r>
            <a:r>
              <a:rPr lang="en-US" i="1" dirty="0" smtClean="0"/>
              <a:t>iii</a:t>
            </a:r>
            <a:r>
              <a:rPr lang="en-US" dirty="0" smtClean="0"/>
              <a:t>) [</a:t>
            </a:r>
            <a:r>
              <a:rPr lang="en-US" i="1" dirty="0" smtClean="0"/>
              <a:t>a</a:t>
            </a:r>
            <a:r>
              <a:rPr lang="en-US" dirty="0" smtClean="0"/>
              <a:t>]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=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</a:p>
          <a:p>
            <a:pPr lvl="1">
              <a:buNone/>
            </a:pPr>
            <a:r>
              <a:rPr lang="en-US" b="1" dirty="0" smtClean="0">
                <a:latin typeface="Cambria Math"/>
                <a:ea typeface="Cambria Math"/>
              </a:rPr>
              <a:t>Proof</a:t>
            </a:r>
            <a:r>
              <a:rPr lang="en-US" dirty="0" smtClean="0">
                <a:latin typeface="Cambria Math"/>
                <a:ea typeface="Cambria Math"/>
              </a:rPr>
              <a:t>: We show that (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 implies (</a:t>
            </a:r>
            <a:r>
              <a:rPr lang="en-US" i="1" dirty="0" smtClean="0">
                <a:ea typeface="Cambria Math" pitchFamily="18" charset="0"/>
              </a:rPr>
              <a:t>ii</a:t>
            </a:r>
            <a:r>
              <a:rPr lang="en-US" dirty="0" smtClean="0">
                <a:latin typeface="Cambria Math"/>
                <a:ea typeface="Cambria Math"/>
              </a:rPr>
              <a:t>). Assume that </a:t>
            </a:r>
            <a:r>
              <a:rPr lang="en-US" i="1" dirty="0" err="1" smtClean="0">
                <a:ea typeface="Cambria Math"/>
              </a:rPr>
              <a:t>aRb</a:t>
            </a:r>
            <a:r>
              <a:rPr lang="en-US" dirty="0" smtClean="0">
                <a:latin typeface="Cambria Math"/>
                <a:ea typeface="Cambria Math"/>
              </a:rPr>
              <a:t>. Now suppose that c ∈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]. Then </a:t>
            </a:r>
            <a:r>
              <a:rPr lang="en-US" i="1" dirty="0" err="1" smtClean="0"/>
              <a:t>aRc</a:t>
            </a:r>
            <a:r>
              <a:rPr lang="en-US" dirty="0" smtClean="0"/>
              <a:t>. Because </a:t>
            </a:r>
            <a:r>
              <a:rPr lang="en-US" i="1" dirty="0" err="1" smtClean="0"/>
              <a:t>aRb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is symmetric, </a:t>
            </a:r>
            <a:r>
              <a:rPr lang="en-US" i="1" dirty="0" err="1" smtClean="0"/>
              <a:t>bRa</a:t>
            </a:r>
            <a:r>
              <a:rPr lang="en-US" dirty="0" smtClean="0"/>
              <a:t>. Because </a:t>
            </a:r>
            <a:r>
              <a:rPr lang="en-US" i="1" dirty="0" smtClean="0"/>
              <a:t>R</a:t>
            </a:r>
            <a:r>
              <a:rPr lang="en-US" dirty="0" smtClean="0"/>
              <a:t> is transitive and </a:t>
            </a:r>
            <a:r>
              <a:rPr lang="en-US" i="1" dirty="0" err="1" smtClean="0"/>
              <a:t>bRa</a:t>
            </a:r>
            <a:r>
              <a:rPr lang="en-US" dirty="0" smtClean="0"/>
              <a:t> and </a:t>
            </a:r>
            <a:r>
              <a:rPr lang="en-US" i="1" dirty="0" err="1" smtClean="0"/>
              <a:t>aRc</a:t>
            </a:r>
            <a:r>
              <a:rPr lang="en-US" dirty="0" smtClean="0"/>
              <a:t>, it follows that </a:t>
            </a:r>
            <a:r>
              <a:rPr lang="en-US" i="1" dirty="0" err="1" smtClean="0"/>
              <a:t>bRc</a:t>
            </a:r>
            <a:r>
              <a:rPr lang="en-US" dirty="0" smtClean="0"/>
              <a:t>. Hence,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 ∈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Therefore,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].  A similar argument (omitted here) shows that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]. Since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b</a:t>
            </a:r>
            <a:r>
              <a:rPr lang="en-US" dirty="0" smtClean="0"/>
              <a:t>] and 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dirty="0" smtClean="0">
                <a:latin typeface="Cambria Math"/>
                <a:ea typeface="Cambria Math"/>
              </a:rPr>
              <a:t>⊆</a:t>
            </a:r>
            <a:r>
              <a:rPr lang="en-US" dirty="0" smtClean="0"/>
              <a:t> [</a:t>
            </a:r>
            <a:r>
              <a:rPr lang="en-US" i="1" dirty="0" smtClean="0"/>
              <a:t>a</a:t>
            </a:r>
            <a:r>
              <a:rPr lang="en-US" dirty="0" smtClean="0"/>
              <a:t>],  we have shown that [</a:t>
            </a:r>
            <a:r>
              <a:rPr lang="en-US" i="1" dirty="0" smtClean="0"/>
              <a:t>a</a:t>
            </a:r>
            <a:r>
              <a:rPr lang="en-US" dirty="0" smtClean="0"/>
              <a:t>] = [</a:t>
            </a:r>
            <a:r>
              <a:rPr lang="en-US" i="1" dirty="0" smtClean="0"/>
              <a:t>b</a:t>
            </a:r>
            <a:r>
              <a:rPr lang="en-US" dirty="0" smtClean="0"/>
              <a:t>].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96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smtClean="0"/>
              <a:t>see text for proof  that </a:t>
            </a:r>
            <a:r>
              <a:rPr lang="en-US" dirty="0" smtClean="0"/>
              <a:t>(</a:t>
            </a:r>
            <a:r>
              <a:rPr lang="en-US" i="1" dirty="0" smtClean="0"/>
              <a:t>ii</a:t>
            </a:r>
            <a:r>
              <a:rPr lang="en-US" dirty="0" smtClean="0"/>
              <a:t>) </a:t>
            </a:r>
            <a:r>
              <a:rPr lang="en-US" i="1" dirty="0" smtClean="0"/>
              <a:t>implies </a:t>
            </a:r>
            <a:r>
              <a:rPr lang="en-US" dirty="0" smtClean="0"/>
              <a:t>(</a:t>
            </a:r>
            <a:r>
              <a:rPr lang="en-US" i="1" dirty="0" smtClean="0"/>
              <a:t>iii</a:t>
            </a:r>
            <a:r>
              <a:rPr lang="en-US" dirty="0" smtClean="0"/>
              <a:t>) </a:t>
            </a:r>
            <a:r>
              <a:rPr lang="en-US" i="1" dirty="0" smtClean="0"/>
              <a:t>and </a:t>
            </a:r>
            <a:r>
              <a:rPr lang="en-US" dirty="0" smtClean="0"/>
              <a:t>(</a:t>
            </a:r>
            <a:r>
              <a:rPr lang="en-US" i="1" dirty="0" smtClean="0"/>
              <a:t>iii</a:t>
            </a:r>
            <a:r>
              <a:rPr lang="en-US" dirty="0" smtClean="0"/>
              <a:t>) </a:t>
            </a:r>
            <a:r>
              <a:rPr lang="en-US" i="1" dirty="0" smtClean="0"/>
              <a:t>implies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of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partition</a:t>
            </a:r>
            <a:r>
              <a:rPr lang="en-US" dirty="0" smtClean="0"/>
              <a:t> of a set </a:t>
            </a:r>
            <a:r>
              <a:rPr lang="en-US" i="1" dirty="0" smtClean="0"/>
              <a:t>S </a:t>
            </a:r>
            <a:r>
              <a:rPr lang="en-US" dirty="0" smtClean="0"/>
              <a:t>is a collection of disjoint nonempty subsets of </a:t>
            </a:r>
            <a:r>
              <a:rPr lang="en-US" i="1" dirty="0" smtClean="0"/>
              <a:t>S</a:t>
            </a:r>
            <a:r>
              <a:rPr lang="en-US" dirty="0" smtClean="0"/>
              <a:t> that have </a:t>
            </a:r>
            <a:r>
              <a:rPr lang="en-US" i="1" dirty="0" smtClean="0"/>
              <a:t>S</a:t>
            </a:r>
            <a:r>
              <a:rPr lang="en-US" dirty="0" smtClean="0"/>
              <a:t> as their union. In other words, the collection of subsets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where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(where </a:t>
            </a:r>
            <a:r>
              <a:rPr lang="en-US" i="1" dirty="0" smtClean="0"/>
              <a:t>I</a:t>
            </a:r>
            <a:r>
              <a:rPr lang="en-US" dirty="0" smtClean="0"/>
              <a:t> is an index set), forms a partition of </a:t>
            </a:r>
            <a:r>
              <a:rPr lang="en-US" i="1" dirty="0" smtClean="0"/>
              <a:t>S</a:t>
            </a:r>
            <a:r>
              <a:rPr lang="en-US" dirty="0" smtClean="0"/>
              <a:t> if and only if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>
                <a:latin typeface="Cambria Math"/>
                <a:ea typeface="Cambria Math"/>
              </a:rPr>
              <a:t> ≠ ∅ for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I,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i="1" dirty="0" smtClean="0"/>
              <a:t>j,</a:t>
            </a:r>
          </a:p>
          <a:p>
            <a:pPr lvl="1"/>
            <a:r>
              <a:rPr lang="en-US" dirty="0" smtClean="0"/>
              <a:t>and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57400" y="5029200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4495800"/>
            <a:ext cx="1986534" cy="1267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Partition of a Set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Equivalence Relation Partitions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A</a:t>
            </a:r>
            <a:r>
              <a:rPr lang="en-US" dirty="0" smtClean="0"/>
              <a:t>.  The union of all the equivalence classes of </a:t>
            </a:r>
            <a:r>
              <a:rPr lang="en-US" i="1" dirty="0" smtClean="0"/>
              <a:t>R</a:t>
            </a:r>
            <a:r>
              <a:rPr lang="en-US" dirty="0" smtClean="0"/>
              <a:t> is all of </a:t>
            </a:r>
            <a:r>
              <a:rPr lang="en-US" i="1" dirty="0" smtClean="0"/>
              <a:t>A</a:t>
            </a:r>
            <a:r>
              <a:rPr lang="en-US" dirty="0" smtClean="0"/>
              <a:t>, since  an element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is in its own equivalence class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.  In other words,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it follows that these equivalence classes are either equal or disjoint, so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=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/>
              <a:t>when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</a:t>
            </a:r>
            <a:r>
              <a:rPr lang="en-US" i="1" baseline="-25000" dirty="0" smtClean="0"/>
              <a:t>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Therefore, the equivalence classes form a partition of </a:t>
            </a:r>
            <a:r>
              <a:rPr lang="en-US" i="1" dirty="0" smtClean="0"/>
              <a:t>A</a:t>
            </a:r>
            <a:r>
              <a:rPr lang="en-US" dirty="0" smtClean="0"/>
              <a:t>, because they split </a:t>
            </a:r>
            <a:r>
              <a:rPr lang="en-US" i="1" dirty="0" smtClean="0"/>
              <a:t>A</a:t>
            </a:r>
            <a:r>
              <a:rPr lang="en-US" dirty="0" smtClean="0"/>
              <a:t> into disjoint subsets.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" y="3352801"/>
            <a:ext cx="5044440" cy="786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Equivalence Relation Partitions a Set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R</a:t>
            </a:r>
            <a:r>
              <a:rPr lang="en-US" dirty="0" smtClean="0"/>
              <a:t> be an equivalence relation on a set </a:t>
            </a:r>
            <a:r>
              <a:rPr lang="en-US" i="1" dirty="0" smtClean="0"/>
              <a:t>S</a:t>
            </a:r>
            <a:r>
              <a:rPr lang="en-US" dirty="0" smtClean="0"/>
              <a:t>.  Then the equivalence classes of </a:t>
            </a:r>
            <a:r>
              <a:rPr lang="en-US" i="1" dirty="0" smtClean="0"/>
              <a:t>R</a:t>
            </a:r>
            <a:r>
              <a:rPr lang="en-US" dirty="0" smtClean="0"/>
              <a:t> form a partition of </a:t>
            </a:r>
            <a:r>
              <a:rPr lang="en-US" i="1" dirty="0" smtClean="0"/>
              <a:t>S</a:t>
            </a:r>
            <a:r>
              <a:rPr lang="en-US" dirty="0" smtClean="0"/>
              <a:t>. Conversely, given a partition {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 smtClean="0"/>
              <a:t>I</a:t>
            </a:r>
            <a:r>
              <a:rPr lang="en-US" dirty="0" smtClean="0"/>
              <a:t>} of the set </a:t>
            </a:r>
            <a:r>
              <a:rPr lang="en-US" i="1" dirty="0" smtClean="0"/>
              <a:t>S</a:t>
            </a:r>
            <a:r>
              <a:rPr lang="en-US" dirty="0" smtClean="0"/>
              <a:t>, there is an equivalence relation </a:t>
            </a:r>
            <a:r>
              <a:rPr lang="en-US" i="1" dirty="0" smtClean="0"/>
              <a:t>R</a:t>
            </a:r>
            <a:r>
              <a:rPr lang="en-US" dirty="0" smtClean="0"/>
              <a:t> that has the 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, as its equivalence classes.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Proof</a:t>
            </a:r>
            <a:r>
              <a:rPr lang="en-US" dirty="0" smtClean="0"/>
              <a:t>: We have already shown the first part of the theorem.</a:t>
            </a:r>
          </a:p>
          <a:p>
            <a:pPr>
              <a:buNone/>
            </a:pPr>
            <a:r>
              <a:rPr lang="en-US" dirty="0" smtClean="0"/>
              <a:t>     For the second part, assume that {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|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} is a partition of </a:t>
            </a:r>
            <a:r>
              <a:rPr lang="en-US" i="1" dirty="0" smtClean="0"/>
              <a:t>S</a:t>
            </a:r>
            <a:r>
              <a:rPr lang="en-US" dirty="0" smtClean="0"/>
              <a:t>. Let </a:t>
            </a:r>
            <a:r>
              <a:rPr lang="en-US" i="1" dirty="0" smtClean="0"/>
              <a:t>R</a:t>
            </a:r>
            <a:r>
              <a:rPr lang="en-US" dirty="0" smtClean="0"/>
              <a:t> be the relation on </a:t>
            </a:r>
            <a:r>
              <a:rPr lang="en-US" i="1" dirty="0" smtClean="0"/>
              <a:t>S</a:t>
            </a:r>
            <a:r>
              <a:rPr lang="en-US" dirty="0" smtClean="0"/>
              <a:t> consisting of the pairs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where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belong to the same subset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in the partition. We must show that </a:t>
            </a:r>
            <a:r>
              <a:rPr lang="en-US" i="1" dirty="0" smtClean="0"/>
              <a:t>R</a:t>
            </a:r>
            <a:r>
              <a:rPr lang="en-US" dirty="0" smtClean="0"/>
              <a:t> satisfies the properties of an equivalence relation.</a:t>
            </a:r>
          </a:p>
          <a:p>
            <a:pPr lvl="1"/>
            <a:r>
              <a:rPr lang="en-US" i="1" dirty="0" smtClean="0"/>
              <a:t>Reflexivity</a:t>
            </a:r>
            <a:r>
              <a:rPr lang="en-US" dirty="0" smtClean="0"/>
              <a:t>: For every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i="1" dirty="0" smtClean="0"/>
              <a:t>S</a:t>
            </a:r>
            <a:r>
              <a:rPr lang="en-US" dirty="0" smtClean="0"/>
              <a:t>, (</a:t>
            </a:r>
            <a:r>
              <a:rPr lang="en-US" i="1" dirty="0" err="1" smtClean="0"/>
              <a:t>a,a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because </a:t>
            </a:r>
            <a:r>
              <a:rPr lang="en-US" i="1" dirty="0" smtClean="0"/>
              <a:t>a</a:t>
            </a:r>
            <a:r>
              <a:rPr lang="en-US" dirty="0" smtClean="0"/>
              <a:t> is in the same subset as itself. </a:t>
            </a:r>
          </a:p>
          <a:p>
            <a:pPr lvl="1"/>
            <a:r>
              <a:rPr lang="en-US" i="1" dirty="0" smtClean="0"/>
              <a:t>Symmetry</a:t>
            </a:r>
            <a:r>
              <a:rPr lang="en-US" dirty="0" smtClean="0"/>
              <a:t>: If 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are in the same subset of the partition, so (</a:t>
            </a:r>
            <a:r>
              <a:rPr lang="en-US" i="1" dirty="0" err="1" smtClean="0"/>
              <a:t>b,a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Transitivity</a:t>
            </a:r>
            <a:r>
              <a:rPr lang="en-US" dirty="0" smtClean="0"/>
              <a:t>: If (</a:t>
            </a:r>
            <a:r>
              <a:rPr lang="en-US" i="1" dirty="0" err="1" smtClean="0"/>
              <a:t>a,b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and  (</a:t>
            </a:r>
            <a:r>
              <a:rPr lang="en-US" i="1" dirty="0" err="1" smtClean="0"/>
              <a:t>b,c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in the same subset of the partition, as are </a:t>
            </a:r>
            <a:r>
              <a:rPr lang="en-US" i="1" dirty="0" smtClean="0"/>
              <a:t> 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. Since the subsets are disjoint and </a:t>
            </a:r>
            <a:r>
              <a:rPr lang="en-US" i="1" dirty="0" smtClean="0"/>
              <a:t>b</a:t>
            </a:r>
            <a:r>
              <a:rPr lang="en-US" dirty="0" smtClean="0"/>
              <a:t> belongs to both, the  two subsets of the partition must be identical. Therefore, (</a:t>
            </a:r>
            <a:r>
              <a:rPr lang="en-US" i="1" dirty="0" err="1" smtClean="0"/>
              <a:t>a,c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since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belong to the same subset of the partition.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49" y="3818731"/>
            <a:ext cx="4671301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36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#35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9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A binary relation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on a set A</a:t>
            </a:r>
            <a:r>
              <a:rPr lang="en-US" dirty="0" smtClean="0"/>
              <a:t> is a subset of </a:t>
            </a:r>
            <a:r>
              <a:rPr lang="en-US" i="1" dirty="0" smtClean="0"/>
              <a:t>A </a:t>
            </a:r>
            <a:r>
              <a:rPr lang="en-US" dirty="0" smtClean="0">
                <a:latin typeface="Cambria Math"/>
                <a:ea typeface="Cambria Math"/>
              </a:rPr>
              <a:t>×</a:t>
            </a:r>
            <a:r>
              <a:rPr lang="en-US" i="1" dirty="0" smtClean="0"/>
              <a:t> A </a:t>
            </a:r>
            <a:r>
              <a:rPr lang="en-US" dirty="0" smtClean="0"/>
              <a:t>or a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   A = </a:t>
            </a:r>
            <a:r>
              <a:rPr lang="en-US" dirty="0" smtClean="0"/>
              <a:t>{</a:t>
            </a:r>
            <a:r>
              <a:rPr lang="en-US" i="1" dirty="0" err="1" smtClean="0"/>
              <a:t>a,b,c</a:t>
            </a:r>
            <a:r>
              <a:rPr lang="en-US" dirty="0" smtClean="0"/>
              <a:t>}. Then</a:t>
            </a:r>
            <a:r>
              <a:rPr lang="en-US" i="1" dirty="0" smtClean="0"/>
              <a:t> R = </a:t>
            </a:r>
            <a:r>
              <a:rPr lang="en-US" dirty="0" smtClean="0"/>
              <a:t>{(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</a:t>
            </a:r>
            <a:r>
              <a:rPr lang="en-US" i="1" dirty="0" smtClean="0"/>
              <a:t>, </a:t>
            </a:r>
            <a:r>
              <a:rPr lang="en-US" dirty="0" smtClean="0"/>
              <a:t>(</a:t>
            </a:r>
            <a:r>
              <a:rPr lang="en-US" i="1" dirty="0" err="1" smtClean="0"/>
              <a:t>a,c</a:t>
            </a:r>
            <a:r>
              <a:rPr lang="en-US" dirty="0" smtClean="0"/>
              <a:t>)} is a relation on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/>
              <a:t>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</a:t>
            </a:r>
            <a:r>
              <a:rPr lang="en-US" dirty="0" smtClean="0"/>
              <a:t>}. The ordered pairs in the relation                  R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divides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are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(1,1), (1, 2), (1,3), (1, 4), (2, 2), (2, 4), (3, 3), and  (4, 4).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 on a Set (</a:t>
            </a:r>
            <a:r>
              <a:rPr lang="en-US" i="1" dirty="0" smtClean="0"/>
              <a:t>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    </a:t>
            </a:r>
            <a:r>
              <a:rPr lang="en-US" sz="2400" b="1" dirty="0" smtClean="0"/>
              <a:t>Question</a:t>
            </a:r>
            <a:r>
              <a:rPr lang="en-US" sz="2400" dirty="0" smtClean="0"/>
              <a:t>: How many relations are there on a set </a:t>
            </a:r>
            <a:r>
              <a:rPr lang="en-US" sz="2400" i="1" dirty="0" smtClean="0"/>
              <a:t>A</a:t>
            </a:r>
            <a:r>
              <a:rPr lang="en-US" sz="2400" dirty="0" smtClean="0"/>
              <a:t>?</a:t>
            </a:r>
            <a:r>
              <a:rPr lang="en-US" sz="2400" b="1" dirty="0" smtClean="0"/>
              <a:t> 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endParaRPr lang="en-US" sz="2400" b="1" dirty="0" smtClean="0"/>
          </a:p>
          <a:p>
            <a:pPr marL="274320" lvl="2" indent="0">
              <a:spcBef>
                <a:spcPts val="0"/>
              </a:spcBef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 Because a relation on </a:t>
            </a:r>
            <a:r>
              <a:rPr lang="en-US" sz="2400" i="1" dirty="0" smtClean="0"/>
              <a:t>A</a:t>
            </a:r>
            <a:r>
              <a:rPr lang="en-US" sz="2400" dirty="0" smtClean="0"/>
              <a:t> is the same thing as a subset of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⨉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, we count the subsets of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.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ea typeface="Cambria Math" pitchFamily="18" charset="0"/>
              </a:rPr>
              <a:t>Since           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>
                <a:ea typeface="Cambria Math" pitchFamily="18" charset="0"/>
              </a:rPr>
              <a:t> has 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 elements when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 has </a:t>
            </a:r>
            <a:r>
              <a:rPr lang="en-US" sz="2400" i="1" dirty="0" smtClean="0">
                <a:ea typeface="Cambria Math" pitchFamily="18" charset="0"/>
              </a:rPr>
              <a:t>n</a:t>
            </a:r>
            <a:r>
              <a:rPr lang="en-US" sz="2400" dirty="0" smtClean="0">
                <a:ea typeface="Cambria Math" pitchFamily="18" charset="0"/>
              </a:rPr>
              <a:t> elements, and a set with </a:t>
            </a:r>
            <a:r>
              <a:rPr lang="en-US" sz="2400" i="1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elements has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>
                <a:ea typeface="Cambria Math" pitchFamily="18" charset="0"/>
              </a:rPr>
              <a:t>m</a:t>
            </a:r>
            <a:r>
              <a:rPr lang="en-US" sz="2400" dirty="0" smtClean="0">
                <a:ea typeface="Cambria Math" pitchFamily="18" charset="0"/>
              </a:rPr>
              <a:t> subsets, there are         subsets of  </a:t>
            </a:r>
            <a:r>
              <a:rPr lang="en-US" sz="2400" i="1" dirty="0" smtClean="0"/>
              <a:t>A </a:t>
            </a:r>
            <a:r>
              <a:rPr lang="en-US" sz="2400" dirty="0" smtClean="0">
                <a:latin typeface="Cambria Math"/>
                <a:ea typeface="Cambria Math"/>
              </a:rPr>
              <a:t>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>
                <a:ea typeface="Cambria Math" pitchFamily="18" charset="0"/>
              </a:rPr>
              <a:t>. Therefore,  there are        relations on a set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dirty="0" smtClean="0">
                <a:ea typeface="Cambria Math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6324600" y="3733800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419600" y="4114800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612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on a Set (</a:t>
            </a:r>
            <a:r>
              <a:rPr lang="en-US" i="1" dirty="0" smtClean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Consider these relations on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        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Which of these relations contain each of the pairs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           (1,1), (1, 2), (2, 1), (1, −1), and (2, 2)?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Checking the conditions that define each relation, we see that the pair </a:t>
            </a:r>
            <a:r>
              <a:rPr lang="en-US" dirty="0" smtClean="0">
                <a:latin typeface="Cambria Math"/>
                <a:ea typeface="Cambria Math"/>
              </a:rPr>
              <a:t>(1,1)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,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(2,1)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 −1)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: (2,2)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276600"/>
            <a:ext cx="66294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that these relations are on an infinite set and each of these relations is an infinite set.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Reflexive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i="1" dirty="0" smtClean="0"/>
              <a:t>R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reflexive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a,a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</a:t>
            </a:r>
            <a:r>
              <a:rPr lang="en-US" i="1" dirty="0" smtClean="0">
                <a:latin typeface="+mj-lt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for every element       </a:t>
            </a:r>
            <a:r>
              <a:rPr lang="en-US" i="1" dirty="0" smtClean="0">
                <a:latin typeface="+mj-lt"/>
                <a:ea typeface="Cambria Math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∊ </a:t>
            </a:r>
            <a:r>
              <a:rPr lang="en-US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r>
              <a:rPr lang="en-US" dirty="0" smtClean="0">
                <a:ea typeface="Cambria Math"/>
              </a:rPr>
              <a:t>Written symbolically, R is reflexive if and only if </a:t>
            </a:r>
          </a:p>
          <a:p>
            <a:pPr>
              <a:buNone/>
            </a:pPr>
            <a:r>
              <a:rPr lang="en-US" dirty="0" smtClean="0">
                <a:ea typeface="Cambria Math"/>
              </a:rPr>
              <a:t>           </a:t>
            </a:r>
            <a:r>
              <a:rPr lang="en-US" dirty="0" smtClean="0">
                <a:latin typeface="Cambria Math"/>
                <a:ea typeface="Cambria Math"/>
              </a:rPr>
              <a:t>∀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[</a:t>
            </a:r>
            <a:r>
              <a:rPr lang="en-US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∊</a:t>
            </a:r>
            <a:r>
              <a:rPr lang="en-US" i="1" dirty="0" err="1" smtClean="0">
                <a:ea typeface="Cambria Math"/>
              </a:rPr>
              <a:t>U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Example</a:t>
            </a:r>
            <a:r>
              <a:rPr lang="en-US" dirty="0" smtClean="0">
                <a:ea typeface="Cambria Math"/>
              </a:rPr>
              <a:t>: The following relations  on the integers are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relations are not reflexive: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 3 ≯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 3 ≠3 + 1),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  (note that 4  + 4 ≰ 3).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ea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3429000"/>
            <a:ext cx="3352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 Math"/>
                <a:ea typeface="Cambria Math"/>
              </a:rPr>
              <a:t>If </a:t>
            </a:r>
            <a:r>
              <a:rPr lang="en-US" sz="1400" i="1" dirty="0" smtClean="0">
                <a:ea typeface="Cambria Math"/>
              </a:rPr>
              <a:t>A</a:t>
            </a:r>
            <a:r>
              <a:rPr lang="en-US" sz="1400" dirty="0" smtClean="0">
                <a:latin typeface="Cambria Math"/>
                <a:ea typeface="Cambria Math"/>
              </a:rPr>
              <a:t> = ∅ </a:t>
            </a:r>
            <a:r>
              <a:rPr lang="en-US" sz="1400" dirty="0" smtClean="0">
                <a:ea typeface="Cambria Math"/>
              </a:rPr>
              <a:t> then the empty relation is reflexive vacuously. That is the empty relation on an empty set is reflexive!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Definition: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</a:t>
            </a:r>
            <a:r>
              <a:rPr lang="en-US" i="1" dirty="0" smtClean="0"/>
              <a:t>symmetric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(</a:t>
            </a:r>
            <a:r>
              <a:rPr lang="en-US" i="1" dirty="0" err="1" smtClean="0"/>
              <a:t>b,a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whenever (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R </a:t>
            </a:r>
            <a:r>
              <a:rPr lang="en-US" dirty="0" smtClean="0">
                <a:ea typeface="Cambria Math"/>
              </a:rPr>
              <a:t>for all </a:t>
            </a:r>
            <a:r>
              <a:rPr lang="en-US" i="1" dirty="0" err="1" smtClean="0">
                <a:ea typeface="Cambria Math"/>
              </a:rPr>
              <a:t>a,b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A.</a:t>
            </a:r>
            <a:r>
              <a:rPr lang="en-US" dirty="0" smtClean="0">
                <a:ea typeface="Cambria Math"/>
              </a:rPr>
              <a:t> Written symbolically,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symmetric if and only if </a:t>
            </a:r>
            <a:endParaRPr lang="en-US" i="1" dirty="0" smtClean="0">
              <a:ea typeface="Cambria Math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       ∀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∀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[(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err="1" smtClean="0">
                <a:latin typeface="Cambria Math"/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∊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⟶ (</a:t>
            </a:r>
            <a:r>
              <a:rPr lang="en-US" i="1" dirty="0" err="1" smtClean="0">
                <a:ea typeface="Cambria Math"/>
              </a:rPr>
              <a:t>y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 ∊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]</a:t>
            </a:r>
          </a:p>
          <a:p>
            <a:pPr>
              <a:buNone/>
            </a:pPr>
            <a:r>
              <a:rPr lang="en-US" b="1" dirty="0" smtClean="0">
                <a:ea typeface="Cambria Math"/>
              </a:rPr>
              <a:t>   Example</a:t>
            </a:r>
            <a:r>
              <a:rPr lang="en-US" dirty="0" smtClean="0">
                <a:ea typeface="Cambria Math"/>
              </a:rPr>
              <a:t>: The following relations  on the integers are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</a:rPr>
              <a:t>The following are not symmetric: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(note that 3 ≤ 4, but 4 ≰ 3),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(note that 4 &gt; 3, but 3 ≯ 4),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 (note that 4 = 3 + 1, but 3 ≠4 + 1).</a:t>
            </a: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a \in A}[a]_{R} = A.$$.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6581</TotalTime>
  <Words>4392</Words>
  <Application>Microsoft Office PowerPoint</Application>
  <PresentationFormat>On-screen Show (4:3)</PresentationFormat>
  <Paragraphs>357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Cambria</vt:lpstr>
      <vt:lpstr>Cambria Math</vt:lpstr>
      <vt:lpstr>Constantia</vt:lpstr>
      <vt:lpstr>Wingdings 2</vt:lpstr>
      <vt:lpstr>Flow</vt:lpstr>
      <vt:lpstr>Equation</vt:lpstr>
      <vt:lpstr>Relations</vt:lpstr>
      <vt:lpstr>Relations and Their Properties</vt:lpstr>
      <vt:lpstr>Section Summary</vt:lpstr>
      <vt:lpstr>Binary Relations</vt:lpstr>
      <vt:lpstr>Binary Relation on a Set</vt:lpstr>
      <vt:lpstr>Binary Relation on a Set (cont.)</vt:lpstr>
      <vt:lpstr>Binary Relations on a Set (cont.)</vt:lpstr>
      <vt:lpstr>Reflexive Relations</vt:lpstr>
      <vt:lpstr>Symmetric Relations</vt:lpstr>
      <vt:lpstr>Antisymmetric Relations</vt:lpstr>
      <vt:lpstr>Transitive Relations</vt:lpstr>
      <vt:lpstr>Combining Relations</vt:lpstr>
      <vt:lpstr>Composition</vt:lpstr>
      <vt:lpstr>Representing the  Composition of a Relation</vt:lpstr>
      <vt:lpstr>Powers of a Relation</vt:lpstr>
      <vt:lpstr>EXAMPLE</vt:lpstr>
      <vt:lpstr>HOMOWORK</vt:lpstr>
      <vt:lpstr>Representing Relations</vt:lpstr>
      <vt:lpstr>Section Summary</vt:lpstr>
      <vt:lpstr>Representing Relations Using Matrices</vt:lpstr>
      <vt:lpstr>Examples of Representing Relations Using Matrices</vt:lpstr>
      <vt:lpstr>Examples of Representing Relations Using Matrices (cont.)</vt:lpstr>
      <vt:lpstr>Matrices of Relations on Sets</vt:lpstr>
      <vt:lpstr>Example of a Relation on a Set</vt:lpstr>
      <vt:lpstr>Representing Relations Using Digraphs</vt:lpstr>
      <vt:lpstr>Examples of Digraphs Representing Relations</vt:lpstr>
      <vt:lpstr>Determining which Properties a Relation has from its Digraph</vt:lpstr>
      <vt:lpstr> </vt:lpstr>
      <vt:lpstr>PowerPoint Presentation</vt:lpstr>
      <vt:lpstr>PowerPoint Presentation</vt:lpstr>
      <vt:lpstr>PowerPoint Presentation</vt:lpstr>
      <vt:lpstr>Example of the Powers of a Relation</vt:lpstr>
      <vt:lpstr>EXAMPLE</vt:lpstr>
      <vt:lpstr>HOMEWORK</vt:lpstr>
      <vt:lpstr>Equivalence Relations</vt:lpstr>
      <vt:lpstr>Section Summary</vt:lpstr>
      <vt:lpstr>Equivalence Relations</vt:lpstr>
      <vt:lpstr>Strings</vt:lpstr>
      <vt:lpstr>Congruence Modulo m</vt:lpstr>
      <vt:lpstr>Divides</vt:lpstr>
      <vt:lpstr>Equivalence Classes</vt:lpstr>
      <vt:lpstr>Equivalence Classes and Partitions</vt:lpstr>
      <vt:lpstr>Partition of a Set</vt:lpstr>
      <vt:lpstr>An Equivalence Relation Partitions a Set</vt:lpstr>
      <vt:lpstr>An Equivalence Relation Partitions a Set (continued)</vt:lpstr>
      <vt:lpstr>EXAMPLE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PETER STANCHEV</cp:lastModifiedBy>
  <cp:revision>499</cp:revision>
  <dcterms:created xsi:type="dcterms:W3CDTF">2011-12-08T02:09:54Z</dcterms:created>
  <dcterms:modified xsi:type="dcterms:W3CDTF">2017-03-10T18:41:00Z</dcterms:modified>
</cp:coreProperties>
</file>