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AB27C2-3387-4EB7-BE88-D903149AE922}" type="datetimeFigureOut">
              <a:rPr lang="en-US"/>
              <a:pPr>
                <a:defRPr/>
              </a:pPr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91BED00-6EFE-46C4-B0D0-F453DD891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CBD4A-D3EA-4BA1-889D-1574699B2C9C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F7EC0-648A-4676-8496-3D62E1E52E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A2BE0B-A70E-4993-A5F3-F1280EE8B9EB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4F64-9B87-4CD4-9F1D-9AA0867A5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32050-D629-457E-9AC9-9C18F6A943A5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610BB-19EC-4DD4-AB03-82FF901B29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FC4F2-E734-4FD3-9DA5-6DC2639ABCCE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DF8F3-BC6F-4E59-A5FB-0CB812E74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5DAAC-2444-4577-8443-E2A977A1B61B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356BB-F820-4912-BE83-954E161B8C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9FEBB-D0E5-4D61-BBCF-460B9D1606A2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56E30-0F8B-4514-8426-1999168CA5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696AB-9C14-4D78-BD45-895B036E9F76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66CAA-FE50-42B2-8DE3-D71F99A891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CC495D-A635-4F0F-8BBF-7C8FED7856BB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BB0FA-6658-44B8-9F06-7C56CB6884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1D8EF2-3B02-4C5C-A671-E2BAECE3DCD7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DAB59-637B-4EAD-9B9E-EE07182E3F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259EF-838C-4920-B8C9-07476177854F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4F2E0-19A7-404B-A91F-2961CC9F08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DADBB-F371-4A54-A843-C5F86BA8CC32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5D4EC6-A1D4-4880-ABD3-F4E2D31CA1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CCC08A-62D1-449D-A3D4-53DDEF908D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1D6C4E-7465-4087-A1AE-93D24EBDE490}" type="datetimeFigureOut">
              <a:rPr lang="en-US" smtClean="0"/>
              <a:pPr>
                <a:defRPr/>
              </a:pPr>
              <a:t>2/4/2021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Organelles and Illness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An Active-learning 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During the activity you will: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Assess the relationship between symptoms presented by patients and specific cellular functions (Evaluation).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Infer malfunctioning cellular organelles as being the cause of illness (Analysis).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Explain how the malfunctioning of a particular organelle can result in a given array of symptoms (Analysis).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Organelles and Illness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048225"/>
            <a:ext cx="3657600" cy="3566413"/>
          </a:xfrm>
        </p:spPr>
      </p:pic>
      <p:sp>
        <p:nvSpPr>
          <p:cNvPr id="1638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eaLnBrk="1" hangingPunct="1"/>
            <a:r>
              <a:rPr lang="en-US" sz="3600" smtClean="0"/>
              <a:t>Diagnose the malfunctioning organelle</a:t>
            </a:r>
          </a:p>
          <a:p>
            <a:pPr eaLnBrk="1" hangingPunct="1"/>
            <a:endParaRPr lang="en-US" sz="3600" smtClean="0"/>
          </a:p>
          <a:p>
            <a:pPr eaLnBrk="1" hangingPunct="1"/>
            <a:r>
              <a:rPr lang="en-US" sz="3600" smtClean="0"/>
              <a:t>Rationale</a:t>
            </a:r>
            <a:r>
              <a:rPr lang="en-US" smtClean="0"/>
              <a:t>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Activity Guide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Work in groups to diagnose each case.</a:t>
            </a:r>
          </a:p>
          <a:p>
            <a:pPr eaLnBrk="1" hangingPunct="1"/>
            <a:r>
              <a:rPr lang="en-US" sz="2800" dirty="0" smtClean="0"/>
              <a:t>A student must act as </a:t>
            </a:r>
            <a:r>
              <a:rPr lang="en-US" sz="2800" b="1" dirty="0" smtClean="0"/>
              <a:t>facilitator</a:t>
            </a:r>
            <a:r>
              <a:rPr lang="en-US" sz="2800" dirty="0" smtClean="0"/>
              <a:t> for each case.</a:t>
            </a:r>
          </a:p>
          <a:p>
            <a:pPr lvl="1" eaLnBrk="1" hangingPunct="1"/>
            <a:r>
              <a:rPr lang="en-US" sz="2400" dirty="0" smtClean="0"/>
              <a:t>Lead discussion; formalize group response.</a:t>
            </a:r>
          </a:p>
          <a:p>
            <a:pPr eaLnBrk="1" hangingPunct="1"/>
            <a:r>
              <a:rPr lang="en-US" sz="2800" dirty="0" smtClean="0"/>
              <a:t>Each student acts as </a:t>
            </a:r>
            <a:r>
              <a:rPr lang="en-US" sz="2800" b="1" dirty="0" smtClean="0"/>
              <a:t>discussant</a:t>
            </a:r>
            <a:r>
              <a:rPr lang="en-US" sz="2800" dirty="0" smtClean="0"/>
              <a:t> for other cases.</a:t>
            </a:r>
          </a:p>
          <a:p>
            <a:pPr lvl="1" eaLnBrk="1" hangingPunct="1"/>
            <a:r>
              <a:rPr lang="en-US" sz="2400" dirty="0" smtClean="0"/>
              <a:t>Provide insights &amp; perspectives.  Consider, compare &amp; contrast inputs of others as you collaborate to form group response.</a:t>
            </a:r>
          </a:p>
          <a:p>
            <a:pPr eaLnBrk="1" hangingPunct="1"/>
            <a:r>
              <a:rPr lang="en-US" sz="2800" dirty="0" smtClean="0"/>
              <a:t>You may be called on to present your group’s answers to the class.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Patient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Case 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Seven year-old male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Fatigue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Muscle weakness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endurance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of coordination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Progressive difficulty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walking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Physical Examination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Muscle loss &amp; deformity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Awkward gait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breathing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Laboratory Results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Cells have abnormal shape</a:t>
            </a:r>
          </a:p>
          <a:p>
            <a:pPr marL="0" lv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Cell division is abnormal</a:t>
            </a:r>
          </a:p>
          <a:p>
            <a:pPr marL="0" lv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Impaired intracellular movement of materials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7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0"/>
            <a:ext cx="6934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Patient </a:t>
            </a:r>
            <a:r>
              <a:rPr lang="en-US" sz="2000" u="sng" dirty="0" smtClean="0"/>
              <a:t>History</a:t>
            </a:r>
            <a:r>
              <a:rPr lang="en-US" sz="2000" dirty="0" smtClean="0"/>
              <a:t>, Case Study </a:t>
            </a:r>
            <a:r>
              <a:rPr lang="en-US" sz="2000" dirty="0"/>
              <a:t>2</a:t>
            </a:r>
            <a:r>
              <a:rPr lang="en-US" sz="2000" dirty="0"/>
              <a:t>	</a:t>
            </a:r>
          </a:p>
          <a:p>
            <a:r>
              <a:rPr lang="en-US" sz="2000" dirty="0"/>
              <a:t> </a:t>
            </a:r>
          </a:p>
          <a:p>
            <a:pPr lvl="1"/>
            <a:r>
              <a:rPr lang="en-US" sz="2000" dirty="0"/>
              <a:t>42 year-old male </a:t>
            </a:r>
          </a:p>
          <a:p>
            <a:pPr lvl="1"/>
            <a:r>
              <a:rPr lang="en-US" sz="2000" dirty="0"/>
              <a:t>No major health issue to date</a:t>
            </a:r>
          </a:p>
          <a:p>
            <a:pPr lvl="1"/>
            <a:r>
              <a:rPr lang="en-US" sz="2000" dirty="0"/>
              <a:t>Notable increase in weight over past month—gain of 17 pounds</a:t>
            </a:r>
          </a:p>
          <a:p>
            <a:pPr lvl="1"/>
            <a:r>
              <a:rPr lang="en-US" sz="2000" dirty="0"/>
              <a:t>Recent lethargy</a:t>
            </a:r>
          </a:p>
          <a:p>
            <a:pPr lvl="1"/>
            <a:r>
              <a:rPr lang="en-US" sz="2000" dirty="0"/>
              <a:t>Patient is on a new eating regimen—every meal is from a ‘fast-food’ restaurant</a:t>
            </a:r>
          </a:p>
          <a:p>
            <a:r>
              <a:rPr lang="en-US" sz="2000" dirty="0"/>
              <a:t>			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	</a:t>
            </a:r>
            <a:r>
              <a:rPr lang="en-US" sz="2000" u="sng" dirty="0"/>
              <a:t>Physical Examination</a:t>
            </a:r>
            <a:endParaRPr lang="en-US" sz="2000" dirty="0"/>
          </a:p>
          <a:p>
            <a:pPr lvl="1"/>
            <a:r>
              <a:rPr lang="en-US" sz="2000" dirty="0"/>
              <a:t>Enlarged liver</a:t>
            </a:r>
          </a:p>
          <a:p>
            <a:pPr lvl="1"/>
            <a:r>
              <a:rPr lang="en-US" sz="2000" dirty="0"/>
              <a:t>Muscle weakness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	</a:t>
            </a:r>
            <a:r>
              <a:rPr lang="en-US" sz="2000" u="sng" dirty="0"/>
              <a:t>Laboratory Results</a:t>
            </a:r>
            <a:endParaRPr lang="en-US" sz="2000" dirty="0"/>
          </a:p>
          <a:p>
            <a:pPr lvl="0"/>
            <a:r>
              <a:rPr lang="en-US" sz="2000" dirty="0"/>
              <a:t>Negative for hepatitis</a:t>
            </a:r>
          </a:p>
          <a:p>
            <a:pPr lvl="0"/>
            <a:r>
              <a:rPr lang="en-US" sz="2000" dirty="0"/>
              <a:t>Excessive glycogen granules in liver</a:t>
            </a:r>
          </a:p>
          <a:p>
            <a:pPr lvl="0"/>
            <a:r>
              <a:rPr lang="en-US" sz="2000" dirty="0"/>
              <a:t>High levels of fat in liver—abnormal fat metabolism</a:t>
            </a:r>
          </a:p>
          <a:p>
            <a:pPr lvl="0"/>
            <a:r>
              <a:rPr lang="en-US" sz="2000" dirty="0"/>
              <a:t>Low testosterone levels</a:t>
            </a:r>
          </a:p>
          <a:p>
            <a:pPr lvl="0"/>
            <a:r>
              <a:rPr lang="en-US" sz="2000" dirty="0"/>
              <a:t>Abnormal cell calcium balance</a:t>
            </a:r>
          </a:p>
        </p:txBody>
      </p:sp>
    </p:spTree>
    <p:extLst>
      <p:ext uri="{BB962C8B-B14F-4D97-AF65-F5344CB8AC3E}">
        <p14:creationId xmlns:p14="http://schemas.microsoft.com/office/powerpoint/2010/main" val="22040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1668"/>
            <a:ext cx="8458200" cy="6309420"/>
            <a:chOff x="76200" y="11668"/>
            <a:chExt cx="8458200" cy="6309420"/>
          </a:xfrm>
        </p:grpSpPr>
        <p:sp>
          <p:nvSpPr>
            <p:cNvPr id="4" name="Rectangle 3"/>
            <p:cNvSpPr/>
            <p:nvPr/>
          </p:nvSpPr>
          <p:spPr>
            <a:xfrm>
              <a:off x="76200" y="381000"/>
              <a:ext cx="4343400" cy="5940088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r>
                <a:rPr lang="en-US" sz="2000" u="sng" dirty="0" smtClean="0"/>
                <a:t>Patient History</a:t>
              </a:r>
              <a:r>
                <a:rPr lang="en-US" sz="2000" dirty="0" smtClean="0"/>
                <a:t>, Case </a:t>
              </a:r>
              <a:r>
                <a:rPr lang="en-US" sz="2000" dirty="0" smtClean="0"/>
                <a:t>Study 3</a:t>
              </a:r>
            </a:p>
            <a:p>
              <a:r>
                <a:rPr lang="en-US" sz="2000" dirty="0" smtClean="0"/>
                <a:t> </a:t>
              </a:r>
              <a:endParaRPr lang="en-US" sz="2000" dirty="0"/>
            </a:p>
            <a:p>
              <a:pPr lvl="1"/>
              <a:r>
                <a:rPr lang="en-US" sz="2000" dirty="0"/>
                <a:t>55 year-old female</a:t>
              </a:r>
            </a:p>
            <a:p>
              <a:pPr lvl="1"/>
              <a:r>
                <a:rPr lang="en-US" sz="2000" dirty="0"/>
                <a:t>Excellent health to date</a:t>
              </a:r>
            </a:p>
            <a:p>
              <a:pPr lvl="1"/>
              <a:r>
                <a:rPr lang="en-US" sz="2000" dirty="0"/>
                <a:t>Recent onset of:</a:t>
              </a:r>
            </a:p>
            <a:p>
              <a:pPr lvl="2"/>
              <a:r>
                <a:rPr lang="en-US" sz="2000" dirty="0" smtClean="0"/>
                <a:t>Fatigue </a:t>
              </a:r>
              <a:endParaRPr lang="en-US" sz="2000" dirty="0"/>
            </a:p>
            <a:p>
              <a:pPr lvl="2"/>
              <a:r>
                <a:rPr lang="en-US" sz="2000" dirty="0"/>
                <a:t>Headaches </a:t>
              </a:r>
            </a:p>
            <a:p>
              <a:pPr lvl="2"/>
              <a:r>
                <a:rPr lang="en-US" sz="2000" dirty="0"/>
                <a:t>Excessive salivation</a:t>
              </a:r>
            </a:p>
            <a:p>
              <a:pPr lvl="2"/>
              <a:r>
                <a:rPr lang="en-US" sz="2000" dirty="0"/>
                <a:t>Nausea</a:t>
              </a:r>
            </a:p>
            <a:p>
              <a:pPr lvl="2"/>
              <a:r>
                <a:rPr lang="en-US" sz="2000" dirty="0"/>
                <a:t>Vomiting</a:t>
              </a:r>
            </a:p>
            <a:p>
              <a:pPr lvl="2"/>
              <a:r>
                <a:rPr lang="en-US" sz="2000" dirty="0"/>
                <a:t>Diarrhea</a:t>
              </a:r>
            </a:p>
            <a:p>
              <a:pPr lvl="2"/>
              <a:r>
                <a:rPr lang="en-US" sz="2000" dirty="0"/>
                <a:t>Vertigo</a:t>
              </a:r>
            </a:p>
            <a:p>
              <a:pPr lvl="2"/>
              <a:r>
                <a:rPr lang="en-US" sz="2000" dirty="0"/>
                <a:t>Abdominal pain</a:t>
              </a:r>
            </a:p>
            <a:p>
              <a:pPr lvl="2"/>
              <a:r>
                <a:rPr lang="en-US" sz="2000" dirty="0"/>
                <a:t>Weight loss</a:t>
              </a:r>
            </a:p>
            <a:p>
              <a:pPr lvl="1"/>
              <a:r>
                <a:rPr lang="en-US" sz="2000" dirty="0" smtClean="0"/>
                <a:t>	Psychological </a:t>
              </a:r>
              <a:r>
                <a:rPr lang="en-US" sz="2000" dirty="0"/>
                <a:t>stress</a:t>
              </a:r>
            </a:p>
            <a:p>
              <a:pPr lvl="2"/>
              <a:r>
                <a:rPr lang="en-US" sz="2000" dirty="0"/>
                <a:t>Recently won lottery</a:t>
              </a:r>
            </a:p>
            <a:p>
              <a:pPr lvl="2"/>
              <a:r>
                <a:rPr lang="en-US" sz="2000" dirty="0"/>
                <a:t>Marital stress</a:t>
              </a:r>
            </a:p>
            <a:p>
              <a:r>
                <a:rPr lang="en-US" sz="2000" dirty="0"/>
                <a:t> </a:t>
              </a:r>
            </a:p>
            <a:p>
              <a:r>
                <a:rPr lang="en-US" sz="2000" dirty="0"/>
                <a:t>	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29545" y="11668"/>
              <a:ext cx="4204855" cy="624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u="sng" dirty="0"/>
                <a:t>Physical </a:t>
              </a:r>
              <a:r>
                <a:rPr lang="en-US" sz="2000" u="sng" dirty="0" smtClean="0"/>
                <a:t>Examination</a:t>
              </a:r>
              <a:br>
                <a:rPr lang="en-US" sz="2000" u="sng" dirty="0" smtClean="0"/>
              </a:br>
              <a:endParaRPr lang="en-US" sz="2000" dirty="0"/>
            </a:p>
            <a:p>
              <a:pPr lvl="1"/>
              <a:r>
                <a:rPr lang="en-US" sz="2000" dirty="0"/>
                <a:t>Swelling of eyelids</a:t>
              </a:r>
            </a:p>
            <a:p>
              <a:pPr lvl="1"/>
              <a:r>
                <a:rPr lang="en-US" sz="2000" dirty="0"/>
                <a:t>Partial limb paralysis</a:t>
              </a:r>
            </a:p>
            <a:p>
              <a:pPr lvl="1"/>
              <a:r>
                <a:rPr lang="en-US" sz="2000" dirty="0"/>
                <a:t>Hyperkeratosis (increased pigmentation) of skin on palms &amp; soles</a:t>
              </a:r>
            </a:p>
            <a:p>
              <a:pPr lvl="1"/>
              <a:r>
                <a:rPr lang="en-US" sz="2000" dirty="0"/>
                <a:t>White banding on fingernails</a:t>
              </a:r>
            </a:p>
            <a:p>
              <a:pPr lvl="1"/>
              <a:r>
                <a:rPr lang="en-US" sz="2000" dirty="0"/>
                <a:t>Muscle weakness</a:t>
              </a:r>
            </a:p>
            <a:p>
              <a:r>
                <a:rPr lang="en-US" sz="2000" dirty="0"/>
                <a:t> </a:t>
              </a:r>
              <a:endParaRPr lang="en-US" sz="2000" dirty="0" smtClean="0"/>
            </a:p>
            <a:p>
              <a:endParaRPr lang="en-US" sz="2000" dirty="0"/>
            </a:p>
            <a:p>
              <a:r>
                <a:rPr lang="en-US" sz="2000" dirty="0"/>
                <a:t>	</a:t>
              </a:r>
              <a:r>
                <a:rPr lang="en-US" sz="2000" u="sng" dirty="0"/>
                <a:t>Laboratory </a:t>
              </a:r>
              <a:r>
                <a:rPr lang="en-US" sz="2000" u="sng" dirty="0" smtClean="0"/>
                <a:t>Results</a:t>
              </a:r>
            </a:p>
            <a:p>
              <a:endParaRPr lang="en-US" sz="2000" dirty="0"/>
            </a:p>
            <a:p>
              <a:pPr lvl="0"/>
              <a:r>
                <a:rPr lang="en-US" sz="2000" dirty="0"/>
                <a:t>Low levels of ATP production</a:t>
              </a:r>
            </a:p>
            <a:p>
              <a:pPr lvl="0"/>
              <a:r>
                <a:rPr lang="en-US" sz="2000" dirty="0"/>
                <a:t>Unusually high levels of arsenic</a:t>
              </a:r>
            </a:p>
            <a:p>
              <a:pPr lvl="0"/>
              <a:r>
                <a:rPr lang="en-US" sz="2000" dirty="0"/>
                <a:t>Abnormal levels of cell death—not due to apoptosis (programmed cell death</a:t>
              </a:r>
              <a:r>
                <a:rPr lang="en-US" sz="2000" dirty="0" smtClean="0"/>
                <a:t>)—cell </a:t>
              </a:r>
              <a:r>
                <a:rPr lang="en-US" sz="2000" dirty="0"/>
                <a:t>death appears to be due to lack of energy to maintain homeostasis due to low ATP levels.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56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</a:t>
            </a:r>
            <a:r>
              <a:rPr lang="en-US" sz="2000" u="sng" dirty="0"/>
              <a:t>Patient </a:t>
            </a:r>
            <a:r>
              <a:rPr lang="en-US" sz="2000" u="sng" dirty="0" smtClean="0"/>
              <a:t>History, Case </a:t>
            </a:r>
            <a:r>
              <a:rPr lang="en-US" sz="2000" u="sng" dirty="0" smtClean="0"/>
              <a:t>Study 4 </a:t>
            </a:r>
            <a:r>
              <a:rPr lang="en-US" sz="2000" dirty="0" smtClean="0"/>
              <a:t>: </a:t>
            </a:r>
            <a:r>
              <a:rPr lang="en-US" sz="2000" dirty="0"/>
              <a:t>	</a:t>
            </a:r>
          </a:p>
          <a:p>
            <a:pPr lvl="1"/>
            <a:r>
              <a:rPr lang="en-US" sz="2000" dirty="0"/>
              <a:t>2-day old male</a:t>
            </a:r>
          </a:p>
          <a:p>
            <a:pPr lvl="1"/>
            <a:r>
              <a:rPr lang="en-US" sz="2000" dirty="0"/>
              <a:t>Low birth-weight (4pds. 5 ounces)</a:t>
            </a:r>
          </a:p>
          <a:p>
            <a:pPr lvl="1"/>
            <a:r>
              <a:rPr lang="en-US" sz="2000" dirty="0"/>
              <a:t>Difficulty suckling/swallowing</a:t>
            </a:r>
          </a:p>
          <a:p>
            <a:pPr lvl="1"/>
            <a:r>
              <a:rPr lang="en-US" sz="2000" dirty="0"/>
              <a:t>Seizures</a:t>
            </a:r>
          </a:p>
          <a:p>
            <a:pPr lvl="1"/>
            <a:r>
              <a:rPr lang="en-US" sz="2000" dirty="0"/>
              <a:t>Gastrointestinal </a:t>
            </a:r>
            <a:r>
              <a:rPr lang="en-US" sz="2000" dirty="0" smtClean="0"/>
              <a:t>bleeding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	</a:t>
            </a:r>
            <a:r>
              <a:rPr lang="en-US" sz="2000" u="sng" dirty="0"/>
              <a:t>Physical Examination</a:t>
            </a:r>
            <a:endParaRPr lang="en-US" sz="2000" dirty="0"/>
          </a:p>
          <a:p>
            <a:pPr lvl="1"/>
            <a:r>
              <a:rPr lang="en-US" sz="2000" dirty="0"/>
              <a:t>Enlarged liver</a:t>
            </a:r>
          </a:p>
          <a:p>
            <a:pPr lvl="1"/>
            <a:r>
              <a:rPr lang="en-US" sz="2000" dirty="0"/>
              <a:t>Low muscle tone/inability to move</a:t>
            </a:r>
          </a:p>
          <a:p>
            <a:pPr lvl="1"/>
            <a:r>
              <a:rPr lang="en-US" sz="2000" dirty="0"/>
              <a:t>Glaucoma</a:t>
            </a:r>
          </a:p>
          <a:p>
            <a:pPr lvl="1"/>
            <a:r>
              <a:rPr lang="en-US" sz="2000" dirty="0"/>
              <a:t>Facial deformities</a:t>
            </a:r>
          </a:p>
          <a:p>
            <a:pPr lvl="1"/>
            <a:r>
              <a:rPr lang="en-US" sz="2000" dirty="0"/>
              <a:t>Impaired hearing</a:t>
            </a:r>
          </a:p>
          <a:p>
            <a:pPr lvl="1"/>
            <a:r>
              <a:rPr lang="en-US" sz="2000" dirty="0"/>
              <a:t>Jaundiced </a:t>
            </a:r>
            <a:r>
              <a:rPr lang="en-US" sz="2000" dirty="0" smtClean="0"/>
              <a:t>skin</a:t>
            </a:r>
            <a:r>
              <a:rPr lang="en-US" sz="2000" dirty="0"/>
              <a:t>		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2000" u="sng" dirty="0"/>
              <a:t>Laboratory Results</a:t>
            </a:r>
            <a:endParaRPr lang="en-US" sz="2000" dirty="0"/>
          </a:p>
          <a:p>
            <a:pPr lvl="0"/>
            <a:r>
              <a:rPr lang="en-US" sz="2000" dirty="0"/>
              <a:t>High levels of hydrogen peroxide in cells</a:t>
            </a:r>
          </a:p>
          <a:p>
            <a:pPr lvl="0"/>
            <a:r>
              <a:rPr lang="en-US" sz="2000" dirty="0"/>
              <a:t>High levels of fats and amino acids in cells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78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247</TotalTime>
  <Words>447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Wingdings</vt:lpstr>
      <vt:lpstr>Adjacency</vt:lpstr>
      <vt:lpstr>Organelles and Illness</vt:lpstr>
      <vt:lpstr>Objectives</vt:lpstr>
      <vt:lpstr>Organelles and Illness</vt:lpstr>
      <vt:lpstr>Activity Guide</vt:lpstr>
      <vt:lpstr>PowerPoint Presentation</vt:lpstr>
      <vt:lpstr>PowerPoint Presentation</vt:lpstr>
      <vt:lpstr>PowerPoint Presentation</vt:lpstr>
      <vt:lpstr>PowerPoint Presentation</vt:lpstr>
    </vt:vector>
  </TitlesOfParts>
  <Company>Middle Tennessee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Organelles and Illness</dc:title>
  <dc:creator>Middle Tennessee State University</dc:creator>
  <cp:lastModifiedBy>Cheryl Samaniego</cp:lastModifiedBy>
  <cp:revision>30</cp:revision>
  <dcterms:created xsi:type="dcterms:W3CDTF">2009-11-14T16:58:09Z</dcterms:created>
  <dcterms:modified xsi:type="dcterms:W3CDTF">2021-02-04T14:18:00Z</dcterms:modified>
</cp:coreProperties>
</file>