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6" r:id="rId4"/>
    <p:sldId id="268" r:id="rId5"/>
    <p:sldId id="259" r:id="rId6"/>
    <p:sldId id="260" r:id="rId7"/>
    <p:sldId id="261" r:id="rId8"/>
    <p:sldId id="263" r:id="rId9"/>
    <p:sldId id="269" r:id="rId10"/>
    <p:sldId id="270" r:id="rId11"/>
    <p:sldId id="264" r:id="rId1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60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F359E-67C2-4569-B38B-B22C331BA0F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E9E20-722E-45EE-8EB8-F0748952A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2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4C45F-A2F4-4560-92D3-BEF8BCE4A00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8FE12-AD56-4AF3-B55B-E5CC6A7B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2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907ACBA-7680-40CE-AEBD-E03AF469698B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117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0081A55-1384-4B2D-A9DC-33C3DB0FBEF4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mtClean="0"/>
              <a:t>It is a phospholipid bilayer.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mtClean="0"/>
              <a:t>It is embedded with proteins that move in space.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mtClean="0"/>
              <a:t>It contains cholesterol for support.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mtClean="0"/>
              <a:t>It contains carbohydrates on proteins and lipids.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mtClean="0"/>
              <a:t>It is </a:t>
            </a:r>
            <a:r>
              <a:rPr lang="en-US" altLang="en-US" smtClean="0">
                <a:solidFill>
                  <a:srgbClr val="E14B00"/>
                </a:solidFill>
              </a:rPr>
              <a:t>selectively permeable</a:t>
            </a:r>
            <a:r>
              <a:rPr lang="en-US" altLang="en-US" smtClean="0"/>
              <a:t>.</a:t>
            </a:r>
          </a:p>
          <a:p>
            <a:pPr marL="342900" indent="-342900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0368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D36BBC1-9283-459C-85AE-9B494C48D8F4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115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1484E29-9D36-4347-BF31-6B2D4E6FEABA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43776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C939D08-38DB-4409-B0F2-B997FB3D3D73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865897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3CDA047-0205-4BB9-AC1A-A4C44B28FDE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49E1F92-4445-40CE-9048-9E3761238650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A047-0205-4BB9-AC1A-A4C44B28FDE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1F92-4445-40CE-9048-9E37612386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A047-0205-4BB9-AC1A-A4C44B28FDE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1F92-4445-40CE-9048-9E37612386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A047-0205-4BB9-AC1A-A4C44B28FDE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1F92-4445-40CE-9048-9E37612386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A047-0205-4BB9-AC1A-A4C44B28FDE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1F92-4445-40CE-9048-9E37612386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A047-0205-4BB9-AC1A-A4C44B28FDE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1F92-4445-40CE-9048-9E37612386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A047-0205-4BB9-AC1A-A4C44B28FDE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1F92-4445-40CE-9048-9E37612386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A047-0205-4BB9-AC1A-A4C44B28FDE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1F92-4445-40CE-9048-9E37612386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A047-0205-4BB9-AC1A-A4C44B28FDE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1F92-4445-40CE-9048-9E37612386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A047-0205-4BB9-AC1A-A4C44B28FDE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1F92-4445-40CE-9048-9E3761238650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A047-0205-4BB9-AC1A-A4C44B28FDE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1F92-4445-40CE-9048-9E37612386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3CDA047-0205-4BB9-AC1A-A4C44B28FDE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49E1F92-4445-40CE-9048-9E37612386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_3lNYbt0eA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Cell Structure and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Week </a:t>
            </a:r>
            <a:r>
              <a:rPr lang="en-US" dirty="0" smtClean="0"/>
              <a:t>3 </a:t>
            </a:r>
            <a:r>
              <a:rPr lang="en-US" dirty="0" smtClean="0"/>
              <a:t>- Laboratory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43815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 enzymes work*?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524000" y="2093913"/>
            <a:ext cx="6096000" cy="25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3" tIns="51417" rIns="102833" bIns="51417">
            <a:spAutoFit/>
          </a:bodyPr>
          <a:lstStyle>
            <a:lvl1pPr defTabSz="10287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287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0287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0287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0287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Copyright © The McGraw-Hill Companies, Inc. Permission required for reproduction or display.</a:t>
            </a:r>
          </a:p>
        </p:txBody>
      </p:sp>
      <p:pic>
        <p:nvPicPr>
          <p:cNvPr id="45060" name="Picture 4" descr="mad25464_03_18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703513"/>
            <a:ext cx="98425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5" descr="mad25464_03_18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3548063"/>
            <a:ext cx="61753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6" descr="mad25464_03_18_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52675"/>
            <a:ext cx="434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7" descr="mad25464_03_18_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2490788"/>
            <a:ext cx="531812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8" descr="mad25464_03_18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3754438"/>
            <a:ext cx="98425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9" descr="mad25464_03_18_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525" y="3667125"/>
            <a:ext cx="43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6" name="Picture 10" descr="mad25464_03_18_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571875"/>
            <a:ext cx="44926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7" name="Picture 11" descr="mad25464_03_18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4887913"/>
            <a:ext cx="98425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8" name="Picture 12" descr="mad25464_03_18_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3559175"/>
            <a:ext cx="434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9" name="Picture 13" descr="mad25464_03_18b_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325" y="2378075"/>
            <a:ext cx="57150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0" name="Picture 14" descr="mad25464_03_18b_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825" y="4891088"/>
            <a:ext cx="950913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1" name="Picture 15" descr="mad25464_03_18b_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735388"/>
            <a:ext cx="950913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2" name="Picture 16" descr="mad25464_03_18b_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2709863"/>
            <a:ext cx="950912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3" name="Picture 17" descr="mad25464_03_18b_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3589338"/>
            <a:ext cx="5905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4" name="Picture 18" descr="mad25464_03_18b_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5" y="3698875"/>
            <a:ext cx="531813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6727825" y="4983163"/>
            <a:ext cx="0" cy="174625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1974850" y="4965700"/>
            <a:ext cx="0" cy="174625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 flipH="1">
            <a:off x="2139950" y="4629150"/>
            <a:ext cx="361950" cy="381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078" name="Freeform 22"/>
          <p:cNvSpPr>
            <a:spLocks/>
          </p:cNvSpPr>
          <p:nvPr/>
        </p:nvSpPr>
        <p:spPr bwMode="auto">
          <a:xfrm>
            <a:off x="2460625" y="4575175"/>
            <a:ext cx="88900" cy="92075"/>
          </a:xfrm>
          <a:custGeom>
            <a:avLst/>
            <a:gdLst>
              <a:gd name="T0" fmla="*/ 2147483647 w 56"/>
              <a:gd name="T1" fmla="*/ 2147483647 h 58"/>
              <a:gd name="T2" fmla="*/ 0 w 56"/>
              <a:gd name="T3" fmla="*/ 2147483647 h 58"/>
              <a:gd name="T4" fmla="*/ 0 w 56"/>
              <a:gd name="T5" fmla="*/ 2147483647 h 58"/>
              <a:gd name="T6" fmla="*/ 2147483647 w 56"/>
              <a:gd name="T7" fmla="*/ 2147483647 h 58"/>
              <a:gd name="T8" fmla="*/ 2147483647 w 56"/>
              <a:gd name="T9" fmla="*/ 2147483647 h 58"/>
              <a:gd name="T10" fmla="*/ 2147483647 w 56"/>
              <a:gd name="T11" fmla="*/ 0 h 58"/>
              <a:gd name="T12" fmla="*/ 2147483647 w 56"/>
              <a:gd name="T13" fmla="*/ 0 h 58"/>
              <a:gd name="T14" fmla="*/ 2147483647 w 56"/>
              <a:gd name="T15" fmla="*/ 2147483647 h 58"/>
              <a:gd name="T16" fmla="*/ 2147483647 w 56"/>
              <a:gd name="T17" fmla="*/ 2147483647 h 58"/>
              <a:gd name="T18" fmla="*/ 2147483647 w 56"/>
              <a:gd name="T19" fmla="*/ 2147483647 h 58"/>
              <a:gd name="T20" fmla="*/ 2147483647 w 56"/>
              <a:gd name="T21" fmla="*/ 2147483647 h 5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"/>
              <a:gd name="T34" fmla="*/ 0 h 58"/>
              <a:gd name="T35" fmla="*/ 56 w 56"/>
              <a:gd name="T36" fmla="*/ 58 h 5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" h="58">
                <a:moveTo>
                  <a:pt x="22" y="38"/>
                </a:moveTo>
                <a:lnTo>
                  <a:pt x="0" y="32"/>
                </a:lnTo>
                <a:lnTo>
                  <a:pt x="30" y="18"/>
                </a:lnTo>
                <a:lnTo>
                  <a:pt x="56" y="0"/>
                </a:lnTo>
                <a:lnTo>
                  <a:pt x="40" y="28"/>
                </a:lnTo>
                <a:lnTo>
                  <a:pt x="28" y="58"/>
                </a:lnTo>
                <a:lnTo>
                  <a:pt x="22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079" name="Freeform 23"/>
          <p:cNvSpPr>
            <a:spLocks/>
          </p:cNvSpPr>
          <p:nvPr/>
        </p:nvSpPr>
        <p:spPr bwMode="auto">
          <a:xfrm>
            <a:off x="1149350" y="4330700"/>
            <a:ext cx="1257300" cy="482600"/>
          </a:xfrm>
          <a:custGeom>
            <a:avLst/>
            <a:gdLst>
              <a:gd name="T0" fmla="*/ 2147483647 w 792"/>
              <a:gd name="T1" fmla="*/ 2147483647 h 304"/>
              <a:gd name="T2" fmla="*/ 2147483647 w 792"/>
              <a:gd name="T3" fmla="*/ 2147483647 h 304"/>
              <a:gd name="T4" fmla="*/ 2147483647 w 792"/>
              <a:gd name="T5" fmla="*/ 2147483647 h 304"/>
              <a:gd name="T6" fmla="*/ 2147483647 w 792"/>
              <a:gd name="T7" fmla="*/ 2147483647 h 304"/>
              <a:gd name="T8" fmla="*/ 2147483647 w 792"/>
              <a:gd name="T9" fmla="*/ 2147483647 h 304"/>
              <a:gd name="T10" fmla="*/ 2147483647 w 792"/>
              <a:gd name="T11" fmla="*/ 2147483647 h 304"/>
              <a:gd name="T12" fmla="*/ 2147483647 w 792"/>
              <a:gd name="T13" fmla="*/ 2147483647 h 304"/>
              <a:gd name="T14" fmla="*/ 2147483647 w 792"/>
              <a:gd name="T15" fmla="*/ 2147483647 h 304"/>
              <a:gd name="T16" fmla="*/ 2147483647 w 792"/>
              <a:gd name="T17" fmla="*/ 2147483647 h 304"/>
              <a:gd name="T18" fmla="*/ 2147483647 w 792"/>
              <a:gd name="T19" fmla="*/ 2147483647 h 304"/>
              <a:gd name="T20" fmla="*/ 2147483647 w 792"/>
              <a:gd name="T21" fmla="*/ 2147483647 h 304"/>
              <a:gd name="T22" fmla="*/ 2147483647 w 792"/>
              <a:gd name="T23" fmla="*/ 2147483647 h 304"/>
              <a:gd name="T24" fmla="*/ 2147483647 w 792"/>
              <a:gd name="T25" fmla="*/ 2147483647 h 304"/>
              <a:gd name="T26" fmla="*/ 2147483647 w 792"/>
              <a:gd name="T27" fmla="*/ 2147483647 h 304"/>
              <a:gd name="T28" fmla="*/ 2147483647 w 792"/>
              <a:gd name="T29" fmla="*/ 2147483647 h 304"/>
              <a:gd name="T30" fmla="*/ 2147483647 w 792"/>
              <a:gd name="T31" fmla="*/ 2147483647 h 304"/>
              <a:gd name="T32" fmla="*/ 2147483647 w 792"/>
              <a:gd name="T33" fmla="*/ 2147483647 h 304"/>
              <a:gd name="T34" fmla="*/ 2147483647 w 792"/>
              <a:gd name="T35" fmla="*/ 2147483647 h 304"/>
              <a:gd name="T36" fmla="*/ 2147483647 w 792"/>
              <a:gd name="T37" fmla="*/ 2147483647 h 304"/>
              <a:gd name="T38" fmla="*/ 2147483647 w 792"/>
              <a:gd name="T39" fmla="*/ 2147483647 h 304"/>
              <a:gd name="T40" fmla="*/ 2147483647 w 792"/>
              <a:gd name="T41" fmla="*/ 2147483647 h 304"/>
              <a:gd name="T42" fmla="*/ 2147483647 w 792"/>
              <a:gd name="T43" fmla="*/ 2147483647 h 304"/>
              <a:gd name="T44" fmla="*/ 2147483647 w 792"/>
              <a:gd name="T45" fmla="*/ 2147483647 h 304"/>
              <a:gd name="T46" fmla="*/ 2147483647 w 792"/>
              <a:gd name="T47" fmla="*/ 2147483647 h 304"/>
              <a:gd name="T48" fmla="*/ 2147483647 w 792"/>
              <a:gd name="T49" fmla="*/ 2147483647 h 304"/>
              <a:gd name="T50" fmla="*/ 2147483647 w 792"/>
              <a:gd name="T51" fmla="*/ 2147483647 h 304"/>
              <a:gd name="T52" fmla="*/ 2147483647 w 792"/>
              <a:gd name="T53" fmla="*/ 2147483647 h 304"/>
              <a:gd name="T54" fmla="*/ 2147483647 w 792"/>
              <a:gd name="T55" fmla="*/ 2147483647 h 304"/>
              <a:gd name="T56" fmla="*/ 2147483647 w 792"/>
              <a:gd name="T57" fmla="*/ 2147483647 h 304"/>
              <a:gd name="T58" fmla="*/ 2147483647 w 792"/>
              <a:gd name="T59" fmla="*/ 2147483647 h 304"/>
              <a:gd name="T60" fmla="*/ 2147483647 w 792"/>
              <a:gd name="T61" fmla="*/ 2147483647 h 304"/>
              <a:gd name="T62" fmla="*/ 2147483647 w 792"/>
              <a:gd name="T63" fmla="*/ 2147483647 h 304"/>
              <a:gd name="T64" fmla="*/ 0 w 792"/>
              <a:gd name="T65" fmla="*/ 0 h 30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92"/>
              <a:gd name="T100" fmla="*/ 0 h 304"/>
              <a:gd name="T101" fmla="*/ 792 w 792"/>
              <a:gd name="T102" fmla="*/ 304 h 30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92" h="304">
                <a:moveTo>
                  <a:pt x="792" y="250"/>
                </a:moveTo>
                <a:lnTo>
                  <a:pt x="792" y="250"/>
                </a:lnTo>
                <a:lnTo>
                  <a:pt x="772" y="262"/>
                </a:lnTo>
                <a:lnTo>
                  <a:pt x="750" y="272"/>
                </a:lnTo>
                <a:lnTo>
                  <a:pt x="726" y="282"/>
                </a:lnTo>
                <a:lnTo>
                  <a:pt x="702" y="288"/>
                </a:lnTo>
                <a:lnTo>
                  <a:pt x="676" y="294"/>
                </a:lnTo>
                <a:lnTo>
                  <a:pt x="648" y="300"/>
                </a:lnTo>
                <a:lnTo>
                  <a:pt x="620" y="302"/>
                </a:lnTo>
                <a:lnTo>
                  <a:pt x="590" y="304"/>
                </a:lnTo>
                <a:lnTo>
                  <a:pt x="562" y="304"/>
                </a:lnTo>
                <a:lnTo>
                  <a:pt x="532" y="302"/>
                </a:lnTo>
                <a:lnTo>
                  <a:pt x="500" y="300"/>
                </a:lnTo>
                <a:lnTo>
                  <a:pt x="470" y="296"/>
                </a:lnTo>
                <a:lnTo>
                  <a:pt x="438" y="290"/>
                </a:lnTo>
                <a:lnTo>
                  <a:pt x="408" y="284"/>
                </a:lnTo>
                <a:lnTo>
                  <a:pt x="346" y="268"/>
                </a:lnTo>
                <a:lnTo>
                  <a:pt x="316" y="258"/>
                </a:lnTo>
                <a:lnTo>
                  <a:pt x="286" y="246"/>
                </a:lnTo>
                <a:lnTo>
                  <a:pt x="258" y="234"/>
                </a:lnTo>
                <a:lnTo>
                  <a:pt x="230" y="222"/>
                </a:lnTo>
                <a:lnTo>
                  <a:pt x="202" y="208"/>
                </a:lnTo>
                <a:lnTo>
                  <a:pt x="176" y="192"/>
                </a:lnTo>
                <a:lnTo>
                  <a:pt x="150" y="176"/>
                </a:lnTo>
                <a:lnTo>
                  <a:pt x="126" y="160"/>
                </a:lnTo>
                <a:lnTo>
                  <a:pt x="104" y="142"/>
                </a:lnTo>
                <a:lnTo>
                  <a:pt x="84" y="124"/>
                </a:lnTo>
                <a:lnTo>
                  <a:pt x="64" y="106"/>
                </a:lnTo>
                <a:lnTo>
                  <a:pt x="48" y="86"/>
                </a:lnTo>
                <a:lnTo>
                  <a:pt x="32" y="64"/>
                </a:lnTo>
                <a:lnTo>
                  <a:pt x="20" y="44"/>
                </a:lnTo>
                <a:lnTo>
                  <a:pt x="10" y="22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080" name="Line 24"/>
          <p:cNvSpPr>
            <a:spLocks noChangeShapeType="1"/>
          </p:cNvSpPr>
          <p:nvPr/>
        </p:nvSpPr>
        <p:spPr bwMode="auto">
          <a:xfrm flipH="1">
            <a:off x="6896100" y="4629150"/>
            <a:ext cx="358775" cy="381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081" name="Freeform 25"/>
          <p:cNvSpPr>
            <a:spLocks/>
          </p:cNvSpPr>
          <p:nvPr/>
        </p:nvSpPr>
        <p:spPr bwMode="auto">
          <a:xfrm>
            <a:off x="7216775" y="4575175"/>
            <a:ext cx="88900" cy="92075"/>
          </a:xfrm>
          <a:custGeom>
            <a:avLst/>
            <a:gdLst>
              <a:gd name="T0" fmla="*/ 2147483647 w 56"/>
              <a:gd name="T1" fmla="*/ 2147483647 h 58"/>
              <a:gd name="T2" fmla="*/ 0 w 56"/>
              <a:gd name="T3" fmla="*/ 2147483647 h 58"/>
              <a:gd name="T4" fmla="*/ 0 w 56"/>
              <a:gd name="T5" fmla="*/ 2147483647 h 58"/>
              <a:gd name="T6" fmla="*/ 2147483647 w 56"/>
              <a:gd name="T7" fmla="*/ 2147483647 h 58"/>
              <a:gd name="T8" fmla="*/ 2147483647 w 56"/>
              <a:gd name="T9" fmla="*/ 2147483647 h 58"/>
              <a:gd name="T10" fmla="*/ 2147483647 w 56"/>
              <a:gd name="T11" fmla="*/ 0 h 58"/>
              <a:gd name="T12" fmla="*/ 2147483647 w 56"/>
              <a:gd name="T13" fmla="*/ 0 h 58"/>
              <a:gd name="T14" fmla="*/ 2147483647 w 56"/>
              <a:gd name="T15" fmla="*/ 2147483647 h 58"/>
              <a:gd name="T16" fmla="*/ 2147483647 w 56"/>
              <a:gd name="T17" fmla="*/ 2147483647 h 58"/>
              <a:gd name="T18" fmla="*/ 2147483647 w 56"/>
              <a:gd name="T19" fmla="*/ 2147483647 h 58"/>
              <a:gd name="T20" fmla="*/ 2147483647 w 56"/>
              <a:gd name="T21" fmla="*/ 2147483647 h 5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"/>
              <a:gd name="T34" fmla="*/ 0 h 58"/>
              <a:gd name="T35" fmla="*/ 56 w 56"/>
              <a:gd name="T36" fmla="*/ 58 h 5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" h="58">
                <a:moveTo>
                  <a:pt x="20" y="38"/>
                </a:moveTo>
                <a:lnTo>
                  <a:pt x="0" y="32"/>
                </a:lnTo>
                <a:lnTo>
                  <a:pt x="30" y="18"/>
                </a:lnTo>
                <a:lnTo>
                  <a:pt x="56" y="0"/>
                </a:lnTo>
                <a:lnTo>
                  <a:pt x="40" y="28"/>
                </a:lnTo>
                <a:lnTo>
                  <a:pt x="28" y="58"/>
                </a:lnTo>
                <a:lnTo>
                  <a:pt x="26" y="58"/>
                </a:lnTo>
                <a:lnTo>
                  <a:pt x="20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082" name="Freeform 26"/>
          <p:cNvSpPr>
            <a:spLocks/>
          </p:cNvSpPr>
          <p:nvPr/>
        </p:nvSpPr>
        <p:spPr bwMode="auto">
          <a:xfrm>
            <a:off x="5905500" y="4330700"/>
            <a:ext cx="1257300" cy="482600"/>
          </a:xfrm>
          <a:custGeom>
            <a:avLst/>
            <a:gdLst>
              <a:gd name="T0" fmla="*/ 2147483647 w 792"/>
              <a:gd name="T1" fmla="*/ 2147483647 h 304"/>
              <a:gd name="T2" fmla="*/ 2147483647 w 792"/>
              <a:gd name="T3" fmla="*/ 2147483647 h 304"/>
              <a:gd name="T4" fmla="*/ 2147483647 w 792"/>
              <a:gd name="T5" fmla="*/ 2147483647 h 304"/>
              <a:gd name="T6" fmla="*/ 2147483647 w 792"/>
              <a:gd name="T7" fmla="*/ 2147483647 h 304"/>
              <a:gd name="T8" fmla="*/ 2147483647 w 792"/>
              <a:gd name="T9" fmla="*/ 2147483647 h 304"/>
              <a:gd name="T10" fmla="*/ 2147483647 w 792"/>
              <a:gd name="T11" fmla="*/ 2147483647 h 304"/>
              <a:gd name="T12" fmla="*/ 2147483647 w 792"/>
              <a:gd name="T13" fmla="*/ 2147483647 h 304"/>
              <a:gd name="T14" fmla="*/ 2147483647 w 792"/>
              <a:gd name="T15" fmla="*/ 2147483647 h 304"/>
              <a:gd name="T16" fmla="*/ 2147483647 w 792"/>
              <a:gd name="T17" fmla="*/ 2147483647 h 304"/>
              <a:gd name="T18" fmla="*/ 2147483647 w 792"/>
              <a:gd name="T19" fmla="*/ 2147483647 h 304"/>
              <a:gd name="T20" fmla="*/ 2147483647 w 792"/>
              <a:gd name="T21" fmla="*/ 2147483647 h 304"/>
              <a:gd name="T22" fmla="*/ 2147483647 w 792"/>
              <a:gd name="T23" fmla="*/ 2147483647 h 304"/>
              <a:gd name="T24" fmla="*/ 2147483647 w 792"/>
              <a:gd name="T25" fmla="*/ 2147483647 h 304"/>
              <a:gd name="T26" fmla="*/ 2147483647 w 792"/>
              <a:gd name="T27" fmla="*/ 2147483647 h 304"/>
              <a:gd name="T28" fmla="*/ 2147483647 w 792"/>
              <a:gd name="T29" fmla="*/ 2147483647 h 304"/>
              <a:gd name="T30" fmla="*/ 2147483647 w 792"/>
              <a:gd name="T31" fmla="*/ 2147483647 h 304"/>
              <a:gd name="T32" fmla="*/ 2147483647 w 792"/>
              <a:gd name="T33" fmla="*/ 2147483647 h 304"/>
              <a:gd name="T34" fmla="*/ 2147483647 w 792"/>
              <a:gd name="T35" fmla="*/ 2147483647 h 304"/>
              <a:gd name="T36" fmla="*/ 2147483647 w 792"/>
              <a:gd name="T37" fmla="*/ 2147483647 h 304"/>
              <a:gd name="T38" fmla="*/ 2147483647 w 792"/>
              <a:gd name="T39" fmla="*/ 2147483647 h 304"/>
              <a:gd name="T40" fmla="*/ 2147483647 w 792"/>
              <a:gd name="T41" fmla="*/ 2147483647 h 304"/>
              <a:gd name="T42" fmla="*/ 2147483647 w 792"/>
              <a:gd name="T43" fmla="*/ 2147483647 h 304"/>
              <a:gd name="T44" fmla="*/ 2147483647 w 792"/>
              <a:gd name="T45" fmla="*/ 2147483647 h 304"/>
              <a:gd name="T46" fmla="*/ 2147483647 w 792"/>
              <a:gd name="T47" fmla="*/ 2147483647 h 304"/>
              <a:gd name="T48" fmla="*/ 2147483647 w 792"/>
              <a:gd name="T49" fmla="*/ 2147483647 h 304"/>
              <a:gd name="T50" fmla="*/ 2147483647 w 792"/>
              <a:gd name="T51" fmla="*/ 2147483647 h 304"/>
              <a:gd name="T52" fmla="*/ 2147483647 w 792"/>
              <a:gd name="T53" fmla="*/ 2147483647 h 304"/>
              <a:gd name="T54" fmla="*/ 2147483647 w 792"/>
              <a:gd name="T55" fmla="*/ 2147483647 h 304"/>
              <a:gd name="T56" fmla="*/ 2147483647 w 792"/>
              <a:gd name="T57" fmla="*/ 2147483647 h 304"/>
              <a:gd name="T58" fmla="*/ 2147483647 w 792"/>
              <a:gd name="T59" fmla="*/ 2147483647 h 304"/>
              <a:gd name="T60" fmla="*/ 2147483647 w 792"/>
              <a:gd name="T61" fmla="*/ 2147483647 h 304"/>
              <a:gd name="T62" fmla="*/ 2147483647 w 792"/>
              <a:gd name="T63" fmla="*/ 2147483647 h 304"/>
              <a:gd name="T64" fmla="*/ 0 w 792"/>
              <a:gd name="T65" fmla="*/ 0 h 30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92"/>
              <a:gd name="T100" fmla="*/ 0 h 304"/>
              <a:gd name="T101" fmla="*/ 792 w 792"/>
              <a:gd name="T102" fmla="*/ 304 h 30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92" h="304">
                <a:moveTo>
                  <a:pt x="792" y="250"/>
                </a:moveTo>
                <a:lnTo>
                  <a:pt x="792" y="250"/>
                </a:lnTo>
                <a:lnTo>
                  <a:pt x="772" y="262"/>
                </a:lnTo>
                <a:lnTo>
                  <a:pt x="750" y="272"/>
                </a:lnTo>
                <a:lnTo>
                  <a:pt x="726" y="282"/>
                </a:lnTo>
                <a:lnTo>
                  <a:pt x="700" y="288"/>
                </a:lnTo>
                <a:lnTo>
                  <a:pt x="674" y="294"/>
                </a:lnTo>
                <a:lnTo>
                  <a:pt x="648" y="300"/>
                </a:lnTo>
                <a:lnTo>
                  <a:pt x="620" y="302"/>
                </a:lnTo>
                <a:lnTo>
                  <a:pt x="590" y="304"/>
                </a:lnTo>
                <a:lnTo>
                  <a:pt x="560" y="304"/>
                </a:lnTo>
                <a:lnTo>
                  <a:pt x="530" y="302"/>
                </a:lnTo>
                <a:lnTo>
                  <a:pt x="500" y="300"/>
                </a:lnTo>
                <a:lnTo>
                  <a:pt x="468" y="296"/>
                </a:lnTo>
                <a:lnTo>
                  <a:pt x="438" y="290"/>
                </a:lnTo>
                <a:lnTo>
                  <a:pt x="406" y="284"/>
                </a:lnTo>
                <a:lnTo>
                  <a:pt x="346" y="268"/>
                </a:lnTo>
                <a:lnTo>
                  <a:pt x="316" y="258"/>
                </a:lnTo>
                <a:lnTo>
                  <a:pt x="286" y="246"/>
                </a:lnTo>
                <a:lnTo>
                  <a:pt x="256" y="234"/>
                </a:lnTo>
                <a:lnTo>
                  <a:pt x="228" y="222"/>
                </a:lnTo>
                <a:lnTo>
                  <a:pt x="200" y="208"/>
                </a:lnTo>
                <a:lnTo>
                  <a:pt x="174" y="192"/>
                </a:lnTo>
                <a:lnTo>
                  <a:pt x="150" y="176"/>
                </a:lnTo>
                <a:lnTo>
                  <a:pt x="126" y="160"/>
                </a:lnTo>
                <a:lnTo>
                  <a:pt x="104" y="142"/>
                </a:lnTo>
                <a:lnTo>
                  <a:pt x="84" y="124"/>
                </a:lnTo>
                <a:lnTo>
                  <a:pt x="64" y="106"/>
                </a:lnTo>
                <a:lnTo>
                  <a:pt x="48" y="86"/>
                </a:lnTo>
                <a:lnTo>
                  <a:pt x="32" y="64"/>
                </a:lnTo>
                <a:lnTo>
                  <a:pt x="18" y="44"/>
                </a:lnTo>
                <a:lnTo>
                  <a:pt x="8" y="22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083" name="Line 27"/>
          <p:cNvSpPr>
            <a:spLocks noChangeShapeType="1"/>
          </p:cNvSpPr>
          <p:nvPr/>
        </p:nvSpPr>
        <p:spPr bwMode="auto">
          <a:xfrm flipH="1">
            <a:off x="3225800" y="3467100"/>
            <a:ext cx="358775" cy="384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084" name="Freeform 28"/>
          <p:cNvSpPr>
            <a:spLocks/>
          </p:cNvSpPr>
          <p:nvPr/>
        </p:nvSpPr>
        <p:spPr bwMode="auto">
          <a:xfrm>
            <a:off x="3543300" y="3413125"/>
            <a:ext cx="92075" cy="92075"/>
          </a:xfrm>
          <a:custGeom>
            <a:avLst/>
            <a:gdLst>
              <a:gd name="T0" fmla="*/ 2147483647 w 58"/>
              <a:gd name="T1" fmla="*/ 2147483647 h 58"/>
              <a:gd name="T2" fmla="*/ 0 w 58"/>
              <a:gd name="T3" fmla="*/ 2147483647 h 58"/>
              <a:gd name="T4" fmla="*/ 2147483647 w 58"/>
              <a:gd name="T5" fmla="*/ 2147483647 h 58"/>
              <a:gd name="T6" fmla="*/ 2147483647 w 58"/>
              <a:gd name="T7" fmla="*/ 2147483647 h 58"/>
              <a:gd name="T8" fmla="*/ 2147483647 w 58"/>
              <a:gd name="T9" fmla="*/ 2147483647 h 58"/>
              <a:gd name="T10" fmla="*/ 2147483647 w 58"/>
              <a:gd name="T11" fmla="*/ 0 h 58"/>
              <a:gd name="T12" fmla="*/ 2147483647 w 58"/>
              <a:gd name="T13" fmla="*/ 0 h 58"/>
              <a:gd name="T14" fmla="*/ 2147483647 w 58"/>
              <a:gd name="T15" fmla="*/ 2147483647 h 58"/>
              <a:gd name="T16" fmla="*/ 2147483647 w 58"/>
              <a:gd name="T17" fmla="*/ 2147483647 h 58"/>
              <a:gd name="T18" fmla="*/ 2147483647 w 58"/>
              <a:gd name="T19" fmla="*/ 2147483647 h 58"/>
              <a:gd name="T20" fmla="*/ 2147483647 w 58"/>
              <a:gd name="T21" fmla="*/ 2147483647 h 5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8"/>
              <a:gd name="T34" fmla="*/ 0 h 58"/>
              <a:gd name="T35" fmla="*/ 58 w 58"/>
              <a:gd name="T36" fmla="*/ 58 h 5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8" h="58">
                <a:moveTo>
                  <a:pt x="22" y="38"/>
                </a:moveTo>
                <a:lnTo>
                  <a:pt x="0" y="34"/>
                </a:lnTo>
                <a:lnTo>
                  <a:pt x="2" y="32"/>
                </a:lnTo>
                <a:lnTo>
                  <a:pt x="30" y="18"/>
                </a:lnTo>
                <a:lnTo>
                  <a:pt x="58" y="0"/>
                </a:lnTo>
                <a:lnTo>
                  <a:pt x="42" y="28"/>
                </a:lnTo>
                <a:lnTo>
                  <a:pt x="30" y="58"/>
                </a:lnTo>
                <a:lnTo>
                  <a:pt x="28" y="58"/>
                </a:lnTo>
                <a:lnTo>
                  <a:pt x="22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085" name="Freeform 29"/>
          <p:cNvSpPr>
            <a:spLocks/>
          </p:cNvSpPr>
          <p:nvPr/>
        </p:nvSpPr>
        <p:spPr bwMode="auto">
          <a:xfrm>
            <a:off x="2616200" y="2882900"/>
            <a:ext cx="692150" cy="930275"/>
          </a:xfrm>
          <a:custGeom>
            <a:avLst/>
            <a:gdLst>
              <a:gd name="T0" fmla="*/ 2147483647 w 436"/>
              <a:gd name="T1" fmla="*/ 2147483647 h 586"/>
              <a:gd name="T2" fmla="*/ 2147483647 w 436"/>
              <a:gd name="T3" fmla="*/ 2147483647 h 586"/>
              <a:gd name="T4" fmla="*/ 2147483647 w 436"/>
              <a:gd name="T5" fmla="*/ 2147483647 h 586"/>
              <a:gd name="T6" fmla="*/ 2147483647 w 436"/>
              <a:gd name="T7" fmla="*/ 2147483647 h 586"/>
              <a:gd name="T8" fmla="*/ 2147483647 w 436"/>
              <a:gd name="T9" fmla="*/ 2147483647 h 586"/>
              <a:gd name="T10" fmla="*/ 2147483647 w 436"/>
              <a:gd name="T11" fmla="*/ 2147483647 h 586"/>
              <a:gd name="T12" fmla="*/ 2147483647 w 436"/>
              <a:gd name="T13" fmla="*/ 2147483647 h 586"/>
              <a:gd name="T14" fmla="*/ 2147483647 w 436"/>
              <a:gd name="T15" fmla="*/ 2147483647 h 586"/>
              <a:gd name="T16" fmla="*/ 2147483647 w 436"/>
              <a:gd name="T17" fmla="*/ 2147483647 h 586"/>
              <a:gd name="T18" fmla="*/ 2147483647 w 436"/>
              <a:gd name="T19" fmla="*/ 2147483647 h 586"/>
              <a:gd name="T20" fmla="*/ 2147483647 w 436"/>
              <a:gd name="T21" fmla="*/ 2147483647 h 586"/>
              <a:gd name="T22" fmla="*/ 2147483647 w 436"/>
              <a:gd name="T23" fmla="*/ 2147483647 h 586"/>
              <a:gd name="T24" fmla="*/ 2147483647 w 436"/>
              <a:gd name="T25" fmla="*/ 2147483647 h 586"/>
              <a:gd name="T26" fmla="*/ 2147483647 w 436"/>
              <a:gd name="T27" fmla="*/ 2147483647 h 586"/>
              <a:gd name="T28" fmla="*/ 2147483647 w 436"/>
              <a:gd name="T29" fmla="*/ 2147483647 h 586"/>
              <a:gd name="T30" fmla="*/ 2147483647 w 436"/>
              <a:gd name="T31" fmla="*/ 2147483647 h 586"/>
              <a:gd name="T32" fmla="*/ 2147483647 w 436"/>
              <a:gd name="T33" fmla="*/ 2147483647 h 586"/>
              <a:gd name="T34" fmla="*/ 2147483647 w 436"/>
              <a:gd name="T35" fmla="*/ 2147483647 h 586"/>
              <a:gd name="T36" fmla="*/ 2147483647 w 436"/>
              <a:gd name="T37" fmla="*/ 2147483647 h 586"/>
              <a:gd name="T38" fmla="*/ 2147483647 w 436"/>
              <a:gd name="T39" fmla="*/ 2147483647 h 586"/>
              <a:gd name="T40" fmla="*/ 2147483647 w 436"/>
              <a:gd name="T41" fmla="*/ 2147483647 h 586"/>
              <a:gd name="T42" fmla="*/ 2147483647 w 436"/>
              <a:gd name="T43" fmla="*/ 2147483647 h 586"/>
              <a:gd name="T44" fmla="*/ 2147483647 w 436"/>
              <a:gd name="T45" fmla="*/ 2147483647 h 586"/>
              <a:gd name="T46" fmla="*/ 0 w 436"/>
              <a:gd name="T47" fmla="*/ 0 h 58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36"/>
              <a:gd name="T73" fmla="*/ 0 h 586"/>
              <a:gd name="T74" fmla="*/ 436 w 436"/>
              <a:gd name="T75" fmla="*/ 586 h 58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36" h="586">
                <a:moveTo>
                  <a:pt x="406" y="586"/>
                </a:moveTo>
                <a:lnTo>
                  <a:pt x="406" y="586"/>
                </a:lnTo>
                <a:lnTo>
                  <a:pt x="416" y="570"/>
                </a:lnTo>
                <a:lnTo>
                  <a:pt x="422" y="552"/>
                </a:lnTo>
                <a:lnTo>
                  <a:pt x="428" y="534"/>
                </a:lnTo>
                <a:lnTo>
                  <a:pt x="432" y="516"/>
                </a:lnTo>
                <a:lnTo>
                  <a:pt x="434" y="496"/>
                </a:lnTo>
                <a:lnTo>
                  <a:pt x="436" y="476"/>
                </a:lnTo>
                <a:lnTo>
                  <a:pt x="434" y="458"/>
                </a:lnTo>
                <a:lnTo>
                  <a:pt x="432" y="438"/>
                </a:lnTo>
                <a:lnTo>
                  <a:pt x="428" y="418"/>
                </a:lnTo>
                <a:lnTo>
                  <a:pt x="422" y="396"/>
                </a:lnTo>
                <a:lnTo>
                  <a:pt x="414" y="376"/>
                </a:lnTo>
                <a:lnTo>
                  <a:pt x="404" y="356"/>
                </a:lnTo>
                <a:lnTo>
                  <a:pt x="382" y="314"/>
                </a:lnTo>
                <a:lnTo>
                  <a:pt x="356" y="274"/>
                </a:lnTo>
                <a:lnTo>
                  <a:pt x="324" y="234"/>
                </a:lnTo>
                <a:lnTo>
                  <a:pt x="288" y="194"/>
                </a:lnTo>
                <a:lnTo>
                  <a:pt x="248" y="156"/>
                </a:lnTo>
                <a:lnTo>
                  <a:pt x="204" y="120"/>
                </a:lnTo>
                <a:lnTo>
                  <a:pt x="156" y="86"/>
                </a:lnTo>
                <a:lnTo>
                  <a:pt x="106" y="54"/>
                </a:lnTo>
                <a:lnTo>
                  <a:pt x="54" y="26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086" name="Freeform 30"/>
          <p:cNvSpPr>
            <a:spLocks/>
          </p:cNvSpPr>
          <p:nvPr/>
        </p:nvSpPr>
        <p:spPr bwMode="auto">
          <a:xfrm>
            <a:off x="2549525" y="2854325"/>
            <a:ext cx="101600" cy="66675"/>
          </a:xfrm>
          <a:custGeom>
            <a:avLst/>
            <a:gdLst>
              <a:gd name="T0" fmla="*/ 2147483647 w 64"/>
              <a:gd name="T1" fmla="*/ 2147483647 h 42"/>
              <a:gd name="T2" fmla="*/ 2147483647 w 64"/>
              <a:gd name="T3" fmla="*/ 2147483647 h 42"/>
              <a:gd name="T4" fmla="*/ 2147483647 w 64"/>
              <a:gd name="T5" fmla="*/ 2147483647 h 42"/>
              <a:gd name="T6" fmla="*/ 2147483647 w 64"/>
              <a:gd name="T7" fmla="*/ 2147483647 h 42"/>
              <a:gd name="T8" fmla="*/ 2147483647 w 64"/>
              <a:gd name="T9" fmla="*/ 2147483647 h 42"/>
              <a:gd name="T10" fmla="*/ 0 w 64"/>
              <a:gd name="T11" fmla="*/ 0 h 42"/>
              <a:gd name="T12" fmla="*/ 0 w 64"/>
              <a:gd name="T13" fmla="*/ 0 h 42"/>
              <a:gd name="T14" fmla="*/ 2147483647 w 64"/>
              <a:gd name="T15" fmla="*/ 2147483647 h 42"/>
              <a:gd name="T16" fmla="*/ 2147483647 w 64"/>
              <a:gd name="T17" fmla="*/ 2147483647 h 42"/>
              <a:gd name="T18" fmla="*/ 2147483647 w 64"/>
              <a:gd name="T19" fmla="*/ 2147483647 h 42"/>
              <a:gd name="T20" fmla="*/ 2147483647 w 64"/>
              <a:gd name="T21" fmla="*/ 2147483647 h 4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4"/>
              <a:gd name="T34" fmla="*/ 0 h 42"/>
              <a:gd name="T35" fmla="*/ 64 w 64"/>
              <a:gd name="T36" fmla="*/ 42 h 4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4" h="42">
                <a:moveTo>
                  <a:pt x="46" y="20"/>
                </a:moveTo>
                <a:lnTo>
                  <a:pt x="50" y="42"/>
                </a:lnTo>
                <a:lnTo>
                  <a:pt x="26" y="20"/>
                </a:lnTo>
                <a:lnTo>
                  <a:pt x="0" y="0"/>
                </a:lnTo>
                <a:lnTo>
                  <a:pt x="32" y="6"/>
                </a:lnTo>
                <a:lnTo>
                  <a:pt x="64" y="8"/>
                </a:lnTo>
                <a:lnTo>
                  <a:pt x="46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087" name="Line 31"/>
          <p:cNvSpPr>
            <a:spLocks noChangeShapeType="1"/>
          </p:cNvSpPr>
          <p:nvPr/>
        </p:nvSpPr>
        <p:spPr bwMode="auto">
          <a:xfrm flipH="1">
            <a:off x="7978775" y="3467100"/>
            <a:ext cx="361950" cy="384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088" name="Freeform 32"/>
          <p:cNvSpPr>
            <a:spLocks/>
          </p:cNvSpPr>
          <p:nvPr/>
        </p:nvSpPr>
        <p:spPr bwMode="auto">
          <a:xfrm>
            <a:off x="8299450" y="3413125"/>
            <a:ext cx="88900" cy="92075"/>
          </a:xfrm>
          <a:custGeom>
            <a:avLst/>
            <a:gdLst>
              <a:gd name="T0" fmla="*/ 2147483647 w 56"/>
              <a:gd name="T1" fmla="*/ 2147483647 h 58"/>
              <a:gd name="T2" fmla="*/ 0 w 56"/>
              <a:gd name="T3" fmla="*/ 2147483647 h 58"/>
              <a:gd name="T4" fmla="*/ 0 w 56"/>
              <a:gd name="T5" fmla="*/ 2147483647 h 58"/>
              <a:gd name="T6" fmla="*/ 2147483647 w 56"/>
              <a:gd name="T7" fmla="*/ 2147483647 h 58"/>
              <a:gd name="T8" fmla="*/ 2147483647 w 56"/>
              <a:gd name="T9" fmla="*/ 2147483647 h 58"/>
              <a:gd name="T10" fmla="*/ 2147483647 w 56"/>
              <a:gd name="T11" fmla="*/ 0 h 58"/>
              <a:gd name="T12" fmla="*/ 2147483647 w 56"/>
              <a:gd name="T13" fmla="*/ 0 h 58"/>
              <a:gd name="T14" fmla="*/ 2147483647 w 56"/>
              <a:gd name="T15" fmla="*/ 2147483647 h 58"/>
              <a:gd name="T16" fmla="*/ 2147483647 w 56"/>
              <a:gd name="T17" fmla="*/ 2147483647 h 58"/>
              <a:gd name="T18" fmla="*/ 2147483647 w 56"/>
              <a:gd name="T19" fmla="*/ 2147483647 h 58"/>
              <a:gd name="T20" fmla="*/ 2147483647 w 56"/>
              <a:gd name="T21" fmla="*/ 2147483647 h 5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"/>
              <a:gd name="T34" fmla="*/ 0 h 58"/>
              <a:gd name="T35" fmla="*/ 56 w 56"/>
              <a:gd name="T36" fmla="*/ 58 h 5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" h="58">
                <a:moveTo>
                  <a:pt x="22" y="38"/>
                </a:moveTo>
                <a:lnTo>
                  <a:pt x="0" y="34"/>
                </a:lnTo>
                <a:lnTo>
                  <a:pt x="0" y="32"/>
                </a:lnTo>
                <a:lnTo>
                  <a:pt x="30" y="18"/>
                </a:lnTo>
                <a:lnTo>
                  <a:pt x="56" y="0"/>
                </a:lnTo>
                <a:lnTo>
                  <a:pt x="40" y="28"/>
                </a:lnTo>
                <a:lnTo>
                  <a:pt x="28" y="58"/>
                </a:lnTo>
                <a:lnTo>
                  <a:pt x="22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089" name="Freeform 33"/>
          <p:cNvSpPr>
            <a:spLocks/>
          </p:cNvSpPr>
          <p:nvPr/>
        </p:nvSpPr>
        <p:spPr bwMode="auto">
          <a:xfrm>
            <a:off x="7277100" y="2876550"/>
            <a:ext cx="784225" cy="936625"/>
          </a:xfrm>
          <a:custGeom>
            <a:avLst/>
            <a:gdLst>
              <a:gd name="T0" fmla="*/ 2147483647 w 494"/>
              <a:gd name="T1" fmla="*/ 2147483647 h 590"/>
              <a:gd name="T2" fmla="*/ 2147483647 w 494"/>
              <a:gd name="T3" fmla="*/ 2147483647 h 590"/>
              <a:gd name="T4" fmla="*/ 2147483647 w 494"/>
              <a:gd name="T5" fmla="*/ 2147483647 h 590"/>
              <a:gd name="T6" fmla="*/ 2147483647 w 494"/>
              <a:gd name="T7" fmla="*/ 2147483647 h 590"/>
              <a:gd name="T8" fmla="*/ 2147483647 w 494"/>
              <a:gd name="T9" fmla="*/ 2147483647 h 590"/>
              <a:gd name="T10" fmla="*/ 2147483647 w 494"/>
              <a:gd name="T11" fmla="*/ 2147483647 h 590"/>
              <a:gd name="T12" fmla="*/ 2147483647 w 494"/>
              <a:gd name="T13" fmla="*/ 2147483647 h 590"/>
              <a:gd name="T14" fmla="*/ 2147483647 w 494"/>
              <a:gd name="T15" fmla="*/ 2147483647 h 590"/>
              <a:gd name="T16" fmla="*/ 2147483647 w 494"/>
              <a:gd name="T17" fmla="*/ 2147483647 h 590"/>
              <a:gd name="T18" fmla="*/ 2147483647 w 494"/>
              <a:gd name="T19" fmla="*/ 2147483647 h 590"/>
              <a:gd name="T20" fmla="*/ 2147483647 w 494"/>
              <a:gd name="T21" fmla="*/ 2147483647 h 590"/>
              <a:gd name="T22" fmla="*/ 2147483647 w 494"/>
              <a:gd name="T23" fmla="*/ 2147483647 h 590"/>
              <a:gd name="T24" fmla="*/ 2147483647 w 494"/>
              <a:gd name="T25" fmla="*/ 2147483647 h 590"/>
              <a:gd name="T26" fmla="*/ 2147483647 w 494"/>
              <a:gd name="T27" fmla="*/ 2147483647 h 590"/>
              <a:gd name="T28" fmla="*/ 2147483647 w 494"/>
              <a:gd name="T29" fmla="*/ 2147483647 h 590"/>
              <a:gd name="T30" fmla="*/ 2147483647 w 494"/>
              <a:gd name="T31" fmla="*/ 2147483647 h 590"/>
              <a:gd name="T32" fmla="*/ 2147483647 w 494"/>
              <a:gd name="T33" fmla="*/ 2147483647 h 590"/>
              <a:gd name="T34" fmla="*/ 2147483647 w 494"/>
              <a:gd name="T35" fmla="*/ 2147483647 h 590"/>
              <a:gd name="T36" fmla="*/ 2147483647 w 494"/>
              <a:gd name="T37" fmla="*/ 2147483647 h 590"/>
              <a:gd name="T38" fmla="*/ 2147483647 w 494"/>
              <a:gd name="T39" fmla="*/ 2147483647 h 590"/>
              <a:gd name="T40" fmla="*/ 2147483647 w 494"/>
              <a:gd name="T41" fmla="*/ 2147483647 h 590"/>
              <a:gd name="T42" fmla="*/ 2147483647 w 494"/>
              <a:gd name="T43" fmla="*/ 2147483647 h 590"/>
              <a:gd name="T44" fmla="*/ 2147483647 w 494"/>
              <a:gd name="T45" fmla="*/ 2147483647 h 590"/>
              <a:gd name="T46" fmla="*/ 2147483647 w 494"/>
              <a:gd name="T47" fmla="*/ 2147483647 h 590"/>
              <a:gd name="T48" fmla="*/ 0 w 494"/>
              <a:gd name="T49" fmla="*/ 0 h 59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94"/>
              <a:gd name="T76" fmla="*/ 0 h 590"/>
              <a:gd name="T77" fmla="*/ 494 w 494"/>
              <a:gd name="T78" fmla="*/ 590 h 59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94" h="590">
                <a:moveTo>
                  <a:pt x="464" y="590"/>
                </a:moveTo>
                <a:lnTo>
                  <a:pt x="464" y="590"/>
                </a:lnTo>
                <a:lnTo>
                  <a:pt x="476" y="570"/>
                </a:lnTo>
                <a:lnTo>
                  <a:pt x="484" y="550"/>
                </a:lnTo>
                <a:lnTo>
                  <a:pt x="490" y="530"/>
                </a:lnTo>
                <a:lnTo>
                  <a:pt x="492" y="508"/>
                </a:lnTo>
                <a:lnTo>
                  <a:pt x="494" y="488"/>
                </a:lnTo>
                <a:lnTo>
                  <a:pt x="492" y="466"/>
                </a:lnTo>
                <a:lnTo>
                  <a:pt x="488" y="446"/>
                </a:lnTo>
                <a:lnTo>
                  <a:pt x="482" y="424"/>
                </a:lnTo>
                <a:lnTo>
                  <a:pt x="474" y="402"/>
                </a:lnTo>
                <a:lnTo>
                  <a:pt x="464" y="382"/>
                </a:lnTo>
                <a:lnTo>
                  <a:pt x="452" y="360"/>
                </a:lnTo>
                <a:lnTo>
                  <a:pt x="440" y="338"/>
                </a:lnTo>
                <a:lnTo>
                  <a:pt x="424" y="318"/>
                </a:lnTo>
                <a:lnTo>
                  <a:pt x="408" y="296"/>
                </a:lnTo>
                <a:lnTo>
                  <a:pt x="372" y="256"/>
                </a:lnTo>
                <a:lnTo>
                  <a:pt x="332" y="216"/>
                </a:lnTo>
                <a:lnTo>
                  <a:pt x="288" y="178"/>
                </a:lnTo>
                <a:lnTo>
                  <a:pt x="240" y="140"/>
                </a:lnTo>
                <a:lnTo>
                  <a:pt x="192" y="106"/>
                </a:lnTo>
                <a:lnTo>
                  <a:pt x="144" y="76"/>
                </a:lnTo>
                <a:lnTo>
                  <a:pt x="94" y="48"/>
                </a:lnTo>
                <a:lnTo>
                  <a:pt x="46" y="22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090" name="Freeform 34"/>
          <p:cNvSpPr>
            <a:spLocks/>
          </p:cNvSpPr>
          <p:nvPr/>
        </p:nvSpPr>
        <p:spPr bwMode="auto">
          <a:xfrm>
            <a:off x="7210425" y="2847975"/>
            <a:ext cx="101600" cy="66675"/>
          </a:xfrm>
          <a:custGeom>
            <a:avLst/>
            <a:gdLst>
              <a:gd name="T0" fmla="*/ 2147483647 w 64"/>
              <a:gd name="T1" fmla="*/ 2147483647 h 42"/>
              <a:gd name="T2" fmla="*/ 2147483647 w 64"/>
              <a:gd name="T3" fmla="*/ 2147483647 h 42"/>
              <a:gd name="T4" fmla="*/ 2147483647 w 64"/>
              <a:gd name="T5" fmla="*/ 2147483647 h 42"/>
              <a:gd name="T6" fmla="*/ 2147483647 w 64"/>
              <a:gd name="T7" fmla="*/ 2147483647 h 42"/>
              <a:gd name="T8" fmla="*/ 2147483647 w 64"/>
              <a:gd name="T9" fmla="*/ 2147483647 h 42"/>
              <a:gd name="T10" fmla="*/ 0 w 64"/>
              <a:gd name="T11" fmla="*/ 0 h 42"/>
              <a:gd name="T12" fmla="*/ 0 w 64"/>
              <a:gd name="T13" fmla="*/ 0 h 42"/>
              <a:gd name="T14" fmla="*/ 2147483647 w 64"/>
              <a:gd name="T15" fmla="*/ 2147483647 h 42"/>
              <a:gd name="T16" fmla="*/ 2147483647 w 64"/>
              <a:gd name="T17" fmla="*/ 2147483647 h 42"/>
              <a:gd name="T18" fmla="*/ 2147483647 w 64"/>
              <a:gd name="T19" fmla="*/ 2147483647 h 42"/>
              <a:gd name="T20" fmla="*/ 2147483647 w 64"/>
              <a:gd name="T21" fmla="*/ 2147483647 h 4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4"/>
              <a:gd name="T34" fmla="*/ 0 h 42"/>
              <a:gd name="T35" fmla="*/ 64 w 64"/>
              <a:gd name="T36" fmla="*/ 42 h 4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4" h="42">
                <a:moveTo>
                  <a:pt x="48" y="22"/>
                </a:moveTo>
                <a:lnTo>
                  <a:pt x="50" y="42"/>
                </a:lnTo>
                <a:lnTo>
                  <a:pt x="26" y="20"/>
                </a:lnTo>
                <a:lnTo>
                  <a:pt x="0" y="0"/>
                </a:lnTo>
                <a:lnTo>
                  <a:pt x="32" y="6"/>
                </a:lnTo>
                <a:lnTo>
                  <a:pt x="64" y="8"/>
                </a:lnTo>
                <a:lnTo>
                  <a:pt x="4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>
            <a:off x="6727825" y="4983163"/>
            <a:ext cx="0" cy="174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092" name="Line 36"/>
          <p:cNvSpPr>
            <a:spLocks noChangeShapeType="1"/>
          </p:cNvSpPr>
          <p:nvPr/>
        </p:nvSpPr>
        <p:spPr bwMode="auto">
          <a:xfrm>
            <a:off x="1974850" y="4965700"/>
            <a:ext cx="0" cy="174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1431925" y="4803775"/>
            <a:ext cx="6870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Calibri" panose="020F0502020204030204" pitchFamily="34" charset="0"/>
                <a:cs typeface="Calibri" panose="020F0502020204030204" pitchFamily="34" charset="0"/>
              </a:rPr>
              <a:t>active site</a:t>
            </a:r>
          </a:p>
        </p:txBody>
      </p:sp>
      <p:sp>
        <p:nvSpPr>
          <p:cNvPr id="45094" name="Text Box 38"/>
          <p:cNvSpPr txBox="1">
            <a:spLocks noChangeArrowheads="1"/>
          </p:cNvSpPr>
          <p:nvPr/>
        </p:nvSpPr>
        <p:spPr bwMode="auto">
          <a:xfrm>
            <a:off x="1851025" y="5440363"/>
            <a:ext cx="5475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Calibri" panose="020F0502020204030204" pitchFamily="34" charset="0"/>
                <a:cs typeface="Calibri" panose="020F0502020204030204" pitchFamily="34" charset="0"/>
              </a:rPr>
              <a:t>enzyme</a:t>
            </a:r>
          </a:p>
        </p:txBody>
      </p:sp>
      <p:sp>
        <p:nvSpPr>
          <p:cNvPr id="45095" name="Text Box 39"/>
          <p:cNvSpPr txBox="1">
            <a:spLocks noChangeArrowheads="1"/>
          </p:cNvSpPr>
          <p:nvPr/>
        </p:nvSpPr>
        <p:spPr bwMode="auto">
          <a:xfrm>
            <a:off x="860425" y="4170363"/>
            <a:ext cx="64376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Calibri" panose="020F0502020204030204" pitchFamily="34" charset="0"/>
                <a:cs typeface="Calibri" panose="020F0502020204030204" pitchFamily="34" charset="0"/>
              </a:rPr>
              <a:t>substrate</a:t>
            </a:r>
          </a:p>
        </p:txBody>
      </p:sp>
      <p:sp>
        <p:nvSpPr>
          <p:cNvPr id="45096" name="Text Box 40"/>
          <p:cNvSpPr txBox="1">
            <a:spLocks noChangeArrowheads="1"/>
          </p:cNvSpPr>
          <p:nvPr/>
        </p:nvSpPr>
        <p:spPr bwMode="auto">
          <a:xfrm>
            <a:off x="1914525" y="2938463"/>
            <a:ext cx="608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Calibri" panose="020F0502020204030204" pitchFamily="34" charset="0"/>
                <a:cs typeface="Calibri" panose="020F0502020204030204" pitchFamily="34" charset="0"/>
              </a:rPr>
              <a:t>products</a:t>
            </a:r>
          </a:p>
        </p:txBody>
      </p:sp>
      <p:sp>
        <p:nvSpPr>
          <p:cNvPr id="45097" name="Text Box 41"/>
          <p:cNvSpPr txBox="1">
            <a:spLocks noChangeArrowheads="1"/>
          </p:cNvSpPr>
          <p:nvPr/>
        </p:nvSpPr>
        <p:spPr bwMode="auto">
          <a:xfrm>
            <a:off x="3552825" y="3255963"/>
            <a:ext cx="5475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Calibri" panose="020F0502020204030204" pitchFamily="34" charset="0"/>
                <a:cs typeface="Calibri" panose="020F0502020204030204" pitchFamily="34" charset="0"/>
              </a:rPr>
              <a:t>enzyme</a:t>
            </a:r>
          </a:p>
        </p:txBody>
      </p:sp>
      <p:sp>
        <p:nvSpPr>
          <p:cNvPr id="45098" name="Text Box 42"/>
          <p:cNvSpPr txBox="1">
            <a:spLocks noChangeArrowheads="1"/>
          </p:cNvSpPr>
          <p:nvPr/>
        </p:nvSpPr>
        <p:spPr bwMode="auto">
          <a:xfrm>
            <a:off x="2333844" y="4297363"/>
            <a:ext cx="11695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Calibri" panose="020F0502020204030204" pitchFamily="34" charset="0"/>
                <a:cs typeface="Calibri" panose="020F0502020204030204" pitchFamily="34" charset="0"/>
              </a:rPr>
              <a:t>enzyme–substrate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Calibri" panose="020F0502020204030204" pitchFamily="34" charset="0"/>
                <a:cs typeface="Calibri" panose="020F0502020204030204" pitchFamily="34" charset="0"/>
              </a:rPr>
              <a:t>complex</a:t>
            </a:r>
          </a:p>
        </p:txBody>
      </p:sp>
      <p:sp>
        <p:nvSpPr>
          <p:cNvPr id="45099" name="Text Box 43"/>
          <p:cNvSpPr txBox="1">
            <a:spLocks noChangeArrowheads="1"/>
          </p:cNvSpPr>
          <p:nvPr/>
        </p:nvSpPr>
        <p:spPr bwMode="auto">
          <a:xfrm>
            <a:off x="4378325" y="5160963"/>
            <a:ext cx="173541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Calibri" panose="020F0502020204030204" pitchFamily="34" charset="0"/>
                <a:cs typeface="Calibri" panose="020F0502020204030204" pitchFamily="34" charset="0"/>
              </a:rPr>
              <a:t>Synthesis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Calibri" panose="020F0502020204030204" pitchFamily="34" charset="0"/>
                <a:cs typeface="Calibri" panose="020F0502020204030204" pitchFamily="34" charset="0"/>
              </a:rPr>
              <a:t>Substrates are combined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Calibri" panose="020F0502020204030204" pitchFamily="34" charset="0"/>
                <a:cs typeface="Calibri" panose="020F0502020204030204" pitchFamily="34" charset="0"/>
              </a:rPr>
              <a:t>to produce a larger product.</a:t>
            </a:r>
          </a:p>
        </p:txBody>
      </p:sp>
      <p:sp>
        <p:nvSpPr>
          <p:cNvPr id="45100" name="Text Box 44"/>
          <p:cNvSpPr txBox="1">
            <a:spLocks noChangeArrowheads="1"/>
          </p:cNvSpPr>
          <p:nvPr/>
        </p:nvSpPr>
        <p:spPr bwMode="auto">
          <a:xfrm>
            <a:off x="71438" y="5160963"/>
            <a:ext cx="163121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Calibri" panose="020F0502020204030204" pitchFamily="34" charset="0"/>
                <a:cs typeface="Calibri" panose="020F0502020204030204" pitchFamily="34" charset="0"/>
              </a:rPr>
              <a:t>Degradation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Calibri" panose="020F0502020204030204" pitchFamily="34" charset="0"/>
                <a:cs typeface="Calibri" panose="020F0502020204030204" pitchFamily="34" charset="0"/>
              </a:rPr>
              <a:t>A substrate is broken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Calibri" panose="020F0502020204030204" pitchFamily="34" charset="0"/>
                <a:cs typeface="Calibri" panose="020F0502020204030204" pitchFamily="34" charset="0"/>
              </a:rPr>
              <a:t>down to smaller products.</a:t>
            </a:r>
          </a:p>
        </p:txBody>
      </p:sp>
      <p:sp>
        <p:nvSpPr>
          <p:cNvPr id="45101" name="Text Box 45"/>
          <p:cNvSpPr txBox="1">
            <a:spLocks noChangeArrowheads="1"/>
          </p:cNvSpPr>
          <p:nvPr/>
        </p:nvSpPr>
        <p:spPr bwMode="auto">
          <a:xfrm>
            <a:off x="6689725" y="2938463"/>
            <a:ext cx="55239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</a:p>
        </p:txBody>
      </p:sp>
      <p:sp>
        <p:nvSpPr>
          <p:cNvPr id="45102" name="Text Box 46"/>
          <p:cNvSpPr txBox="1">
            <a:spLocks noChangeArrowheads="1"/>
          </p:cNvSpPr>
          <p:nvPr/>
        </p:nvSpPr>
        <p:spPr bwMode="auto">
          <a:xfrm>
            <a:off x="8328025" y="3243263"/>
            <a:ext cx="5475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Calibri" panose="020F0502020204030204" pitchFamily="34" charset="0"/>
                <a:cs typeface="Calibri" panose="020F0502020204030204" pitchFamily="34" charset="0"/>
              </a:rPr>
              <a:t>enzyme</a:t>
            </a:r>
          </a:p>
        </p:txBody>
      </p:sp>
      <p:sp>
        <p:nvSpPr>
          <p:cNvPr id="45103" name="Text Box 47"/>
          <p:cNvSpPr txBox="1">
            <a:spLocks noChangeArrowheads="1"/>
          </p:cNvSpPr>
          <p:nvPr/>
        </p:nvSpPr>
        <p:spPr bwMode="auto">
          <a:xfrm>
            <a:off x="7083644" y="4297363"/>
            <a:ext cx="11695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Calibri" panose="020F0502020204030204" pitchFamily="34" charset="0"/>
                <a:cs typeface="Calibri" panose="020F0502020204030204" pitchFamily="34" charset="0"/>
              </a:rPr>
              <a:t>enzyme–substrate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Calibri" panose="020F0502020204030204" pitchFamily="34" charset="0"/>
                <a:cs typeface="Calibri" panose="020F0502020204030204" pitchFamily="34" charset="0"/>
              </a:rPr>
              <a:t>complex</a:t>
            </a:r>
          </a:p>
        </p:txBody>
      </p:sp>
      <p:sp>
        <p:nvSpPr>
          <p:cNvPr id="45104" name="Text Box 48"/>
          <p:cNvSpPr txBox="1">
            <a:spLocks noChangeArrowheads="1"/>
          </p:cNvSpPr>
          <p:nvPr/>
        </p:nvSpPr>
        <p:spPr bwMode="auto">
          <a:xfrm>
            <a:off x="6588125" y="5453063"/>
            <a:ext cx="5475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Calibri" panose="020F0502020204030204" pitchFamily="34" charset="0"/>
                <a:cs typeface="Calibri" panose="020F0502020204030204" pitchFamily="34" charset="0"/>
              </a:rPr>
              <a:t>enzyme</a:t>
            </a:r>
          </a:p>
        </p:txBody>
      </p:sp>
      <p:sp>
        <p:nvSpPr>
          <p:cNvPr id="45105" name="Text Box 49"/>
          <p:cNvSpPr txBox="1">
            <a:spLocks noChangeArrowheads="1"/>
          </p:cNvSpPr>
          <p:nvPr/>
        </p:nvSpPr>
        <p:spPr bwMode="auto">
          <a:xfrm>
            <a:off x="6194425" y="4821238"/>
            <a:ext cx="6870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Calibri" panose="020F0502020204030204" pitchFamily="34" charset="0"/>
                <a:cs typeface="Calibri" panose="020F0502020204030204" pitchFamily="34" charset="0"/>
              </a:rPr>
              <a:t>active site</a:t>
            </a:r>
          </a:p>
        </p:txBody>
      </p:sp>
      <p:sp>
        <p:nvSpPr>
          <p:cNvPr id="45106" name="Text Box 50"/>
          <p:cNvSpPr txBox="1">
            <a:spLocks noChangeArrowheads="1"/>
          </p:cNvSpPr>
          <p:nvPr/>
        </p:nvSpPr>
        <p:spPr bwMode="auto">
          <a:xfrm>
            <a:off x="5572125" y="4157663"/>
            <a:ext cx="69987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Calibri" panose="020F0502020204030204" pitchFamily="34" charset="0"/>
                <a:cs typeface="Calibri" panose="020F0502020204030204" pitchFamily="34" charset="0"/>
              </a:rPr>
              <a:t>substrates</a:t>
            </a:r>
          </a:p>
        </p:txBody>
      </p:sp>
      <p:sp>
        <p:nvSpPr>
          <p:cNvPr id="45107" name="TextBox 1"/>
          <p:cNvSpPr txBox="1">
            <a:spLocks noChangeArrowheads="1"/>
          </p:cNvSpPr>
          <p:nvPr/>
        </p:nvSpPr>
        <p:spPr bwMode="auto">
          <a:xfrm>
            <a:off x="152400" y="6400800"/>
            <a:ext cx="3571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/>
              <a:t>Figure 3.18  </a:t>
            </a:r>
            <a:r>
              <a:rPr lang="en-US" altLang="en-US" sz="1200"/>
              <a:t>Action of an enzyme. </a:t>
            </a:r>
          </a:p>
        </p:txBody>
      </p:sp>
      <p:sp>
        <p:nvSpPr>
          <p:cNvPr id="45108" name="Rectangle 5"/>
          <p:cNvSpPr>
            <a:spLocks noChangeArrowheads="1"/>
          </p:cNvSpPr>
          <p:nvPr/>
        </p:nvSpPr>
        <p:spPr bwMode="auto">
          <a:xfrm>
            <a:off x="0" y="0"/>
            <a:ext cx="438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14B00"/>
                </a:solidFill>
              </a:rPr>
              <a:t>3.6 Mitochondria and Cellular Metabolism</a:t>
            </a:r>
          </a:p>
        </p:txBody>
      </p:sp>
    </p:spTree>
    <p:extLst>
      <p:ext uri="{BB962C8B-B14F-4D97-AF65-F5344CB8AC3E}">
        <p14:creationId xmlns:p14="http://schemas.microsoft.com/office/powerpoint/2010/main" val="289908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873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of enzymes in neurological disease</a:t>
            </a:r>
            <a:endParaRPr lang="en-US" dirty="0"/>
          </a:p>
        </p:txBody>
      </p:sp>
      <p:pic>
        <p:nvPicPr>
          <p:cNvPr id="1026" name="Picture 2" descr="http://patentimages.storage.googleapis.com/WO2005089462A2/imgf000008_0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910" y="987373"/>
            <a:ext cx="6326187" cy="529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86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300" smtClean="0"/>
              <a:t>Fig. 3.4a</a:t>
            </a:r>
          </a:p>
        </p:txBody>
      </p:sp>
      <p:pic>
        <p:nvPicPr>
          <p:cNvPr id="12291" name="Picture 3" descr="mad86867_03_0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98450"/>
            <a:ext cx="81534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310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14B00"/>
                </a:solidFill>
              </a:rPr>
              <a:t>3.2 How Cells are Organized</a:t>
            </a:r>
          </a:p>
        </p:txBody>
      </p:sp>
    </p:spTree>
    <p:extLst>
      <p:ext uri="{BB962C8B-B14F-4D97-AF65-F5344CB8AC3E}">
        <p14:creationId xmlns:p14="http://schemas.microsoft.com/office/powerpoint/2010/main" val="347917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152400" y="6400800"/>
            <a:ext cx="4460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/>
              <a:t>Figure 3.6  </a:t>
            </a:r>
            <a:r>
              <a:rPr lang="en-US" altLang="en-US" sz="1200"/>
              <a:t>Organization of the plasma membrane. </a:t>
            </a:r>
          </a:p>
        </p:txBody>
      </p:sp>
      <p:sp>
        <p:nvSpPr>
          <p:cNvPr id="5" name="Text Box 460"/>
          <p:cNvSpPr txBox="1">
            <a:spLocks noChangeArrowheads="1"/>
          </p:cNvSpPr>
          <p:nvPr/>
        </p:nvSpPr>
        <p:spPr bwMode="auto">
          <a:xfrm>
            <a:off x="3117850" y="6181725"/>
            <a:ext cx="566738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0" tIns="0" bIns="0">
            <a:spAutoFit/>
          </a:bodyPr>
          <a:lstStyle/>
          <a:p>
            <a:pPr algn="ctr">
              <a:defRPr/>
            </a:pPr>
            <a:r>
              <a:rPr lang="en-US" sz="700" b="1">
                <a:solidFill>
                  <a:srgbClr val="000000"/>
                </a:solidFill>
                <a:cs typeface="Arial" charset="0"/>
              </a:rPr>
              <a:t>cholesterol</a:t>
            </a:r>
          </a:p>
        </p:txBody>
      </p:sp>
      <p:grpSp>
        <p:nvGrpSpPr>
          <p:cNvPr id="14340" name="Group 5"/>
          <p:cNvGrpSpPr>
            <a:grpSpLocks/>
          </p:cNvGrpSpPr>
          <p:nvPr/>
        </p:nvGrpSpPr>
        <p:grpSpPr bwMode="auto">
          <a:xfrm>
            <a:off x="250825" y="660400"/>
            <a:ext cx="8642350" cy="5664200"/>
            <a:chOff x="250825" y="660400"/>
            <a:chExt cx="8642350" cy="5664200"/>
          </a:xfrm>
        </p:grpSpPr>
        <p:pic>
          <p:nvPicPr>
            <p:cNvPr id="14344" name="Picture 203" descr="mad25480_03_0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96" b="12115"/>
            <a:stretch>
              <a:fillRect/>
            </a:stretch>
          </p:blipFill>
          <p:spPr bwMode="auto">
            <a:xfrm>
              <a:off x="250825" y="660400"/>
              <a:ext cx="8642350" cy="566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5" name="Rectangle 474"/>
            <p:cNvSpPr>
              <a:spLocks noChangeArrowheads="1"/>
            </p:cNvSpPr>
            <p:nvPr/>
          </p:nvSpPr>
          <p:spPr bwMode="auto">
            <a:xfrm>
              <a:off x="6524625" y="1446213"/>
              <a:ext cx="628650" cy="230187"/>
            </a:xfrm>
            <a:prstGeom prst="rect">
              <a:avLst/>
            </a:prstGeom>
            <a:solidFill>
              <a:srgbClr val="FFFFFF">
                <a:alpha val="5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/>
            </a:p>
          </p:txBody>
        </p:sp>
        <p:sp>
          <p:nvSpPr>
            <p:cNvPr id="14346" name="Rectangle 476"/>
            <p:cNvSpPr>
              <a:spLocks noChangeArrowheads="1"/>
            </p:cNvSpPr>
            <p:nvPr/>
          </p:nvSpPr>
          <p:spPr bwMode="auto">
            <a:xfrm>
              <a:off x="7462838" y="1539875"/>
              <a:ext cx="400050" cy="187325"/>
            </a:xfrm>
            <a:prstGeom prst="rect">
              <a:avLst/>
            </a:prstGeom>
            <a:solidFill>
              <a:srgbClr val="FFFFFF">
                <a:alpha val="5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/>
            </a:p>
          </p:txBody>
        </p:sp>
        <p:sp>
          <p:nvSpPr>
            <p:cNvPr id="14347" name="Rectangle 477"/>
            <p:cNvSpPr>
              <a:spLocks noChangeArrowheads="1"/>
            </p:cNvSpPr>
            <p:nvPr/>
          </p:nvSpPr>
          <p:spPr bwMode="auto">
            <a:xfrm>
              <a:off x="6354763" y="1966913"/>
              <a:ext cx="590550" cy="220662"/>
            </a:xfrm>
            <a:prstGeom prst="rect">
              <a:avLst/>
            </a:prstGeom>
            <a:solidFill>
              <a:srgbClr val="FFFFFF">
                <a:alpha val="5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/>
            </a:p>
          </p:txBody>
        </p:sp>
        <p:sp>
          <p:nvSpPr>
            <p:cNvPr id="14348" name="Rectangle 478"/>
            <p:cNvSpPr>
              <a:spLocks noChangeArrowheads="1"/>
            </p:cNvSpPr>
            <p:nvPr/>
          </p:nvSpPr>
          <p:spPr bwMode="auto">
            <a:xfrm>
              <a:off x="6853238" y="2205038"/>
              <a:ext cx="590550" cy="220662"/>
            </a:xfrm>
            <a:prstGeom prst="rect">
              <a:avLst/>
            </a:prstGeom>
            <a:solidFill>
              <a:srgbClr val="FFFFFF">
                <a:alpha val="5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/>
            </a:p>
          </p:txBody>
        </p:sp>
        <p:sp>
          <p:nvSpPr>
            <p:cNvPr id="14349" name="Rectangle 479"/>
            <p:cNvSpPr>
              <a:spLocks noChangeArrowheads="1"/>
            </p:cNvSpPr>
            <p:nvPr/>
          </p:nvSpPr>
          <p:spPr bwMode="auto">
            <a:xfrm>
              <a:off x="7400925" y="1976438"/>
              <a:ext cx="592138" cy="203200"/>
            </a:xfrm>
            <a:prstGeom prst="rect">
              <a:avLst/>
            </a:prstGeom>
            <a:solidFill>
              <a:srgbClr val="FFFFFF">
                <a:alpha val="5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/>
            </a:p>
          </p:txBody>
        </p:sp>
        <p:sp>
          <p:nvSpPr>
            <p:cNvPr id="14350" name="Rectangle 481"/>
            <p:cNvSpPr>
              <a:spLocks noChangeArrowheads="1"/>
            </p:cNvSpPr>
            <p:nvPr/>
          </p:nvSpPr>
          <p:spPr bwMode="auto">
            <a:xfrm>
              <a:off x="2928938" y="2092325"/>
              <a:ext cx="590550" cy="163513"/>
            </a:xfrm>
            <a:prstGeom prst="rect">
              <a:avLst/>
            </a:prstGeom>
            <a:solidFill>
              <a:srgbClr val="FFFFFF">
                <a:alpha val="5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/>
            </a:p>
          </p:txBody>
        </p:sp>
        <p:sp>
          <p:nvSpPr>
            <p:cNvPr id="14351" name="Rectangle 208"/>
            <p:cNvSpPr>
              <a:spLocks noChangeArrowheads="1"/>
            </p:cNvSpPr>
            <p:nvPr/>
          </p:nvSpPr>
          <p:spPr bwMode="auto">
            <a:xfrm>
              <a:off x="2305050" y="1081088"/>
              <a:ext cx="104775" cy="13176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/>
            </a:p>
          </p:txBody>
        </p:sp>
        <p:sp>
          <p:nvSpPr>
            <p:cNvPr id="14352" name="Rectangle 209"/>
            <p:cNvSpPr>
              <a:spLocks noChangeArrowheads="1"/>
            </p:cNvSpPr>
            <p:nvPr/>
          </p:nvSpPr>
          <p:spPr bwMode="auto">
            <a:xfrm>
              <a:off x="2305050" y="1081088"/>
              <a:ext cx="104775" cy="13176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/>
            </a:p>
          </p:txBody>
        </p:sp>
        <p:sp>
          <p:nvSpPr>
            <p:cNvPr id="14353" name="Line 211"/>
            <p:cNvSpPr>
              <a:spLocks noChangeShapeType="1"/>
            </p:cNvSpPr>
            <p:nvPr/>
          </p:nvSpPr>
          <p:spPr bwMode="auto">
            <a:xfrm>
              <a:off x="2347913" y="1111250"/>
              <a:ext cx="1714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212"/>
            <p:cNvSpPr>
              <a:spLocks noChangeShapeType="1"/>
            </p:cNvSpPr>
            <p:nvPr/>
          </p:nvSpPr>
          <p:spPr bwMode="auto">
            <a:xfrm>
              <a:off x="2347913" y="1111250"/>
              <a:ext cx="17145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213"/>
            <p:cNvSpPr>
              <a:spLocks noChangeShapeType="1"/>
            </p:cNvSpPr>
            <p:nvPr/>
          </p:nvSpPr>
          <p:spPr bwMode="auto">
            <a:xfrm flipV="1">
              <a:off x="2165350" y="5470525"/>
              <a:ext cx="0" cy="477838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Line 214"/>
            <p:cNvSpPr>
              <a:spLocks noChangeShapeType="1"/>
            </p:cNvSpPr>
            <p:nvPr/>
          </p:nvSpPr>
          <p:spPr bwMode="auto">
            <a:xfrm flipV="1">
              <a:off x="2165350" y="5470525"/>
              <a:ext cx="0" cy="4778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215"/>
            <p:cNvSpPr>
              <a:spLocks noChangeShapeType="1"/>
            </p:cNvSpPr>
            <p:nvPr/>
          </p:nvSpPr>
          <p:spPr bwMode="auto">
            <a:xfrm flipH="1">
              <a:off x="6296025" y="1508125"/>
              <a:ext cx="204788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Line 216"/>
            <p:cNvSpPr>
              <a:spLocks noChangeShapeType="1"/>
            </p:cNvSpPr>
            <p:nvPr/>
          </p:nvSpPr>
          <p:spPr bwMode="auto">
            <a:xfrm flipH="1">
              <a:off x="6296025" y="1508125"/>
              <a:ext cx="20478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Line 217"/>
            <p:cNvSpPr>
              <a:spLocks noChangeShapeType="1"/>
            </p:cNvSpPr>
            <p:nvPr/>
          </p:nvSpPr>
          <p:spPr bwMode="auto">
            <a:xfrm flipV="1">
              <a:off x="3400425" y="5268913"/>
              <a:ext cx="0" cy="898525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Line 218"/>
            <p:cNvSpPr>
              <a:spLocks noChangeShapeType="1"/>
            </p:cNvSpPr>
            <p:nvPr/>
          </p:nvSpPr>
          <p:spPr bwMode="auto">
            <a:xfrm flipV="1">
              <a:off x="3400425" y="5268913"/>
              <a:ext cx="0" cy="8985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219"/>
            <p:cNvSpPr>
              <a:spLocks noChangeShapeType="1"/>
            </p:cNvSpPr>
            <p:nvPr/>
          </p:nvSpPr>
          <p:spPr bwMode="auto">
            <a:xfrm flipV="1">
              <a:off x="7158038" y="2424113"/>
              <a:ext cx="0" cy="1270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Rectangle 220"/>
            <p:cNvSpPr>
              <a:spLocks noChangeArrowheads="1"/>
            </p:cNvSpPr>
            <p:nvPr/>
          </p:nvSpPr>
          <p:spPr bwMode="auto">
            <a:xfrm>
              <a:off x="6900863" y="2547938"/>
              <a:ext cx="512762" cy="1104900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/>
            </a:p>
          </p:txBody>
        </p:sp>
        <p:sp>
          <p:nvSpPr>
            <p:cNvPr id="14363" name="Rectangle 221"/>
            <p:cNvSpPr>
              <a:spLocks noChangeArrowheads="1"/>
            </p:cNvSpPr>
            <p:nvPr/>
          </p:nvSpPr>
          <p:spPr bwMode="auto">
            <a:xfrm>
              <a:off x="6900863" y="2547938"/>
              <a:ext cx="512762" cy="1104900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/>
            </a:p>
          </p:txBody>
        </p:sp>
        <p:sp>
          <p:nvSpPr>
            <p:cNvPr id="14364" name="Line 222"/>
            <p:cNvSpPr>
              <a:spLocks noChangeShapeType="1"/>
            </p:cNvSpPr>
            <p:nvPr/>
          </p:nvSpPr>
          <p:spPr bwMode="auto">
            <a:xfrm flipV="1">
              <a:off x="7158038" y="2424113"/>
              <a:ext cx="0" cy="127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Freeform 223"/>
            <p:cNvSpPr>
              <a:spLocks/>
            </p:cNvSpPr>
            <p:nvPr/>
          </p:nvSpPr>
          <p:spPr bwMode="auto">
            <a:xfrm>
              <a:off x="7662863" y="2189163"/>
              <a:ext cx="304800" cy="1466850"/>
            </a:xfrm>
            <a:custGeom>
              <a:avLst/>
              <a:gdLst>
                <a:gd name="T0" fmla="*/ 0 w 158"/>
                <a:gd name="T1" fmla="*/ 2147483647 h 778"/>
                <a:gd name="T2" fmla="*/ 2147483647 w 158"/>
                <a:gd name="T3" fmla="*/ 0 h 778"/>
                <a:gd name="T4" fmla="*/ 2147483647 w 158"/>
                <a:gd name="T5" fmla="*/ 2147483647 h 778"/>
                <a:gd name="T6" fmla="*/ 0 60000 65536"/>
                <a:gd name="T7" fmla="*/ 0 60000 65536"/>
                <a:gd name="T8" fmla="*/ 0 60000 65536"/>
                <a:gd name="T9" fmla="*/ 0 w 158"/>
                <a:gd name="T10" fmla="*/ 0 h 778"/>
                <a:gd name="T11" fmla="*/ 158 w 158"/>
                <a:gd name="T12" fmla="*/ 778 h 7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" h="778">
                  <a:moveTo>
                    <a:pt x="0" y="248"/>
                  </a:moveTo>
                  <a:lnTo>
                    <a:pt x="8" y="0"/>
                  </a:lnTo>
                  <a:lnTo>
                    <a:pt x="158" y="778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Freeform 224"/>
            <p:cNvSpPr>
              <a:spLocks/>
            </p:cNvSpPr>
            <p:nvPr/>
          </p:nvSpPr>
          <p:spPr bwMode="auto">
            <a:xfrm>
              <a:off x="7662863" y="2189163"/>
              <a:ext cx="304800" cy="1466850"/>
            </a:xfrm>
            <a:custGeom>
              <a:avLst/>
              <a:gdLst>
                <a:gd name="T0" fmla="*/ 0 w 158"/>
                <a:gd name="T1" fmla="*/ 2147483647 h 778"/>
                <a:gd name="T2" fmla="*/ 2147483647 w 158"/>
                <a:gd name="T3" fmla="*/ 0 h 778"/>
                <a:gd name="T4" fmla="*/ 2147483647 w 158"/>
                <a:gd name="T5" fmla="*/ 2147483647 h 778"/>
                <a:gd name="T6" fmla="*/ 0 60000 65536"/>
                <a:gd name="T7" fmla="*/ 0 60000 65536"/>
                <a:gd name="T8" fmla="*/ 0 60000 65536"/>
                <a:gd name="T9" fmla="*/ 0 w 158"/>
                <a:gd name="T10" fmla="*/ 0 h 778"/>
                <a:gd name="T11" fmla="*/ 158 w 158"/>
                <a:gd name="T12" fmla="*/ 778 h 7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" h="778">
                  <a:moveTo>
                    <a:pt x="0" y="248"/>
                  </a:moveTo>
                  <a:lnTo>
                    <a:pt x="8" y="0"/>
                  </a:lnTo>
                  <a:lnTo>
                    <a:pt x="158" y="77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Freeform 225"/>
            <p:cNvSpPr>
              <a:spLocks/>
            </p:cNvSpPr>
            <p:nvPr/>
          </p:nvSpPr>
          <p:spPr bwMode="auto">
            <a:xfrm>
              <a:off x="6524625" y="2189163"/>
              <a:ext cx="242888" cy="1128712"/>
            </a:xfrm>
            <a:custGeom>
              <a:avLst/>
              <a:gdLst>
                <a:gd name="T0" fmla="*/ 0 w 126"/>
                <a:gd name="T1" fmla="*/ 2147483647 h 598"/>
                <a:gd name="T2" fmla="*/ 2147483647 w 126"/>
                <a:gd name="T3" fmla="*/ 0 h 598"/>
                <a:gd name="T4" fmla="*/ 2147483647 w 126"/>
                <a:gd name="T5" fmla="*/ 2147483647 h 598"/>
                <a:gd name="T6" fmla="*/ 0 60000 65536"/>
                <a:gd name="T7" fmla="*/ 0 60000 65536"/>
                <a:gd name="T8" fmla="*/ 0 60000 65536"/>
                <a:gd name="T9" fmla="*/ 0 w 126"/>
                <a:gd name="T10" fmla="*/ 0 h 598"/>
                <a:gd name="T11" fmla="*/ 126 w 126"/>
                <a:gd name="T12" fmla="*/ 598 h 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" h="598">
                  <a:moveTo>
                    <a:pt x="0" y="598"/>
                  </a:moveTo>
                  <a:lnTo>
                    <a:pt x="56" y="0"/>
                  </a:lnTo>
                  <a:lnTo>
                    <a:pt x="126" y="446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Freeform 226"/>
            <p:cNvSpPr>
              <a:spLocks/>
            </p:cNvSpPr>
            <p:nvPr/>
          </p:nvSpPr>
          <p:spPr bwMode="auto">
            <a:xfrm>
              <a:off x="6524625" y="2189163"/>
              <a:ext cx="242888" cy="1128712"/>
            </a:xfrm>
            <a:custGeom>
              <a:avLst/>
              <a:gdLst>
                <a:gd name="T0" fmla="*/ 0 w 126"/>
                <a:gd name="T1" fmla="*/ 2147483647 h 598"/>
                <a:gd name="T2" fmla="*/ 2147483647 w 126"/>
                <a:gd name="T3" fmla="*/ 0 h 598"/>
                <a:gd name="T4" fmla="*/ 2147483647 w 126"/>
                <a:gd name="T5" fmla="*/ 2147483647 h 598"/>
                <a:gd name="T6" fmla="*/ 0 60000 65536"/>
                <a:gd name="T7" fmla="*/ 0 60000 65536"/>
                <a:gd name="T8" fmla="*/ 0 60000 65536"/>
                <a:gd name="T9" fmla="*/ 0 w 126"/>
                <a:gd name="T10" fmla="*/ 0 h 598"/>
                <a:gd name="T11" fmla="*/ 126 w 126"/>
                <a:gd name="T12" fmla="*/ 598 h 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" h="598">
                  <a:moveTo>
                    <a:pt x="0" y="598"/>
                  </a:moveTo>
                  <a:lnTo>
                    <a:pt x="56" y="0"/>
                  </a:lnTo>
                  <a:lnTo>
                    <a:pt x="126" y="446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Line 227"/>
            <p:cNvSpPr>
              <a:spLocks noChangeShapeType="1"/>
            </p:cNvSpPr>
            <p:nvPr/>
          </p:nvSpPr>
          <p:spPr bwMode="auto">
            <a:xfrm>
              <a:off x="6154738" y="4229100"/>
              <a:ext cx="0" cy="554038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Line 228"/>
            <p:cNvSpPr>
              <a:spLocks noChangeShapeType="1"/>
            </p:cNvSpPr>
            <p:nvPr/>
          </p:nvSpPr>
          <p:spPr bwMode="auto">
            <a:xfrm>
              <a:off x="5957888" y="4500563"/>
              <a:ext cx="196850" cy="128587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Line 229"/>
            <p:cNvSpPr>
              <a:spLocks noChangeShapeType="1"/>
            </p:cNvSpPr>
            <p:nvPr/>
          </p:nvSpPr>
          <p:spPr bwMode="auto">
            <a:xfrm>
              <a:off x="6154738" y="4229100"/>
              <a:ext cx="0" cy="5540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Line 230"/>
            <p:cNvSpPr>
              <a:spLocks noChangeShapeType="1"/>
            </p:cNvSpPr>
            <p:nvPr/>
          </p:nvSpPr>
          <p:spPr bwMode="auto">
            <a:xfrm>
              <a:off x="5957888" y="4500563"/>
              <a:ext cx="196850" cy="128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Line 231"/>
            <p:cNvSpPr>
              <a:spLocks noChangeShapeType="1"/>
            </p:cNvSpPr>
            <p:nvPr/>
          </p:nvSpPr>
          <p:spPr bwMode="auto">
            <a:xfrm flipV="1">
              <a:off x="3892550" y="5008563"/>
              <a:ext cx="0" cy="9398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Line 232"/>
            <p:cNvSpPr>
              <a:spLocks noChangeShapeType="1"/>
            </p:cNvSpPr>
            <p:nvPr/>
          </p:nvSpPr>
          <p:spPr bwMode="auto">
            <a:xfrm flipV="1">
              <a:off x="3892550" y="5008563"/>
              <a:ext cx="0" cy="9398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Freeform 233"/>
            <p:cNvSpPr>
              <a:spLocks/>
            </p:cNvSpPr>
            <p:nvPr/>
          </p:nvSpPr>
          <p:spPr bwMode="auto">
            <a:xfrm>
              <a:off x="4875213" y="1922463"/>
              <a:ext cx="107950" cy="889000"/>
            </a:xfrm>
            <a:custGeom>
              <a:avLst/>
              <a:gdLst>
                <a:gd name="T0" fmla="*/ 0 w 56"/>
                <a:gd name="T1" fmla="*/ 0 h 472"/>
                <a:gd name="T2" fmla="*/ 2147483647 w 56"/>
                <a:gd name="T3" fmla="*/ 0 h 472"/>
                <a:gd name="T4" fmla="*/ 2147483647 w 56"/>
                <a:gd name="T5" fmla="*/ 2147483647 h 472"/>
                <a:gd name="T6" fmla="*/ 2147483647 w 56"/>
                <a:gd name="T7" fmla="*/ 2147483647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472"/>
                <a:gd name="T14" fmla="*/ 56 w 56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472">
                  <a:moveTo>
                    <a:pt x="0" y="0"/>
                  </a:moveTo>
                  <a:lnTo>
                    <a:pt x="56" y="0"/>
                  </a:lnTo>
                  <a:lnTo>
                    <a:pt x="56" y="472"/>
                  </a:lnTo>
                  <a:lnTo>
                    <a:pt x="6" y="472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Line 234"/>
            <p:cNvSpPr>
              <a:spLocks noChangeShapeType="1"/>
            </p:cNvSpPr>
            <p:nvPr/>
          </p:nvSpPr>
          <p:spPr bwMode="auto">
            <a:xfrm flipH="1">
              <a:off x="4983163" y="2344738"/>
              <a:ext cx="93662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Freeform 235"/>
            <p:cNvSpPr>
              <a:spLocks/>
            </p:cNvSpPr>
            <p:nvPr/>
          </p:nvSpPr>
          <p:spPr bwMode="auto">
            <a:xfrm>
              <a:off x="4875213" y="1922463"/>
              <a:ext cx="107950" cy="889000"/>
            </a:xfrm>
            <a:custGeom>
              <a:avLst/>
              <a:gdLst>
                <a:gd name="T0" fmla="*/ 0 w 56"/>
                <a:gd name="T1" fmla="*/ 0 h 472"/>
                <a:gd name="T2" fmla="*/ 2147483647 w 56"/>
                <a:gd name="T3" fmla="*/ 0 h 472"/>
                <a:gd name="T4" fmla="*/ 2147483647 w 56"/>
                <a:gd name="T5" fmla="*/ 2147483647 h 472"/>
                <a:gd name="T6" fmla="*/ 2147483647 w 56"/>
                <a:gd name="T7" fmla="*/ 2147483647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472"/>
                <a:gd name="T14" fmla="*/ 56 w 56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472">
                  <a:moveTo>
                    <a:pt x="0" y="0"/>
                  </a:moveTo>
                  <a:lnTo>
                    <a:pt x="56" y="0"/>
                  </a:lnTo>
                  <a:lnTo>
                    <a:pt x="56" y="472"/>
                  </a:lnTo>
                  <a:lnTo>
                    <a:pt x="6" y="47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Line 236"/>
            <p:cNvSpPr>
              <a:spLocks noChangeShapeType="1"/>
            </p:cNvSpPr>
            <p:nvPr/>
          </p:nvSpPr>
          <p:spPr bwMode="auto">
            <a:xfrm flipH="1">
              <a:off x="4991100" y="2341563"/>
              <a:ext cx="73025" cy="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9" name="Freeform 237"/>
            <p:cNvSpPr>
              <a:spLocks/>
            </p:cNvSpPr>
            <p:nvPr/>
          </p:nvSpPr>
          <p:spPr bwMode="auto">
            <a:xfrm>
              <a:off x="4238625" y="1557338"/>
              <a:ext cx="96838" cy="971550"/>
            </a:xfrm>
            <a:custGeom>
              <a:avLst/>
              <a:gdLst>
                <a:gd name="T0" fmla="*/ 0 w 50"/>
                <a:gd name="T1" fmla="*/ 0 h 516"/>
                <a:gd name="T2" fmla="*/ 2147483647 w 50"/>
                <a:gd name="T3" fmla="*/ 0 h 516"/>
                <a:gd name="T4" fmla="*/ 2147483647 w 50"/>
                <a:gd name="T5" fmla="*/ 2147483647 h 516"/>
                <a:gd name="T6" fmla="*/ 2147483647 w 50"/>
                <a:gd name="T7" fmla="*/ 2147483647 h 5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516"/>
                <a:gd name="T14" fmla="*/ 50 w 50"/>
                <a:gd name="T15" fmla="*/ 516 h 5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516">
                  <a:moveTo>
                    <a:pt x="0" y="0"/>
                  </a:moveTo>
                  <a:lnTo>
                    <a:pt x="50" y="0"/>
                  </a:lnTo>
                  <a:lnTo>
                    <a:pt x="50" y="516"/>
                  </a:lnTo>
                  <a:lnTo>
                    <a:pt x="6" y="516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0" name="Line 238"/>
            <p:cNvSpPr>
              <a:spLocks noChangeShapeType="1"/>
            </p:cNvSpPr>
            <p:nvPr/>
          </p:nvSpPr>
          <p:spPr bwMode="auto">
            <a:xfrm flipH="1">
              <a:off x="4338638" y="1662113"/>
              <a:ext cx="80962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Freeform 239"/>
            <p:cNvSpPr>
              <a:spLocks/>
            </p:cNvSpPr>
            <p:nvPr/>
          </p:nvSpPr>
          <p:spPr bwMode="auto">
            <a:xfrm>
              <a:off x="4238625" y="1557338"/>
              <a:ext cx="96838" cy="971550"/>
            </a:xfrm>
            <a:custGeom>
              <a:avLst/>
              <a:gdLst>
                <a:gd name="T0" fmla="*/ 0 w 50"/>
                <a:gd name="T1" fmla="*/ 0 h 516"/>
                <a:gd name="T2" fmla="*/ 2147483647 w 50"/>
                <a:gd name="T3" fmla="*/ 0 h 516"/>
                <a:gd name="T4" fmla="*/ 2147483647 w 50"/>
                <a:gd name="T5" fmla="*/ 2147483647 h 516"/>
                <a:gd name="T6" fmla="*/ 2147483647 w 50"/>
                <a:gd name="T7" fmla="*/ 2147483647 h 5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516"/>
                <a:gd name="T14" fmla="*/ 50 w 50"/>
                <a:gd name="T15" fmla="*/ 516 h 5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516">
                  <a:moveTo>
                    <a:pt x="0" y="0"/>
                  </a:moveTo>
                  <a:lnTo>
                    <a:pt x="50" y="0"/>
                  </a:lnTo>
                  <a:lnTo>
                    <a:pt x="50" y="516"/>
                  </a:lnTo>
                  <a:lnTo>
                    <a:pt x="6" y="516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2" name="Line 240"/>
            <p:cNvSpPr>
              <a:spLocks noChangeShapeType="1"/>
            </p:cNvSpPr>
            <p:nvPr/>
          </p:nvSpPr>
          <p:spPr bwMode="auto">
            <a:xfrm flipH="1">
              <a:off x="4338638" y="1662113"/>
              <a:ext cx="8096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Freeform 241"/>
            <p:cNvSpPr>
              <a:spLocks/>
            </p:cNvSpPr>
            <p:nvPr/>
          </p:nvSpPr>
          <p:spPr bwMode="auto">
            <a:xfrm>
              <a:off x="2720975" y="1922463"/>
              <a:ext cx="112713" cy="1201737"/>
            </a:xfrm>
            <a:custGeom>
              <a:avLst/>
              <a:gdLst>
                <a:gd name="T0" fmla="*/ 0 w 58"/>
                <a:gd name="T1" fmla="*/ 0 h 638"/>
                <a:gd name="T2" fmla="*/ 2147483647 w 58"/>
                <a:gd name="T3" fmla="*/ 0 h 638"/>
                <a:gd name="T4" fmla="*/ 2147483647 w 58"/>
                <a:gd name="T5" fmla="*/ 2147483647 h 638"/>
                <a:gd name="T6" fmla="*/ 2147483647 w 58"/>
                <a:gd name="T7" fmla="*/ 2147483647 h 6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"/>
                <a:gd name="T13" fmla="*/ 0 h 638"/>
                <a:gd name="T14" fmla="*/ 58 w 58"/>
                <a:gd name="T15" fmla="*/ 638 h 6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" h="638">
                  <a:moveTo>
                    <a:pt x="0" y="0"/>
                  </a:moveTo>
                  <a:lnTo>
                    <a:pt x="58" y="0"/>
                  </a:lnTo>
                  <a:lnTo>
                    <a:pt x="58" y="638"/>
                  </a:lnTo>
                  <a:lnTo>
                    <a:pt x="6" y="638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Line 242"/>
            <p:cNvSpPr>
              <a:spLocks noChangeShapeType="1"/>
            </p:cNvSpPr>
            <p:nvPr/>
          </p:nvSpPr>
          <p:spPr bwMode="auto">
            <a:xfrm flipH="1">
              <a:off x="2833688" y="2174875"/>
              <a:ext cx="8890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Freeform 243"/>
            <p:cNvSpPr>
              <a:spLocks/>
            </p:cNvSpPr>
            <p:nvPr/>
          </p:nvSpPr>
          <p:spPr bwMode="auto">
            <a:xfrm>
              <a:off x="2720975" y="1922463"/>
              <a:ext cx="112713" cy="1201737"/>
            </a:xfrm>
            <a:custGeom>
              <a:avLst/>
              <a:gdLst>
                <a:gd name="T0" fmla="*/ 0 w 58"/>
                <a:gd name="T1" fmla="*/ 0 h 638"/>
                <a:gd name="T2" fmla="*/ 2147483647 w 58"/>
                <a:gd name="T3" fmla="*/ 0 h 638"/>
                <a:gd name="T4" fmla="*/ 2147483647 w 58"/>
                <a:gd name="T5" fmla="*/ 2147483647 h 638"/>
                <a:gd name="T6" fmla="*/ 2147483647 w 58"/>
                <a:gd name="T7" fmla="*/ 2147483647 h 6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"/>
                <a:gd name="T13" fmla="*/ 0 h 638"/>
                <a:gd name="T14" fmla="*/ 58 w 58"/>
                <a:gd name="T15" fmla="*/ 638 h 6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" h="638">
                  <a:moveTo>
                    <a:pt x="0" y="0"/>
                  </a:moveTo>
                  <a:lnTo>
                    <a:pt x="58" y="0"/>
                  </a:lnTo>
                  <a:lnTo>
                    <a:pt x="58" y="638"/>
                  </a:lnTo>
                  <a:lnTo>
                    <a:pt x="6" y="63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6" name="Line 244"/>
            <p:cNvSpPr>
              <a:spLocks noChangeShapeType="1"/>
            </p:cNvSpPr>
            <p:nvPr/>
          </p:nvSpPr>
          <p:spPr bwMode="auto">
            <a:xfrm flipH="1">
              <a:off x="2833688" y="2174875"/>
              <a:ext cx="8890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454"/>
            <p:cNvSpPr txBox="1">
              <a:spLocks noChangeArrowheads="1"/>
            </p:cNvSpPr>
            <p:nvPr/>
          </p:nvSpPr>
          <p:spPr bwMode="auto">
            <a:xfrm>
              <a:off x="7954963" y="990600"/>
              <a:ext cx="757237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0" tIns="0" bIns="0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solidFill>
                    <a:srgbClr val="000000"/>
                  </a:solidFill>
                  <a:cs typeface="Arial" charset="0"/>
                </a:rPr>
                <a:t>Outside</a:t>
              </a:r>
            </a:p>
          </p:txBody>
        </p:sp>
        <p:sp>
          <p:nvSpPr>
            <p:cNvPr id="51" name="Text Box 455"/>
            <p:cNvSpPr txBox="1">
              <a:spLocks noChangeArrowheads="1"/>
            </p:cNvSpPr>
            <p:nvPr/>
          </p:nvSpPr>
          <p:spPr bwMode="auto">
            <a:xfrm>
              <a:off x="7286625" y="1973263"/>
              <a:ext cx="9239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0" tIns="0" bIns="0">
              <a:spAutoFit/>
            </a:bodyPr>
            <a:lstStyle/>
            <a:p>
              <a:pPr algn="ctr">
                <a:defRPr/>
              </a:pPr>
              <a:r>
                <a:rPr lang="en-US" sz="1200" b="1">
                  <a:solidFill>
                    <a:srgbClr val="000000"/>
                  </a:solidFill>
                  <a:cs typeface="Arial" charset="0"/>
                </a:rPr>
                <a:t>hydrophilic</a:t>
              </a:r>
            </a:p>
            <a:p>
              <a:pPr algn="ctr">
                <a:defRPr/>
              </a:pPr>
              <a:r>
                <a:rPr lang="en-US" sz="1200" b="1">
                  <a:solidFill>
                    <a:srgbClr val="000000"/>
                  </a:solidFill>
                  <a:cs typeface="Arial" charset="0"/>
                </a:rPr>
                <a:t>heads</a:t>
              </a:r>
            </a:p>
          </p:txBody>
        </p:sp>
        <p:sp>
          <p:nvSpPr>
            <p:cNvPr id="52" name="Text Box 456"/>
            <p:cNvSpPr txBox="1">
              <a:spLocks noChangeArrowheads="1"/>
            </p:cNvSpPr>
            <p:nvPr/>
          </p:nvSpPr>
          <p:spPr bwMode="auto">
            <a:xfrm>
              <a:off x="6562725" y="1446213"/>
              <a:ext cx="106521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0" tIns="0" bIns="0">
              <a:spAutoFit/>
            </a:bodyPr>
            <a:lstStyle/>
            <a:p>
              <a:pPr>
                <a:defRPr/>
              </a:pPr>
              <a:r>
                <a:rPr lang="en-US" sz="1200" b="1">
                  <a:solidFill>
                    <a:srgbClr val="000000"/>
                  </a:solidFill>
                  <a:cs typeface="Arial" charset="0"/>
                </a:rPr>
                <a:t>carbohydrate</a:t>
              </a:r>
            </a:p>
            <a:p>
              <a:pPr>
                <a:defRPr/>
              </a:pPr>
              <a:r>
                <a:rPr lang="en-US" sz="1200" b="1">
                  <a:solidFill>
                    <a:srgbClr val="000000"/>
                  </a:solidFill>
                  <a:cs typeface="Arial" charset="0"/>
                </a:rPr>
                <a:t>chain</a:t>
              </a:r>
            </a:p>
          </p:txBody>
        </p:sp>
        <p:sp>
          <p:nvSpPr>
            <p:cNvPr id="53" name="Text Box 457"/>
            <p:cNvSpPr txBox="1">
              <a:spLocks noChangeArrowheads="1"/>
            </p:cNvSpPr>
            <p:nvPr/>
          </p:nvSpPr>
          <p:spPr bwMode="auto">
            <a:xfrm>
              <a:off x="2895600" y="2286000"/>
              <a:ext cx="1017588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0" tIns="0" bIns="0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000000"/>
                  </a:solidFill>
                  <a:cs typeface="Arial" charset="0"/>
                </a:rPr>
                <a:t>glycoprotein</a:t>
              </a:r>
            </a:p>
          </p:txBody>
        </p:sp>
        <p:sp>
          <p:nvSpPr>
            <p:cNvPr id="54" name="Text Box 461"/>
            <p:cNvSpPr txBox="1">
              <a:spLocks noChangeArrowheads="1"/>
            </p:cNvSpPr>
            <p:nvPr/>
          </p:nvSpPr>
          <p:spPr bwMode="auto">
            <a:xfrm>
              <a:off x="3657600" y="6019800"/>
              <a:ext cx="1214438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0" tIns="0" bIns="0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000000"/>
                  </a:solidFill>
                  <a:cs typeface="Arial" charset="0"/>
                </a:rPr>
                <a:t>integral protein</a:t>
              </a:r>
            </a:p>
          </p:txBody>
        </p:sp>
        <p:sp>
          <p:nvSpPr>
            <p:cNvPr id="55" name="Text Box 462"/>
            <p:cNvSpPr txBox="1">
              <a:spLocks noChangeArrowheads="1"/>
            </p:cNvSpPr>
            <p:nvPr/>
          </p:nvSpPr>
          <p:spPr bwMode="auto">
            <a:xfrm>
              <a:off x="5141913" y="4805363"/>
              <a:ext cx="1939925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0" tIns="0" bIns="0">
              <a:spAutoFit/>
            </a:bodyPr>
            <a:lstStyle/>
            <a:p>
              <a:pPr algn="ctr">
                <a:defRPr/>
              </a:pPr>
              <a:r>
                <a:rPr lang="en-US" sz="1200" b="1">
                  <a:solidFill>
                    <a:srgbClr val="000000"/>
                  </a:solidFill>
                  <a:cs typeface="Arial" charset="0"/>
                </a:rPr>
                <a:t>filaments of cytoskeleton</a:t>
              </a:r>
            </a:p>
          </p:txBody>
        </p:sp>
        <p:sp>
          <p:nvSpPr>
            <p:cNvPr id="56" name="Text Box 463"/>
            <p:cNvSpPr txBox="1">
              <a:spLocks noChangeArrowheads="1"/>
            </p:cNvSpPr>
            <p:nvPr/>
          </p:nvSpPr>
          <p:spPr bwMode="auto">
            <a:xfrm>
              <a:off x="6705600" y="2971800"/>
              <a:ext cx="1063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0" tIns="0" bIns="0">
              <a:spAutoFit/>
            </a:bodyPr>
            <a:lstStyle/>
            <a:p>
              <a:pPr algn="ctr">
                <a:defRPr/>
              </a:pPr>
              <a:r>
                <a:rPr lang="en-US" sz="1200" b="1" dirty="0" err="1">
                  <a:solidFill>
                    <a:srgbClr val="000000"/>
                  </a:solidFill>
                  <a:cs typeface="Arial" charset="0"/>
                </a:rPr>
                <a:t>phospholipid</a:t>
              </a:r>
              <a:endParaRPr lang="en-US" sz="1200" b="1" dirty="0">
                <a:solidFill>
                  <a:srgbClr val="000000"/>
                </a:solidFill>
                <a:cs typeface="Arial" charset="0"/>
              </a:endParaRPr>
            </a:p>
            <a:p>
              <a:pPr algn="ctr">
                <a:defRPr/>
              </a:pPr>
              <a:r>
                <a:rPr lang="en-US" sz="1200" b="1" dirty="0" err="1">
                  <a:solidFill>
                    <a:srgbClr val="000000"/>
                  </a:solidFill>
                  <a:cs typeface="Arial" charset="0"/>
                </a:rPr>
                <a:t>bilayer</a:t>
              </a:r>
              <a:endParaRPr lang="en-US" sz="12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7" name="Text Box 464"/>
            <p:cNvSpPr txBox="1">
              <a:spLocks noChangeArrowheads="1"/>
            </p:cNvSpPr>
            <p:nvPr/>
          </p:nvSpPr>
          <p:spPr bwMode="auto">
            <a:xfrm>
              <a:off x="6096000" y="1905000"/>
              <a:ext cx="102711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0" tIns="0" bIns="0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000000"/>
                  </a:solidFill>
                  <a:cs typeface="Arial" charset="0"/>
                </a:rPr>
                <a:t>hydrophobic</a:t>
              </a:r>
            </a:p>
            <a:p>
              <a:pPr algn="ctr">
                <a:defRPr/>
              </a:pPr>
              <a:r>
                <a:rPr lang="en-US" sz="1200" b="1" dirty="0">
                  <a:solidFill>
                    <a:srgbClr val="000000"/>
                  </a:solidFill>
                  <a:cs typeface="Arial" charset="0"/>
                </a:rPr>
                <a:t>tails</a:t>
              </a:r>
            </a:p>
          </p:txBody>
        </p:sp>
        <p:sp>
          <p:nvSpPr>
            <p:cNvPr id="58" name="Text Box 466"/>
            <p:cNvSpPr txBox="1">
              <a:spLocks noChangeArrowheads="1"/>
            </p:cNvSpPr>
            <p:nvPr/>
          </p:nvSpPr>
          <p:spPr bwMode="auto">
            <a:xfrm>
              <a:off x="7450138" y="4827588"/>
              <a:ext cx="6096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0" tIns="0" bIns="0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solidFill>
                    <a:srgbClr val="000000"/>
                  </a:solidFill>
                  <a:cs typeface="Arial" charset="0"/>
                </a:rPr>
                <a:t>Inside</a:t>
              </a:r>
            </a:p>
          </p:txBody>
        </p:sp>
        <p:sp>
          <p:nvSpPr>
            <p:cNvPr id="59" name="Text Box 459"/>
            <p:cNvSpPr txBox="1">
              <a:spLocks noChangeArrowheads="1"/>
            </p:cNvSpPr>
            <p:nvPr/>
          </p:nvSpPr>
          <p:spPr bwMode="auto">
            <a:xfrm>
              <a:off x="1428750" y="5970588"/>
              <a:ext cx="1401763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0" tIns="0" bIns="0">
              <a:spAutoFit/>
            </a:bodyPr>
            <a:lstStyle/>
            <a:p>
              <a:pPr algn="ctr">
                <a:defRPr/>
              </a:pPr>
              <a:r>
                <a:rPr lang="en-US" sz="1200" b="1">
                  <a:solidFill>
                    <a:srgbClr val="000000"/>
                  </a:solidFill>
                  <a:cs typeface="Arial" charset="0"/>
                </a:rPr>
                <a:t>peripheral protein</a:t>
              </a:r>
            </a:p>
          </p:txBody>
        </p:sp>
        <p:sp>
          <p:nvSpPr>
            <p:cNvPr id="14397" name="Rectangle 470"/>
            <p:cNvSpPr>
              <a:spLocks noChangeArrowheads="1"/>
            </p:cNvSpPr>
            <p:nvPr/>
          </p:nvSpPr>
          <p:spPr bwMode="auto">
            <a:xfrm>
              <a:off x="2532063" y="1022350"/>
              <a:ext cx="922337" cy="173038"/>
            </a:xfrm>
            <a:prstGeom prst="rect">
              <a:avLst/>
            </a:prstGeom>
            <a:solidFill>
              <a:srgbClr val="FFFFFF">
                <a:alpha val="5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/>
            </a:p>
          </p:txBody>
        </p:sp>
        <p:sp>
          <p:nvSpPr>
            <p:cNvPr id="61" name="Text Box 453"/>
            <p:cNvSpPr txBox="1">
              <a:spLocks noChangeArrowheads="1"/>
            </p:cNvSpPr>
            <p:nvPr/>
          </p:nvSpPr>
          <p:spPr bwMode="auto">
            <a:xfrm>
              <a:off x="2522538" y="1044575"/>
              <a:ext cx="1439862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0" tIns="0" bIns="0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000000"/>
                  </a:solidFill>
                  <a:cs typeface="Arial" charset="0"/>
                </a:rPr>
                <a:t>plasma membrane</a:t>
              </a:r>
            </a:p>
          </p:txBody>
        </p:sp>
        <p:sp>
          <p:nvSpPr>
            <p:cNvPr id="14399" name="Rectangle 473"/>
            <p:cNvSpPr>
              <a:spLocks noChangeArrowheads="1"/>
            </p:cNvSpPr>
            <p:nvPr/>
          </p:nvSpPr>
          <p:spPr bwMode="auto">
            <a:xfrm>
              <a:off x="4419600" y="1603375"/>
              <a:ext cx="606425" cy="231775"/>
            </a:xfrm>
            <a:prstGeom prst="rect">
              <a:avLst/>
            </a:prstGeom>
            <a:solidFill>
              <a:srgbClr val="FFFFFF">
                <a:alpha val="5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/>
            </a:p>
          </p:txBody>
        </p:sp>
        <p:sp>
          <p:nvSpPr>
            <p:cNvPr id="63" name="Text Box 475"/>
            <p:cNvSpPr txBox="1">
              <a:spLocks noChangeArrowheads="1"/>
            </p:cNvSpPr>
            <p:nvPr/>
          </p:nvSpPr>
          <p:spPr bwMode="auto">
            <a:xfrm>
              <a:off x="4451350" y="1608138"/>
              <a:ext cx="103981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0" tIns="0" bIns="0">
              <a:spAutoFit/>
            </a:bodyPr>
            <a:lstStyle/>
            <a:p>
              <a:pPr>
                <a:defRPr/>
              </a:pPr>
              <a:r>
                <a:rPr lang="en-US" sz="1200" b="1">
                  <a:solidFill>
                    <a:srgbClr val="000000"/>
                  </a:solidFill>
                  <a:cs typeface="Arial" charset="0"/>
                </a:rPr>
                <a:t>extracellular</a:t>
              </a:r>
            </a:p>
            <a:p>
              <a:pPr>
                <a:defRPr/>
              </a:pPr>
              <a:r>
                <a:rPr lang="en-US" sz="1200" b="1">
                  <a:solidFill>
                    <a:srgbClr val="000000"/>
                  </a:solidFill>
                  <a:cs typeface="Arial" charset="0"/>
                </a:rPr>
                <a:t>matrix (ECM)</a:t>
              </a:r>
            </a:p>
          </p:txBody>
        </p:sp>
        <p:sp>
          <p:nvSpPr>
            <p:cNvPr id="14401" name="Rectangle 482"/>
            <p:cNvSpPr>
              <a:spLocks noChangeArrowheads="1"/>
            </p:cNvSpPr>
            <p:nvPr/>
          </p:nvSpPr>
          <p:spPr bwMode="auto">
            <a:xfrm>
              <a:off x="5064125" y="2247900"/>
              <a:ext cx="468313" cy="163513"/>
            </a:xfrm>
            <a:prstGeom prst="rect">
              <a:avLst/>
            </a:prstGeom>
            <a:solidFill>
              <a:srgbClr val="FFFFFF">
                <a:alpha val="5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/>
            </a:p>
          </p:txBody>
        </p:sp>
        <p:sp>
          <p:nvSpPr>
            <p:cNvPr id="65" name="Text Box 483"/>
            <p:cNvSpPr txBox="1">
              <a:spLocks noChangeArrowheads="1"/>
            </p:cNvSpPr>
            <p:nvPr/>
          </p:nvSpPr>
          <p:spPr bwMode="auto">
            <a:xfrm>
              <a:off x="5053013" y="2278063"/>
              <a:ext cx="814387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0" tIns="0" bIns="0">
              <a:spAutoFit/>
            </a:bodyPr>
            <a:lstStyle/>
            <a:p>
              <a:pPr algn="ctr">
                <a:defRPr/>
              </a:pPr>
              <a:r>
                <a:rPr lang="en-US" sz="1200" b="1" dirty="0" err="1">
                  <a:solidFill>
                    <a:srgbClr val="000000"/>
                  </a:solidFill>
                  <a:cs typeface="Arial" charset="0"/>
                </a:rPr>
                <a:t>glycolipid</a:t>
              </a:r>
              <a:endParaRPr lang="en-US" sz="12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4403" name="Freeform 210"/>
            <p:cNvSpPr>
              <a:spLocks/>
            </p:cNvSpPr>
            <p:nvPr/>
          </p:nvSpPr>
          <p:spPr bwMode="auto">
            <a:xfrm>
              <a:off x="2366963" y="1181100"/>
              <a:ext cx="527050" cy="552450"/>
            </a:xfrm>
            <a:custGeom>
              <a:avLst/>
              <a:gdLst>
                <a:gd name="T0" fmla="*/ 2147483647 w 272"/>
                <a:gd name="T1" fmla="*/ 2147483647 h 294"/>
                <a:gd name="T2" fmla="*/ 2147483647 w 272"/>
                <a:gd name="T3" fmla="*/ 2147483647 h 294"/>
                <a:gd name="T4" fmla="*/ 2147483647 w 272"/>
                <a:gd name="T5" fmla="*/ 2147483647 h 294"/>
                <a:gd name="T6" fmla="*/ 2147483647 w 272"/>
                <a:gd name="T7" fmla="*/ 2147483647 h 294"/>
                <a:gd name="T8" fmla="*/ 2147483647 w 272"/>
                <a:gd name="T9" fmla="*/ 2147483647 h 294"/>
                <a:gd name="T10" fmla="*/ 2147483647 w 272"/>
                <a:gd name="T11" fmla="*/ 2147483647 h 294"/>
                <a:gd name="T12" fmla="*/ 2147483647 w 272"/>
                <a:gd name="T13" fmla="*/ 2147483647 h 294"/>
                <a:gd name="T14" fmla="*/ 2147483647 w 272"/>
                <a:gd name="T15" fmla="*/ 2147483647 h 294"/>
                <a:gd name="T16" fmla="*/ 2147483647 w 272"/>
                <a:gd name="T17" fmla="*/ 2147483647 h 294"/>
                <a:gd name="T18" fmla="*/ 2147483647 w 272"/>
                <a:gd name="T19" fmla="*/ 2147483647 h 294"/>
                <a:gd name="T20" fmla="*/ 2147483647 w 272"/>
                <a:gd name="T21" fmla="*/ 2147483647 h 294"/>
                <a:gd name="T22" fmla="*/ 2147483647 w 272"/>
                <a:gd name="T23" fmla="*/ 2147483647 h 294"/>
                <a:gd name="T24" fmla="*/ 2147483647 w 272"/>
                <a:gd name="T25" fmla="*/ 2147483647 h 294"/>
                <a:gd name="T26" fmla="*/ 2147483647 w 272"/>
                <a:gd name="T27" fmla="*/ 2147483647 h 294"/>
                <a:gd name="T28" fmla="*/ 2147483647 w 272"/>
                <a:gd name="T29" fmla="*/ 2147483647 h 294"/>
                <a:gd name="T30" fmla="*/ 2147483647 w 272"/>
                <a:gd name="T31" fmla="*/ 2147483647 h 294"/>
                <a:gd name="T32" fmla="*/ 2147483647 w 272"/>
                <a:gd name="T33" fmla="*/ 2147483647 h 294"/>
                <a:gd name="T34" fmla="*/ 2147483647 w 272"/>
                <a:gd name="T35" fmla="*/ 0 h 294"/>
                <a:gd name="T36" fmla="*/ 2147483647 w 272"/>
                <a:gd name="T37" fmla="*/ 0 h 294"/>
                <a:gd name="T38" fmla="*/ 0 w 272"/>
                <a:gd name="T39" fmla="*/ 0 h 294"/>
                <a:gd name="T40" fmla="*/ 0 w 272"/>
                <a:gd name="T41" fmla="*/ 0 h 294"/>
                <a:gd name="T42" fmla="*/ 2147483647 w 272"/>
                <a:gd name="T43" fmla="*/ 2147483647 h 294"/>
                <a:gd name="T44" fmla="*/ 2147483647 w 272"/>
                <a:gd name="T45" fmla="*/ 2147483647 h 294"/>
                <a:gd name="T46" fmla="*/ 2147483647 w 272"/>
                <a:gd name="T47" fmla="*/ 2147483647 h 294"/>
                <a:gd name="T48" fmla="*/ 2147483647 w 272"/>
                <a:gd name="T49" fmla="*/ 2147483647 h 294"/>
                <a:gd name="T50" fmla="*/ 2147483647 w 272"/>
                <a:gd name="T51" fmla="*/ 2147483647 h 294"/>
                <a:gd name="T52" fmla="*/ 2147483647 w 272"/>
                <a:gd name="T53" fmla="*/ 2147483647 h 294"/>
                <a:gd name="T54" fmla="*/ 2147483647 w 272"/>
                <a:gd name="T55" fmla="*/ 2147483647 h 294"/>
                <a:gd name="T56" fmla="*/ 2147483647 w 272"/>
                <a:gd name="T57" fmla="*/ 2147483647 h 294"/>
                <a:gd name="T58" fmla="*/ 2147483647 w 272"/>
                <a:gd name="T59" fmla="*/ 2147483647 h 294"/>
                <a:gd name="T60" fmla="*/ 2147483647 w 272"/>
                <a:gd name="T61" fmla="*/ 2147483647 h 294"/>
                <a:gd name="T62" fmla="*/ 2147483647 w 272"/>
                <a:gd name="T63" fmla="*/ 2147483647 h 294"/>
                <a:gd name="T64" fmla="*/ 2147483647 w 272"/>
                <a:gd name="T65" fmla="*/ 2147483647 h 294"/>
                <a:gd name="T66" fmla="*/ 2147483647 w 272"/>
                <a:gd name="T67" fmla="*/ 2147483647 h 294"/>
                <a:gd name="T68" fmla="*/ 2147483647 w 272"/>
                <a:gd name="T69" fmla="*/ 2147483647 h 294"/>
                <a:gd name="T70" fmla="*/ 2147483647 w 272"/>
                <a:gd name="T71" fmla="*/ 2147483647 h 294"/>
                <a:gd name="T72" fmla="*/ 2147483647 w 272"/>
                <a:gd name="T73" fmla="*/ 2147483647 h 294"/>
                <a:gd name="T74" fmla="*/ 2147483647 w 272"/>
                <a:gd name="T75" fmla="*/ 2147483647 h 29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72"/>
                <a:gd name="T115" fmla="*/ 0 h 294"/>
                <a:gd name="T116" fmla="*/ 272 w 272"/>
                <a:gd name="T117" fmla="*/ 294 h 29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72" h="294">
                  <a:moveTo>
                    <a:pt x="246" y="222"/>
                  </a:moveTo>
                  <a:lnTo>
                    <a:pt x="246" y="222"/>
                  </a:lnTo>
                  <a:lnTo>
                    <a:pt x="244" y="200"/>
                  </a:lnTo>
                  <a:lnTo>
                    <a:pt x="242" y="180"/>
                  </a:lnTo>
                  <a:lnTo>
                    <a:pt x="238" y="162"/>
                  </a:lnTo>
                  <a:lnTo>
                    <a:pt x="232" y="144"/>
                  </a:lnTo>
                  <a:lnTo>
                    <a:pt x="226" y="128"/>
                  </a:lnTo>
                  <a:lnTo>
                    <a:pt x="220" y="114"/>
                  </a:lnTo>
                  <a:lnTo>
                    <a:pt x="212" y="100"/>
                  </a:lnTo>
                  <a:lnTo>
                    <a:pt x="204" y="86"/>
                  </a:lnTo>
                  <a:lnTo>
                    <a:pt x="184" y="64"/>
                  </a:lnTo>
                  <a:lnTo>
                    <a:pt x="164" y="48"/>
                  </a:lnTo>
                  <a:lnTo>
                    <a:pt x="142" y="32"/>
                  </a:lnTo>
                  <a:lnTo>
                    <a:pt x="120" y="22"/>
                  </a:lnTo>
                  <a:lnTo>
                    <a:pt x="98" y="14"/>
                  </a:lnTo>
                  <a:lnTo>
                    <a:pt x="76" y="8"/>
                  </a:lnTo>
                  <a:lnTo>
                    <a:pt x="56" y="4"/>
                  </a:lnTo>
                  <a:lnTo>
                    <a:pt x="38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2" y="2"/>
                  </a:lnTo>
                  <a:lnTo>
                    <a:pt x="34" y="6"/>
                  </a:lnTo>
                  <a:lnTo>
                    <a:pt x="66" y="18"/>
                  </a:lnTo>
                  <a:lnTo>
                    <a:pt x="84" y="26"/>
                  </a:lnTo>
                  <a:lnTo>
                    <a:pt x="102" y="36"/>
                  </a:lnTo>
                  <a:lnTo>
                    <a:pt x="122" y="48"/>
                  </a:lnTo>
                  <a:lnTo>
                    <a:pt x="140" y="64"/>
                  </a:lnTo>
                  <a:lnTo>
                    <a:pt x="156" y="82"/>
                  </a:lnTo>
                  <a:lnTo>
                    <a:pt x="172" y="102"/>
                  </a:lnTo>
                  <a:lnTo>
                    <a:pt x="186" y="126"/>
                  </a:lnTo>
                  <a:lnTo>
                    <a:pt x="196" y="154"/>
                  </a:lnTo>
                  <a:lnTo>
                    <a:pt x="204" y="186"/>
                  </a:lnTo>
                  <a:lnTo>
                    <a:pt x="208" y="222"/>
                  </a:lnTo>
                  <a:lnTo>
                    <a:pt x="182" y="214"/>
                  </a:lnTo>
                  <a:lnTo>
                    <a:pt x="228" y="294"/>
                  </a:lnTo>
                  <a:lnTo>
                    <a:pt x="272" y="212"/>
                  </a:lnTo>
                  <a:lnTo>
                    <a:pt x="246" y="222"/>
                  </a:lnTo>
                  <a:close/>
                </a:path>
              </a:pathLst>
            </a:custGeom>
            <a:solidFill>
              <a:srgbClr val="7DA7D9"/>
            </a:solidFill>
            <a:ln w="6350">
              <a:solidFill>
                <a:srgbClr val="0072B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" name="Text Box 461"/>
          <p:cNvSpPr txBox="1">
            <a:spLocks noChangeArrowheads="1"/>
          </p:cNvSpPr>
          <p:nvPr/>
        </p:nvSpPr>
        <p:spPr bwMode="auto">
          <a:xfrm>
            <a:off x="2665413" y="6172200"/>
            <a:ext cx="9128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0" tIns="0" bIns="0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000000"/>
                </a:solidFill>
                <a:cs typeface="Arial" charset="0"/>
              </a:rPr>
              <a:t>cholesterol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0"/>
            <a:ext cx="601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14B00"/>
                </a:solidFill>
              </a:rPr>
              <a:t>3.3 The Plasma Membrane and How Substances Cross It</a:t>
            </a:r>
          </a:p>
        </p:txBody>
      </p:sp>
      <p:sp>
        <p:nvSpPr>
          <p:cNvPr id="14343" name="Rectangle 1"/>
          <p:cNvSpPr>
            <a:spLocks noChangeArrowheads="1"/>
          </p:cNvSpPr>
          <p:nvPr/>
        </p:nvSpPr>
        <p:spPr bwMode="auto">
          <a:xfrm>
            <a:off x="2286000" y="409575"/>
            <a:ext cx="457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hlinkClick r:id="rId4"/>
              </a:rPr>
              <a:t>https://www.youtube.com/watch?v=_3lNYbt0eAs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374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7313613" cy="1143000"/>
          </a:xfrm>
        </p:spPr>
        <p:txBody>
          <a:bodyPr/>
          <a:lstStyle/>
          <a:p>
            <a:pPr algn="ctr" eaLnBrk="1" hangingPunct="1"/>
            <a:r>
              <a:rPr lang="en-US" alt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Passage</a:t>
            </a:r>
            <a:r>
              <a:rPr lang="en-US" altLang="en-US" sz="3200" b="1" dirty="0" smtClean="0">
                <a:latin typeface="Comic Sans MS" panose="030F0702030302020204" pitchFamily="66" charset="0"/>
              </a:rPr>
              <a:t> of Molecules Across a </a:t>
            </a:r>
            <a:br>
              <a:rPr lang="en-US" altLang="en-US" sz="3200" b="1" dirty="0" smtClean="0">
                <a:latin typeface="Comic Sans MS" panose="030F0702030302020204" pitchFamily="66" charset="0"/>
              </a:rPr>
            </a:br>
            <a:r>
              <a:rPr lang="en-US" altLang="en-US" sz="3200" b="1" dirty="0" smtClean="0">
                <a:latin typeface="Comic Sans MS" panose="030F0702030302020204" pitchFamily="66" charset="0"/>
              </a:rPr>
              <a:t>Plasma Membrane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029200"/>
          </a:xfrm>
        </p:spPr>
        <p:txBody>
          <a:bodyPr>
            <a:normAutofit/>
          </a:bodyPr>
          <a:lstStyle/>
          <a:p>
            <a:pPr marL="636270" indent="-47625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b="1" u="sng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 Passive </a:t>
            </a:r>
            <a:r>
              <a:rPr lang="en-US" altLang="en-US" b="1" u="sng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  <a:r>
              <a:rPr lang="en-US" altLang="en-US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— a cell exerts no energy in gaining materials from its environment</a:t>
            </a:r>
            <a:r>
              <a:rPr lang="en-US" altLang="en-US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“With the Conc. Gradient”</a:t>
            </a:r>
            <a:endParaRPr lang="en-US" altLang="en-US" b="1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33450" lvl="1" indent="-47625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 of Passive Transport:</a:t>
            </a:r>
          </a:p>
          <a:p>
            <a:pPr marL="933450" lvl="1" indent="-476250"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arenR"/>
            </a:pPr>
            <a:r>
              <a:rPr lang="en-US" altLang="en-US" sz="2000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Diffusion—random movement of molecules from the area of higher concentration to the area of lower concentration.</a:t>
            </a:r>
          </a:p>
          <a:p>
            <a:pPr marL="933450" lvl="1" indent="-476250"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arenR"/>
            </a:pPr>
            <a:r>
              <a:rPr lang="en-US" altLang="en-US" sz="2000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Osmosis*—diffusion of H</a:t>
            </a:r>
            <a:r>
              <a:rPr lang="en-US" altLang="en-US" sz="2000" baseline="-25000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2000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across a plasma membrane.</a:t>
            </a:r>
          </a:p>
          <a:p>
            <a:pPr marL="1733550" lvl="3" indent="-361950"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arenR"/>
            </a:pPr>
            <a:r>
              <a:rPr lang="en-US" altLang="en-US" sz="1600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Hypotonic solutions—cause cells to swell &amp; burst due to an intake of H</a:t>
            </a:r>
            <a:r>
              <a:rPr lang="en-US" altLang="en-US" sz="1600" baseline="-25000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1600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O.</a:t>
            </a:r>
          </a:p>
          <a:p>
            <a:pPr marL="1733550" lvl="3" indent="-361950"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arenR"/>
            </a:pPr>
            <a:r>
              <a:rPr lang="en-US" altLang="en-US" sz="1600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Hypertonic solutions—cause a cell to shrink due to loss of H</a:t>
            </a:r>
            <a:r>
              <a:rPr lang="en-US" altLang="en-US" sz="1600" baseline="-25000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1600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O.</a:t>
            </a:r>
          </a:p>
          <a:p>
            <a:pPr marL="1733550" lvl="3" indent="-361950"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arenR"/>
            </a:pPr>
            <a:r>
              <a:rPr lang="en-US" altLang="en-US" sz="1600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Isotonic solutions- solution—equal amounts of solute and solvent. (there is no net gain or loss of H</a:t>
            </a:r>
            <a:r>
              <a:rPr lang="en-US" altLang="en-US" sz="1600" baseline="-25000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1600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O)</a:t>
            </a:r>
          </a:p>
          <a:p>
            <a:pPr marL="933450" lvl="1" indent="-476250"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arenR"/>
            </a:pPr>
            <a:r>
              <a:rPr lang="en-US" altLang="en-US" sz="2000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Facilitated transport*—some molecules are transported by means of protein carriers within the membrane</a:t>
            </a: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36270" lvl="0" indent="-476250">
              <a:spcBef>
                <a:spcPct val="0"/>
              </a:spcBef>
              <a:buClrTx/>
              <a:buSzTx/>
              <a:buNone/>
            </a:pPr>
            <a:r>
              <a:rPr lang="en-US" altLang="en-US" b="1" u="sng" dirty="0" smtClean="0">
                <a:solidFill>
                  <a:srgbClr val="3E3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II. Active </a:t>
            </a:r>
            <a:r>
              <a:rPr lang="en-US" altLang="en-US" b="1" u="sng" dirty="0">
                <a:solidFill>
                  <a:srgbClr val="3E3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  <a:r>
              <a:rPr lang="en-US" altLang="en-US" b="1" dirty="0">
                <a:solidFill>
                  <a:srgbClr val="3E3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— a cell </a:t>
            </a:r>
            <a:r>
              <a:rPr lang="en-US" altLang="en-US" b="1" dirty="0" smtClean="0">
                <a:solidFill>
                  <a:srgbClr val="3E3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use ATP to transport substances through the plasma membrane. “Against the Concentration Gradient”  Endocytosis and Exocytosis</a:t>
            </a:r>
          </a:p>
          <a:p>
            <a:pPr marL="636270" lvl="0" indent="-476250">
              <a:spcBef>
                <a:spcPct val="0"/>
              </a:spcBef>
              <a:buClrTx/>
              <a:buSzTx/>
              <a:buNone/>
            </a:pPr>
            <a:endParaRPr lang="en-US" altLang="en-US" b="1" dirty="0">
              <a:solidFill>
                <a:srgbClr val="3E3D2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Bef>
                <a:spcPct val="0"/>
              </a:spcBef>
              <a:buClrTx/>
              <a:buSzTx/>
              <a:buNone/>
            </a:pPr>
            <a:endParaRPr lang="en-US" alt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33450" lvl="1" indent="-476250">
              <a:spcBef>
                <a:spcPct val="0"/>
              </a:spcBef>
              <a:buClrTx/>
              <a:buSzTx/>
              <a:buFontTx/>
              <a:buAutoNum type="alphaUcPeriod"/>
            </a:pPr>
            <a:endParaRPr lang="en-US" altLang="en-US" sz="20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52450" indent="-552450" eaLnBrk="1" hangingPunct="1"/>
            <a:endParaRPr lang="en-US" alt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0"/>
            <a:ext cx="601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14B00"/>
                </a:solidFill>
              </a:rPr>
              <a:t>3.3 The Plasma Membrane and How Substances Cross It</a:t>
            </a:r>
          </a:p>
        </p:txBody>
      </p:sp>
    </p:spTree>
    <p:extLst>
      <p:ext uri="{BB962C8B-B14F-4D97-AF65-F5344CB8AC3E}">
        <p14:creationId xmlns:p14="http://schemas.microsoft.com/office/powerpoint/2010/main" val="327094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of Solutes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Random movement of molecules from an area of higher concentration to the area of lower concentration until they are equally distributed</a:t>
            </a:r>
          </a:p>
          <a:p>
            <a:r>
              <a:rPr lang="en-US" dirty="0" smtClean="0"/>
              <a:t>Influencing factors</a:t>
            </a:r>
          </a:p>
          <a:p>
            <a:pPr lvl="1"/>
            <a:r>
              <a:rPr lang="en-US" dirty="0" smtClean="0"/>
              <a:t>Temperature</a:t>
            </a:r>
          </a:p>
          <a:p>
            <a:pPr lvl="1"/>
            <a:r>
              <a:rPr lang="en-US" dirty="0" smtClean="0"/>
              <a:t>Resistance of medium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Experiment: Diffusion of semisolid compared to liquid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-76200"/>
            <a:ext cx="7024744" cy="11430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The Plasma Membrane and Diffusion of Solutes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Plasma membrane</a:t>
            </a:r>
          </a:p>
          <a:p>
            <a:pPr lvl="1"/>
            <a:r>
              <a:rPr lang="en-US" dirty="0" smtClean="0"/>
              <a:t>Regulates the passage of molecules into and out of cells</a:t>
            </a:r>
          </a:p>
          <a:p>
            <a:pPr lvl="1"/>
            <a:r>
              <a:rPr lang="en-US" dirty="0" smtClean="0"/>
              <a:t>Selectively permeable</a:t>
            </a:r>
          </a:p>
          <a:p>
            <a:pPr lvl="2"/>
            <a:r>
              <a:rPr lang="en-US" dirty="0" smtClean="0"/>
              <a:t>Only small, non-charged molecules can diffuse across the plasma membrane without assistance</a:t>
            </a:r>
          </a:p>
          <a:p>
            <a:pPr marL="514350" lvl="1" indent="0">
              <a:buNone/>
            </a:pPr>
            <a:r>
              <a:rPr lang="en-US" dirty="0" smtClean="0"/>
              <a:t>Experiment – set up a representative cell in a solution and observe how the contents diffuse</a:t>
            </a:r>
          </a:p>
        </p:txBody>
      </p:sp>
      <p:pic>
        <p:nvPicPr>
          <p:cNvPr id="4" name="Picture 3" descr="figure 4-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270" y="1676400"/>
            <a:ext cx="3802626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51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37"/>
            <a:ext cx="7024744" cy="1143000"/>
          </a:xfrm>
        </p:spPr>
        <p:txBody>
          <a:bodyPr/>
          <a:lstStyle/>
          <a:p>
            <a:r>
              <a:rPr lang="en-US" dirty="0" smtClean="0"/>
              <a:t>Osmosis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42900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Facilitated transport of water  occurs through a channel protein, aquaporin</a:t>
            </a:r>
          </a:p>
          <a:p>
            <a:r>
              <a:rPr lang="en-US" dirty="0" smtClean="0"/>
              <a:t>Tonicity – relative concentration of solute and solvent outside the cell compared to inside the cell</a:t>
            </a:r>
          </a:p>
          <a:p>
            <a:pPr lvl="1"/>
            <a:r>
              <a:rPr lang="en-US" dirty="0" smtClean="0"/>
              <a:t>Isotonic solution</a:t>
            </a:r>
          </a:p>
          <a:p>
            <a:pPr lvl="1"/>
            <a:r>
              <a:rPr lang="en-US" dirty="0" smtClean="0"/>
              <a:t>Hypertonic solution</a:t>
            </a:r>
          </a:p>
          <a:p>
            <a:pPr lvl="1"/>
            <a:r>
              <a:rPr lang="en-US" dirty="0" smtClean="0"/>
              <a:t>Hypotonic solution</a:t>
            </a:r>
          </a:p>
          <a:p>
            <a:r>
              <a:rPr lang="en-US" dirty="0" smtClean="0"/>
              <a:t>Red blood cells</a:t>
            </a:r>
          </a:p>
          <a:p>
            <a:pPr lvl="1"/>
            <a:r>
              <a:rPr lang="en-US" dirty="0" smtClean="0"/>
              <a:t>0.9% </a:t>
            </a:r>
            <a:r>
              <a:rPr lang="en-US" dirty="0" err="1" smtClean="0"/>
              <a:t>NaCl</a:t>
            </a:r>
            <a:r>
              <a:rPr lang="en-US" dirty="0" smtClean="0"/>
              <a:t> is isotonic to red blood cells</a:t>
            </a:r>
          </a:p>
          <a:p>
            <a:pPr lvl="1"/>
            <a:r>
              <a:rPr lang="en-US" dirty="0" smtClean="0"/>
              <a:t>Hypertonic solutions cause crenation in red blood cells</a:t>
            </a:r>
          </a:p>
          <a:p>
            <a:pPr lvl="1"/>
            <a:r>
              <a:rPr lang="en-US" dirty="0" smtClean="0"/>
              <a:t>Hypotonic solutions cause hemolysis in red blood cells</a:t>
            </a:r>
          </a:p>
          <a:p>
            <a:pPr lvl="1"/>
            <a:endParaRPr lang="en-US" dirty="0" smtClean="0"/>
          </a:p>
        </p:txBody>
      </p:sp>
      <p:sp>
        <p:nvSpPr>
          <p:cNvPr id="4" name="AutoShape 2" descr="Image result for red blood cells tonic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red blood cells tonici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http://www.highlands.edu/academics/divisions/scipe/biology/labs/cartersville/2121/cytology/tonicit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25751"/>
            <a:ext cx="6400800" cy="219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38900" y="647368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Highlands.edu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5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Human Biology Tie to Studies related to Tonicity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Dehydration</a:t>
            </a:r>
          </a:p>
          <a:p>
            <a:pPr lvl="1"/>
            <a:r>
              <a:rPr lang="en-US" dirty="0" smtClean="0"/>
              <a:t>Blood becomes hypertonic to cells and, in response, the cells lose water</a:t>
            </a:r>
          </a:p>
          <a:p>
            <a:r>
              <a:rPr lang="en-US" dirty="0" smtClean="0"/>
              <a:t>Water intoxication</a:t>
            </a:r>
          </a:p>
          <a:p>
            <a:pPr lvl="1"/>
            <a:r>
              <a:rPr lang="en-US" dirty="0" smtClean="0"/>
              <a:t>Blood becomes hypotonic to cells</a:t>
            </a:r>
          </a:p>
          <a:p>
            <a:pPr lvl="1"/>
            <a:r>
              <a:rPr lang="en-US" dirty="0" smtClean="0"/>
              <a:t>Can lead to pulmonary edema (the lungs gain water) and swelling in the brain</a:t>
            </a:r>
          </a:p>
          <a:p>
            <a:pPr lvl="1"/>
            <a:r>
              <a:rPr lang="en-US" dirty="0" smtClean="0"/>
              <a:t>In extreme cases, it is fatal</a:t>
            </a:r>
          </a:p>
          <a:p>
            <a:pPr lvl="1"/>
            <a:r>
              <a:rPr lang="en-US" dirty="0" smtClean="0"/>
              <a:t>Can be due to too much pure water during vigorous exercise</a:t>
            </a:r>
          </a:p>
          <a:p>
            <a:pPr lvl="1"/>
            <a:r>
              <a:rPr lang="en-US" dirty="0" smtClean="0"/>
              <a:t>Cure is to intravenously introduce high amounts of sodium</a:t>
            </a:r>
          </a:p>
        </p:txBody>
      </p:sp>
    </p:spTree>
    <p:extLst>
      <p:ext uri="{BB962C8B-B14F-4D97-AF65-F5344CB8AC3E}">
        <p14:creationId xmlns:p14="http://schemas.microsoft.com/office/powerpoint/2010/main" val="194247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57200" y="381000"/>
            <a:ext cx="8077200" cy="1200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Enzymes are </a:t>
            </a:r>
            <a:r>
              <a:rPr lang="en-US" altLang="en-US" sz="36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crucial for many </a:t>
            </a:r>
            <a:r>
              <a:rPr lang="en-US" altLang="en-US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activities in the </a:t>
            </a:r>
            <a:r>
              <a:rPr lang="en-US" altLang="en-US" sz="36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cell.</a:t>
            </a:r>
            <a:endParaRPr lang="en-US" altLang="en-US" sz="3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572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SzTx/>
              <a:buFontTx/>
              <a:buChar char="•"/>
            </a:pPr>
            <a:r>
              <a:rPr lang="en-US" altLang="en-US" sz="3200">
                <a:latin typeface="Calibri" panose="020F0502020204030204" pitchFamily="34" charset="0"/>
                <a:cs typeface="Calibri" panose="020F0502020204030204" pitchFamily="34" charset="0"/>
              </a:rPr>
              <a:t>Most </a:t>
            </a:r>
            <a:r>
              <a:rPr lang="en-US" altLang="en-US" sz="3200">
                <a:solidFill>
                  <a:srgbClr val="E14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enzymes</a:t>
            </a:r>
            <a:r>
              <a:rPr lang="en-US" altLang="en-US" sz="3200">
                <a:latin typeface="Calibri" panose="020F0502020204030204" pitchFamily="34" charset="0"/>
                <a:cs typeface="Calibri" panose="020F0502020204030204" pitchFamily="34" charset="0"/>
              </a:rPr>
              <a:t> are proteins.</a:t>
            </a:r>
          </a:p>
          <a:p>
            <a:pPr>
              <a:lnSpc>
                <a:spcPct val="80000"/>
              </a:lnSpc>
              <a:buClrTx/>
              <a:buSzTx/>
              <a:buFontTx/>
              <a:buChar char="•"/>
            </a:pPr>
            <a:r>
              <a:rPr lang="en-US" altLang="en-US" sz="3200">
                <a:latin typeface="Calibri" panose="020F0502020204030204" pitchFamily="34" charset="0"/>
                <a:cs typeface="Calibri" panose="020F0502020204030204" pitchFamily="34" charset="0"/>
              </a:rPr>
              <a:t>Enzymes are often named for the molecules that they work on, called </a:t>
            </a:r>
            <a:r>
              <a:rPr lang="en-US" altLang="en-US" sz="3200">
                <a:solidFill>
                  <a:srgbClr val="E14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substrates</a:t>
            </a:r>
            <a:r>
              <a:rPr lang="en-US" altLang="en-US" sz="32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80000"/>
              </a:lnSpc>
              <a:buClrTx/>
              <a:buSzTx/>
              <a:buFontTx/>
              <a:buChar char="•"/>
            </a:pPr>
            <a:r>
              <a:rPr lang="en-US" altLang="en-US" sz="3200">
                <a:latin typeface="Calibri" panose="020F0502020204030204" pitchFamily="34" charset="0"/>
                <a:cs typeface="Calibri" panose="020F0502020204030204" pitchFamily="34" charset="0"/>
              </a:rPr>
              <a:t>Enzymes are specific to what substrate they work on.</a:t>
            </a:r>
          </a:p>
          <a:p>
            <a:pPr>
              <a:lnSpc>
                <a:spcPct val="80000"/>
              </a:lnSpc>
              <a:buClrTx/>
              <a:buSzTx/>
              <a:buFontTx/>
              <a:buChar char="•"/>
            </a:pPr>
            <a:r>
              <a:rPr lang="en-US" altLang="en-US" sz="3200">
                <a:latin typeface="Calibri" panose="020F0502020204030204" pitchFamily="34" charset="0"/>
                <a:cs typeface="Calibri" panose="020F0502020204030204" pitchFamily="34" charset="0"/>
              </a:rPr>
              <a:t>Enzymes have </a:t>
            </a:r>
            <a:r>
              <a:rPr lang="en-US" altLang="en-US" sz="3200">
                <a:solidFill>
                  <a:srgbClr val="E14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 sites</a:t>
            </a:r>
            <a:r>
              <a:rPr lang="en-US" altLang="en-US" sz="3200">
                <a:latin typeface="Calibri" panose="020F0502020204030204" pitchFamily="34" charset="0"/>
                <a:cs typeface="Calibri" panose="020F0502020204030204" pitchFamily="34" charset="0"/>
              </a:rPr>
              <a:t> where a substrate binds.</a:t>
            </a:r>
          </a:p>
          <a:p>
            <a:pPr>
              <a:lnSpc>
                <a:spcPct val="80000"/>
              </a:lnSpc>
              <a:buClrTx/>
              <a:buSzTx/>
              <a:buFontTx/>
              <a:buChar char="•"/>
            </a:pPr>
            <a:r>
              <a:rPr lang="en-US" altLang="en-US" sz="3200">
                <a:latin typeface="Calibri" panose="020F0502020204030204" pitchFamily="34" charset="0"/>
                <a:cs typeface="Calibri" panose="020F0502020204030204" pitchFamily="34" charset="0"/>
              </a:rPr>
              <a:t>Enzymes are not used up in a reaction but instead are recycled.</a:t>
            </a:r>
          </a:p>
          <a:p>
            <a:pPr>
              <a:lnSpc>
                <a:spcPct val="80000"/>
              </a:lnSpc>
              <a:buClrTx/>
              <a:buSzTx/>
              <a:buFontTx/>
              <a:buChar char="•"/>
            </a:pPr>
            <a:r>
              <a:rPr lang="en-US" altLang="en-US" sz="3200">
                <a:latin typeface="Calibri" panose="020F0502020204030204" pitchFamily="34" charset="0"/>
                <a:cs typeface="Calibri" panose="020F0502020204030204" pitchFamily="34" charset="0"/>
              </a:rPr>
              <a:t>Some enzymes are aided by nonprotein molecules called </a:t>
            </a:r>
            <a:r>
              <a:rPr lang="en-US" altLang="en-US" sz="3200">
                <a:solidFill>
                  <a:srgbClr val="E14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coenzymes</a:t>
            </a:r>
            <a:r>
              <a:rPr lang="en-US" altLang="en-US" sz="32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80000"/>
              </a:lnSpc>
              <a:buClrTx/>
              <a:buSzTx/>
              <a:buFontTx/>
              <a:buChar char="•"/>
            </a:pPr>
            <a:endParaRPr lang="en-US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0" y="0"/>
            <a:ext cx="438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14B00"/>
                </a:solidFill>
              </a:rPr>
              <a:t>3.6 Mitochondria and Cellular Metabolism</a:t>
            </a:r>
          </a:p>
        </p:txBody>
      </p:sp>
    </p:spTree>
    <p:extLst>
      <p:ext uri="{BB962C8B-B14F-4D97-AF65-F5344CB8AC3E}">
        <p14:creationId xmlns:p14="http://schemas.microsoft.com/office/powerpoint/2010/main" val="177321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2177</TotalTime>
  <Words>646</Words>
  <Application>Microsoft Office PowerPoint</Application>
  <PresentationFormat>On-screen Show (4:3)</PresentationFormat>
  <Paragraphs>116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Century Gothic</vt:lpstr>
      <vt:lpstr>Comic Sans MS</vt:lpstr>
      <vt:lpstr>Times New Roman</vt:lpstr>
      <vt:lpstr>Verdana</vt:lpstr>
      <vt:lpstr>Wingdings</vt:lpstr>
      <vt:lpstr>Wingdings 2</vt:lpstr>
      <vt:lpstr>Austin</vt:lpstr>
      <vt:lpstr>Cell Structure and Function</vt:lpstr>
      <vt:lpstr>Fig. 3.4a</vt:lpstr>
      <vt:lpstr>PowerPoint Presentation</vt:lpstr>
      <vt:lpstr>Passage of Molecules Across a  Plasma Membrane</vt:lpstr>
      <vt:lpstr>Diffusion of Solutes</vt:lpstr>
      <vt:lpstr>The Plasma Membrane and Diffusion of Solutes</vt:lpstr>
      <vt:lpstr>Osmosis</vt:lpstr>
      <vt:lpstr>Human Biology Tie to Studies related to Tonicity</vt:lpstr>
      <vt:lpstr>PowerPoint Presentation</vt:lpstr>
      <vt:lpstr>PowerPoint Presentation</vt:lpstr>
      <vt:lpstr>Roles of enzymes in neurological disease</vt:lpstr>
    </vt:vector>
  </TitlesOfParts>
  <Company>Kettering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Structure and Function</dc:title>
  <dc:creator>Molly R Muxlow</dc:creator>
  <cp:lastModifiedBy>Cheryl Samaniego</cp:lastModifiedBy>
  <cp:revision>30</cp:revision>
  <cp:lastPrinted>2016-01-20T22:15:34Z</cp:lastPrinted>
  <dcterms:created xsi:type="dcterms:W3CDTF">2015-04-07T16:09:03Z</dcterms:created>
  <dcterms:modified xsi:type="dcterms:W3CDTF">2021-01-18T23:32:21Z</dcterms:modified>
</cp:coreProperties>
</file>