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3"/>
  </p:notesMasterIdLst>
  <p:sldIdLst>
    <p:sldId id="330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DB9F"/>
    <a:srgbClr val="0D0DFF"/>
    <a:srgbClr val="FF6699"/>
    <a:srgbClr val="A1DCF9"/>
    <a:srgbClr val="ADDBEF"/>
    <a:srgbClr val="FEFCF6"/>
    <a:srgbClr val="D7BD73"/>
    <a:srgbClr val="B4B2F4"/>
    <a:srgbClr val="D7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9" autoAdjust="0"/>
    <p:restoredTop sz="91060" autoAdjust="0"/>
  </p:normalViewPr>
  <p:slideViewPr>
    <p:cSldViewPr>
      <p:cViewPr varScale="1">
        <p:scale>
          <a:sx n="66" d="100"/>
          <a:sy n="66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5300D70-505B-45FB-9D02-3B51D5A5DB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0D70-505B-45FB-9D02-3B51D5A5DB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1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83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62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0D70-505B-45FB-9D02-3B51D5A5DBD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Stack is a section of the memory reserved for special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use.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- Elements can be accessed (read/write) from only its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4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97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Huang, Han-Way. The HCS12 / 9S12: An Introduction to Software and Hardware Interfacing (Page 147). Cengage Textbook. Kindle Edition.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72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r>
              <a:rPr lang="en-US" dirty="0"/>
              <a:t>Huang, Han-Way. The HCS12 / 9S12: An Introduction to Software and Hardware Interfacing (Page 147). Cengage Textbook. Kindle Edition.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77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stack overflow</a:t>
            </a:r>
            <a:r>
              <a:rPr lang="en-US" dirty="0"/>
              <a:t> is an undesirable condition in which a particular computer program tries to use more memory space than the call </a:t>
            </a:r>
            <a:r>
              <a:rPr lang="en-US" b="1" dirty="0"/>
              <a:t>stack</a:t>
            </a:r>
            <a:r>
              <a:rPr lang="en-US" dirty="0"/>
              <a:t> has available.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Times New Roman" pitchFamily="1" charset="0"/>
              </a:rPr>
              <a:t>Be sure to locate the top of the stack far away from the location of your code and data.  Otherwise your code and data may be wiped out by stack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0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25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3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9ACC0-8378-42DA-AE1F-7A1EFDF4A53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90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-22674" y="-99392"/>
            <a:ext cx="9190002" cy="7072448"/>
            <a:chOff x="0" y="0"/>
            <a:chExt cx="5775" cy="4320"/>
          </a:xfrm>
        </p:grpSpPr>
        <p:sp>
          <p:nvSpPr>
            <p:cNvPr id="6451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451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1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52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6451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94" cy="1596"/>
            </a:xfrm>
            <a:prstGeom prst="rect">
              <a:avLst/>
            </a:prstGeom>
            <a:solidFill>
              <a:schemeClr val="accent1">
                <a:alpha val="64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1090613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981950" y="6525343"/>
            <a:ext cx="1162050" cy="281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00D5BC-EBF0-4CED-B3A7-25DADAE1F30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45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592068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45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561349" y="4267200"/>
            <a:ext cx="8547155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solidFill>
            <a:schemeClr val="accent1">
              <a:alpha val="17000"/>
            </a:schemeClr>
          </a:solidFill>
          <a:ln w="0">
            <a:solidFill>
              <a:srgbClr val="99CCFF">
                <a:alpha val="12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6" descr="Image result for kettering university college of engineering logo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398134"/>
            <a:ext cx="2011680" cy="32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4337" y="2692093"/>
            <a:ext cx="2126704" cy="1448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4337" y="1834902"/>
            <a:ext cx="1278786" cy="880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1873518" y="1371819"/>
            <a:ext cx="757764" cy="5982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248400"/>
            <a:ext cx="1162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FE1BE-F5E9-401C-931A-D01D18BEE6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248400"/>
            <a:ext cx="1162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AB6D32-7D58-4305-8591-EAD8D9FBC4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0100"/>
            <a:ext cx="7956376" cy="8115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96752"/>
            <a:ext cx="8715436" cy="4670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981950" y="6528931"/>
            <a:ext cx="1162050" cy="278148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0000D5BC-EBF0-4CED-B3A7-25DADAE1F3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18" y="41490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3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248400"/>
            <a:ext cx="1162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4C3916-1106-4009-8F74-D7B378B56E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24750" y="6248400"/>
            <a:ext cx="1162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1A44C3-01F6-4E57-915D-05B07FAFF3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3460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524750" y="6248400"/>
            <a:ext cx="1162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70CB17-F1D2-4F09-83E2-8D6AA1A49A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884368" y="6264275"/>
            <a:ext cx="1162050" cy="45720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667F64CC-752B-4BF0-A0E4-D3F8705A0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830276" y="6264275"/>
            <a:ext cx="1162050" cy="45720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909CB8A0-94E4-4396-809F-1EEFDB39F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24750" y="6248400"/>
            <a:ext cx="1162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D6BC41-0AEF-4DFA-828B-ECBD569593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00807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24750" y="6248400"/>
            <a:ext cx="1162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4D871B-BA03-40EC-ACBE-B5DAF02DF2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26137" y="7757"/>
            <a:ext cx="8837613" cy="921654"/>
            <a:chOff x="0" y="0"/>
            <a:chExt cx="5567" cy="534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08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67" y="423"/>
              <a:ext cx="5500" cy="11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61000">
                  <a:schemeClr val="bg2">
                    <a:alpha val="35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172" y="79"/>
              <a:ext cx="173" cy="9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35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4556" y="-35741"/>
            <a:ext cx="7828924" cy="80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35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978" y="1293856"/>
            <a:ext cx="8231469" cy="489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5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874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pic>
        <p:nvPicPr>
          <p:cNvPr id="19" name="Picture 18" descr="Image result for kettering university college of engineering logo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36" y="6477000"/>
            <a:ext cx="2011680" cy="32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 userDrawn="1"/>
        </p:nvSpPr>
        <p:spPr>
          <a:xfrm>
            <a:off x="2987824" y="652893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jpark@kettering.edu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981950" y="6528931"/>
            <a:ext cx="1162050" cy="278148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0000D5BC-EBF0-4CED-B3A7-25DADAE1F3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011" y="105306"/>
            <a:ext cx="653991" cy="4452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Courier New" panose="02070309020205020404" pitchFamily="49" charset="0"/>
        <a:buChar char="o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FD94777-3221-43A7-BCE5-E2B746C6A4F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4788" y="4509120"/>
            <a:ext cx="6913636" cy="1295400"/>
          </a:xfrm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sz="2400" b="1" dirty="0">
                <a:solidFill>
                  <a:srgbClr val="4747FF"/>
                </a:solidFill>
                <a:latin typeface="+mj-lt"/>
              </a:rPr>
              <a:t>           </a:t>
            </a:r>
            <a:r>
              <a:rPr lang="en-US" sz="1600" b="1" dirty="0">
                <a:solidFill>
                  <a:srgbClr val="4747FF"/>
                </a:solidFill>
                <a:latin typeface="+mj-lt"/>
                <a:cs typeface="TIMES" panose="02020603050405020304" pitchFamily="18" charset="0"/>
              </a:rPr>
              <a:t>Jung Me Park, </a:t>
            </a:r>
            <a:r>
              <a:rPr lang="en-US" sz="1600" b="1" dirty="0" err="1">
                <a:solidFill>
                  <a:srgbClr val="4747FF"/>
                </a:solidFill>
                <a:latin typeface="+mj-lt"/>
                <a:cs typeface="TIMES" panose="02020603050405020304" pitchFamily="18" charset="0"/>
              </a:rPr>
              <a:t>Ph.D</a:t>
            </a:r>
            <a:endParaRPr lang="en-US" sz="1600" b="1" dirty="0">
              <a:solidFill>
                <a:srgbClr val="4747FF"/>
              </a:solidFill>
              <a:latin typeface="+mj-lt"/>
              <a:cs typeface="TIMES" panose="02020603050405020304" pitchFamily="18" charset="0"/>
            </a:endParaRPr>
          </a:p>
          <a:p>
            <a:pPr lvl="2" algn="ctr">
              <a:spcBef>
                <a:spcPts val="300"/>
              </a:spcBef>
              <a:buClr>
                <a:schemeClr val="tx1"/>
              </a:buClr>
              <a:buFontTx/>
              <a:buNone/>
            </a:pPr>
            <a:r>
              <a:rPr lang="en-US" sz="1600" b="1" dirty="0">
                <a:solidFill>
                  <a:schemeClr val="accent1">
                    <a:lumMod val="90000"/>
                  </a:schemeClr>
                </a:solidFill>
                <a:latin typeface="+mj-lt"/>
                <a:cs typeface="TIMES" panose="02020603050405020304" pitchFamily="18" charset="0"/>
              </a:rPr>
              <a:t>ECE Department, Kettering University</a:t>
            </a:r>
          </a:p>
          <a:p>
            <a:pPr lvl="2" algn="ctr">
              <a:spcBef>
                <a:spcPts val="300"/>
              </a:spcBef>
              <a:buClr>
                <a:schemeClr val="tx1"/>
              </a:buClr>
              <a:buFontTx/>
              <a:buNone/>
            </a:pPr>
            <a:r>
              <a:rPr lang="en-US" sz="1600" b="1" dirty="0">
                <a:solidFill>
                  <a:schemeClr val="accent1">
                    <a:lumMod val="90000"/>
                  </a:schemeClr>
                </a:solidFill>
                <a:latin typeface="+mj-lt"/>
                <a:cs typeface="TIMES" panose="02020603050405020304" pitchFamily="18" charset="0"/>
              </a:rPr>
              <a:t>jpark@kettering.edu</a:t>
            </a:r>
            <a:r>
              <a:rPr lang="en-US" sz="2000" b="1" dirty="0">
                <a:solidFill>
                  <a:schemeClr val="accent1">
                    <a:lumMod val="90000"/>
                  </a:schemeClr>
                </a:solidFill>
                <a:latin typeface="+mj-lt"/>
                <a:cs typeface="TIMES" panose="02020603050405020304" pitchFamily="18" charset="0"/>
              </a:rPr>
              <a:t>	</a:t>
            </a:r>
            <a:endParaRPr lang="en-US" sz="2400" dirty="0">
              <a:solidFill>
                <a:schemeClr val="accent1">
                  <a:lumMod val="90000"/>
                </a:schemeClr>
              </a:solidFill>
              <a:latin typeface="+mj-lt"/>
              <a:cs typeface="TIMES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933225" y="836712"/>
            <a:ext cx="552720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br>
              <a:rPr lang="en-US" altLang="ko-KR" sz="2585" kern="0" dirty="0">
                <a:solidFill>
                  <a:schemeClr val="accent2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Tahoma" panose="020B0604030504040204" pitchFamily="34" charset="0"/>
              </a:rPr>
            </a:br>
            <a:r>
              <a:rPr lang="en-US" altLang="ko-KR" sz="2585" kern="0" dirty="0">
                <a:solidFill>
                  <a:schemeClr val="accent2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Tahoma" panose="020B0604030504040204" pitchFamily="34" charset="0"/>
              </a:rPr>
              <a:t>CE320 : Microcomputers I</a:t>
            </a:r>
          </a:p>
          <a:p>
            <a:pPr eaLnBrk="1" hangingPunct="1"/>
            <a:endParaRPr lang="en-US" sz="2585" kern="0" dirty="0">
              <a:solidFill>
                <a:schemeClr val="accent2">
                  <a:lumMod val="75000"/>
                </a:schemeClr>
              </a:solidFill>
              <a:ea typeface="현대하모니 B" panose="02020603020101020101" pitchFamily="18" charset="-127"/>
              <a:cs typeface="Tahoma" panose="020B0604030504040204" pitchFamily="34" charset="0"/>
            </a:endParaRPr>
          </a:p>
          <a:p>
            <a:pPr eaLnBrk="1" hangingPunct="1"/>
            <a:endParaRPr lang="en-US" altLang="zh-CN" sz="2800" dirty="0">
              <a:solidFill>
                <a:srgbClr val="4747FF"/>
              </a:solidFill>
              <a:latin typeface="Arial" pitchFamily="34" charset="0"/>
              <a:ea typeface="현대하모니 B" panose="02020603020101020101" pitchFamily="18" charset="-127"/>
              <a:cs typeface="Arial" pitchFamily="34" charset="0"/>
            </a:endParaRPr>
          </a:p>
          <a:p>
            <a:pPr eaLnBrk="1" hangingPunct="1"/>
            <a:endParaRPr lang="en-US" altLang="zh-CN" sz="2800" dirty="0">
              <a:solidFill>
                <a:srgbClr val="4747FF"/>
              </a:solidFill>
              <a:latin typeface="Arial" pitchFamily="34" charset="0"/>
              <a:ea typeface="현대하모니 B" panose="02020603020101020101" pitchFamily="18" charset="-127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altLang="zh-CN" sz="3200" dirty="0">
                <a:solidFill>
                  <a:srgbClr val="4747FF"/>
                </a:solidFill>
                <a:latin typeface="Arial" pitchFamily="34" charset="0"/>
                <a:ea typeface="현대하모니 B" panose="02020603020101020101" pitchFamily="18" charset="-127"/>
                <a:cs typeface="Arial" pitchFamily="34" charset="0"/>
              </a:rPr>
              <a:t>Lecture 13: </a:t>
            </a:r>
            <a:br>
              <a:rPr lang="en-US" altLang="zh-CN" sz="3200" dirty="0">
                <a:solidFill>
                  <a:srgbClr val="4747FF"/>
                </a:solidFill>
                <a:latin typeface="Arial" pitchFamily="34" charset="0"/>
                <a:ea typeface="현대하모니 B" panose="02020603020101020101" pitchFamily="18" charset="-127"/>
                <a:cs typeface="Arial" pitchFamily="34" charset="0"/>
              </a:rPr>
            </a:b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현대하모니 B" panose="02020603020101020101" pitchFamily="18" charset="-127"/>
                <a:cs typeface="Arial" pitchFamily="34" charset="0"/>
              </a:rPr>
              <a:t>Stack Operation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현대하모니 B" panose="02020603020101020101" pitchFamily="18" charset="-127"/>
              <a:cs typeface="Arial" pitchFamily="34" charset="0"/>
            </a:endParaRPr>
          </a:p>
          <a:p>
            <a:pPr eaLnBrk="1" hangingPunct="1"/>
            <a:endParaRPr lang="en-US" sz="2585" kern="0" dirty="0">
              <a:solidFill>
                <a:schemeClr val="accent2">
                  <a:lumMod val="75000"/>
                </a:schemeClr>
              </a:solidFill>
              <a:ea typeface="현대하모니 B" panose="02020603020101020101" pitchFamily="18" charset="-127"/>
              <a:cs typeface="Tahoma" panose="020B0604030504040204" pitchFamily="34" charset="0"/>
            </a:endParaRPr>
          </a:p>
          <a:p>
            <a:pPr eaLnBrk="1" hangingPunct="1"/>
            <a:r>
              <a:rPr lang="en-US" sz="3692" kern="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13737787"/>
      </p:ext>
    </p:extLst>
  </p:cSld>
  <p:clrMapOvr>
    <a:masterClrMapping/>
  </p:clrMapOvr>
  <p:transition advTm="49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849"/>
            <a:ext cx="7055380" cy="588074"/>
          </a:xfrm>
        </p:spPr>
        <p:txBody>
          <a:bodyPr/>
          <a:lstStyle/>
          <a:p>
            <a:r>
              <a:rPr lang="en-US" sz="2954" dirty="0"/>
              <a:t>STACK Operations :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0" y="1061050"/>
            <a:ext cx="8398441" cy="3872752"/>
          </a:xfrm>
        </p:spPr>
        <p:txBody>
          <a:bodyPr>
            <a:normAutofit/>
          </a:bodyPr>
          <a:lstStyle/>
          <a:p>
            <a:r>
              <a:rPr lang="en-US" sz="2000" dirty="0"/>
              <a:t>Pull (or Pop ) an item from the stack </a:t>
            </a:r>
          </a:p>
          <a:p>
            <a:pPr marL="738579" lvl="1" indent="-316531">
              <a:buAutoNum type="arabicParenR"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Load data from the top of the STACK  to a register </a:t>
            </a:r>
          </a:p>
          <a:p>
            <a:pPr marL="738579" lvl="1" indent="-316531">
              <a:buAutoNum type="arabicParenR"/>
            </a:pPr>
            <a:r>
              <a:rPr lang="en-US" sz="2000" dirty="0"/>
              <a:t>Then, increment the Stack Pointer</a:t>
            </a:r>
          </a:p>
          <a:p>
            <a:pPr marL="738579" lvl="1" indent="-316531">
              <a:buFont typeface="Wingdings 3" charset="2"/>
              <a:buAutoNum type="arabicParenR"/>
            </a:pPr>
            <a:r>
              <a:rPr lang="en-US" sz="2000" dirty="0"/>
              <a:t>No affect on CCR bits</a:t>
            </a:r>
          </a:p>
          <a:p>
            <a:r>
              <a:rPr lang="en-US" sz="2000" dirty="0"/>
              <a:t>Six PULL instructions:</a:t>
            </a:r>
          </a:p>
          <a:p>
            <a:pPr marL="422048" lvl="1" indent="0">
              <a:buNone/>
            </a:pP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73925"/>
              </p:ext>
            </p:extLst>
          </p:nvPr>
        </p:nvGraphicFramePr>
        <p:xfrm>
          <a:off x="467544" y="2996952"/>
          <a:ext cx="8458117" cy="3269075"/>
        </p:xfrm>
        <a:graphic>
          <a:graphicData uri="http://schemas.openxmlformats.org/drawingml/2006/table">
            <a:tbl>
              <a:tblPr firstRow="1" bandRow="1"/>
              <a:tblGrid>
                <a:gridCol w="1617784">
                  <a:extLst>
                    <a:ext uri="{9D8B030D-6E8A-4147-A177-3AD203B41FA5}">
                      <a16:colId xmlns:a16="http://schemas.microsoft.com/office/drawing/2014/main" val="86137609"/>
                    </a:ext>
                  </a:extLst>
                </a:gridCol>
                <a:gridCol w="3395245">
                  <a:extLst>
                    <a:ext uri="{9D8B030D-6E8A-4147-A177-3AD203B41FA5}">
                      <a16:colId xmlns:a16="http://schemas.microsoft.com/office/drawing/2014/main" val="3910445132"/>
                    </a:ext>
                  </a:extLst>
                </a:gridCol>
                <a:gridCol w="3445088">
                  <a:extLst>
                    <a:ext uri="{9D8B030D-6E8A-4147-A177-3AD203B41FA5}">
                      <a16:colId xmlns:a16="http://schemas.microsoft.com/office/drawing/2014/main" val="2543812576"/>
                    </a:ext>
                  </a:extLst>
                </a:gridCol>
              </a:tblGrid>
              <a:tr h="4782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dirty="0"/>
                        <a:t>Assembly 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dirty="0"/>
                        <a:t>Meaning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dirty="0"/>
                        <a:t>Operation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879157"/>
                  </a:ext>
                </a:extLst>
              </a:tr>
              <a:tr h="3398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050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46826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9696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09829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13964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91520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8273" y="3416971"/>
            <a:ext cx="1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PULA</a:t>
            </a:r>
            <a:endParaRPr kumimoji="1" 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5181" y="3445381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PUL</a:t>
            </a:r>
            <a:r>
              <a:rPr kumimoji="1" lang="en-US" sz="1477" dirty="0" err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Accumulator 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from Stack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30242" y="3452246"/>
            <a:ext cx="3390967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A=Mem[SP] then   SP=SP +1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8273" y="3879130"/>
            <a:ext cx="1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PULB</a:t>
            </a:r>
            <a:endParaRPr kumimoji="1" 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75181" y="3907540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PUL</a:t>
            </a:r>
            <a:r>
              <a:rPr kumimoji="1" lang="en-US" sz="1477" dirty="0" err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Accumulator </a:t>
            </a:r>
            <a:r>
              <a:rPr kumimoji="1" lang="en-US" sz="1477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from Stack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242" y="3914405"/>
            <a:ext cx="3390967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B=Mem[SP] then   SP=SP +1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8273" y="4344020"/>
            <a:ext cx="1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PULC</a:t>
            </a:r>
            <a:endParaRPr kumimoji="1" 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75181" y="4372430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PUL</a:t>
            </a:r>
            <a:r>
              <a:rPr kumimoji="1" lang="en-US" sz="1477" dirty="0" err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C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CR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from Stack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2919" y="4358225"/>
            <a:ext cx="3740989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CCR=Mem[SP] then  SP=SP +1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8273" y="4836312"/>
            <a:ext cx="1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PULD</a:t>
            </a:r>
            <a:endParaRPr kumimoji="1" 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75181" y="4864723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PUL</a:t>
            </a:r>
            <a:r>
              <a:rPr kumimoji="1" lang="en-US" sz="1477" dirty="0" err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D 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register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from Stack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42919" y="4850518"/>
            <a:ext cx="364659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D=Mem[SP: SP+1] then SP=SP +2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273" y="5278409"/>
            <a:ext cx="1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PULX</a:t>
            </a:r>
            <a:endParaRPr kumimoji="1" 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75181" y="5306820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PUL</a:t>
            </a:r>
            <a:r>
              <a:rPr kumimoji="1" lang="en-US" sz="1477" dirty="0" err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X 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register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from Stack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5298" y="5764669"/>
            <a:ext cx="1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PULY</a:t>
            </a:r>
            <a:endParaRPr kumimoji="1" 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62206" y="5793080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PUL</a:t>
            </a:r>
            <a:r>
              <a:rPr kumimoji="1" lang="en-US" sz="1477" dirty="0" err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Y 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register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from Stack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94080" y="5784907"/>
            <a:ext cx="337829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Y=Mem[SP: SP+1] then  SP=SP +2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29945" y="5342810"/>
            <a:ext cx="364659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>
                <a:solidFill>
                  <a:schemeClr val="bg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X=Mem[SP: SP+1]then  SP=SP +2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2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84"/>
    </mc:Choice>
    <mc:Fallback xmlns="">
      <p:transition spd="slow" advTm="87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16471"/>
            <a:ext cx="7055380" cy="604333"/>
          </a:xfrm>
        </p:spPr>
        <p:txBody>
          <a:bodyPr/>
          <a:lstStyle/>
          <a:p>
            <a:r>
              <a:rPr lang="en-US" sz="4062" dirty="0"/>
              <a:t>The STACK (HCS12)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34" y="1052736"/>
            <a:ext cx="6326282" cy="47149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54" dirty="0"/>
              <a:t>The memory space available for use by the stack is limited in a computer system. There is always a danger of stack overflow and stack underflow.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54" b="1" dirty="0">
                <a:solidFill>
                  <a:srgbClr val="FF0000"/>
                </a:solidFill>
              </a:rPr>
              <a:t>Stack overflow </a:t>
            </a:r>
            <a:r>
              <a:rPr lang="en-US" sz="1754" dirty="0"/>
              <a:t>is a situation in which the processor pushes data into the stack too many times so that the SP points to a location outside the area allocated to the stack.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54" b="1" dirty="0">
                <a:solidFill>
                  <a:srgbClr val="FF0000"/>
                </a:solidFill>
              </a:rPr>
              <a:t>Stack underflow </a:t>
            </a:r>
            <a:r>
              <a:rPr lang="en-US" sz="1754" dirty="0"/>
              <a:t>is a situation in which the processor pulls data from the stack too many times so that the SP points to an area below the stack bottom.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D0DFF"/>
                </a:solidFill>
              </a:rPr>
              <a:t>If you push or pull too many, the processor writes in locations outside the area allocated to the stack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program may crash because you mistakenly write in the area of the data or the program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It is the programmer responsibility to keep the SP within the stack area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63695" y="1767277"/>
            <a:ext cx="1329378" cy="4453418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B0151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53132" y="5972374"/>
            <a:ext cx="984738" cy="3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r" defTabSz="844083" eaLnBrk="1" hangingPunct="1"/>
            <a:r>
              <a:rPr lang="en-US" sz="1292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3FFF</a:t>
            </a:r>
            <a:endParaRPr lang="en-US" sz="1846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63695" y="5989281"/>
            <a:ext cx="1329378" cy="231414"/>
          </a:xfrm>
          <a:prstGeom prst="rect">
            <a:avLst/>
          </a:prstGeom>
          <a:solidFill>
            <a:srgbClr val="9E5E9B">
              <a:lumMod val="60000"/>
              <a:lumOff val="40000"/>
            </a:srgbClr>
          </a:solidFill>
          <a:ln w="19050" cap="rnd" cmpd="sng" algn="ctr">
            <a:solidFill>
              <a:srgbClr val="9E5E9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10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Bottom element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378957" y="1705885"/>
            <a:ext cx="984738" cy="3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r" defTabSz="844083" eaLnBrk="1" hangingPunct="1"/>
            <a:r>
              <a:rPr lang="en-US" sz="1292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3400</a:t>
            </a:r>
            <a:endParaRPr lang="en-US" sz="1846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80587" y="3736329"/>
            <a:ext cx="1295595" cy="199407"/>
          </a:xfrm>
          <a:prstGeom prst="rect">
            <a:avLst/>
          </a:prstGeom>
          <a:solidFill>
            <a:srgbClr val="9E5E9B">
              <a:lumMod val="60000"/>
              <a:lumOff val="40000"/>
            </a:srgbClr>
          </a:solidFill>
          <a:ln w="19050" cap="rnd" cmpd="sng" algn="ctr">
            <a:solidFill>
              <a:srgbClr val="9E5E9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10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 element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9570" y="2442878"/>
            <a:ext cx="930565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Available </a:t>
            </a:r>
          </a:p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Area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973502" y="3831199"/>
            <a:ext cx="377281" cy="4129"/>
          </a:xfrm>
          <a:prstGeom prst="straightConnector1">
            <a:avLst/>
          </a:prstGeom>
          <a:noFill/>
          <a:ln w="38100" cap="rnd" cmpd="sng" algn="ctr">
            <a:solidFill>
              <a:srgbClr val="0066FF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08849" y="3473500"/>
            <a:ext cx="46528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SP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81995" y="4481811"/>
            <a:ext cx="930565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Used </a:t>
            </a:r>
          </a:p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Area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27"/>
    </mc:Choice>
    <mc:Fallback xmlns="">
      <p:transition spd="slow" advTm="63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Codes 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6" y="874914"/>
            <a:ext cx="6711654" cy="4330721"/>
          </a:xfrm>
        </p:spPr>
        <p:txBody>
          <a:bodyPr/>
          <a:lstStyle/>
          <a:p>
            <a:r>
              <a:rPr lang="en-US" dirty="0"/>
              <a:t>Data Exchange: Swap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2678" y="2232559"/>
            <a:ext cx="3124039" cy="3456384"/>
          </a:xfrm>
          <a:prstGeom prst="rect">
            <a:avLst/>
          </a:prstGeom>
          <a:solidFill>
            <a:srgbClr val="FDD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2365498"/>
            <a:ext cx="248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2000" b="1" dirty="0">
                <a:latin typeface="Tahoma-Bold"/>
                <a:ea typeface="굴림" pitchFamily="50" charset="-127"/>
              </a:rPr>
              <a:t>1:         LDS #$3600</a:t>
            </a:r>
            <a:endParaRPr kumimoji="1"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7746" y="2213038"/>
            <a:ext cx="1295595" cy="194189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27836" y="2021633"/>
            <a:ext cx="6056" cy="2734443"/>
          </a:xfrm>
          <a:prstGeom prst="line">
            <a:avLst/>
          </a:prstGeom>
          <a:ln>
            <a:solidFill>
              <a:srgbClr val="CC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311506" y="2021633"/>
            <a:ext cx="18790" cy="2803215"/>
          </a:xfrm>
          <a:prstGeom prst="line">
            <a:avLst/>
          </a:prstGeom>
          <a:ln>
            <a:solidFill>
              <a:srgbClr val="CC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8723" y="4213667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4435" y="3864019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39617" y="4178169"/>
            <a:ext cx="1750529" cy="369332"/>
            <a:chOff x="8067218" y="4010540"/>
            <a:chExt cx="1896406" cy="398201"/>
          </a:xfrm>
        </p:grpSpPr>
        <p:sp>
          <p:nvSpPr>
            <p:cNvPr id="26" name="TextBox 25"/>
            <p:cNvSpPr txBox="1"/>
            <p:nvPr/>
          </p:nvSpPr>
          <p:spPr>
            <a:xfrm>
              <a:off x="8626843" y="4010540"/>
              <a:ext cx="1336781" cy="39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b="1" dirty="0">
                  <a:latin typeface="굴림" pitchFamily="50" charset="-127"/>
                  <a:ea typeface="굴림" pitchFamily="50" charset="-127"/>
                </a:rPr>
                <a:t>SP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8067218" y="4229217"/>
              <a:ext cx="618105" cy="0"/>
            </a:xfrm>
            <a:prstGeom prst="straightConnector1">
              <a:avLst/>
            </a:prstGeom>
            <a:ln w="57150">
              <a:solidFill>
                <a:srgbClr val="0D0D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6034362" y="3760312"/>
            <a:ext cx="1295595" cy="3214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1390" y="5121433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2723773"/>
            <a:ext cx="2506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	LDAA #$20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960" y="5151676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SP: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5616" y="3073560"/>
            <a:ext cx="1821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       PSHA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5616" y="3415882"/>
            <a:ext cx="2506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	LDAB #$28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9570" y="3787019"/>
            <a:ext cx="173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	PSHB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3710" y="5164488"/>
            <a:ext cx="9823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09124" y="1080216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5491" y="1084193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08284" y="1073837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$20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34408" y="3345973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34651" y="2964994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33964" y="2609014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34700" y="2215864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2465" y="3514371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2465" y="3138242"/>
            <a:ext cx="72413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latin typeface="굴림" pitchFamily="50" charset="-127"/>
                <a:ea typeface="굴림" pitchFamily="50" charset="-127"/>
              </a:rPr>
              <a:t>$35FC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02844" y="5142150"/>
            <a:ext cx="94171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43548" y="4119710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8723" y="2750077"/>
            <a:ext cx="72413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latin typeface="굴림" pitchFamily="50" charset="-127"/>
                <a:ea typeface="굴림" pitchFamily="50" charset="-127"/>
              </a:rPr>
              <a:t>$35FB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63976" y="1073103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 b="1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3683" y="1091192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B: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30612" y="1107067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$28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4298" y="5158340"/>
            <a:ext cx="94171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99274" y="1066676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$20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39618" y="1107067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굴림" pitchFamily="50" charset="-127"/>
                <a:ea typeface="굴림" pitchFamily="50" charset="-127"/>
              </a:rPr>
              <a:t>$28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09569" y="4158156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	PULA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94928" y="4459330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	PULB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92"/>
    </mc:Choice>
    <mc:Fallback xmlns="">
      <p:transition spd="slow" advTm="70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-4.44444E-6 L 0.00128 -0.0564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2709 L 0.03195 0.39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8 -0.05648 L 0.00128 -0.1164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1945 L -0.12847 0.3307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  <p:bldP spid="13" grpId="0"/>
      <p:bldP spid="13" grpId="1"/>
      <p:bldP spid="14" grpId="0"/>
      <p:bldP spid="14" grpId="1"/>
      <p:bldP spid="19" grpId="0"/>
      <p:bldP spid="19" grpId="1"/>
      <p:bldP spid="33" grpId="0"/>
      <p:bldP spid="44" grpId="0"/>
      <p:bldP spid="44" grpId="1"/>
      <p:bldP spid="53" grpId="0"/>
      <p:bldP spid="49" grpId="0"/>
      <p:bldP spid="58" grpId="0"/>
      <p:bldP spid="58" grpId="1"/>
      <p:bldP spid="59" grpId="0"/>
      <p:bldP spid="59" grpId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313" y="-49036"/>
            <a:ext cx="7055380" cy="794492"/>
          </a:xfrm>
        </p:spPr>
        <p:txBody>
          <a:bodyPr/>
          <a:lstStyle/>
          <a:p>
            <a:r>
              <a:rPr lang="en-US" dirty="0"/>
              <a:t>Example Codes 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899" y="1349010"/>
            <a:ext cx="6711654" cy="43307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2678" y="2232559"/>
            <a:ext cx="3124039" cy="3456384"/>
          </a:xfrm>
          <a:prstGeom prst="rect">
            <a:avLst/>
          </a:prstGeom>
          <a:solidFill>
            <a:srgbClr val="FDD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2365498"/>
            <a:ext cx="2164375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Tahoma-Bold"/>
                <a:ea typeface="굴림" pitchFamily="50" charset="-127"/>
              </a:rPr>
              <a:t>1:          LDS #$3600</a:t>
            </a:r>
            <a:endParaRPr kumimoji="1" lang="en-US" sz="1662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7746" y="2213038"/>
            <a:ext cx="1295595" cy="194189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27836" y="2021633"/>
            <a:ext cx="6056" cy="273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311506" y="2021633"/>
            <a:ext cx="18790" cy="2803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8723" y="4213667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4435" y="3864019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9947" y="3749601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1390" y="5121433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2723773"/>
            <a:ext cx="2258311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	LDAA #$20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960" y="5151676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SP: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5616" y="3073560"/>
            <a:ext cx="1669047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         PSHA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5616" y="3415882"/>
            <a:ext cx="212205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	LDAB #40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9570" y="3787019"/>
            <a:ext cx="1620315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	PSHB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09124" y="1080216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5491" y="1084193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00490" y="1159137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65487" y="3799351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34702" y="3370718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34700" y="2980033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33964" y="2609014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34700" y="2215864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2465" y="3514371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2465" y="3138242"/>
            <a:ext cx="72413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$35FC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43548" y="4119710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8723" y="2750077"/>
            <a:ext cx="72413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 $35FB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63976" y="1073103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3683" y="1091192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B: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04315" y="1152024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56504" y="5162674"/>
            <a:ext cx="94171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380746" y="3329704"/>
            <a:ext cx="1233950" cy="369332"/>
            <a:chOff x="7980951" y="4030757"/>
            <a:chExt cx="1336781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7980951" y="4030757"/>
              <a:ext cx="133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b="1" dirty="0">
                  <a:latin typeface="굴림" pitchFamily="50" charset="-127"/>
                  <a:ea typeface="굴림" pitchFamily="50" charset="-127"/>
                </a:rPr>
                <a:t>          SP</a:t>
              </a:r>
              <a:endParaRPr kumimoji="1" lang="en-US" sz="1292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8031236" y="4215423"/>
              <a:ext cx="618105" cy="0"/>
            </a:xfrm>
            <a:prstGeom prst="straightConnector1">
              <a:avLst/>
            </a:prstGeom>
            <a:ln w="571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375592" y="3369079"/>
            <a:ext cx="78282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$28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09569" y="4158156"/>
            <a:ext cx="1601079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	PULA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3154" y="5157404"/>
            <a:ext cx="94171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94928" y="4459330"/>
            <a:ext cx="1601079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	PULB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56504" y="5171101"/>
            <a:ext cx="94171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5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28"/>
    </mc:Choice>
    <mc:Fallback xmlns="">
      <p:transition spd="slow" advTm="39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2569 L -0.03507 -0.327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648 L -0.00607 0.077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2153 L 0.11285 -0.392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0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7 0.07731 L -0.00382 0.14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3" grpId="0"/>
      <p:bldP spid="49" grpId="0"/>
      <p:bldP spid="57" grpId="0"/>
      <p:bldP spid="58" grpId="0"/>
      <p:bldP spid="58" grpId="1"/>
      <p:bldP spid="59" grpId="0"/>
      <p:bldP spid="59" grpId="1"/>
      <p:bldP spid="60" grpId="0"/>
      <p:bldP spid="60" grpId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13" y="-274997"/>
            <a:ext cx="7055380" cy="1292797"/>
          </a:xfrm>
        </p:spPr>
        <p:txBody>
          <a:bodyPr/>
          <a:lstStyle/>
          <a:p>
            <a:r>
              <a:rPr lang="en-US" dirty="0"/>
              <a:t>Stack Example #2: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018" y="1825587"/>
            <a:ext cx="3733338" cy="3838548"/>
          </a:xfrm>
          <a:prstGeom prst="rect">
            <a:avLst/>
          </a:prstGeom>
          <a:solidFill>
            <a:srgbClr val="FDD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955" y="2299854"/>
            <a:ext cx="2779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-Bold"/>
                <a:ea typeface="굴림" pitchFamily="50" charset="-127"/>
              </a:rPr>
              <a:t>1:          LDS #$3600</a:t>
            </a:r>
            <a:endParaRPr kumimoji="1"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7746" y="2213038"/>
            <a:ext cx="1295595" cy="194189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27836" y="2021633"/>
            <a:ext cx="6056" cy="2734443"/>
          </a:xfrm>
          <a:prstGeom prst="line">
            <a:avLst/>
          </a:prstGeom>
          <a:ln>
            <a:solidFill>
              <a:srgbClr val="CC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311506" y="2021633"/>
            <a:ext cx="18790" cy="2803215"/>
          </a:xfrm>
          <a:prstGeom prst="line">
            <a:avLst/>
          </a:prstGeom>
          <a:ln>
            <a:solidFill>
              <a:srgbClr val="CC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8723" y="4213667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4435" y="3864019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364655" y="4144222"/>
            <a:ext cx="1753669" cy="291170"/>
            <a:chOff x="8067218" y="4045801"/>
            <a:chExt cx="1899807" cy="313930"/>
          </a:xfrm>
        </p:grpSpPr>
        <p:sp>
          <p:nvSpPr>
            <p:cNvPr id="26" name="TextBox 25"/>
            <p:cNvSpPr txBox="1"/>
            <p:nvPr/>
          </p:nvSpPr>
          <p:spPr>
            <a:xfrm>
              <a:off x="8630244" y="4045801"/>
              <a:ext cx="1336781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SP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8067218" y="4229217"/>
              <a:ext cx="618105" cy="0"/>
            </a:xfrm>
            <a:prstGeom prst="straightConnector1">
              <a:avLst/>
            </a:prstGeom>
            <a:ln w="57150">
              <a:solidFill>
                <a:srgbClr val="0D0D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6039947" y="3749601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1390" y="5121433"/>
            <a:ext cx="1246198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955" y="2658129"/>
            <a:ext cx="2466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	LDAA #0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960" y="5151676"/>
            <a:ext cx="78701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SP: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956" y="3007916"/>
            <a:ext cx="2138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         PSHA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956" y="3350238"/>
            <a:ext cx="281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	LDAA #$20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1910" y="3721375"/>
            <a:ext cx="199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	PSHA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3710" y="5164488"/>
            <a:ext cx="115860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34702" y="3370718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34700" y="2980033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33964" y="2609014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34700" y="2215864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2465" y="3514371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2465" y="3138242"/>
            <a:ext cx="72413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$35FC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43548" y="4119710"/>
            <a:ext cx="1295595" cy="389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8723" y="2750077"/>
            <a:ext cx="72413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latin typeface="굴림" pitchFamily="50" charset="-127"/>
                <a:ea typeface="굴림" pitchFamily="50" charset="-127"/>
              </a:rPr>
              <a:t>$35FB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93141" y="5177299"/>
            <a:ext cx="1367003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93141" y="5153972"/>
            <a:ext cx="1367003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1909" y="4048749"/>
            <a:ext cx="300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	LDD #$012C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3539" y="4400622"/>
            <a:ext cx="201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	PSHD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3198" y="3396752"/>
            <a:ext cx="66468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59000" y="3763100"/>
            <a:ext cx="66468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3409" y="5153972"/>
            <a:ext cx="1367003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$35FB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35884" y="2606549"/>
            <a:ext cx="66468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8752" y="2990331"/>
            <a:ext cx="66468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3539" y="4797397"/>
            <a:ext cx="198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	PULD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09124" y="1080216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95491" y="1084193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D: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08556" y="1087398"/>
            <a:ext cx="842004" cy="4270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eaLnBrk="1" latinLnBrk="1" hangingPunct="1"/>
            <a:endParaRPr kumimoji="1" lang="en-US" sz="1662">
              <a:solidFill>
                <a:schemeClr val="tx1"/>
              </a:solidFill>
              <a:latin typeface="Century Gothic" panose="020B050202020202020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64737" y="1502286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A: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97036" y="1484852"/>
            <a:ext cx="531751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B: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76602" y="1087398"/>
            <a:ext cx="71988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860" y="1105499"/>
            <a:ext cx="71988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03923" y="1077012"/>
            <a:ext cx="71988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$01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3441" y="1115942"/>
            <a:ext cx="71988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latin typeface="굴림" pitchFamily="50" charset="-127"/>
                <a:ea typeface="굴림" pitchFamily="50" charset="-127"/>
              </a:rPr>
              <a:t>$2C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2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83"/>
    </mc:Choice>
    <mc:Fallback xmlns="">
      <p:transition spd="slow" advTm="94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0121 -0.058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581 L -0.00209 -0.1125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1125 L -0.00139 -0.23703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C10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23703 L -0.00209 -0.1125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227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9" grpId="0"/>
      <p:bldP spid="9" grpId="1"/>
      <p:bldP spid="13" grpId="0"/>
      <p:bldP spid="14" grpId="0"/>
      <p:bldP spid="14" grpId="1"/>
      <p:bldP spid="19" grpId="0"/>
      <p:bldP spid="19" grpId="1"/>
      <p:bldP spid="45" grpId="0"/>
      <p:bldP spid="45" grpId="1"/>
      <p:bldP spid="46" grpId="0"/>
      <p:bldP spid="46" grpId="1"/>
      <p:bldP spid="46" grpId="2"/>
      <p:bldP spid="47" grpId="0"/>
      <p:bldP spid="49" grpId="0"/>
      <p:bldP spid="49" grpId="1"/>
      <p:bldP spid="20" grpId="0"/>
      <p:bldP spid="53" grpId="0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18" grpId="0"/>
      <p:bldP spid="18" grpId="1"/>
      <p:bldP spid="66" grpId="0"/>
      <p:bldP spid="66" grpId="1"/>
      <p:bldP spid="6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47" y="107895"/>
            <a:ext cx="8254749" cy="526805"/>
          </a:xfrm>
        </p:spPr>
        <p:txBody>
          <a:bodyPr/>
          <a:lstStyle/>
          <a:p>
            <a:r>
              <a:rPr lang="en-US" sz="2954" dirty="0"/>
              <a:t>Example #3: </a:t>
            </a:r>
            <a:r>
              <a:rPr lang="en-US" sz="1846" dirty="0"/>
              <a:t>Draw a stack diagram as you trace these instructions: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22" y="1029534"/>
            <a:ext cx="7596554" cy="417781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D0DFF"/>
                </a:solidFill>
              </a:rPr>
              <a:t>1:   LDS #$3600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D0DFF"/>
                </a:solidFill>
              </a:rPr>
              <a:t>2:   LDAA #$AA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D0DFF"/>
                </a:solidFill>
              </a:rPr>
              <a:t>3:   LDAB #$BB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D0DFF"/>
                </a:solidFill>
              </a:rPr>
              <a:t>4:   PSHA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D0DFF"/>
                </a:solidFill>
              </a:rPr>
              <a:t>5:   PSHB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D0DFF"/>
                </a:solidFill>
              </a:rPr>
              <a:t>6:   PULA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D0DFF"/>
                </a:solidFill>
              </a:rPr>
              <a:t>7:   PULB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492370" y="233944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1" latinLnBrk="1" hangingPunct="1"/>
            <a:endParaRPr kumimoji="1" lang="en-US" sz="1662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2" name="AutoShape 57"/>
          <p:cNvSpPr>
            <a:spLocks noChangeAspect="1" noChangeArrowheads="1" noTextEdit="1"/>
          </p:cNvSpPr>
          <p:nvPr/>
        </p:nvSpPr>
        <p:spPr bwMode="auto">
          <a:xfrm>
            <a:off x="3083741" y="2022231"/>
            <a:ext cx="5708567" cy="33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844083" eaLnBrk="1" latinLnBrk="1" hangingPunct="1"/>
            <a:endParaRPr kumimoji="1" lang="en-US" sz="1662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36542" y="2411080"/>
            <a:ext cx="1117700" cy="3519063"/>
            <a:chOff x="1556254" y="2326253"/>
            <a:chExt cx="1210842" cy="3812318"/>
          </a:xfrm>
        </p:grpSpPr>
        <p:sp>
          <p:nvSpPr>
            <p:cNvPr id="123" name="Text Box 56"/>
            <p:cNvSpPr txBox="1">
              <a:spLocks noChangeArrowheads="1"/>
            </p:cNvSpPr>
            <p:nvPr/>
          </p:nvSpPr>
          <p:spPr bwMode="auto">
            <a:xfrm>
              <a:off x="2169843" y="3011418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2169843" y="335368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5" name="Text Box 54"/>
            <p:cNvSpPr txBox="1">
              <a:spLocks noChangeArrowheads="1"/>
            </p:cNvSpPr>
            <p:nvPr/>
          </p:nvSpPr>
          <p:spPr bwMode="auto">
            <a:xfrm>
              <a:off x="2169843" y="369531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6" name="Text Box 53"/>
            <p:cNvSpPr txBox="1">
              <a:spLocks noChangeArrowheads="1"/>
            </p:cNvSpPr>
            <p:nvPr/>
          </p:nvSpPr>
          <p:spPr bwMode="auto">
            <a:xfrm>
              <a:off x="2169843" y="4036943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7" name="Text Box 52"/>
            <p:cNvSpPr txBox="1">
              <a:spLocks noChangeArrowheads="1"/>
            </p:cNvSpPr>
            <p:nvPr/>
          </p:nvSpPr>
          <p:spPr bwMode="auto">
            <a:xfrm>
              <a:off x="2169843" y="4840218"/>
              <a:ext cx="595303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8" name="Text Box 51"/>
            <p:cNvSpPr txBox="1">
              <a:spLocks noChangeArrowheads="1"/>
            </p:cNvSpPr>
            <p:nvPr/>
          </p:nvSpPr>
          <p:spPr bwMode="auto">
            <a:xfrm>
              <a:off x="1575201" y="301268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9" name="Text Box 50"/>
            <p:cNvSpPr txBox="1">
              <a:spLocks noChangeArrowheads="1"/>
            </p:cNvSpPr>
            <p:nvPr/>
          </p:nvSpPr>
          <p:spPr bwMode="auto">
            <a:xfrm>
              <a:off x="1575201" y="3354318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1575201" y="3696583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1" name="Text Box 48"/>
            <p:cNvSpPr txBox="1">
              <a:spLocks noChangeArrowheads="1"/>
            </p:cNvSpPr>
            <p:nvPr/>
          </p:nvSpPr>
          <p:spPr bwMode="auto">
            <a:xfrm>
              <a:off x="1575201" y="403884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2" name="Text Box 47"/>
            <p:cNvSpPr txBox="1">
              <a:spLocks noChangeArrowheads="1"/>
            </p:cNvSpPr>
            <p:nvPr/>
          </p:nvSpPr>
          <p:spPr bwMode="auto">
            <a:xfrm>
              <a:off x="1575201" y="4841488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4" name="Text Box 5"/>
            <p:cNvSpPr txBox="1">
              <a:spLocks noChangeArrowheads="1"/>
            </p:cNvSpPr>
            <p:nvPr/>
          </p:nvSpPr>
          <p:spPr bwMode="auto">
            <a:xfrm>
              <a:off x="1813719" y="2326253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1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2146701" y="532821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662" dirty="0">
                  <a:ea typeface="굴림" pitchFamily="50" charset="-127"/>
                  <a:cs typeface="Arial" pitchFamily="34" charset="0"/>
                </a:rPr>
                <a:t>--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1575201" y="5329485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4" name="Text Box 52"/>
            <p:cNvSpPr txBox="1">
              <a:spLocks noChangeArrowheads="1"/>
            </p:cNvSpPr>
            <p:nvPr/>
          </p:nvSpPr>
          <p:spPr bwMode="auto">
            <a:xfrm>
              <a:off x="2127754" y="5796306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662" dirty="0">
                  <a:ea typeface="굴림" pitchFamily="50" charset="-127"/>
                  <a:cs typeface="Arial" pitchFamily="34" charset="0"/>
                </a:rPr>
                <a:t>--</a:t>
              </a:r>
            </a:p>
          </p:txBody>
        </p:sp>
        <p:sp>
          <p:nvSpPr>
            <p:cNvPr id="65" name="Text Box 47"/>
            <p:cNvSpPr txBox="1">
              <a:spLocks noChangeArrowheads="1"/>
            </p:cNvSpPr>
            <p:nvPr/>
          </p:nvSpPr>
          <p:spPr bwMode="auto">
            <a:xfrm>
              <a:off x="1556254" y="579757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2060976" y="4829237"/>
              <a:ext cx="706120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ea typeface="굴림" pitchFamily="50" charset="-127"/>
                  <a:cs typeface="Arial" pitchFamily="34" charset="0"/>
                </a:rPr>
                <a:t>$3600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23495" y="2360802"/>
            <a:ext cx="6359201" cy="3620616"/>
            <a:chOff x="2950453" y="2271785"/>
            <a:chExt cx="6889134" cy="3922334"/>
          </a:xfrm>
        </p:grpSpPr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4839290" y="2962275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4" name="Text Box 45"/>
            <p:cNvSpPr txBox="1">
              <a:spLocks noChangeArrowheads="1"/>
            </p:cNvSpPr>
            <p:nvPr/>
          </p:nvSpPr>
          <p:spPr bwMode="auto">
            <a:xfrm>
              <a:off x="4839290" y="3304540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5" name="Text Box 44"/>
            <p:cNvSpPr txBox="1">
              <a:spLocks noChangeArrowheads="1"/>
            </p:cNvSpPr>
            <p:nvPr/>
          </p:nvSpPr>
          <p:spPr bwMode="auto">
            <a:xfrm>
              <a:off x="4839290" y="3646170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6" name="Text Box 43"/>
            <p:cNvSpPr txBox="1">
              <a:spLocks noChangeArrowheads="1"/>
            </p:cNvSpPr>
            <p:nvPr/>
          </p:nvSpPr>
          <p:spPr bwMode="auto">
            <a:xfrm>
              <a:off x="4839290" y="3987800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7" name="Text Box 42"/>
            <p:cNvSpPr txBox="1">
              <a:spLocks noChangeArrowheads="1"/>
            </p:cNvSpPr>
            <p:nvPr/>
          </p:nvSpPr>
          <p:spPr bwMode="auto">
            <a:xfrm>
              <a:off x="4660236" y="4791075"/>
              <a:ext cx="734714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29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8" name="Text Box 41"/>
            <p:cNvSpPr txBox="1">
              <a:spLocks noChangeArrowheads="1"/>
            </p:cNvSpPr>
            <p:nvPr/>
          </p:nvSpPr>
          <p:spPr bwMode="auto">
            <a:xfrm>
              <a:off x="4244647" y="2963545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9" name="Text Box 40"/>
            <p:cNvSpPr txBox="1">
              <a:spLocks noChangeArrowheads="1"/>
            </p:cNvSpPr>
            <p:nvPr/>
          </p:nvSpPr>
          <p:spPr bwMode="auto">
            <a:xfrm>
              <a:off x="4244647" y="3305175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244647" y="3647440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1" name="Text Box 38"/>
            <p:cNvSpPr txBox="1">
              <a:spLocks noChangeArrowheads="1"/>
            </p:cNvSpPr>
            <p:nvPr/>
          </p:nvSpPr>
          <p:spPr bwMode="auto">
            <a:xfrm>
              <a:off x="4244647" y="3989705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4244647" y="4792345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3" name="Text Box 36"/>
            <p:cNvSpPr txBox="1">
              <a:spLocks noChangeArrowheads="1"/>
            </p:cNvSpPr>
            <p:nvPr/>
          </p:nvSpPr>
          <p:spPr bwMode="auto">
            <a:xfrm>
              <a:off x="6401457" y="2958220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4" name="Text Box 35"/>
            <p:cNvSpPr txBox="1">
              <a:spLocks noChangeArrowheads="1"/>
            </p:cNvSpPr>
            <p:nvPr/>
          </p:nvSpPr>
          <p:spPr bwMode="auto">
            <a:xfrm>
              <a:off x="6401457" y="3300485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5" name="Text Box 34"/>
            <p:cNvSpPr txBox="1">
              <a:spLocks noChangeArrowheads="1"/>
            </p:cNvSpPr>
            <p:nvPr/>
          </p:nvSpPr>
          <p:spPr bwMode="auto">
            <a:xfrm>
              <a:off x="6401457" y="3642115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6" name="Text Box 33"/>
            <p:cNvSpPr txBox="1">
              <a:spLocks noChangeArrowheads="1"/>
            </p:cNvSpPr>
            <p:nvPr/>
          </p:nvSpPr>
          <p:spPr bwMode="auto">
            <a:xfrm>
              <a:off x="6401457" y="3983745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7" name="Text Box 32"/>
            <p:cNvSpPr txBox="1">
              <a:spLocks noChangeArrowheads="1"/>
            </p:cNvSpPr>
            <p:nvPr/>
          </p:nvSpPr>
          <p:spPr bwMode="auto">
            <a:xfrm>
              <a:off x="6223725" y="4787020"/>
              <a:ext cx="7730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5806814" y="2959490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9" name="Text Box 30"/>
            <p:cNvSpPr txBox="1">
              <a:spLocks noChangeArrowheads="1"/>
            </p:cNvSpPr>
            <p:nvPr/>
          </p:nvSpPr>
          <p:spPr bwMode="auto">
            <a:xfrm>
              <a:off x="5806814" y="3301120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0" name="Text Box 29"/>
            <p:cNvSpPr txBox="1">
              <a:spLocks noChangeArrowheads="1"/>
            </p:cNvSpPr>
            <p:nvPr/>
          </p:nvSpPr>
          <p:spPr bwMode="auto">
            <a:xfrm>
              <a:off x="5806814" y="3643385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1" name="Text Box 28"/>
            <p:cNvSpPr txBox="1">
              <a:spLocks noChangeArrowheads="1"/>
            </p:cNvSpPr>
            <p:nvPr/>
          </p:nvSpPr>
          <p:spPr bwMode="auto">
            <a:xfrm>
              <a:off x="5806814" y="3985650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2" name="Text Box 27"/>
            <p:cNvSpPr txBox="1">
              <a:spLocks noChangeArrowheads="1"/>
            </p:cNvSpPr>
            <p:nvPr/>
          </p:nvSpPr>
          <p:spPr bwMode="auto">
            <a:xfrm>
              <a:off x="5806814" y="4788290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3" name="Text Box 26"/>
            <p:cNvSpPr txBox="1">
              <a:spLocks noChangeArrowheads="1"/>
            </p:cNvSpPr>
            <p:nvPr/>
          </p:nvSpPr>
          <p:spPr bwMode="auto">
            <a:xfrm>
              <a:off x="7833340" y="3013323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4" name="Text Box 25"/>
            <p:cNvSpPr txBox="1">
              <a:spLocks noChangeArrowheads="1"/>
            </p:cNvSpPr>
            <p:nvPr/>
          </p:nvSpPr>
          <p:spPr bwMode="auto">
            <a:xfrm>
              <a:off x="7833340" y="3355588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5" name="Text Box 24"/>
            <p:cNvSpPr txBox="1">
              <a:spLocks noChangeArrowheads="1"/>
            </p:cNvSpPr>
            <p:nvPr/>
          </p:nvSpPr>
          <p:spPr bwMode="auto">
            <a:xfrm>
              <a:off x="7833340" y="3697218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6" name="Text Box 23"/>
            <p:cNvSpPr txBox="1">
              <a:spLocks noChangeArrowheads="1"/>
            </p:cNvSpPr>
            <p:nvPr/>
          </p:nvSpPr>
          <p:spPr bwMode="auto">
            <a:xfrm>
              <a:off x="7833340" y="4038848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7" name="Text Box 22"/>
            <p:cNvSpPr txBox="1">
              <a:spLocks noChangeArrowheads="1"/>
            </p:cNvSpPr>
            <p:nvPr/>
          </p:nvSpPr>
          <p:spPr bwMode="auto">
            <a:xfrm>
              <a:off x="7695251" y="4842123"/>
              <a:ext cx="733392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8" name="Text Box 21"/>
            <p:cNvSpPr txBox="1">
              <a:spLocks noChangeArrowheads="1"/>
            </p:cNvSpPr>
            <p:nvPr/>
          </p:nvSpPr>
          <p:spPr bwMode="auto">
            <a:xfrm>
              <a:off x="7238698" y="3014593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9" name="Text Box 20"/>
            <p:cNvSpPr txBox="1">
              <a:spLocks noChangeArrowheads="1"/>
            </p:cNvSpPr>
            <p:nvPr/>
          </p:nvSpPr>
          <p:spPr bwMode="auto">
            <a:xfrm>
              <a:off x="7238698" y="3356223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0" name="Text Box 19"/>
            <p:cNvSpPr txBox="1">
              <a:spLocks noChangeArrowheads="1"/>
            </p:cNvSpPr>
            <p:nvPr/>
          </p:nvSpPr>
          <p:spPr bwMode="auto">
            <a:xfrm>
              <a:off x="7238698" y="3698488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1" name="Text Box 18"/>
            <p:cNvSpPr txBox="1">
              <a:spLocks noChangeArrowheads="1"/>
            </p:cNvSpPr>
            <p:nvPr/>
          </p:nvSpPr>
          <p:spPr bwMode="auto">
            <a:xfrm>
              <a:off x="7238698" y="4040753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2" name="Text Box 17"/>
            <p:cNvSpPr txBox="1">
              <a:spLocks noChangeArrowheads="1"/>
            </p:cNvSpPr>
            <p:nvPr/>
          </p:nvSpPr>
          <p:spPr bwMode="auto">
            <a:xfrm>
              <a:off x="7238698" y="4843393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3" name="Text Box 16"/>
            <p:cNvSpPr txBox="1">
              <a:spLocks noChangeArrowheads="1"/>
            </p:cNvSpPr>
            <p:nvPr/>
          </p:nvSpPr>
          <p:spPr bwMode="auto">
            <a:xfrm>
              <a:off x="4482504" y="2275840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4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4" name="Text Box 15"/>
            <p:cNvSpPr txBox="1">
              <a:spLocks noChangeArrowheads="1"/>
            </p:cNvSpPr>
            <p:nvPr/>
          </p:nvSpPr>
          <p:spPr bwMode="auto">
            <a:xfrm>
              <a:off x="9244284" y="3012688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5" name="Text Box 14"/>
            <p:cNvSpPr txBox="1">
              <a:spLocks noChangeArrowheads="1"/>
            </p:cNvSpPr>
            <p:nvPr/>
          </p:nvSpPr>
          <p:spPr bwMode="auto">
            <a:xfrm>
              <a:off x="9244284" y="335495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9244284" y="369658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7" name="Text Box 12"/>
            <p:cNvSpPr txBox="1">
              <a:spLocks noChangeArrowheads="1"/>
            </p:cNvSpPr>
            <p:nvPr/>
          </p:nvSpPr>
          <p:spPr bwMode="auto">
            <a:xfrm>
              <a:off x="9244284" y="4038213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8" name="Text Box 11"/>
            <p:cNvSpPr txBox="1">
              <a:spLocks noChangeArrowheads="1"/>
            </p:cNvSpPr>
            <p:nvPr/>
          </p:nvSpPr>
          <p:spPr bwMode="auto">
            <a:xfrm>
              <a:off x="9101570" y="4841488"/>
              <a:ext cx="738017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9" name="Text Box 10"/>
            <p:cNvSpPr txBox="1">
              <a:spLocks noChangeArrowheads="1"/>
            </p:cNvSpPr>
            <p:nvPr/>
          </p:nvSpPr>
          <p:spPr bwMode="auto">
            <a:xfrm>
              <a:off x="8649642" y="301395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0" name="Text Box 9"/>
            <p:cNvSpPr txBox="1">
              <a:spLocks noChangeArrowheads="1"/>
            </p:cNvSpPr>
            <p:nvPr/>
          </p:nvSpPr>
          <p:spPr bwMode="auto">
            <a:xfrm>
              <a:off x="8649642" y="3355588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1" name="Text Box 8"/>
            <p:cNvSpPr txBox="1">
              <a:spLocks noChangeArrowheads="1"/>
            </p:cNvSpPr>
            <p:nvPr/>
          </p:nvSpPr>
          <p:spPr bwMode="auto">
            <a:xfrm>
              <a:off x="8649642" y="3697853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2" name="Text Box 7"/>
            <p:cNvSpPr txBox="1">
              <a:spLocks noChangeArrowheads="1"/>
            </p:cNvSpPr>
            <p:nvPr/>
          </p:nvSpPr>
          <p:spPr bwMode="auto">
            <a:xfrm>
              <a:off x="8649642" y="404011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3" name="Text Box 6"/>
            <p:cNvSpPr txBox="1">
              <a:spLocks noChangeArrowheads="1"/>
            </p:cNvSpPr>
            <p:nvPr/>
          </p:nvSpPr>
          <p:spPr bwMode="auto">
            <a:xfrm>
              <a:off x="8649642" y="4842758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5" name="Text Box 4"/>
            <p:cNvSpPr txBox="1">
              <a:spLocks noChangeArrowheads="1"/>
            </p:cNvSpPr>
            <p:nvPr/>
          </p:nvSpPr>
          <p:spPr bwMode="auto">
            <a:xfrm>
              <a:off x="6044671" y="2271785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5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6" name="Text Box 3"/>
            <p:cNvSpPr txBox="1">
              <a:spLocks noChangeArrowheads="1"/>
            </p:cNvSpPr>
            <p:nvPr/>
          </p:nvSpPr>
          <p:spPr bwMode="auto">
            <a:xfrm>
              <a:off x="7476555" y="2326253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6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7" name="Text Box 2"/>
            <p:cNvSpPr txBox="1">
              <a:spLocks noChangeArrowheads="1"/>
            </p:cNvSpPr>
            <p:nvPr/>
          </p:nvSpPr>
          <p:spPr bwMode="auto">
            <a:xfrm>
              <a:off x="8887499" y="2326253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7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6" name="Text Box 52"/>
            <p:cNvSpPr txBox="1">
              <a:spLocks noChangeArrowheads="1"/>
            </p:cNvSpPr>
            <p:nvPr/>
          </p:nvSpPr>
          <p:spPr bwMode="auto">
            <a:xfrm>
              <a:off x="4750890" y="5323714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4319493" y="530503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4731943" y="579180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4300546" y="5773127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0" name="Text Box 52"/>
            <p:cNvSpPr txBox="1">
              <a:spLocks noChangeArrowheads="1"/>
            </p:cNvSpPr>
            <p:nvPr/>
          </p:nvSpPr>
          <p:spPr bwMode="auto">
            <a:xfrm>
              <a:off x="6281214" y="5276574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1" name="Text Box 47"/>
            <p:cNvSpPr txBox="1">
              <a:spLocks noChangeArrowheads="1"/>
            </p:cNvSpPr>
            <p:nvPr/>
          </p:nvSpPr>
          <p:spPr bwMode="auto">
            <a:xfrm>
              <a:off x="5841134" y="5268029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2" name="Text Box 52"/>
            <p:cNvSpPr txBox="1">
              <a:spLocks noChangeArrowheads="1"/>
            </p:cNvSpPr>
            <p:nvPr/>
          </p:nvSpPr>
          <p:spPr bwMode="auto">
            <a:xfrm>
              <a:off x="6262267" y="574466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5822187" y="5736120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4" name="Text Box 52"/>
            <p:cNvSpPr txBox="1">
              <a:spLocks noChangeArrowheads="1"/>
            </p:cNvSpPr>
            <p:nvPr/>
          </p:nvSpPr>
          <p:spPr bwMode="auto">
            <a:xfrm>
              <a:off x="7678477" y="5331487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7267852" y="5323135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6" name="Text Box 52"/>
            <p:cNvSpPr txBox="1">
              <a:spLocks noChangeArrowheads="1"/>
            </p:cNvSpPr>
            <p:nvPr/>
          </p:nvSpPr>
          <p:spPr bwMode="auto">
            <a:xfrm>
              <a:off x="7659530" y="5799578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248905" y="579122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8" name="Text Box 52"/>
            <p:cNvSpPr txBox="1">
              <a:spLocks noChangeArrowheads="1"/>
            </p:cNvSpPr>
            <p:nvPr/>
          </p:nvSpPr>
          <p:spPr bwMode="auto">
            <a:xfrm>
              <a:off x="9170079" y="532948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8695613" y="5272310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0" name="Text Box 52"/>
            <p:cNvSpPr txBox="1">
              <a:spLocks noChangeArrowheads="1"/>
            </p:cNvSpPr>
            <p:nvPr/>
          </p:nvSpPr>
          <p:spPr bwMode="auto">
            <a:xfrm>
              <a:off x="9151132" y="5797576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8676666" y="5740401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3" name="Text Box 46"/>
            <p:cNvSpPr txBox="1">
              <a:spLocks noChangeArrowheads="1"/>
            </p:cNvSpPr>
            <p:nvPr/>
          </p:nvSpPr>
          <p:spPr bwMode="auto">
            <a:xfrm>
              <a:off x="3545096" y="3023594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45096" y="3365859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5" name="Text Box 44"/>
            <p:cNvSpPr txBox="1">
              <a:spLocks noChangeArrowheads="1"/>
            </p:cNvSpPr>
            <p:nvPr/>
          </p:nvSpPr>
          <p:spPr bwMode="auto">
            <a:xfrm>
              <a:off x="3545096" y="3707489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545096" y="4049119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7" name="Text Box 42"/>
            <p:cNvSpPr txBox="1">
              <a:spLocks noChangeArrowheads="1"/>
            </p:cNvSpPr>
            <p:nvPr/>
          </p:nvSpPr>
          <p:spPr bwMode="auto">
            <a:xfrm>
              <a:off x="3366042" y="4852394"/>
              <a:ext cx="734714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29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8" name="Text Box 41"/>
            <p:cNvSpPr txBox="1">
              <a:spLocks noChangeArrowheads="1"/>
            </p:cNvSpPr>
            <p:nvPr/>
          </p:nvSpPr>
          <p:spPr bwMode="auto">
            <a:xfrm>
              <a:off x="2950453" y="3024864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9" name="Text Box 40"/>
            <p:cNvSpPr txBox="1">
              <a:spLocks noChangeArrowheads="1"/>
            </p:cNvSpPr>
            <p:nvPr/>
          </p:nvSpPr>
          <p:spPr bwMode="auto">
            <a:xfrm>
              <a:off x="2950453" y="3366494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0" name="Text Box 39"/>
            <p:cNvSpPr txBox="1">
              <a:spLocks noChangeArrowheads="1"/>
            </p:cNvSpPr>
            <p:nvPr/>
          </p:nvSpPr>
          <p:spPr bwMode="auto">
            <a:xfrm>
              <a:off x="2950453" y="3708759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2950453" y="4051024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2" name="Text Box 37"/>
            <p:cNvSpPr txBox="1">
              <a:spLocks noChangeArrowheads="1"/>
            </p:cNvSpPr>
            <p:nvPr/>
          </p:nvSpPr>
          <p:spPr bwMode="auto">
            <a:xfrm>
              <a:off x="2950453" y="4853664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3188310" y="2337159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3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3456696" y="5385033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5" name="Text Box 47"/>
            <p:cNvSpPr txBox="1">
              <a:spLocks noChangeArrowheads="1"/>
            </p:cNvSpPr>
            <p:nvPr/>
          </p:nvSpPr>
          <p:spPr bwMode="auto">
            <a:xfrm>
              <a:off x="3025299" y="5366355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3437749" y="5853124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7" name="Text Box 47"/>
            <p:cNvSpPr txBox="1">
              <a:spLocks noChangeArrowheads="1"/>
            </p:cNvSpPr>
            <p:nvPr/>
          </p:nvSpPr>
          <p:spPr bwMode="auto">
            <a:xfrm>
              <a:off x="3006352" y="583444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7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6"/>
    </mc:Choice>
    <mc:Fallback xmlns="">
      <p:transition spd="slow" advTm="1004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55982"/>
            <a:ext cx="9127737" cy="526805"/>
          </a:xfrm>
        </p:spPr>
        <p:txBody>
          <a:bodyPr/>
          <a:lstStyle/>
          <a:p>
            <a:r>
              <a:rPr lang="en-US" sz="2954" dirty="0"/>
              <a:t>Example #3: Answer</a:t>
            </a:r>
            <a:endParaRPr lang="en-US" sz="184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22" y="1029534"/>
            <a:ext cx="7596554" cy="417781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1:   LDS #$3600</a:t>
            </a:r>
          </a:p>
          <a:p>
            <a:pPr marL="0" indent="0">
              <a:buNone/>
            </a:pPr>
            <a:r>
              <a:rPr lang="en-US" sz="1600" b="1" dirty="0"/>
              <a:t>2:   LDAA #$AA</a:t>
            </a:r>
          </a:p>
          <a:p>
            <a:pPr marL="0" indent="0">
              <a:buNone/>
            </a:pPr>
            <a:r>
              <a:rPr lang="en-US" sz="1600" b="1" dirty="0"/>
              <a:t>3:   LDAB #$BB</a:t>
            </a:r>
          </a:p>
          <a:p>
            <a:pPr marL="0" indent="0">
              <a:buNone/>
            </a:pPr>
            <a:r>
              <a:rPr lang="en-US" sz="1600" b="1" dirty="0"/>
              <a:t>4:   PSHA</a:t>
            </a:r>
          </a:p>
          <a:p>
            <a:pPr marL="0" indent="0">
              <a:buNone/>
            </a:pPr>
            <a:r>
              <a:rPr lang="en-US" sz="1600" b="1" dirty="0"/>
              <a:t>5:   PSHB</a:t>
            </a:r>
          </a:p>
          <a:p>
            <a:pPr marL="0" indent="0">
              <a:buNone/>
            </a:pPr>
            <a:r>
              <a:rPr lang="en-US" sz="1600" b="1" dirty="0"/>
              <a:t>6:   PULA</a:t>
            </a:r>
          </a:p>
          <a:p>
            <a:pPr marL="0" indent="0">
              <a:buNone/>
            </a:pPr>
            <a:r>
              <a:rPr lang="en-US" sz="1600" b="1" dirty="0"/>
              <a:t>7:   PULB	</a:t>
            </a:r>
          </a:p>
          <a:p>
            <a:endParaRPr lang="en-US" sz="16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492370" y="233944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1" latinLnBrk="1" hangingPunct="1"/>
            <a:endParaRPr kumimoji="1" lang="en-US" sz="1662">
              <a:solidFill>
                <a:prstClr val="white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2" name="AutoShape 57"/>
          <p:cNvSpPr>
            <a:spLocks noChangeAspect="1" noChangeArrowheads="1" noTextEdit="1"/>
          </p:cNvSpPr>
          <p:nvPr/>
        </p:nvSpPr>
        <p:spPr bwMode="auto">
          <a:xfrm>
            <a:off x="3083741" y="2022231"/>
            <a:ext cx="5708567" cy="33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844083" eaLnBrk="1" latinLnBrk="1" hangingPunct="1"/>
            <a:endParaRPr kumimoji="1" lang="en-US" sz="1662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36542" y="2411080"/>
            <a:ext cx="1117700" cy="3519063"/>
            <a:chOff x="1556254" y="2326253"/>
            <a:chExt cx="1210842" cy="3812318"/>
          </a:xfrm>
        </p:grpSpPr>
        <p:sp>
          <p:nvSpPr>
            <p:cNvPr id="123" name="Text Box 56"/>
            <p:cNvSpPr txBox="1">
              <a:spLocks noChangeArrowheads="1"/>
            </p:cNvSpPr>
            <p:nvPr/>
          </p:nvSpPr>
          <p:spPr bwMode="auto">
            <a:xfrm>
              <a:off x="2169843" y="3011418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2169843" y="335368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5" name="Text Box 54"/>
            <p:cNvSpPr txBox="1">
              <a:spLocks noChangeArrowheads="1"/>
            </p:cNvSpPr>
            <p:nvPr/>
          </p:nvSpPr>
          <p:spPr bwMode="auto">
            <a:xfrm>
              <a:off x="2169843" y="369531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6" name="Text Box 53"/>
            <p:cNvSpPr txBox="1">
              <a:spLocks noChangeArrowheads="1"/>
            </p:cNvSpPr>
            <p:nvPr/>
          </p:nvSpPr>
          <p:spPr bwMode="auto">
            <a:xfrm>
              <a:off x="2169843" y="4036943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7" name="Text Box 52"/>
            <p:cNvSpPr txBox="1">
              <a:spLocks noChangeArrowheads="1"/>
            </p:cNvSpPr>
            <p:nvPr/>
          </p:nvSpPr>
          <p:spPr bwMode="auto">
            <a:xfrm>
              <a:off x="2169843" y="4840218"/>
              <a:ext cx="595303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8" name="Text Box 51"/>
            <p:cNvSpPr txBox="1">
              <a:spLocks noChangeArrowheads="1"/>
            </p:cNvSpPr>
            <p:nvPr/>
          </p:nvSpPr>
          <p:spPr bwMode="auto">
            <a:xfrm>
              <a:off x="1575201" y="301268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9" name="Text Box 50"/>
            <p:cNvSpPr txBox="1">
              <a:spLocks noChangeArrowheads="1"/>
            </p:cNvSpPr>
            <p:nvPr/>
          </p:nvSpPr>
          <p:spPr bwMode="auto">
            <a:xfrm>
              <a:off x="1575201" y="3354318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1575201" y="3696583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1" name="Text Box 48"/>
            <p:cNvSpPr txBox="1">
              <a:spLocks noChangeArrowheads="1"/>
            </p:cNvSpPr>
            <p:nvPr/>
          </p:nvSpPr>
          <p:spPr bwMode="auto">
            <a:xfrm>
              <a:off x="1575201" y="403884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2" name="Text Box 47"/>
            <p:cNvSpPr txBox="1">
              <a:spLocks noChangeArrowheads="1"/>
            </p:cNvSpPr>
            <p:nvPr/>
          </p:nvSpPr>
          <p:spPr bwMode="auto">
            <a:xfrm>
              <a:off x="1575201" y="4841488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4" name="Text Box 5"/>
            <p:cNvSpPr txBox="1">
              <a:spLocks noChangeArrowheads="1"/>
            </p:cNvSpPr>
            <p:nvPr/>
          </p:nvSpPr>
          <p:spPr bwMode="auto">
            <a:xfrm>
              <a:off x="1813719" y="2326253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1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2146701" y="532821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662" dirty="0">
                  <a:ea typeface="굴림" pitchFamily="50" charset="-127"/>
                  <a:cs typeface="Arial" pitchFamily="34" charset="0"/>
                </a:rPr>
                <a:t>--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1575201" y="5329485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4" name="Text Box 52"/>
            <p:cNvSpPr txBox="1">
              <a:spLocks noChangeArrowheads="1"/>
            </p:cNvSpPr>
            <p:nvPr/>
          </p:nvSpPr>
          <p:spPr bwMode="auto">
            <a:xfrm>
              <a:off x="2127754" y="5796306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662" dirty="0">
                  <a:ea typeface="굴림" pitchFamily="50" charset="-127"/>
                  <a:cs typeface="Arial" pitchFamily="34" charset="0"/>
                </a:rPr>
                <a:t>--</a:t>
              </a:r>
            </a:p>
          </p:txBody>
        </p:sp>
        <p:sp>
          <p:nvSpPr>
            <p:cNvPr id="65" name="Text Box 47"/>
            <p:cNvSpPr txBox="1">
              <a:spLocks noChangeArrowheads="1"/>
            </p:cNvSpPr>
            <p:nvPr/>
          </p:nvSpPr>
          <p:spPr bwMode="auto">
            <a:xfrm>
              <a:off x="1556254" y="579757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2060976" y="4829237"/>
              <a:ext cx="706120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ea typeface="굴림" pitchFamily="50" charset="-127"/>
                  <a:cs typeface="Arial" pitchFamily="34" charset="0"/>
                </a:rPr>
                <a:t>$3600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23495" y="2421147"/>
            <a:ext cx="1183687" cy="3560271"/>
            <a:chOff x="2950453" y="2337159"/>
            <a:chExt cx="1282328" cy="3856960"/>
          </a:xfrm>
        </p:grpSpPr>
        <p:sp>
          <p:nvSpPr>
            <p:cNvPr id="83" name="Text Box 46"/>
            <p:cNvSpPr txBox="1">
              <a:spLocks noChangeArrowheads="1"/>
            </p:cNvSpPr>
            <p:nvPr/>
          </p:nvSpPr>
          <p:spPr bwMode="auto">
            <a:xfrm>
              <a:off x="3545096" y="3023594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45096" y="3365859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5" name="Text Box 44"/>
            <p:cNvSpPr txBox="1">
              <a:spLocks noChangeArrowheads="1"/>
            </p:cNvSpPr>
            <p:nvPr/>
          </p:nvSpPr>
          <p:spPr bwMode="auto">
            <a:xfrm>
              <a:off x="3545096" y="3707489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545096" y="4049119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7" name="Text Box 42"/>
            <p:cNvSpPr txBox="1">
              <a:spLocks noChangeArrowheads="1"/>
            </p:cNvSpPr>
            <p:nvPr/>
          </p:nvSpPr>
          <p:spPr bwMode="auto">
            <a:xfrm>
              <a:off x="3366042" y="4852394"/>
              <a:ext cx="734714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29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8" name="Text Box 41"/>
            <p:cNvSpPr txBox="1">
              <a:spLocks noChangeArrowheads="1"/>
            </p:cNvSpPr>
            <p:nvPr/>
          </p:nvSpPr>
          <p:spPr bwMode="auto">
            <a:xfrm>
              <a:off x="2950453" y="3024864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9" name="Text Box 40"/>
            <p:cNvSpPr txBox="1">
              <a:spLocks noChangeArrowheads="1"/>
            </p:cNvSpPr>
            <p:nvPr/>
          </p:nvSpPr>
          <p:spPr bwMode="auto">
            <a:xfrm>
              <a:off x="2950453" y="3366494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0" name="Text Box 39"/>
            <p:cNvSpPr txBox="1">
              <a:spLocks noChangeArrowheads="1"/>
            </p:cNvSpPr>
            <p:nvPr/>
          </p:nvSpPr>
          <p:spPr bwMode="auto">
            <a:xfrm>
              <a:off x="2950453" y="3708759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2950453" y="4051024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2" name="Text Box 37"/>
            <p:cNvSpPr txBox="1">
              <a:spLocks noChangeArrowheads="1"/>
            </p:cNvSpPr>
            <p:nvPr/>
          </p:nvSpPr>
          <p:spPr bwMode="auto">
            <a:xfrm>
              <a:off x="2950453" y="4853664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3188310" y="2337159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3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3456696" y="5385033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5" name="Text Box 47"/>
            <p:cNvSpPr txBox="1">
              <a:spLocks noChangeArrowheads="1"/>
            </p:cNvSpPr>
            <p:nvPr/>
          </p:nvSpPr>
          <p:spPr bwMode="auto">
            <a:xfrm>
              <a:off x="3025299" y="5366355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3437749" y="5853124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97" name="Text Box 47"/>
            <p:cNvSpPr txBox="1">
              <a:spLocks noChangeArrowheads="1"/>
            </p:cNvSpPr>
            <p:nvPr/>
          </p:nvSpPr>
          <p:spPr bwMode="auto">
            <a:xfrm>
              <a:off x="3006352" y="583444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6041" y="4852395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$3600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8424" y="5407165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solidFill>
                    <a:srgbClr val="0D0DFF"/>
                  </a:solidFill>
                  <a:latin typeface="굴림" pitchFamily="50" charset="-127"/>
                  <a:ea typeface="굴림" pitchFamily="50" charset="-127"/>
                </a:rPr>
                <a:t>$AA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30683" y="5868512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solidFill>
                    <a:srgbClr val="0D0DFF"/>
                  </a:solidFill>
                  <a:latin typeface="굴림" pitchFamily="50" charset="-127"/>
                  <a:ea typeface="굴림" pitchFamily="50" charset="-127"/>
                </a:rPr>
                <a:t>$BB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18136" y="2419925"/>
            <a:ext cx="1205644" cy="3504890"/>
            <a:chOff x="4244647" y="2335836"/>
            <a:chExt cx="1306114" cy="3796964"/>
          </a:xfrm>
        </p:grpSpPr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4839290" y="2962275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4" name="Text Box 45"/>
            <p:cNvSpPr txBox="1">
              <a:spLocks noChangeArrowheads="1"/>
            </p:cNvSpPr>
            <p:nvPr/>
          </p:nvSpPr>
          <p:spPr bwMode="auto">
            <a:xfrm>
              <a:off x="4839290" y="3304540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5" name="Text Box 44"/>
            <p:cNvSpPr txBox="1">
              <a:spLocks noChangeArrowheads="1"/>
            </p:cNvSpPr>
            <p:nvPr/>
          </p:nvSpPr>
          <p:spPr bwMode="auto">
            <a:xfrm>
              <a:off x="4839290" y="3646170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6" name="Text Box 43"/>
            <p:cNvSpPr txBox="1">
              <a:spLocks noChangeArrowheads="1"/>
            </p:cNvSpPr>
            <p:nvPr/>
          </p:nvSpPr>
          <p:spPr bwMode="auto">
            <a:xfrm>
              <a:off x="4839290" y="3987800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7" name="Text Box 42"/>
            <p:cNvSpPr txBox="1">
              <a:spLocks noChangeArrowheads="1"/>
            </p:cNvSpPr>
            <p:nvPr/>
          </p:nvSpPr>
          <p:spPr bwMode="auto">
            <a:xfrm>
              <a:off x="4660236" y="4791075"/>
              <a:ext cx="734714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29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8" name="Text Box 41"/>
            <p:cNvSpPr txBox="1">
              <a:spLocks noChangeArrowheads="1"/>
            </p:cNvSpPr>
            <p:nvPr/>
          </p:nvSpPr>
          <p:spPr bwMode="auto">
            <a:xfrm>
              <a:off x="4244647" y="2963545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39" name="Text Box 40"/>
            <p:cNvSpPr txBox="1">
              <a:spLocks noChangeArrowheads="1"/>
            </p:cNvSpPr>
            <p:nvPr/>
          </p:nvSpPr>
          <p:spPr bwMode="auto">
            <a:xfrm>
              <a:off x="4244647" y="3305175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244647" y="3647440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1" name="Text Box 38"/>
            <p:cNvSpPr txBox="1">
              <a:spLocks noChangeArrowheads="1"/>
            </p:cNvSpPr>
            <p:nvPr/>
          </p:nvSpPr>
          <p:spPr bwMode="auto">
            <a:xfrm>
              <a:off x="4244647" y="3989705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4244647" y="4792345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3" name="Text Box 16"/>
            <p:cNvSpPr txBox="1">
              <a:spLocks noChangeArrowheads="1"/>
            </p:cNvSpPr>
            <p:nvPr/>
          </p:nvSpPr>
          <p:spPr bwMode="auto">
            <a:xfrm>
              <a:off x="4613521" y="2335836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4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6" name="Text Box 52"/>
            <p:cNvSpPr txBox="1">
              <a:spLocks noChangeArrowheads="1"/>
            </p:cNvSpPr>
            <p:nvPr/>
          </p:nvSpPr>
          <p:spPr bwMode="auto">
            <a:xfrm>
              <a:off x="4750890" y="5323714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4319493" y="530503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4731943" y="579180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4300546" y="5773127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76404" y="5309792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$AA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748663" y="5771139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$BB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60137" y="2406783"/>
            <a:ext cx="1291902" cy="3474519"/>
            <a:chOff x="5806814" y="2321598"/>
            <a:chExt cx="1399561" cy="3764062"/>
          </a:xfrm>
        </p:grpSpPr>
        <p:sp>
          <p:nvSpPr>
            <p:cNvPr id="143" name="Text Box 36"/>
            <p:cNvSpPr txBox="1">
              <a:spLocks noChangeArrowheads="1"/>
            </p:cNvSpPr>
            <p:nvPr/>
          </p:nvSpPr>
          <p:spPr bwMode="auto">
            <a:xfrm>
              <a:off x="6401457" y="2958220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4" name="Text Box 35"/>
            <p:cNvSpPr txBox="1">
              <a:spLocks noChangeArrowheads="1"/>
            </p:cNvSpPr>
            <p:nvPr/>
          </p:nvSpPr>
          <p:spPr bwMode="auto">
            <a:xfrm>
              <a:off x="6401457" y="3300485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5" name="Text Box 34"/>
            <p:cNvSpPr txBox="1">
              <a:spLocks noChangeArrowheads="1"/>
            </p:cNvSpPr>
            <p:nvPr/>
          </p:nvSpPr>
          <p:spPr bwMode="auto">
            <a:xfrm>
              <a:off x="6401457" y="3642115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6" name="Text Box 33"/>
            <p:cNvSpPr txBox="1">
              <a:spLocks noChangeArrowheads="1"/>
            </p:cNvSpPr>
            <p:nvPr/>
          </p:nvSpPr>
          <p:spPr bwMode="auto">
            <a:xfrm>
              <a:off x="6401457" y="3983745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7" name="Text Box 32"/>
            <p:cNvSpPr txBox="1">
              <a:spLocks noChangeArrowheads="1"/>
            </p:cNvSpPr>
            <p:nvPr/>
          </p:nvSpPr>
          <p:spPr bwMode="auto">
            <a:xfrm>
              <a:off x="6223725" y="4787020"/>
              <a:ext cx="7730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5806814" y="2959490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9" name="Text Box 30"/>
            <p:cNvSpPr txBox="1">
              <a:spLocks noChangeArrowheads="1"/>
            </p:cNvSpPr>
            <p:nvPr/>
          </p:nvSpPr>
          <p:spPr bwMode="auto">
            <a:xfrm>
              <a:off x="5806814" y="3301120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0" name="Text Box 29"/>
            <p:cNvSpPr txBox="1">
              <a:spLocks noChangeArrowheads="1"/>
            </p:cNvSpPr>
            <p:nvPr/>
          </p:nvSpPr>
          <p:spPr bwMode="auto">
            <a:xfrm>
              <a:off x="5806814" y="3643385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1" name="Text Box 28"/>
            <p:cNvSpPr txBox="1">
              <a:spLocks noChangeArrowheads="1"/>
            </p:cNvSpPr>
            <p:nvPr/>
          </p:nvSpPr>
          <p:spPr bwMode="auto">
            <a:xfrm>
              <a:off x="5806814" y="3985650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2" name="Text Box 27"/>
            <p:cNvSpPr txBox="1">
              <a:spLocks noChangeArrowheads="1"/>
            </p:cNvSpPr>
            <p:nvPr/>
          </p:nvSpPr>
          <p:spPr bwMode="auto">
            <a:xfrm>
              <a:off x="5806814" y="4788290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5" name="Text Box 4"/>
            <p:cNvSpPr txBox="1">
              <a:spLocks noChangeArrowheads="1"/>
            </p:cNvSpPr>
            <p:nvPr/>
          </p:nvSpPr>
          <p:spPr bwMode="auto">
            <a:xfrm>
              <a:off x="6145401" y="2321598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5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0" name="Text Box 52"/>
            <p:cNvSpPr txBox="1">
              <a:spLocks noChangeArrowheads="1"/>
            </p:cNvSpPr>
            <p:nvPr/>
          </p:nvSpPr>
          <p:spPr bwMode="auto">
            <a:xfrm>
              <a:off x="6281214" y="5276574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1" name="Text Box 47"/>
            <p:cNvSpPr txBox="1">
              <a:spLocks noChangeArrowheads="1"/>
            </p:cNvSpPr>
            <p:nvPr/>
          </p:nvSpPr>
          <p:spPr bwMode="auto">
            <a:xfrm>
              <a:off x="5841134" y="5268029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2" name="Text Box 52"/>
            <p:cNvSpPr txBox="1">
              <a:spLocks noChangeArrowheads="1"/>
            </p:cNvSpPr>
            <p:nvPr/>
          </p:nvSpPr>
          <p:spPr bwMode="auto">
            <a:xfrm>
              <a:off x="6262267" y="574466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5822187" y="5736120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45944" y="5281043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$AA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318203" y="5742391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$BB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432018" y="3647789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$AA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84285" y="2411080"/>
            <a:ext cx="1223394" cy="3519063"/>
            <a:chOff x="8649642" y="2326253"/>
            <a:chExt cx="1325343" cy="3812318"/>
          </a:xfrm>
        </p:grpSpPr>
        <p:sp>
          <p:nvSpPr>
            <p:cNvPr id="164" name="Text Box 15"/>
            <p:cNvSpPr txBox="1">
              <a:spLocks noChangeArrowheads="1"/>
            </p:cNvSpPr>
            <p:nvPr/>
          </p:nvSpPr>
          <p:spPr bwMode="auto">
            <a:xfrm>
              <a:off x="9244284" y="3012688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5" name="Text Box 14"/>
            <p:cNvSpPr txBox="1">
              <a:spLocks noChangeArrowheads="1"/>
            </p:cNvSpPr>
            <p:nvPr/>
          </p:nvSpPr>
          <p:spPr bwMode="auto">
            <a:xfrm>
              <a:off x="9244284" y="335495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9244284" y="3696583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7" name="Text Box 12"/>
            <p:cNvSpPr txBox="1">
              <a:spLocks noChangeArrowheads="1"/>
            </p:cNvSpPr>
            <p:nvPr/>
          </p:nvSpPr>
          <p:spPr bwMode="auto">
            <a:xfrm>
              <a:off x="9244284" y="4038213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8" name="Text Box 11"/>
            <p:cNvSpPr txBox="1">
              <a:spLocks noChangeArrowheads="1"/>
            </p:cNvSpPr>
            <p:nvPr/>
          </p:nvSpPr>
          <p:spPr bwMode="auto">
            <a:xfrm>
              <a:off x="9101570" y="4841488"/>
              <a:ext cx="738017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9" name="Text Box 10"/>
            <p:cNvSpPr txBox="1">
              <a:spLocks noChangeArrowheads="1"/>
            </p:cNvSpPr>
            <p:nvPr/>
          </p:nvSpPr>
          <p:spPr bwMode="auto">
            <a:xfrm>
              <a:off x="8649642" y="301395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0" name="Text Box 9"/>
            <p:cNvSpPr txBox="1">
              <a:spLocks noChangeArrowheads="1"/>
            </p:cNvSpPr>
            <p:nvPr/>
          </p:nvSpPr>
          <p:spPr bwMode="auto">
            <a:xfrm>
              <a:off x="8649642" y="3355588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1" name="Text Box 8"/>
            <p:cNvSpPr txBox="1">
              <a:spLocks noChangeArrowheads="1"/>
            </p:cNvSpPr>
            <p:nvPr/>
          </p:nvSpPr>
          <p:spPr bwMode="auto">
            <a:xfrm>
              <a:off x="8649642" y="3697853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2" name="Text Box 7"/>
            <p:cNvSpPr txBox="1">
              <a:spLocks noChangeArrowheads="1"/>
            </p:cNvSpPr>
            <p:nvPr/>
          </p:nvSpPr>
          <p:spPr bwMode="auto">
            <a:xfrm>
              <a:off x="8649642" y="4040118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3" name="Text Box 6"/>
            <p:cNvSpPr txBox="1">
              <a:spLocks noChangeArrowheads="1"/>
            </p:cNvSpPr>
            <p:nvPr/>
          </p:nvSpPr>
          <p:spPr bwMode="auto">
            <a:xfrm>
              <a:off x="8649642" y="4842758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7" name="Text Box 2"/>
            <p:cNvSpPr txBox="1">
              <a:spLocks noChangeArrowheads="1"/>
            </p:cNvSpPr>
            <p:nvPr/>
          </p:nvSpPr>
          <p:spPr bwMode="auto">
            <a:xfrm>
              <a:off x="8887499" y="2326253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7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8" name="Text Box 52"/>
            <p:cNvSpPr txBox="1">
              <a:spLocks noChangeArrowheads="1"/>
            </p:cNvSpPr>
            <p:nvPr/>
          </p:nvSpPr>
          <p:spPr bwMode="auto">
            <a:xfrm>
              <a:off x="9170079" y="5329485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8695613" y="5272310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0" name="Text Box 52"/>
            <p:cNvSpPr txBox="1">
              <a:spLocks noChangeArrowheads="1"/>
            </p:cNvSpPr>
            <p:nvPr/>
          </p:nvSpPr>
          <p:spPr bwMode="auto">
            <a:xfrm>
              <a:off x="9151132" y="5797576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8676666" y="5740401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200628" y="5339384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$BB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81875" y="2411080"/>
            <a:ext cx="1284714" cy="3520911"/>
            <a:chOff x="7238698" y="2326253"/>
            <a:chExt cx="1391774" cy="3814320"/>
          </a:xfrm>
        </p:grpSpPr>
        <p:sp>
          <p:nvSpPr>
            <p:cNvPr id="153" name="Text Box 26"/>
            <p:cNvSpPr txBox="1">
              <a:spLocks noChangeArrowheads="1"/>
            </p:cNvSpPr>
            <p:nvPr/>
          </p:nvSpPr>
          <p:spPr bwMode="auto">
            <a:xfrm>
              <a:off x="7833340" y="3013323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4" name="Text Box 25"/>
            <p:cNvSpPr txBox="1">
              <a:spLocks noChangeArrowheads="1"/>
            </p:cNvSpPr>
            <p:nvPr/>
          </p:nvSpPr>
          <p:spPr bwMode="auto">
            <a:xfrm>
              <a:off x="7833340" y="3355588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5" name="Text Box 24"/>
            <p:cNvSpPr txBox="1">
              <a:spLocks noChangeArrowheads="1"/>
            </p:cNvSpPr>
            <p:nvPr/>
          </p:nvSpPr>
          <p:spPr bwMode="auto">
            <a:xfrm>
              <a:off x="7833340" y="3697218"/>
              <a:ext cx="595303" cy="341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6" name="Text Box 23"/>
            <p:cNvSpPr txBox="1">
              <a:spLocks noChangeArrowheads="1"/>
            </p:cNvSpPr>
            <p:nvPr/>
          </p:nvSpPr>
          <p:spPr bwMode="auto">
            <a:xfrm>
              <a:off x="7833340" y="4038848"/>
              <a:ext cx="595303" cy="34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7" name="Text Box 22"/>
            <p:cNvSpPr txBox="1">
              <a:spLocks noChangeArrowheads="1"/>
            </p:cNvSpPr>
            <p:nvPr/>
          </p:nvSpPr>
          <p:spPr bwMode="auto">
            <a:xfrm>
              <a:off x="7695251" y="4842123"/>
              <a:ext cx="733392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8" name="Text Box 21"/>
            <p:cNvSpPr txBox="1">
              <a:spLocks noChangeArrowheads="1"/>
            </p:cNvSpPr>
            <p:nvPr/>
          </p:nvSpPr>
          <p:spPr bwMode="auto">
            <a:xfrm>
              <a:off x="7238698" y="3014593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35FD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59" name="Text Box 20"/>
            <p:cNvSpPr txBox="1">
              <a:spLocks noChangeArrowheads="1"/>
            </p:cNvSpPr>
            <p:nvPr/>
          </p:nvSpPr>
          <p:spPr bwMode="auto">
            <a:xfrm>
              <a:off x="7238698" y="3356223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35FE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0" name="Text Box 19"/>
            <p:cNvSpPr txBox="1">
              <a:spLocks noChangeArrowheads="1"/>
            </p:cNvSpPr>
            <p:nvPr/>
          </p:nvSpPr>
          <p:spPr bwMode="auto">
            <a:xfrm>
              <a:off x="7238698" y="3698488"/>
              <a:ext cx="595303" cy="34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35FF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1" name="Text Box 18"/>
            <p:cNvSpPr txBox="1">
              <a:spLocks noChangeArrowheads="1"/>
            </p:cNvSpPr>
            <p:nvPr/>
          </p:nvSpPr>
          <p:spPr bwMode="auto">
            <a:xfrm>
              <a:off x="7238698" y="4040753"/>
              <a:ext cx="595303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3600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2" name="Text Box 17"/>
            <p:cNvSpPr txBox="1">
              <a:spLocks noChangeArrowheads="1"/>
            </p:cNvSpPr>
            <p:nvPr/>
          </p:nvSpPr>
          <p:spPr bwMode="auto">
            <a:xfrm>
              <a:off x="7238698" y="4843393"/>
              <a:ext cx="595303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SP</a:t>
              </a:r>
              <a:endParaRPr lang="en-US" sz="1662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76" name="Text Box 3"/>
            <p:cNvSpPr txBox="1">
              <a:spLocks noChangeArrowheads="1"/>
            </p:cNvSpPr>
            <p:nvPr/>
          </p:nvSpPr>
          <p:spPr bwMode="auto">
            <a:xfrm>
              <a:off x="7476555" y="2326253"/>
              <a:ext cx="832499" cy="68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After Line 6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4" name="Text Box 52"/>
            <p:cNvSpPr txBox="1">
              <a:spLocks noChangeArrowheads="1"/>
            </p:cNvSpPr>
            <p:nvPr/>
          </p:nvSpPr>
          <p:spPr bwMode="auto">
            <a:xfrm>
              <a:off x="7678477" y="5331487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7267852" y="5323135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6" name="Text Box 52"/>
            <p:cNvSpPr txBox="1">
              <a:spLocks noChangeArrowheads="1"/>
            </p:cNvSpPr>
            <p:nvPr/>
          </p:nvSpPr>
          <p:spPr bwMode="auto">
            <a:xfrm>
              <a:off x="7659530" y="5799578"/>
              <a:ext cx="572135" cy="34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248905" y="5791226"/>
              <a:ext cx="572135" cy="34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algn="ctr" defTabSz="844083" eaLnBrk="1" hangingPunct="1"/>
              <a:r>
                <a:rPr lang="en-US" sz="1292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endParaRPr lang="en-US" sz="1662" dirty="0"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67723" y="5786512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$BB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56115" y="3691496"/>
              <a:ext cx="77435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 eaLnBrk="1" latinLnBrk="1" hangingPunct="1"/>
              <a:r>
                <a:rPr kumimoji="1" lang="en-US" sz="1292" dirty="0">
                  <a:latin typeface="굴림" pitchFamily="50" charset="-127"/>
                  <a:ea typeface="굴림" pitchFamily="50" charset="-127"/>
                </a:rPr>
                <a:t>$AA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283460" y="4688595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73551" y="3625941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$AA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82572" y="4681385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95840" y="3306126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$BB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108506" y="4731706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16884" y="5208095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$BB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42417" y="5629494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$AA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05409" y="4717668"/>
            <a:ext cx="71479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9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4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07"/>
    </mc:Choice>
    <mc:Fallback xmlns="">
      <p:transition spd="slow" advTm="5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6" grpId="0"/>
      <p:bldP spid="110" grpId="0"/>
      <p:bldP spid="111" grpId="0"/>
      <p:bldP spid="112" grpId="0"/>
      <p:bldP spid="117" grpId="0"/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ea typeface="굴림" pitchFamily="50" charset="-127"/>
              </a:rPr>
              <a:t>Using the Stack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>
                <a:ea typeface="굴림" pitchFamily="50" charset="-127"/>
                <a:cs typeface="Times New Roman" pitchFamily="1" charset="0"/>
              </a:rPr>
              <a:t>Write contents after each instruction executes: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D5BC-EBF0-4CED-B3A7-25DADAE1F30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82581"/>
              </p:ext>
            </p:extLst>
          </p:nvPr>
        </p:nvGraphicFramePr>
        <p:xfrm>
          <a:off x="611561" y="2233246"/>
          <a:ext cx="7688374" cy="3636382"/>
        </p:xfrm>
        <a:graphic>
          <a:graphicData uri="http://schemas.openxmlformats.org/drawingml/2006/table">
            <a:tbl>
              <a:tblPr firstRow="1" bandRow="1"/>
              <a:tblGrid>
                <a:gridCol w="1582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2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Instruction</a:t>
                      </a:r>
                    </a:p>
                  </a:txBody>
                  <a:tcPr marL="84406" marR="84406" marT="42203" marB="4220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84406" marR="84406" marT="42203" marB="4220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84406" marR="84406" marT="42203" marB="4220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SP</a:t>
                      </a:r>
                    </a:p>
                  </a:txBody>
                  <a:tcPr marL="84406" marR="84406" marT="42203" marB="4220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Mem $3FFD</a:t>
                      </a:r>
                    </a:p>
                  </a:txBody>
                  <a:tcPr marL="84406" marR="84406" marT="42203" marB="4220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Mem. $3FFE</a:t>
                      </a:r>
                    </a:p>
                  </a:txBody>
                  <a:tcPr marL="84406" marR="84406" marT="42203" marB="4220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Mem. $3FFF</a:t>
                      </a:r>
                    </a:p>
                  </a:txBody>
                  <a:tcPr marL="84406" marR="84406" marT="42203" marB="4220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LDS #$4000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$4000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LDAA #$12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$4000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--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PSHA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$3FFF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DECA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$3FFF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LDAB #$34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rgbClr val="FF0066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$3FFF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--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PSHD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$3FFD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LDD #$00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$3FFD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PULD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$3FFF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b="1" dirty="0">
                          <a:solidFill>
                            <a:srgbClr val="0D0DFF"/>
                          </a:solidFill>
                        </a:rPr>
                        <a:t>PULA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$4000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$34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500" dirty="0"/>
                        <a:t>$12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267744" y="2772508"/>
            <a:ext cx="5838092" cy="3094892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7744" y="3181750"/>
            <a:ext cx="5838092" cy="2615311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7744" y="3496238"/>
            <a:ext cx="5838092" cy="2325238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1812" y="3910432"/>
            <a:ext cx="5838092" cy="1969477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67744" y="4179277"/>
            <a:ext cx="5838092" cy="1617785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7744" y="4473847"/>
            <a:ext cx="5838092" cy="1312536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7744" y="4810935"/>
            <a:ext cx="5838092" cy="986128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7744" y="5126509"/>
            <a:ext cx="5838092" cy="740892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7744" y="5515709"/>
            <a:ext cx="5838092" cy="314211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55380" cy="707522"/>
          </a:xfrm>
        </p:spPr>
        <p:txBody>
          <a:bodyPr/>
          <a:lstStyle/>
          <a:p>
            <a:r>
              <a:rPr lang="en-US" dirty="0"/>
              <a:t>Main Uses of the STACK(I)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42505" cy="3872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Saving the Return Address for a Sub-Routine Call: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Subroutine call instructions save the return address ( address of the instruction </a:t>
            </a:r>
            <a:r>
              <a:rPr lang="en-US" sz="2000" b="1" dirty="0"/>
              <a:t>immediately following</a:t>
            </a:r>
            <a:r>
              <a:rPr lang="en-US" sz="2000" dirty="0"/>
              <a:t> the sub routine call instruction ) in the STACK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952"/>
            <a:ext cx="3639646" cy="279062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94892" y="2655278"/>
            <a:ext cx="5753921" cy="3428611"/>
          </a:xfrm>
          <a:prstGeom prst="rect">
            <a:avLst/>
          </a:prstGeom>
        </p:spPr>
        <p:txBody>
          <a:bodyPr vert="horz" lIns="84406" tIns="42203" rIns="84406" bIns="42203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685828" lvl="1" indent="-422041" defTabSz="422048">
              <a:spcBef>
                <a:spcPts val="923"/>
              </a:spcBef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kumimoji="1" lang="en-US" sz="1662" dirty="0">
                <a:latin typeface="Century Gothic" panose="020B0502020202020204"/>
              </a:rPr>
              <a:t>This is done automatically when  the subroutine is called by using JSR (Jump to Subroutine) or BSR (Branch to Subroutine) instruction : will covered more in details next class </a:t>
            </a:r>
          </a:p>
          <a:p>
            <a:pPr marL="1107865" lvl="3" indent="-263776" defTabSz="422048">
              <a:spcBef>
                <a:spcPts val="923"/>
              </a:spcBef>
              <a:buClr>
                <a:srgbClr val="1E5155">
                  <a:lumMod val="40000"/>
                  <a:lumOff val="60000"/>
                </a:srgbClr>
              </a:buClr>
              <a:buFontTx/>
              <a:buChar char="-"/>
            </a:pPr>
            <a:r>
              <a:rPr kumimoji="1" lang="en-US" sz="1200" dirty="0">
                <a:latin typeface="Century Gothic" panose="020B0502020202020204"/>
              </a:rPr>
              <a:t>This instruction </a:t>
            </a:r>
            <a:r>
              <a:rPr kumimoji="1" lang="en-US" sz="1200" b="1" dirty="0">
                <a:solidFill>
                  <a:srgbClr val="FF0000"/>
                </a:solidFill>
                <a:latin typeface="Century Gothic" panose="020B0502020202020204"/>
              </a:rPr>
              <a:t>pushes the address of the instruction immediately following the sub routine call instruction  on the top of the stack</a:t>
            </a:r>
          </a:p>
          <a:p>
            <a:pPr marL="685828" lvl="1" indent="-422041" defTabSz="422048">
              <a:spcBef>
                <a:spcPts val="923"/>
              </a:spcBef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v"/>
            </a:pPr>
            <a:r>
              <a:rPr kumimoji="1" lang="en-US" sz="1662" dirty="0">
                <a:latin typeface="Century Gothic" panose="020B0502020202020204"/>
              </a:rPr>
              <a:t>After the subroutine is done executing, it needs to return to the address saved on the stack. </a:t>
            </a:r>
          </a:p>
          <a:p>
            <a:pPr marL="949607" lvl="2" indent="-158265" defTabSz="422048">
              <a:spcBef>
                <a:spcPts val="923"/>
              </a:spcBef>
              <a:buClr>
                <a:srgbClr val="1E5155">
                  <a:lumMod val="40000"/>
                  <a:lumOff val="60000"/>
                </a:srgbClr>
              </a:buClr>
              <a:buFontTx/>
              <a:buChar char="-"/>
            </a:pPr>
            <a:r>
              <a:rPr kumimoji="1" lang="en-US" sz="1200" dirty="0">
                <a:latin typeface="Century Gothic" panose="020B0502020202020204"/>
              </a:rPr>
              <a:t>This is done automatically when you return from the subroutine by using RTS (Return from Subroutine) instruction. </a:t>
            </a:r>
          </a:p>
          <a:p>
            <a:pPr marL="949607" lvl="2" indent="-158265" defTabSz="422048">
              <a:spcBef>
                <a:spcPts val="923"/>
              </a:spcBef>
              <a:buClr>
                <a:srgbClr val="1E5155">
                  <a:lumMod val="40000"/>
                  <a:lumOff val="60000"/>
                </a:srgbClr>
              </a:buClr>
              <a:buFontTx/>
              <a:buChar char="-"/>
            </a:pPr>
            <a:r>
              <a:rPr kumimoji="1" lang="en-US" sz="1200" b="1" dirty="0">
                <a:solidFill>
                  <a:srgbClr val="FF0000"/>
                </a:solidFill>
                <a:latin typeface="Century Gothic" panose="020B0502020202020204"/>
              </a:rPr>
              <a:t>This instruction pulls the return address from the stack and loads it into the PC.</a:t>
            </a:r>
          </a:p>
          <a:p>
            <a:pPr marL="316537" indent="-316537" defTabSz="422048" fontAlgn="auto">
              <a:spcBef>
                <a:spcPts val="923"/>
              </a:spcBef>
              <a:buClr>
                <a:srgbClr val="1E5155">
                  <a:lumMod val="40000"/>
                  <a:lumOff val="60000"/>
                </a:srgbClr>
              </a:buClr>
            </a:pPr>
            <a:endParaRPr lang="en-US" sz="1846" dirty="0">
              <a:latin typeface="Century Gothic" panose="020B050202020202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2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73"/>
    </mc:Choice>
    <mc:Fallback xmlns="">
      <p:transition spd="slow" advTm="105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Uses of the STACK 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08956" cy="41875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+mn-lt"/>
              </a:rPr>
              <a:t>Temporally Storage for Local Variables</a:t>
            </a:r>
            <a:r>
              <a:rPr lang="en-US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</a:rPr>
              <a:t>A subroutine may need memory locations to hold temporary variables and results. Temporary variables are called local variables because they only exist when the subroutine is entered.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</a:rPr>
              <a:t>Local variables are always allocated in the stack so that they are not accessible to any other program units.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Incoming Parameters</a:t>
            </a:r>
            <a:r>
              <a:rPr lang="en-US" dirty="0"/>
              <a:t>: </a:t>
            </a:r>
          </a:p>
          <a:p>
            <a:pPr marL="633068" lvl="1" indent="-263776">
              <a:buFont typeface="Courier New" panose="02070309020205020404" pitchFamily="49" charset="0"/>
              <a:buChar char="o"/>
            </a:pPr>
            <a:r>
              <a:rPr lang="en-US" sz="2000" dirty="0"/>
              <a:t>Incoming Parameters are usually provided as registers. But if we run out of registers, we can always place incoming parameters on the Stack. </a:t>
            </a:r>
          </a:p>
          <a:p>
            <a:pPr marL="633068" lvl="1" indent="-263776">
              <a:buFont typeface="Courier New" panose="02070309020205020404" pitchFamily="49" charset="0"/>
              <a:buChar char="o"/>
            </a:pPr>
            <a:r>
              <a:rPr lang="en-US" sz="2000" dirty="0"/>
              <a:t>Parameters are pushed into the stack before the subroutine is called. The stack must be cleaned up after the computation is completed.</a:t>
            </a:r>
          </a:p>
          <a:p>
            <a:pPr marL="633068" lvl="1" indent="-263776">
              <a:buFont typeface="Courier New" panose="02070309020205020404" pitchFamily="49" charset="0"/>
              <a:buChar char="o"/>
            </a:pPr>
            <a:endParaRPr lang="en-US" dirty="0"/>
          </a:p>
          <a:p>
            <a:pPr marL="1002361" lvl="2" indent="-263776">
              <a:buFont typeface="Courier New" panose="02070309020205020404" pitchFamily="49" charset="0"/>
              <a:buChar char="o"/>
            </a:pPr>
            <a:endParaRPr lang="en-US" dirty="0"/>
          </a:p>
          <a:p>
            <a:pPr marL="633068" lvl="1" indent="-263776">
              <a:buFont typeface="Courier New" panose="02070309020205020404" pitchFamily="49" charset="0"/>
              <a:buChar char="o"/>
            </a:pPr>
            <a:endParaRPr lang="en-US" dirty="0"/>
          </a:p>
          <a:p>
            <a:pPr marL="369292" lvl="1" indent="0">
              <a:buNone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6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2"/>
    </mc:Choice>
    <mc:Fallback xmlns="">
      <p:transition spd="slow" advTm="56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3872752"/>
          </a:xfrm>
        </p:spPr>
        <p:txBody>
          <a:bodyPr/>
          <a:lstStyle/>
          <a:p>
            <a:r>
              <a:rPr lang="en-US" sz="2400" dirty="0"/>
              <a:t>What is the STACK </a:t>
            </a:r>
          </a:p>
          <a:p>
            <a:pPr lvl="1"/>
            <a:r>
              <a:rPr lang="en-US" sz="2000" dirty="0"/>
              <a:t>The STACK and the STACK Pointer</a:t>
            </a:r>
          </a:p>
          <a:p>
            <a:r>
              <a:rPr lang="en-US" sz="2400" dirty="0"/>
              <a:t>STACK Operations </a:t>
            </a:r>
          </a:p>
          <a:p>
            <a:pPr lvl="1"/>
            <a:r>
              <a:rPr lang="en-US" sz="2000" dirty="0"/>
              <a:t>PUSH and PULL</a:t>
            </a:r>
          </a:p>
          <a:p>
            <a:r>
              <a:rPr lang="en-US" sz="2400" dirty="0"/>
              <a:t>Example Codes</a:t>
            </a:r>
          </a:p>
          <a:p>
            <a:r>
              <a:rPr lang="en-US" sz="2400" dirty="0"/>
              <a:t>Main Uses of the STACK</a:t>
            </a:r>
          </a:p>
        </p:txBody>
      </p:sp>
    </p:spTree>
    <p:extLst>
      <p:ext uri="{BB962C8B-B14F-4D97-AF65-F5344CB8AC3E}">
        <p14:creationId xmlns:p14="http://schemas.microsoft.com/office/powerpoint/2010/main" val="9181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spd="slow" advTm="3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Uses of the STACK (III)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8136904" cy="3872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Saved Registers</a:t>
            </a:r>
            <a:r>
              <a:rPr lang="en-US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we need to use registers inside the subroutine, a good practice is to push the registers’ values at the beginning of the subroutine.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When the subroutine is finished, the registers recover their original values. This way, the registers are never modified after a subroutine has been executed. 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1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3"/>
    </mc:Choice>
    <mc:Fallback xmlns="">
      <p:transition spd="slow" advTm="27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80728"/>
            <a:ext cx="7776864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LIFO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an array of memory dedicated to temporary storage in RAM </a:t>
            </a:r>
          </a:p>
          <a:p>
            <a:r>
              <a:rPr lang="en-US" dirty="0"/>
              <a:t>STACK Pointer (SP)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keep the Address of the top of the STACK</a:t>
            </a:r>
          </a:p>
          <a:p>
            <a:r>
              <a:rPr lang="en-US" dirty="0"/>
              <a:t>Main operation of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</a:rPr>
              <a:t>Push  - PSHA, PSHB, PSHC, PSHD, PSHX, PSHY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</a:rPr>
              <a:t>Pull -  PULA, PULB, PULC,PULD,PULX,PULY</a:t>
            </a:r>
          </a:p>
          <a:p>
            <a:endParaRPr lang="en-US" dirty="0"/>
          </a:p>
          <a:p>
            <a:r>
              <a:rPr lang="en-US" dirty="0"/>
              <a:t>Main uses of the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Return address after sun-routine call, temporary storage of local variables, incoming parameters, and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098" y="54455"/>
            <a:ext cx="7055380" cy="382092"/>
          </a:xfrm>
        </p:spPr>
        <p:txBody>
          <a:bodyPr/>
          <a:lstStyle/>
          <a:p>
            <a:r>
              <a:rPr lang="en-US" dirty="0"/>
              <a:t>What is the STACK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40134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cs typeface="Times New Roman" pitchFamily="1" charset="0"/>
              </a:rPr>
              <a:t>The </a:t>
            </a:r>
            <a:r>
              <a:rPr lang="en-US" sz="2400" b="1" dirty="0">
                <a:cs typeface="Times New Roman" pitchFamily="1" charset="0"/>
              </a:rPr>
              <a:t>stack</a:t>
            </a:r>
            <a:r>
              <a:rPr lang="en-US" sz="2400" dirty="0">
                <a:cs typeface="Times New Roman" pitchFamily="1" charset="0"/>
              </a:rPr>
              <a:t> is a section of RAM used for temporary storage 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A </a:t>
            </a:r>
            <a:r>
              <a:rPr lang="en-US" sz="2000" i="1" dirty="0"/>
              <a:t>stack </a:t>
            </a:r>
            <a:r>
              <a:rPr lang="en-US" sz="2000" dirty="0"/>
              <a:t>is a range of consecutive memory locations set aside for temporarily storing and retrieving data bytes.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Stacks behave much like books stacked on a table. 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D0DFF"/>
                </a:solidFill>
              </a:rPr>
              <a:t>data structure of the STACK is </a:t>
            </a:r>
            <a:r>
              <a:rPr lang="en-US" sz="2000" b="1" dirty="0">
                <a:solidFill>
                  <a:srgbClr val="FF0000"/>
                </a:solidFill>
              </a:rPr>
              <a:t>Last In First Out (LIFO)</a:t>
            </a:r>
            <a:r>
              <a:rPr lang="en-US" sz="2000" b="1" dirty="0">
                <a:solidFill>
                  <a:srgbClr val="0D0DFF"/>
                </a:solidFill>
              </a:rPr>
              <a:t>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/>
              <a:t>The last item added to the Stack is the first item used.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22" y="4451240"/>
            <a:ext cx="1457737" cy="19461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586" y="4365105"/>
            <a:ext cx="2180492" cy="1784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08" y="4365104"/>
            <a:ext cx="1454348" cy="1955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30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"/>
    </mc:Choice>
    <mc:Fallback xmlns="">
      <p:transition spd="slow" advTm="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59569"/>
            <a:ext cx="7055380" cy="527000"/>
          </a:xfrm>
        </p:spPr>
        <p:txBody>
          <a:bodyPr/>
          <a:lstStyle/>
          <a:p>
            <a:r>
              <a:rPr lang="en-US" dirty="0"/>
              <a:t>What is the STACK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77" y="1305296"/>
            <a:ext cx="8410769" cy="5855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STACK is an array of memory dedicated to temporary storage.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9423" y="2343178"/>
            <a:ext cx="435929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531" indent="-316531" defTabSz="844083" eaLnBrk="1" hangingPunct="1">
              <a:buFont typeface="Wingdings" panose="05000000000000000000" pitchFamily="2" charset="2"/>
              <a:buChar char="v"/>
            </a:pPr>
            <a:r>
              <a:rPr kumimoji="1" lang="en-US" sz="2200" dirty="0">
                <a:latin typeface="+mn-lt"/>
                <a:ea typeface="굴림" pitchFamily="50" charset="-127"/>
              </a:rPr>
              <a:t>A</a:t>
            </a:r>
            <a:r>
              <a:rPr kumimoji="1" lang="en-US" sz="2200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sz="2200" dirty="0">
                <a:latin typeface="+mj-lt"/>
                <a:ea typeface="굴림" pitchFamily="50" charset="-127"/>
              </a:rPr>
              <a:t>section of regular RAM (stack space) that all programs agree will be used for nothing else. </a:t>
            </a:r>
          </a:p>
          <a:p>
            <a:pPr defTabSz="844083" eaLnBrk="1" hangingPunct="1"/>
            <a:endParaRPr kumimoji="1" lang="en-US" sz="2200" dirty="0">
              <a:latin typeface="+mj-lt"/>
              <a:ea typeface="굴림" pitchFamily="50" charset="-127"/>
            </a:endParaRPr>
          </a:p>
          <a:p>
            <a:pPr marL="316531" indent="-316531" defTabSz="844083" eaLnBrk="1" hangingPunct="1">
              <a:buFont typeface="Wingdings" panose="05000000000000000000" pitchFamily="2" charset="2"/>
              <a:buChar char="v"/>
            </a:pPr>
            <a:r>
              <a:rPr kumimoji="1" lang="en-US" sz="2200" dirty="0">
                <a:latin typeface="+mj-lt"/>
                <a:ea typeface="굴림" pitchFamily="50" charset="-127"/>
              </a:rPr>
              <a:t>Standard convention is that the stack </a:t>
            </a:r>
            <a:r>
              <a:rPr kumimoji="1" lang="en-US" sz="2200" b="1" i="1" dirty="0">
                <a:latin typeface="+mj-lt"/>
                <a:ea typeface="굴림" pitchFamily="50" charset="-127"/>
              </a:rPr>
              <a:t>grows towards lower addresses </a:t>
            </a:r>
            <a:r>
              <a:rPr kumimoji="1" lang="en-US" sz="2200" dirty="0">
                <a:latin typeface="+mj-lt"/>
                <a:ea typeface="굴림" pitchFamily="50" charset="-127"/>
              </a:rPr>
              <a:t>when data is added.</a:t>
            </a:r>
          </a:p>
          <a:p>
            <a:pPr marL="422041" lvl="1" defTabSz="844083" eaLnBrk="1" latinLnBrk="1" hangingPunct="1"/>
            <a:endParaRPr kumimoji="1" lang="en-US" sz="2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588224" y="2204864"/>
            <a:ext cx="1125415" cy="1547446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rgbClr val="B0151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588224" y="4007380"/>
            <a:ext cx="1125415" cy="1547446"/>
          </a:xfrm>
          <a:prstGeom prst="rect">
            <a:avLst/>
          </a:prstGeom>
          <a:solidFill>
            <a:srgbClr val="0D0DFF">
              <a:alpha val="17000"/>
            </a:srgbClr>
          </a:solidFill>
          <a:ln w="19050" cap="rnd" cmpd="sng" algn="ctr">
            <a:solidFill>
              <a:srgbClr val="B0151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588224" y="3761195"/>
            <a:ext cx="1125415" cy="237299"/>
          </a:xfrm>
          <a:prstGeom prst="rect">
            <a:avLst/>
          </a:prstGeom>
          <a:solidFill>
            <a:srgbClr val="A1DCF9">
              <a:alpha val="7000"/>
            </a:srgbClr>
          </a:solidFill>
          <a:ln w="19050" cap="rnd" cmpd="sng" algn="ctr">
            <a:solidFill>
              <a:srgbClr val="B0151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8224" y="5552817"/>
            <a:ext cx="1125415" cy="237299"/>
          </a:xfrm>
          <a:prstGeom prst="rect">
            <a:avLst/>
          </a:prstGeom>
          <a:solidFill>
            <a:srgbClr val="FF6699">
              <a:alpha val="20000"/>
            </a:srgbClr>
          </a:solidFill>
          <a:ln w="19050" cap="rnd" cmpd="sng" algn="ctr">
            <a:solidFill>
              <a:srgbClr val="B0151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10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84840" y="2177307"/>
            <a:ext cx="914400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$3400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50186" y="3624464"/>
            <a:ext cx="1266092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hangingPunct="1"/>
            <a:r>
              <a:rPr kumimoji="1" lang="en-US" sz="1108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Last item placed</a:t>
            </a:r>
          </a:p>
          <a:p>
            <a:pPr defTabSz="844083" eaLnBrk="1" hangingPunct="1"/>
            <a:r>
              <a:rPr kumimoji="1" lang="en-US" sz="1108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onto the stack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97061" y="5308941"/>
            <a:ext cx="1266092" cy="43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hangingPunct="1"/>
            <a:r>
              <a:rPr kumimoji="1" lang="en-US" sz="1108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First item placed</a:t>
            </a:r>
          </a:p>
          <a:p>
            <a:pPr defTabSz="844083" eaLnBrk="1" hangingPunct="1"/>
            <a:r>
              <a:rPr kumimoji="1" lang="en-US" sz="1108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onto the stack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8808" y="3454003"/>
            <a:ext cx="1266092" cy="60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hangingPunct="1"/>
            <a:r>
              <a:rPr kumimoji="1" lang="en-US" sz="1108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First item that can be removed from the stack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7696912" y="3744822"/>
            <a:ext cx="221299" cy="121303"/>
          </a:xfrm>
          <a:prstGeom prst="straightConnector1">
            <a:avLst/>
          </a:prstGeom>
          <a:noFill/>
          <a:ln w="38100" cap="rnd" cmpd="sng" algn="ctr">
            <a:solidFill>
              <a:srgbClr val="0066FF"/>
            </a:solidFill>
            <a:prstDash val="solid"/>
            <a:tailEnd type="triangle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7858808" y="5254510"/>
            <a:ext cx="1266092" cy="60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hangingPunct="1"/>
            <a:r>
              <a:rPr kumimoji="1" lang="en-US" sz="1108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Last item that can be removed from the stack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7696912" y="5545329"/>
            <a:ext cx="221299" cy="121303"/>
          </a:xfrm>
          <a:prstGeom prst="straightConnector1">
            <a:avLst/>
          </a:prstGeom>
          <a:noFill/>
          <a:ln w="38100" cap="rnd" cmpd="sng" algn="ctr">
            <a:solidFill>
              <a:srgbClr val="0066FF"/>
            </a:solidFill>
            <a:prstDash val="solid"/>
            <a:tailEnd type="triangle"/>
          </a:ln>
          <a:effectLst/>
        </p:spPr>
      </p:cxnSp>
      <p:cxnSp>
        <p:nvCxnSpPr>
          <p:cNvPr id="101" name="Straight Arrow Connector 100"/>
          <p:cNvCxnSpPr>
            <a:endCxn id="92" idx="1"/>
          </p:cNvCxnSpPr>
          <p:nvPr/>
        </p:nvCxnSpPr>
        <p:spPr>
          <a:xfrm flipV="1">
            <a:off x="6262003" y="3879845"/>
            <a:ext cx="326221" cy="18759"/>
          </a:xfrm>
          <a:prstGeom prst="straightConnector1">
            <a:avLst/>
          </a:prstGeom>
          <a:noFill/>
          <a:ln w="38100" cap="rnd" cmpd="sng" algn="ctr">
            <a:solidFill>
              <a:srgbClr val="0066FF"/>
            </a:solidFill>
            <a:prstDash val="solid"/>
            <a:tailEnd type="triangle"/>
          </a:ln>
          <a:effectLst/>
        </p:spPr>
      </p:cxnSp>
      <p:cxnSp>
        <p:nvCxnSpPr>
          <p:cNvPr id="102" name="Straight Arrow Connector 101"/>
          <p:cNvCxnSpPr/>
          <p:nvPr/>
        </p:nvCxnSpPr>
        <p:spPr>
          <a:xfrm flipV="1">
            <a:off x="6282101" y="5644332"/>
            <a:ext cx="326221" cy="18759"/>
          </a:xfrm>
          <a:prstGeom prst="straightConnector1">
            <a:avLst/>
          </a:prstGeom>
          <a:noFill/>
          <a:ln w="38100" cap="rnd" cmpd="sng" algn="ctr">
            <a:solidFill>
              <a:srgbClr val="0066FF"/>
            </a:solidFill>
            <a:prstDash val="solid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6655975" y="3730725"/>
            <a:ext cx="1099289" cy="28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Top of stack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46902" y="5540051"/>
            <a:ext cx="1381585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Bottom of stack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969393" y="5718591"/>
            <a:ext cx="914400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>
                <a:latin typeface="Century Gothic" panose="020B0502020202020204"/>
                <a:ea typeface="굴림" pitchFamily="50" charset="-127"/>
              </a:rPr>
              <a:t>$35FF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20379" y="4532653"/>
            <a:ext cx="121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Used  stack</a:t>
            </a:r>
          </a:p>
          <a:p>
            <a:pPr defTabSz="844083" eaLnBrk="1" latinLnBrk="1" hangingPunct="1"/>
            <a:r>
              <a:rPr kumimoji="1" lang="en-US" sz="1200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space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699879" y="2709713"/>
            <a:ext cx="943422" cy="60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Available</a:t>
            </a:r>
          </a:p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stack</a:t>
            </a:r>
          </a:p>
          <a:p>
            <a:pPr defTabSz="844083" eaLnBrk="1" latinLnBrk="1" hangingPunct="1"/>
            <a:r>
              <a:rPr kumimoji="1" lang="en-US" sz="1108" b="1" dirty="0">
                <a:solidFill>
                  <a:prstClr val="black"/>
                </a:solidFill>
                <a:latin typeface="Century Gothic" panose="020B0502020202020204"/>
                <a:ea typeface="굴림" pitchFamily="50" charset="-127"/>
              </a:rPr>
              <a:t>space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076056" y="3212976"/>
            <a:ext cx="0" cy="23398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3800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"/>
    </mc:Choice>
    <mc:Fallback xmlns="">
      <p:transition spd="slow" advTm="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570"/>
            <a:ext cx="7055380" cy="870710"/>
          </a:xfrm>
        </p:spPr>
        <p:txBody>
          <a:bodyPr/>
          <a:lstStyle/>
          <a:p>
            <a:r>
              <a:rPr lang="en-US" sz="2800" dirty="0"/>
              <a:t>The STACK (HCS12)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55" y="1166656"/>
            <a:ext cx="5580556" cy="497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39" dirty="0"/>
              <a:t>The STACK is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54" dirty="0"/>
              <a:t>To keep track of a program's internal operations including functions, return addresses, passed parameters, etc.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54" dirty="0"/>
              <a:t>When you use subroutines and interrupts it will be essential to have such a storage region.</a:t>
            </a:r>
          </a:p>
          <a:p>
            <a:endParaRPr lang="en-US" sz="1939" dirty="0"/>
          </a:p>
          <a:p>
            <a:r>
              <a:rPr lang="en-US" sz="1939" dirty="0"/>
              <a:t>HCS12 stack </a:t>
            </a:r>
            <a:r>
              <a:rPr lang="en-US" sz="1939" dirty="0">
                <a:solidFill>
                  <a:srgbClr val="FF0000"/>
                </a:solidFill>
              </a:rPr>
              <a:t>grows from a high address toward lower addresses </a:t>
            </a:r>
            <a:r>
              <a:rPr lang="en-US" sz="1939" dirty="0"/>
              <a:t>and has a 16-bit stack pointer (SP) that points to the top byte of the stack.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54" dirty="0"/>
              <a:t>When an item is added to the top of the STACK, the stack grows toward lower addresses</a:t>
            </a:r>
          </a:p>
          <a:p>
            <a:endParaRPr lang="en-US" sz="2031" dirty="0"/>
          </a:p>
          <a:p>
            <a:pPr marL="0" indent="0">
              <a:buNone/>
            </a:pPr>
            <a:endParaRPr lang="en-US" sz="2215" dirty="0"/>
          </a:p>
          <a:p>
            <a:endParaRPr lang="en-US" sz="2215" dirty="0"/>
          </a:p>
          <a:p>
            <a:endParaRPr lang="en-US" sz="203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76217" y="4515736"/>
            <a:ext cx="1295595" cy="199407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0066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10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Bottom element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74130" y="4323575"/>
            <a:ext cx="1295595" cy="199407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0066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76216" y="4118170"/>
            <a:ext cx="1295595" cy="199407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0066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82869" y="3917515"/>
            <a:ext cx="1295595" cy="199407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0066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065392" y="2581847"/>
            <a:ext cx="17478" cy="2935385"/>
          </a:xfrm>
          <a:prstGeom prst="line">
            <a:avLst/>
          </a:prstGeom>
          <a:noFill/>
          <a:ln w="9525" cap="rnd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flipH="1">
            <a:off x="2358162" y="2581846"/>
            <a:ext cx="27169" cy="2935386"/>
          </a:xfrm>
          <a:prstGeom prst="line">
            <a:avLst/>
          </a:prstGeom>
          <a:noFill/>
          <a:ln w="9525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1082869" y="3713406"/>
            <a:ext cx="1295595" cy="199407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0066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74131" y="3508507"/>
            <a:ext cx="1295595" cy="199407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0066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92057" y="3298360"/>
            <a:ext cx="1295595" cy="199407"/>
          </a:xfrm>
          <a:prstGeom prst="rect">
            <a:avLst/>
          </a:prstGeom>
          <a:solidFill>
            <a:srgbClr val="FDDB9F"/>
          </a:solidFill>
          <a:ln w="19050" cap="rnd" cmpd="sng" algn="ctr">
            <a:solidFill>
              <a:srgbClr val="0066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10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 element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1447" y="4595810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248" y="4385608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1446" y="4164271"/>
            <a:ext cx="68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447961" y="2287351"/>
            <a:ext cx="0" cy="581278"/>
          </a:xfrm>
          <a:prstGeom prst="straightConnector1">
            <a:avLst/>
          </a:prstGeom>
          <a:noFill/>
          <a:ln w="28575" cap="rnd" cmpd="sng" algn="ctr">
            <a:solidFill>
              <a:srgbClr val="0066FF"/>
            </a:solidFill>
            <a:prstDash val="solid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1979712" y="2287351"/>
            <a:ext cx="0" cy="581278"/>
          </a:xfrm>
          <a:prstGeom prst="straightConnector1">
            <a:avLst/>
          </a:prstGeom>
          <a:noFill/>
          <a:ln w="28575" cap="rnd" cmpd="sng" algn="ctr">
            <a:solidFill>
              <a:srgbClr val="0066FF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441046" y="3953994"/>
            <a:ext cx="68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$35FD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1445" y="3752907"/>
            <a:ext cx="68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$35BF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1445" y="3549867"/>
            <a:ext cx="68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$35FB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1445" y="3339482"/>
            <a:ext cx="68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$35FA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7688" y="3137791"/>
            <a:ext cx="68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$35F9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845" y="4805411"/>
            <a:ext cx="146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High 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-7677" y="2573656"/>
            <a:ext cx="146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200" dirty="0">
                <a:latin typeface="굴림" pitchFamily="50" charset="-127"/>
                <a:ea typeface="굴림" pitchFamily="50" charset="-127"/>
              </a:rPr>
              <a:t>Low Address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385330" y="3389092"/>
            <a:ext cx="325540" cy="4390"/>
          </a:xfrm>
          <a:prstGeom prst="straightConnector1">
            <a:avLst/>
          </a:prstGeom>
          <a:noFill/>
          <a:ln w="28575" cap="rnd" cmpd="sng" algn="ctr">
            <a:solidFill>
              <a:srgbClr val="0066FF"/>
            </a:solidFill>
            <a:prstDash val="soli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43591" y="3062088"/>
            <a:ext cx="92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0066FF"/>
                </a:solidFill>
                <a:latin typeface="굴림" pitchFamily="50" charset="-127"/>
                <a:ea typeface="굴림" pitchFamily="50" charset="-127"/>
              </a:rPr>
              <a:t>SP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"/>
    </mc:Choice>
    <mc:Fallback xmlns="">
      <p:transition spd="slow" advTm="1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055380" cy="707522"/>
          </a:xfrm>
        </p:spPr>
        <p:txBody>
          <a:bodyPr/>
          <a:lstStyle/>
          <a:p>
            <a:r>
              <a:rPr lang="en-US" sz="4062" dirty="0">
                <a:solidFill>
                  <a:schemeClr val="tx1"/>
                </a:solidFill>
                <a:latin typeface="Arial" pitchFamily="34" charset="0"/>
              </a:rPr>
              <a:t>The Stack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80920" cy="4013429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585" dirty="0">
                <a:cs typeface="Times New Roman" pitchFamily="1" charset="0"/>
              </a:rPr>
              <a:t>The programmer gets to decide where in RAM the stack is located.  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sz="2031" dirty="0">
                <a:cs typeface="Times New Roman" pitchFamily="1" charset="0"/>
              </a:rPr>
              <a:t>This can be done </a:t>
            </a:r>
            <a:r>
              <a:rPr lang="en-US" sz="2031" b="1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" charset="0"/>
              </a:rPr>
              <a:t>by setting the value in the stack pointer register (SP).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sz="2215" dirty="0">
                <a:cs typeface="Times New Roman" pitchFamily="1" charset="0"/>
              </a:rPr>
              <a:t>Usually </a:t>
            </a:r>
            <a:r>
              <a:rPr lang="en-US" sz="2215" dirty="0">
                <a:solidFill>
                  <a:srgbClr val="FF0000"/>
                </a:solidFill>
                <a:cs typeface="Times New Roman" pitchFamily="1" charset="0"/>
              </a:rPr>
              <a:t>the address started from the highest RAM address, plus one : $3FFF +1.  For us, that address is </a:t>
            </a:r>
            <a:r>
              <a:rPr lang="en-US" sz="2215" dirty="0">
                <a:solidFill>
                  <a:srgbClr val="FF0000"/>
                </a:solidFill>
                <a:latin typeface="Verdana"/>
                <a:cs typeface="Courier New" pitchFamily="49" charset="0"/>
              </a:rPr>
              <a:t>$4000.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sz="2215" dirty="0">
                <a:latin typeface="Verdana"/>
                <a:cs typeface="Courier New" pitchFamily="49" charset="0"/>
              </a:rPr>
              <a:t>In many programs, one of the first instructions will be the stack point initialization. </a:t>
            </a:r>
          </a:p>
          <a:p>
            <a:pPr marL="422048" lvl="1" indent="0">
              <a:spcBef>
                <a:spcPct val="50000"/>
              </a:spcBef>
              <a:buNone/>
            </a:pPr>
            <a:r>
              <a:rPr lang="en-US" sz="2215" dirty="0">
                <a:latin typeface="Verdana"/>
                <a:cs typeface="Courier New" pitchFamily="49" charset="0"/>
              </a:rPr>
              <a:t>       </a:t>
            </a:r>
            <a:r>
              <a:rPr lang="en-US" sz="2215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LDS</a:t>
            </a:r>
            <a:r>
              <a:rPr lang="en-US" sz="2215" dirty="0">
                <a:latin typeface="Courier New" pitchFamily="49" charset="0"/>
                <a:cs typeface="Courier New" pitchFamily="49" charset="0"/>
              </a:rPr>
              <a:t> #</a:t>
            </a:r>
            <a:r>
              <a:rPr lang="en-US" sz="2215" dirty="0">
                <a:solidFill>
                  <a:srgbClr val="FF0000"/>
                </a:solidFill>
                <a:cs typeface="Times New Roman" pitchFamily="1" charset="0"/>
              </a:rPr>
              <a:t> $3FFF +1</a:t>
            </a:r>
            <a:r>
              <a:rPr lang="en-US" sz="2215" dirty="0">
                <a:latin typeface="Verdana"/>
                <a:cs typeface="Courier New" pitchFamily="49" charset="0"/>
              </a:rPr>
              <a:t>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1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"/>
    </mc:Choice>
    <mc:Fallback xmlns="">
      <p:transition spd="slow" advTm="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The Stack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10" y="1196752"/>
            <a:ext cx="6082094" cy="46706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Stack Pointer (SP) register is used to </a:t>
            </a:r>
            <a:r>
              <a:rPr lang="en-US" sz="2200" b="1" dirty="0">
                <a:solidFill>
                  <a:srgbClr val="FF0000"/>
                </a:solidFill>
              </a:rPr>
              <a:t>indicate the location of the top of the stack.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SP is Initialized ONCE before the first use</a:t>
            </a:r>
          </a:p>
          <a:p>
            <a:pPr lvl="1"/>
            <a:r>
              <a:rPr lang="en-US" sz="1569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LDS</a:t>
            </a:r>
            <a:r>
              <a:rPr lang="en-US" sz="1569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#&lt;address&gt; </a:t>
            </a:r>
            <a:r>
              <a:rPr lang="en-US" sz="1569" dirty="0"/>
              <a:t>: Load the stack pointer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85" dirty="0"/>
              <a:t>Use only immediate addressing mode.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385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385" dirty="0"/>
          </a:p>
          <a:p>
            <a:pPr marL="914400" lvl="2" indent="0">
              <a:buNone/>
            </a:pPr>
            <a:endParaRPr lang="en-US" sz="1385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385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SP decreases when you put an item on the 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SP increases when you pull the item from the stack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385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D5BC-EBF0-4CED-B3A7-25DADAE1F3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5673" y="4295917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solidFill>
              <a:srgbClr val="9E5E9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629" y="4096510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629" y="3897103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solidFill>
              <a:srgbClr val="9E5E9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763" y="3697697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5673" y="3076244"/>
            <a:ext cx="1295595" cy="1419081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solidFill>
              <a:srgbClr val="9E5E9B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5763" y="2362027"/>
            <a:ext cx="6866" cy="2539115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2058224" y="2362028"/>
            <a:ext cx="19910" cy="2645964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771739" y="3476737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7184" y="3285668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672" y="3076243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8134" y="2082222"/>
            <a:ext cx="1295595" cy="199407"/>
          </a:xfrm>
          <a:prstGeom prst="rect">
            <a:avLst/>
          </a:prstGeom>
          <a:solidFill>
            <a:srgbClr val="0066FF">
              <a:alpha val="17000"/>
            </a:srgbClr>
          </a:solidFill>
          <a:ln w="19050" cap="rnd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Connector: Curved 32"/>
          <p:cNvCxnSpPr>
            <a:stCxn id="18" idx="1"/>
          </p:cNvCxnSpPr>
          <p:nvPr/>
        </p:nvCxnSpPr>
        <p:spPr>
          <a:xfrm rot="10800000" flipV="1">
            <a:off x="1483647" y="2181926"/>
            <a:ext cx="594486" cy="690390"/>
          </a:xfrm>
          <a:prstGeom prst="curvedConnector2">
            <a:avLst/>
          </a:prstGeom>
          <a:noFill/>
          <a:ln w="3810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29490" y="1661856"/>
            <a:ext cx="119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PUSH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1665" y="1598421"/>
            <a:ext cx="1196441" cy="1006360"/>
            <a:chOff x="552737" y="3191458"/>
            <a:chExt cx="1296144" cy="1090223"/>
          </a:xfrm>
        </p:grpSpPr>
        <p:sp>
          <p:nvSpPr>
            <p:cNvPr id="22" name="TextBox 21"/>
            <p:cNvSpPr txBox="1"/>
            <p:nvPr/>
          </p:nvSpPr>
          <p:spPr>
            <a:xfrm>
              <a:off x="552737" y="3191458"/>
              <a:ext cx="1296144" cy="366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84408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</a:rPr>
                <a:t>POP</a:t>
              </a:r>
            </a:p>
          </p:txBody>
        </p:sp>
        <p:cxnSp>
          <p:nvCxnSpPr>
            <p:cNvPr id="23" name="Connector: Curved 38"/>
            <p:cNvCxnSpPr/>
            <p:nvPr/>
          </p:nvCxnSpPr>
          <p:spPr>
            <a:xfrm rot="16200000" flipV="1">
              <a:off x="814321" y="3606854"/>
              <a:ext cx="716344" cy="633309"/>
            </a:xfrm>
            <a:prstGeom prst="curvedConnector2">
              <a:avLst/>
            </a:prstGeom>
            <a:noFill/>
            <a:ln w="38100" cap="rnd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113939" y="4330335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41" y="4120133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939" y="3898796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538" y="3688519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938" y="3487432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8" y="3284392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938" y="3074007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180" y="2872316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$35F9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20654" y="2897833"/>
            <a:ext cx="789939" cy="338554"/>
            <a:chOff x="2259981" y="2792269"/>
            <a:chExt cx="855767" cy="366768"/>
          </a:xfrm>
        </p:grpSpPr>
        <p:sp>
          <p:nvSpPr>
            <p:cNvPr id="33" name="TextBox 32"/>
            <p:cNvSpPr txBox="1"/>
            <p:nvPr/>
          </p:nvSpPr>
          <p:spPr>
            <a:xfrm>
              <a:off x="2339386" y="2792269"/>
              <a:ext cx="776362" cy="36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84408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</a:rPr>
                <a:t>SP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2259981" y="3077999"/>
              <a:ext cx="618105" cy="0"/>
            </a:xfrm>
            <a:prstGeom prst="straightConnector1">
              <a:avLst/>
            </a:prstGeom>
            <a:noFill/>
            <a:ln w="38100" cap="rnd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sp>
        <p:nvSpPr>
          <p:cNvPr id="35" name="Rectangle 34"/>
          <p:cNvSpPr/>
          <p:nvPr/>
        </p:nvSpPr>
        <p:spPr>
          <a:xfrm>
            <a:off x="3986902" y="3318522"/>
            <a:ext cx="2664296" cy="369332"/>
          </a:xfrm>
          <a:prstGeom prst="rect">
            <a:avLst/>
          </a:prstGeom>
          <a:solidFill>
            <a:srgbClr val="A1DCF9">
              <a:alpha val="13000"/>
            </a:srgbClr>
          </a:solidFill>
        </p:spPr>
        <p:txBody>
          <a:bodyPr wrap="square">
            <a:spAutoFit/>
          </a:bodyPr>
          <a:lstStyle/>
          <a:p>
            <a:pPr defTabSz="844083" eaLnBrk="1" latinLnBrk="1" hangingPunct="1"/>
            <a:r>
              <a:rPr kumimoji="1" lang="en-US" b="1" dirty="0">
                <a:solidFill>
                  <a:srgbClr val="0D0DFF"/>
                </a:solidFill>
                <a:latin typeface="Tahoma-Bold"/>
                <a:ea typeface="굴림" pitchFamily="50" charset="-127"/>
              </a:rPr>
              <a:t>Ex:    LDS #$3600</a:t>
            </a:r>
            <a:endParaRPr kumimoji="1" lang="en-US" dirty="0">
              <a:solidFill>
                <a:srgbClr val="0D0DFF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4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256 -0.039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1 -0.00162 L -0.06731 -0.00139 C -0.07068 -0.00093 -0.07372 7.40741E-7 -0.07645 0.00093 C -0.07773 0.00162 -0.07869 0.00208 -0.07981 0.00255 C -0.08141 0.00324 -0.08318 0.00347 -0.08478 0.00393 C -0.08558 0.00509 -0.08686 0.00625 -0.08782 0.00694 C -0.09439 0.0118 -0.08782 0.00208 -0.09888 0.01435 C -0.10433 0.02014 -0.10145 0.01759 -0.10689 0.02176 C -0.10898 0.02616 -0.10898 0.02731 -0.11202 0.03079 C -0.11699 0.03704 -0.11603 0.03102 -0.12196 0.04421 L -0.12612 0.05278 C -0.12677 0.05463 -0.12725 0.05625 -0.12821 0.05764 L -0.13109 0.0618 C -0.13141 0.06319 -0.13157 0.06481 -0.13221 0.0662 C -0.13526 0.07407 -0.13558 0.07407 -0.13927 0.07963 C -0.14199 0.0963 -0.13895 0.07639 -0.14119 0.11389 C -0.14263 0.13542 -0.14215 0.10185 -0.14215 0.12292 " pathEditMode="relative" rAng="0" ptsTypes="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622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15 0.12292 L -0.14215 0.12338 C -0.14279 0.11829 -0.14311 0.11366 -0.14391 0.10949 C -0.14423 0.10741 -0.14536 0.10648 -0.14568 0.10463 C -0.14616 0.10278 -0.146 0.10069 -0.14664 0.09861 C -0.1476 0.0956 -0.15 0.08981 -0.15 0.09005 L -0.15177 0.08079 C -0.15209 0.0794 -0.15225 0.07755 -0.15273 0.07639 L -0.15449 0.07176 C -0.15657 0.06042 -0.15369 0.0743 -0.15705 0.06273 C -0.15898 0.05579 -0.15657 0.06018 -0.15962 0.0537 C -0.16523 0.0419 -0.15962 0.05579 -0.16395 0.04468 C -0.16427 0.04305 -0.16443 0.04167 -0.16491 0.04005 C -0.16603 0.03588 -0.16731 0.03449 -0.16923 0.03125 C -0.17132 0.02037 -0.16939 0.02407 -0.17356 0.01898 C -0.17468 0.01597 -0.17532 0.01204 -0.17709 0.01018 L -0.18237 0.00417 C -0.18318 0.00301 -0.18414 0.00255 -0.18494 0.00116 C -0.18895 -0.00602 -0.18654 -0.00232 -0.19279 -0.00949 L -0.19792 -0.01551 L -0.20321 -0.01852 C -0.20401 -0.01945 -0.20481 -0.02083 -0.20577 -0.02153 C -0.20754 -0.02269 -0.20946 -0.02269 -0.21106 -0.02431 C -0.21186 -0.02546 -0.21266 -0.02685 -0.21362 -0.02732 C -0.21475 -0.02824 -0.21603 -0.02847 -0.21715 -0.02894 C -0.225 -0.03287 -0.21122 -0.02732 -0.22677 -0.03218 C -0.22789 -0.03241 -0.22901 -0.0331 -0.23029 -0.03357 C -0.23254 -0.03403 -0.23478 -0.03449 -0.23718 -0.03472 C -0.26074 -0.03357 -0.25177 -0.03357 -0.26411 -0.03357 " pathEditMode="relative" rAng="0" ptsTypes="AAAAAAAAAAAAAAAAAAAAAAAAAAA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6" y="-787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20" grpId="0"/>
      <p:bldP spid="20" grpId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61374"/>
            <a:ext cx="8468780" cy="406029"/>
          </a:xfrm>
        </p:spPr>
        <p:txBody>
          <a:bodyPr/>
          <a:lstStyle/>
          <a:p>
            <a:r>
              <a:rPr lang="en-US" sz="2954" dirty="0"/>
              <a:t>STACK Operations : PUSH and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196752"/>
            <a:ext cx="5195654" cy="45863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Stack operations are grouped into two types, Pull and Push, which correspond to Load and Store.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HCS12 provides instructions for </a:t>
            </a:r>
            <a:r>
              <a:rPr lang="en-US" sz="2000" b="1" dirty="0">
                <a:solidFill>
                  <a:srgbClr val="0D0DFF"/>
                </a:solidFill>
              </a:rPr>
              <a:t>pushing and pulling all CPU registers except the stack pointer.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Push</a:t>
            </a:r>
            <a:r>
              <a:rPr lang="en-US" sz="1800" b="1" dirty="0">
                <a:solidFill>
                  <a:srgbClr val="0D0DFF"/>
                </a:solidFill>
              </a:rPr>
              <a:t> : </a:t>
            </a:r>
            <a:r>
              <a:rPr lang="en-US" sz="1800" dirty="0"/>
              <a:t> copy data from a register to the memory addressed by SP. </a:t>
            </a:r>
          </a:p>
          <a:p>
            <a:pPr lvl="2"/>
            <a:r>
              <a:rPr lang="en-US" sz="1600" dirty="0"/>
              <a:t>Prior to writing to memory, SP is automatically decremented.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Pull </a:t>
            </a:r>
            <a:r>
              <a:rPr lang="en-US" sz="1600" dirty="0"/>
              <a:t> : copy data from the memory addressed by SP into a register. </a:t>
            </a:r>
          </a:p>
          <a:p>
            <a:pPr lvl="2"/>
            <a:r>
              <a:rPr lang="en-US" sz="1600" dirty="0"/>
              <a:t>After the data is copied, SP is automatically incremented.</a:t>
            </a:r>
          </a:p>
          <a:p>
            <a:pPr lvl="1"/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793847" y="4334869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solidFill>
              <a:srgbClr val="9E5E9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0803" y="4135462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80803" y="3936055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solidFill>
              <a:srgbClr val="9E5E9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3937" y="3736649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3847" y="3115196"/>
            <a:ext cx="1295595" cy="1419081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solidFill>
              <a:srgbClr val="9E5E9B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73937" y="2400979"/>
            <a:ext cx="6866" cy="2539115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>
            <a:off x="2076398" y="2400980"/>
            <a:ext cx="19910" cy="2645964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789913" y="3515689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85358" y="3324620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3846" y="3115195"/>
            <a:ext cx="1295595" cy="199407"/>
          </a:xfrm>
          <a:prstGeom prst="rect">
            <a:avLst/>
          </a:prstGeom>
          <a:solidFill>
            <a:srgbClr val="0066FF">
              <a:alpha val="16000"/>
            </a:srgb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96308" y="2121174"/>
            <a:ext cx="1295595" cy="199407"/>
          </a:xfrm>
          <a:prstGeom prst="rect">
            <a:avLst/>
          </a:prstGeom>
          <a:solidFill>
            <a:srgbClr val="0066FF">
              <a:alpha val="17000"/>
            </a:srgbClr>
          </a:solidFill>
          <a:ln w="19050" cap="rnd" cmpd="sng" algn="ctr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6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7" name="Connector: Curved 32"/>
          <p:cNvCxnSpPr>
            <a:stCxn id="66" idx="1"/>
          </p:cNvCxnSpPr>
          <p:nvPr/>
        </p:nvCxnSpPr>
        <p:spPr>
          <a:xfrm rot="10800000" flipV="1">
            <a:off x="1501821" y="2220878"/>
            <a:ext cx="594486" cy="690390"/>
          </a:xfrm>
          <a:prstGeom prst="curvedConnector2">
            <a:avLst/>
          </a:prstGeom>
          <a:noFill/>
          <a:ln w="3810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547664" y="1700808"/>
            <a:ext cx="1196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PUSH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99839" y="1637373"/>
            <a:ext cx="1196441" cy="1006360"/>
            <a:chOff x="552737" y="3191458"/>
            <a:chExt cx="1296144" cy="1090223"/>
          </a:xfrm>
        </p:grpSpPr>
        <p:sp>
          <p:nvSpPr>
            <p:cNvPr id="70" name="TextBox 69"/>
            <p:cNvSpPr txBox="1"/>
            <p:nvPr/>
          </p:nvSpPr>
          <p:spPr>
            <a:xfrm>
              <a:off x="552737" y="3191458"/>
              <a:ext cx="1296144" cy="366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84408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</a:rPr>
                <a:t>POP</a:t>
              </a:r>
            </a:p>
          </p:txBody>
        </p:sp>
        <p:cxnSp>
          <p:nvCxnSpPr>
            <p:cNvPr id="71" name="Connector: Curved 38"/>
            <p:cNvCxnSpPr/>
            <p:nvPr/>
          </p:nvCxnSpPr>
          <p:spPr>
            <a:xfrm rot="16200000" flipV="1">
              <a:off x="814321" y="3606854"/>
              <a:ext cx="716344" cy="633309"/>
            </a:xfrm>
            <a:prstGeom prst="curvedConnector2">
              <a:avLst/>
            </a:prstGeom>
            <a:noFill/>
            <a:ln w="38100" cap="rnd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132113" y="4369287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$3600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2915" y="4159085"/>
            <a:ext cx="664689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$35FF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2113" y="3937748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1712" y="3727471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2112" y="3526384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2112" y="3323344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112" y="3112959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8354" y="2911268"/>
            <a:ext cx="68549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108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$35F9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138828" y="2936785"/>
            <a:ext cx="789939" cy="338554"/>
            <a:chOff x="2259981" y="2792269"/>
            <a:chExt cx="855767" cy="366768"/>
          </a:xfrm>
        </p:grpSpPr>
        <p:sp>
          <p:nvSpPr>
            <p:cNvPr id="81" name="TextBox 80"/>
            <p:cNvSpPr txBox="1"/>
            <p:nvPr/>
          </p:nvSpPr>
          <p:spPr>
            <a:xfrm>
              <a:off x="2339386" y="2792269"/>
              <a:ext cx="776362" cy="36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84408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</a:rPr>
                <a:t>SP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2259981" y="3077999"/>
              <a:ext cx="618105" cy="0"/>
            </a:xfrm>
            <a:prstGeom prst="straightConnector1">
              <a:avLst/>
            </a:prstGeom>
            <a:noFill/>
            <a:ln w="38100" cap="rnd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229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21"/>
    </mc:Choice>
    <mc:Fallback xmlns="">
      <p:transition spd="slow" advTm="94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256 -0.039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31 -0.00162 L -0.06731 -0.00139 C -0.07068 -0.00093 -0.07372 7.40741E-7 -0.07645 0.00093 C -0.07773 0.00162 -0.07869 0.00208 -0.07981 0.00255 C -0.08141 0.00324 -0.08318 0.00347 -0.08478 0.00393 C -0.08558 0.00509 -0.08686 0.00625 -0.08782 0.00694 C -0.09439 0.0118 -0.08782 0.00208 -0.09888 0.01435 C -0.10433 0.02014 -0.10145 0.01759 -0.10689 0.02176 C -0.10898 0.02616 -0.10898 0.02731 -0.11202 0.03079 C -0.11699 0.03704 -0.11603 0.03102 -0.12196 0.04421 L -0.12612 0.05278 C -0.12677 0.05463 -0.12725 0.05625 -0.12821 0.05764 L -0.13109 0.0618 C -0.13141 0.06319 -0.13157 0.06481 -0.13221 0.0662 C -0.13526 0.07407 -0.13558 0.07407 -0.13927 0.07963 C -0.14199 0.0963 -0.13895 0.07639 -0.14119 0.11389 C -0.14263 0.13542 -0.14215 0.10185 -0.14215 0.12292 " pathEditMode="relative" rAng="0" ptsTypes="AAAAAAAAAAAAAAAAA"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622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15 0.12292 L -0.14215 0.12338 C -0.14279 0.11829 -0.14311 0.11366 -0.14391 0.10949 C -0.14423 0.10741 -0.14536 0.10648 -0.14568 0.10463 C -0.14616 0.10278 -0.146 0.10069 -0.14664 0.09861 C -0.1476 0.0956 -0.15 0.08981 -0.15 0.09005 L -0.15177 0.08079 C -0.15209 0.0794 -0.15225 0.07755 -0.15273 0.07639 L -0.15449 0.07176 C -0.15657 0.06042 -0.15369 0.0743 -0.15705 0.06273 C -0.15898 0.05579 -0.15657 0.06018 -0.15962 0.0537 C -0.16523 0.0419 -0.15962 0.05579 -0.16395 0.04468 C -0.16427 0.04305 -0.16443 0.04167 -0.16491 0.04005 C -0.16603 0.03588 -0.16731 0.03449 -0.16923 0.03125 C -0.17132 0.02037 -0.16939 0.02407 -0.17356 0.01898 C -0.17468 0.01597 -0.17532 0.01204 -0.17709 0.01018 L -0.18237 0.00417 C -0.18318 0.00301 -0.18414 0.00255 -0.18494 0.00116 C -0.18895 -0.00602 -0.18654 -0.00232 -0.19279 -0.00949 L -0.19792 -0.01551 L -0.20321 -0.01852 C -0.20401 -0.01945 -0.20481 -0.02083 -0.20577 -0.02153 C -0.20754 -0.02269 -0.20946 -0.02269 -0.21106 -0.02431 C -0.21186 -0.02546 -0.21266 -0.02685 -0.21362 -0.02732 C -0.21475 -0.02824 -0.21603 -0.02847 -0.21715 -0.02894 C -0.225 -0.03287 -0.21122 -0.02732 -0.22677 -0.03218 C -0.22789 -0.03241 -0.22901 -0.0331 -0.23029 -0.03357 C -0.23254 -0.03403 -0.23478 -0.03449 -0.23718 -0.03472 C -0.26074 -0.03357 -0.25177 -0.03357 -0.26411 -0.03357 " pathEditMode="relative" rAng="0" ptsTypes="AAAAAAAAAAAAAAAAAAAAAAAAAAAAA">
                                      <p:cBhvr>
                                        <p:cTn id="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6" y="-787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6" grpId="3" animBg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8" y="106739"/>
            <a:ext cx="7055380" cy="529674"/>
          </a:xfrm>
        </p:spPr>
        <p:txBody>
          <a:bodyPr/>
          <a:lstStyle/>
          <a:p>
            <a:r>
              <a:rPr lang="en-US" sz="2954" dirty="0"/>
              <a:t>STACK Operations :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21" y="924814"/>
            <a:ext cx="8639180" cy="3872752"/>
          </a:xfrm>
        </p:spPr>
        <p:txBody>
          <a:bodyPr>
            <a:normAutofit/>
          </a:bodyPr>
          <a:lstStyle/>
          <a:p>
            <a:r>
              <a:rPr lang="en-US" sz="2000" dirty="0"/>
              <a:t>Push (or Store ) an item to the STACK </a:t>
            </a:r>
          </a:p>
          <a:p>
            <a:pPr marL="738579" lvl="1" indent="-316531">
              <a:buAutoNum type="arabicParenR"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Decrement the Stack Point</a:t>
            </a:r>
          </a:p>
          <a:p>
            <a:pPr marL="738579" lvl="1" indent="-316531">
              <a:buAutoNum type="arabicParenR"/>
            </a:pPr>
            <a:r>
              <a:rPr lang="en-US" sz="2000" dirty="0"/>
              <a:t>Copy the data from the register to the STACK</a:t>
            </a:r>
          </a:p>
          <a:p>
            <a:pPr marL="738579" lvl="1" indent="-316531">
              <a:buFont typeface="Wingdings 3" charset="2"/>
              <a:buAutoNum type="arabicParenR"/>
            </a:pPr>
            <a:r>
              <a:rPr lang="en-US" sz="2000" dirty="0"/>
              <a:t>No affect on CCR bits</a:t>
            </a:r>
          </a:p>
          <a:p>
            <a:r>
              <a:rPr lang="en-US" sz="2000" dirty="0"/>
              <a:t>Six PUSH instructions:</a:t>
            </a:r>
          </a:p>
          <a:p>
            <a:pPr marL="422048" lvl="1" indent="0">
              <a:buNone/>
            </a:pPr>
            <a:endParaRPr lang="en-US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389604" y="6329354"/>
            <a:ext cx="731790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defTabSz="844083" eaLnBrk="1" latinLnBrk="1" hangingPunct="1">
              <a:spcBef>
                <a:spcPct val="50000"/>
              </a:spcBef>
              <a:defRPr/>
            </a:pPr>
            <a:r>
              <a:rPr lang="en-US" altLang="ko-KR" sz="1015" b="1" i="1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45F53F75-5388-4F3E-8EB7-5908F627FB1F}" type="slidenum">
              <a:rPr lang="en-US" altLang="ko-KR" sz="1015" b="1" i="1">
                <a:solidFill>
                  <a:srgbClr val="000000"/>
                </a:solidFill>
                <a:latin typeface="Times New Roman" pitchFamily="18" charset="0"/>
              </a:rPr>
              <a:pPr algn="r" defTabSz="844083" eaLnBrk="1" latinLnBrk="1" hangingPunct="1">
                <a:spcBef>
                  <a:spcPct val="50000"/>
                </a:spcBef>
                <a:defRPr/>
              </a:pPr>
              <a:t>9</a:t>
            </a:fld>
            <a:endParaRPr lang="en-US" altLang="ko-KR" sz="1015" b="1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33849"/>
              </p:ext>
            </p:extLst>
          </p:nvPr>
        </p:nvGraphicFramePr>
        <p:xfrm>
          <a:off x="262176" y="2924944"/>
          <a:ext cx="8629026" cy="3269075"/>
        </p:xfrm>
        <a:graphic>
          <a:graphicData uri="http://schemas.openxmlformats.org/drawingml/2006/table">
            <a:tbl>
              <a:tblPr firstRow="1" bandRow="1"/>
              <a:tblGrid>
                <a:gridCol w="1650474">
                  <a:extLst>
                    <a:ext uri="{9D8B030D-6E8A-4147-A177-3AD203B41FA5}">
                      <a16:colId xmlns:a16="http://schemas.microsoft.com/office/drawing/2014/main" val="86137609"/>
                    </a:ext>
                  </a:extLst>
                </a:gridCol>
                <a:gridCol w="3463851">
                  <a:extLst>
                    <a:ext uri="{9D8B030D-6E8A-4147-A177-3AD203B41FA5}">
                      <a16:colId xmlns:a16="http://schemas.microsoft.com/office/drawing/2014/main" val="3910445132"/>
                    </a:ext>
                  </a:extLst>
                </a:gridCol>
                <a:gridCol w="3514701">
                  <a:extLst>
                    <a:ext uri="{9D8B030D-6E8A-4147-A177-3AD203B41FA5}">
                      <a16:colId xmlns:a16="http://schemas.microsoft.com/office/drawing/2014/main" val="2543812576"/>
                    </a:ext>
                  </a:extLst>
                </a:gridCol>
              </a:tblGrid>
              <a:tr h="4782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dirty="0"/>
                        <a:t>Assembly 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dirty="0"/>
                        <a:t>Meaning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sz="1500" dirty="0"/>
                        <a:t>Operation</a:t>
                      </a:r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879157"/>
                  </a:ext>
                </a:extLst>
              </a:tr>
              <a:tr h="3398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050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46826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9696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09829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13964"/>
                  </a:ext>
                </a:extLst>
              </a:tr>
              <a:tr h="4901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endParaRPr lang="en-US" sz="1500" dirty="0"/>
                    </a:p>
                  </a:txBody>
                  <a:tcPr marL="84406" marR="84406" marT="42203" marB="4220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9C9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9152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12905" y="3344963"/>
            <a:ext cx="140263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PSHA</a:t>
            </a:r>
            <a:endParaRPr kumimoji="1" lang="en-US" sz="1662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9813" y="3373374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kumimoji="1" lang="en-US" sz="1477" dirty="0" err="1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u</a:t>
            </a:r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SH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Accumulator 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onto Stack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24875" y="3380239"/>
            <a:ext cx="105674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SP=SP-1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2905" y="3807122"/>
            <a:ext cx="140263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PSHB</a:t>
            </a:r>
            <a:endParaRPr kumimoji="1" lang="en-US" sz="1662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69813" y="3835533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kumimoji="1" lang="en-US" sz="1477" dirty="0" err="1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u</a:t>
            </a:r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SH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Accumulator </a:t>
            </a:r>
            <a:r>
              <a:rPr kumimoji="1" lang="en-US" sz="1477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onto Stack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24875" y="3842398"/>
            <a:ext cx="1056748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SP=SP-1,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905" y="4272012"/>
            <a:ext cx="140263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PSHC</a:t>
            </a:r>
            <a:endParaRPr kumimoji="1" lang="en-US" sz="1662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69813" y="4300423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kumimoji="1" lang="en-US" sz="1477" dirty="0" err="1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u</a:t>
            </a:r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SH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C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CR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onto Stack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7551" y="4286218"/>
            <a:ext cx="1202489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SP=SP-1,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2905" y="4764305"/>
            <a:ext cx="140263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PSHD</a:t>
            </a:r>
            <a:endParaRPr kumimoji="1" lang="en-US" sz="1662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9813" y="4792715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kumimoji="1" lang="en-US" sz="1477" dirty="0" err="1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u</a:t>
            </a:r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SH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D 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register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onto Stack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7551" y="4778510"/>
            <a:ext cx="1202489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SP=SP-</a:t>
            </a:r>
            <a:r>
              <a:rPr kumimoji="1" lang="en-US" sz="1477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,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2905" y="5206402"/>
            <a:ext cx="140263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PSHX</a:t>
            </a:r>
            <a:endParaRPr kumimoji="1" lang="en-US" sz="1662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69813" y="5234812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kumimoji="1" lang="en-US" sz="1477" dirty="0" err="1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u</a:t>
            </a:r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SH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X 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register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onto Stack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37552" y="5220607"/>
            <a:ext cx="104407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SP=SP-</a:t>
            </a:r>
            <a:r>
              <a:rPr kumimoji="1" lang="en-US" sz="1477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kumimoji="1" lang="en-US" sz="1477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9931" y="5692662"/>
            <a:ext cx="140263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PSHY</a:t>
            </a:r>
            <a:endParaRPr kumimoji="1" lang="en-US" sz="1662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56839" y="5721072"/>
            <a:ext cx="327858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kumimoji="1" lang="en-US" sz="1477" dirty="0" err="1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u</a:t>
            </a:r>
            <a:r>
              <a:rPr kumimoji="1" lang="en-US" sz="1477" b="1" dirty="0" err="1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SH</a:t>
            </a:r>
            <a:r>
              <a:rPr kumimoji="1" lang="en-US" sz="1477" b="1" dirty="0">
                <a:solidFill>
                  <a:srgbClr val="B01513"/>
                </a:solidFill>
                <a:latin typeface="굴림" pitchFamily="50" charset="-127"/>
                <a:ea typeface="굴림" pitchFamily="50" charset="-127"/>
              </a:rPr>
              <a:t> Y 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register</a:t>
            </a:r>
            <a:r>
              <a:rPr kumimoji="1" lang="en-US" sz="1477" dirty="0">
                <a:solidFill>
                  <a:srgbClr val="1E5155"/>
                </a:solidFill>
                <a:latin typeface="굴림" pitchFamily="50" charset="-127"/>
                <a:ea typeface="굴림" pitchFamily="50" charset="-127"/>
              </a:rPr>
              <a:t> onto Stack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24577" y="5706867"/>
            <a:ext cx="337829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SP=SP-</a:t>
            </a:r>
            <a:r>
              <a:rPr kumimoji="1" lang="en-US" sz="1477" b="1" dirty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kumimoji="1" lang="en-US" sz="1477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,  Mem[SP:SP+1] =Y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07481" y="3373374"/>
            <a:ext cx="2883877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, then copy A to Mem[SP]</a:t>
            </a:r>
          </a:p>
          <a:p>
            <a:pPr defTabSz="844083" eaLnBrk="1" latinLnBrk="1" hangingPunct="1"/>
            <a:endParaRPr kumimoji="1" lang="en-US" sz="1662" dirty="0">
              <a:solidFill>
                <a:prstClr val="white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7684" y="3826192"/>
            <a:ext cx="2740208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then copy B to Mem[SP]</a:t>
            </a:r>
          </a:p>
          <a:p>
            <a:pPr defTabSz="844083" eaLnBrk="1" latinLnBrk="1" hangingPunct="1"/>
            <a:endParaRPr kumimoji="1" lang="en-US" sz="1662" dirty="0">
              <a:solidFill>
                <a:prstClr val="white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8109" y="4287604"/>
            <a:ext cx="2743200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copy CCR to Mem[SP]</a:t>
            </a:r>
          </a:p>
          <a:p>
            <a:pPr defTabSz="844083" eaLnBrk="1" latinLnBrk="1" hangingPunct="1"/>
            <a:endParaRPr kumimoji="1" lang="en-US" sz="1662" dirty="0">
              <a:solidFill>
                <a:prstClr val="white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81623" y="4764305"/>
            <a:ext cx="2409248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Mem[SP: SP+1] =D</a:t>
            </a:r>
          </a:p>
          <a:p>
            <a:pPr defTabSz="844083" eaLnBrk="1" latinLnBrk="1" hangingPunct="1"/>
            <a:endParaRPr kumimoji="1" lang="en-US" sz="1662" dirty="0">
              <a:solidFill>
                <a:prstClr val="white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5510" y="5212813"/>
            <a:ext cx="3024554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1" latinLnBrk="1" hangingPunct="1"/>
            <a:r>
              <a:rPr kumimoji="1" lang="en-US" sz="1662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, Mem[SP: SP+1] =X </a:t>
            </a:r>
          </a:p>
          <a:p>
            <a:pPr defTabSz="844083" eaLnBrk="1" latinLnBrk="1" hangingPunct="1"/>
            <a:endParaRPr kumimoji="1" lang="en-US" sz="1662" dirty="0">
              <a:solidFill>
                <a:prstClr val="white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302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09"/>
    </mc:Choice>
    <mc:Fallback xmlns="">
      <p:transition spd="slow" advTm="109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|0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8.9|8.3|1.9|2.3|1.5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6|5.5|0.8|1.1|0.6|13.9|0.8|1.4|1.4|1.1|1.1|12.4|1.1|1.2|1.1|7.3|0.6|5.4|10.1|1.5|11.9|2.6|1.5|3.6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|1.1|2.4|9.4|1|0.9|1|1.1|1.8|1.9|14|7.4|0.9|1.2|2.4|1.5|1.5|1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27.2|12.8|10.3|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5|9.3|3.7|14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|0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.2|0|0|0|0.3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8.5|8.7|27|2|2.4|10.8|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9|4.1|6.3|2.2|6.3|4.5|2.3|7.5|4.3|1.1|0.7|16.5|5.3|1.9|1.6|3.7|4.7|8|2.3|7.4|1|0.6|4.8|1.5|0.7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.4|2.5|1.2|2.4|4.2|10.6|5.7|2.1|1.3|13.2|0.9|2|1.1|10.3|5.2|7.7|0.8|1|3.3|0.7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5.5|9.1|9.7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8.1|1.4|5.7|7.4|1.4|1.2|16|1.9|2.6|2.7|4.5|1.5|1|1.9|2.3|0.9|0.7|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20053</TotalTime>
  <Words>2211</Words>
  <Application>Microsoft Office PowerPoint</Application>
  <PresentationFormat>On-screen Show (4:3)</PresentationFormat>
  <Paragraphs>539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굴림</vt:lpstr>
      <vt:lpstr>Arial</vt:lpstr>
      <vt:lpstr>Calibri</vt:lpstr>
      <vt:lpstr>Century Gothic</vt:lpstr>
      <vt:lpstr>Courier New</vt:lpstr>
      <vt:lpstr>Tahoma</vt:lpstr>
      <vt:lpstr>Tahoma-Bold</vt:lpstr>
      <vt:lpstr>Times New Roman</vt:lpstr>
      <vt:lpstr>Verdana</vt:lpstr>
      <vt:lpstr>Wingdings</vt:lpstr>
      <vt:lpstr>Wingdings 3</vt:lpstr>
      <vt:lpstr>현대하모니 B</vt:lpstr>
      <vt:lpstr>Pixel</vt:lpstr>
      <vt:lpstr>PowerPoint Presentation</vt:lpstr>
      <vt:lpstr>Today’s Lecture Outline</vt:lpstr>
      <vt:lpstr>What is the STACK (I)</vt:lpstr>
      <vt:lpstr>What is the STACK (II)</vt:lpstr>
      <vt:lpstr>The STACK (HCS12)</vt:lpstr>
      <vt:lpstr>The Stack Pointer</vt:lpstr>
      <vt:lpstr>The Stack Pointer</vt:lpstr>
      <vt:lpstr>STACK Operations : PUSH and PULL</vt:lpstr>
      <vt:lpstr>STACK Operations : PUSH</vt:lpstr>
      <vt:lpstr>STACK Operations : PULL</vt:lpstr>
      <vt:lpstr>The STACK (HCS12)</vt:lpstr>
      <vt:lpstr>Example Codes : Example 1</vt:lpstr>
      <vt:lpstr>Example Codes : Example 1</vt:lpstr>
      <vt:lpstr>Stack Example #2:</vt:lpstr>
      <vt:lpstr>Example #3: Draw a stack diagram as you trace these instructions:</vt:lpstr>
      <vt:lpstr>Example #3: Answer</vt:lpstr>
      <vt:lpstr>Using the Stack Practice</vt:lpstr>
      <vt:lpstr>Main Uses of the STACK(I) </vt:lpstr>
      <vt:lpstr>Main Uses of the STACK (II) </vt:lpstr>
      <vt:lpstr>Main Uses of the STACK (III) </vt:lpstr>
      <vt:lpstr>Summary</vt:lpstr>
    </vt:vector>
  </TitlesOfParts>
  <Company>UMD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</dc:creator>
  <cp:lastModifiedBy>Hayvin Bolton</cp:lastModifiedBy>
  <cp:revision>709</cp:revision>
  <cp:lastPrinted>2019-02-13T14:00:42Z</cp:lastPrinted>
  <dcterms:created xsi:type="dcterms:W3CDTF">2008-12-03T17:44:32Z</dcterms:created>
  <dcterms:modified xsi:type="dcterms:W3CDTF">2019-02-18T15:01:03Z</dcterms:modified>
</cp:coreProperties>
</file>