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32099250" cy="43072050"/>
  <p:custDataLst>
    <p:tags r:id="rId4"/>
  </p:custDataLst>
  <p:defaultTextStyle>
    <a:defPPr>
      <a:defRPr lang="en-US"/>
    </a:defPPr>
    <a:lvl1pPr algn="l" rtl="0" fontAlgn="base">
      <a:spcBef>
        <a:spcPct val="0"/>
      </a:spcBef>
      <a:spcAft>
        <a:spcPct val="0"/>
      </a:spcAft>
      <a:defRPr sz="9500" kern="1200">
        <a:solidFill>
          <a:schemeClr val="tx1"/>
        </a:solidFill>
        <a:latin typeface="Arial"/>
        <a:ea typeface="+mn-ea"/>
        <a:cs typeface="+mn-cs"/>
      </a:defRPr>
    </a:lvl1pPr>
    <a:lvl2pPr marL="457200" algn="l" rtl="0" fontAlgn="base">
      <a:spcBef>
        <a:spcPct val="0"/>
      </a:spcBef>
      <a:spcAft>
        <a:spcPct val="0"/>
      </a:spcAft>
      <a:defRPr sz="9500" kern="1200">
        <a:solidFill>
          <a:schemeClr val="tx1"/>
        </a:solidFill>
        <a:latin typeface="Arial"/>
        <a:ea typeface="+mn-ea"/>
        <a:cs typeface="+mn-cs"/>
      </a:defRPr>
    </a:lvl2pPr>
    <a:lvl3pPr marL="914400" algn="l" rtl="0" fontAlgn="base">
      <a:spcBef>
        <a:spcPct val="0"/>
      </a:spcBef>
      <a:spcAft>
        <a:spcPct val="0"/>
      </a:spcAft>
      <a:defRPr sz="9500" kern="1200">
        <a:solidFill>
          <a:schemeClr val="tx1"/>
        </a:solidFill>
        <a:latin typeface="Arial"/>
        <a:ea typeface="+mn-ea"/>
        <a:cs typeface="+mn-cs"/>
      </a:defRPr>
    </a:lvl3pPr>
    <a:lvl4pPr marL="1371600" algn="l" rtl="0" fontAlgn="base">
      <a:spcBef>
        <a:spcPct val="0"/>
      </a:spcBef>
      <a:spcAft>
        <a:spcPct val="0"/>
      </a:spcAft>
      <a:defRPr sz="9500" kern="1200">
        <a:solidFill>
          <a:schemeClr val="tx1"/>
        </a:solidFill>
        <a:latin typeface="Arial"/>
        <a:ea typeface="+mn-ea"/>
        <a:cs typeface="+mn-cs"/>
      </a:defRPr>
    </a:lvl4pPr>
    <a:lvl5pPr marL="1828800" algn="l" rtl="0" fontAlgn="base">
      <a:spcBef>
        <a:spcPct val="0"/>
      </a:spcBef>
      <a:spcAft>
        <a:spcPct val="0"/>
      </a:spcAft>
      <a:defRPr sz="9500" kern="1200">
        <a:solidFill>
          <a:schemeClr val="tx1"/>
        </a:solidFill>
        <a:latin typeface="Arial"/>
        <a:ea typeface="+mn-ea"/>
        <a:cs typeface="+mn-cs"/>
      </a:defRPr>
    </a:lvl5pPr>
    <a:lvl6pPr marL="2286000" algn="l" defTabSz="914400" rtl="0" eaLnBrk="1" latinLnBrk="0" hangingPunct="1">
      <a:defRPr sz="9500" kern="1200">
        <a:solidFill>
          <a:schemeClr val="tx1"/>
        </a:solidFill>
        <a:latin typeface="Arial"/>
        <a:ea typeface="+mn-ea"/>
        <a:cs typeface="+mn-cs"/>
      </a:defRPr>
    </a:lvl6pPr>
    <a:lvl7pPr marL="2743200" algn="l" defTabSz="914400" rtl="0" eaLnBrk="1" latinLnBrk="0" hangingPunct="1">
      <a:defRPr sz="9500" kern="1200">
        <a:solidFill>
          <a:schemeClr val="tx1"/>
        </a:solidFill>
        <a:latin typeface="Arial"/>
        <a:ea typeface="+mn-ea"/>
        <a:cs typeface="+mn-cs"/>
      </a:defRPr>
    </a:lvl7pPr>
    <a:lvl8pPr marL="3200400" algn="l" defTabSz="914400" rtl="0" eaLnBrk="1" latinLnBrk="0" hangingPunct="1">
      <a:defRPr sz="9500" kern="1200">
        <a:solidFill>
          <a:schemeClr val="tx1"/>
        </a:solidFill>
        <a:latin typeface="Arial"/>
        <a:ea typeface="+mn-ea"/>
        <a:cs typeface="+mn-cs"/>
      </a:defRPr>
    </a:lvl8pPr>
    <a:lvl9pPr marL="3657600" algn="l" defTabSz="914400" rtl="0" eaLnBrk="1" latinLnBrk="0" hangingPunct="1">
      <a:defRPr sz="9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DD0"/>
    <a:srgbClr val="C5C9CF"/>
    <a:srgbClr val="D3DAE7"/>
    <a:srgbClr val="CDDFFF"/>
    <a:srgbClr val="990033"/>
    <a:srgbClr val="FF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33" d="100"/>
          <a:sy n="33" d="100"/>
        </p:scale>
        <p:origin x="1464" y="-4104"/>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909675" cy="215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t" anchorCtr="0" compatLnSpc="1">
            <a:prstTxWarp prst="textNoShape">
              <a:avLst/>
            </a:prstTxWarp>
          </a:bodyPr>
          <a:lstStyle>
            <a:defPPr>
              <a:defRPr kern="1200" smtId="4294967295"/>
            </a:defPPr>
            <a:lvl1pPr defTabSz="4295775">
              <a:defRPr sz="56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18181638" y="0"/>
            <a:ext cx="13909675" cy="215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t" anchorCtr="0" compatLnSpc="1">
            <a:prstTxWarp prst="textNoShape">
              <a:avLst/>
            </a:prstTxWarp>
          </a:bodyPr>
          <a:lstStyle>
            <a:defPPr>
              <a:defRPr kern="1200" smtId="4294967295"/>
            </a:defPPr>
            <a:lvl1pPr algn="r" defTabSz="4295775">
              <a:defRPr sz="56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993313" y="3230563"/>
            <a:ext cx="12114212" cy="161512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3209925" y="20459700"/>
            <a:ext cx="25679400" cy="1938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t" anchorCtr="0" compatLnSpc="1">
            <a:prstTxWarp prst="textNoShape">
              <a:avLst/>
            </a:prstTxWarp>
          </a:bodyPr>
          <a:lstStyle>
            <a:defPPr>
              <a:defRPr kern="1200" smtId="4294967295"/>
            </a:def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40911462"/>
            <a:ext cx="139096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b" anchorCtr="0" compatLnSpc="1">
            <a:prstTxWarp prst="textNoShape">
              <a:avLst/>
            </a:prstTxWarp>
          </a:bodyPr>
          <a:lstStyle>
            <a:defPPr>
              <a:defRPr kern="1200" smtId="4294967295"/>
            </a:defPPr>
            <a:lvl1pPr defTabSz="4295775">
              <a:defRPr sz="56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18181638" y="40911462"/>
            <a:ext cx="1390967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9549" tIns="214774" rIns="429549" bIns="214774" anchor="b" anchorCtr="0" compatLnSpc="1">
            <a:prstTxWarp prst="textNoShape">
              <a:avLst/>
            </a:prstTxWarp>
          </a:bodyPr>
          <a:lstStyle>
            <a:defPPr>
              <a:defRPr kern="1200" smtId="4294967295"/>
            </a:defPPr>
            <a:lvl1pPr algn="r" defTabSz="4295775">
              <a:defRPr sz="5600">
                <a:latin typeface="Arial" pitchFamily="34" charset="0"/>
              </a:defRPr>
            </a:lvl1pPr>
          </a:lstStyle>
          <a:p>
            <a:pPr>
              <a:defRPr/>
            </a:pPr>
            <a:fld id="{AEA066B3-641E-4838-9A33-2B477F89D584}" type="slidenum">
              <a:rPr lang="en-US"/>
              <a:pPr>
                <a:defRPr/>
              </a:pPr>
              <a:t>‹#›</a:t>
            </a:fld>
            <a:endParaRPr lang="en-US"/>
          </a:p>
        </p:txBody>
      </p:sp>
    </p:spTree>
    <p:extLst>
      <p:ext uri="{BB962C8B-B14F-4D97-AF65-F5344CB8AC3E}">
        <p14:creationId xmlns:p14="http://schemas.microsoft.com/office/powerpoint/2010/main" val="19709144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295775" eaLnBrk="0" hangingPunct="0">
              <a:defRPr sz="9500">
                <a:solidFill>
                  <a:schemeClr val="tx1"/>
                </a:solidFill>
                <a:latin typeface="Arial"/>
              </a:defRPr>
            </a:lvl1pPr>
            <a:lvl2pPr marL="742950" indent="-285750" defTabSz="4295775" eaLnBrk="0" hangingPunct="0">
              <a:defRPr sz="9500">
                <a:solidFill>
                  <a:schemeClr val="tx1"/>
                </a:solidFill>
                <a:latin typeface="Arial"/>
              </a:defRPr>
            </a:lvl2pPr>
            <a:lvl3pPr marL="1143000" indent="-228600" defTabSz="4295775" eaLnBrk="0" hangingPunct="0">
              <a:defRPr sz="9500">
                <a:solidFill>
                  <a:schemeClr val="tx1"/>
                </a:solidFill>
                <a:latin typeface="Arial"/>
              </a:defRPr>
            </a:lvl3pPr>
            <a:lvl4pPr marL="1600200" indent="-228600" defTabSz="4295775" eaLnBrk="0" hangingPunct="0">
              <a:defRPr sz="9500">
                <a:solidFill>
                  <a:schemeClr val="tx1"/>
                </a:solidFill>
                <a:latin typeface="Arial"/>
              </a:defRPr>
            </a:lvl4pPr>
            <a:lvl5pPr marL="2057400" indent="-228600" defTabSz="4295775" eaLnBrk="0" hangingPunct="0">
              <a:defRPr sz="9500">
                <a:solidFill>
                  <a:schemeClr val="tx1"/>
                </a:solidFill>
                <a:latin typeface="Arial"/>
              </a:defRPr>
            </a:lvl5pPr>
            <a:lvl6pPr marL="2514600" indent="-228600" defTabSz="4295775" eaLnBrk="0" fontAlgn="base" hangingPunct="0">
              <a:spcBef>
                <a:spcPct val="0"/>
              </a:spcBef>
              <a:spcAft>
                <a:spcPct val="0"/>
              </a:spcAft>
              <a:defRPr sz="9500">
                <a:solidFill>
                  <a:schemeClr val="tx1"/>
                </a:solidFill>
                <a:latin typeface="Arial"/>
              </a:defRPr>
            </a:lvl6pPr>
            <a:lvl7pPr marL="2971800" indent="-228600" defTabSz="4295775" eaLnBrk="0" fontAlgn="base" hangingPunct="0">
              <a:spcBef>
                <a:spcPct val="0"/>
              </a:spcBef>
              <a:spcAft>
                <a:spcPct val="0"/>
              </a:spcAft>
              <a:defRPr sz="9500">
                <a:solidFill>
                  <a:schemeClr val="tx1"/>
                </a:solidFill>
                <a:latin typeface="Arial"/>
              </a:defRPr>
            </a:lvl7pPr>
            <a:lvl8pPr marL="3429000" indent="-228600" defTabSz="4295775" eaLnBrk="0" fontAlgn="base" hangingPunct="0">
              <a:spcBef>
                <a:spcPct val="0"/>
              </a:spcBef>
              <a:spcAft>
                <a:spcPct val="0"/>
              </a:spcAft>
              <a:defRPr sz="9500">
                <a:solidFill>
                  <a:schemeClr val="tx1"/>
                </a:solidFill>
                <a:latin typeface="Arial"/>
              </a:defRPr>
            </a:lvl8pPr>
            <a:lvl9pPr marL="3886200" indent="-228600" defTabSz="4295775" eaLnBrk="0" fontAlgn="base" hangingPunct="0">
              <a:spcBef>
                <a:spcPct val="0"/>
              </a:spcBef>
              <a:spcAft>
                <a:spcPct val="0"/>
              </a:spcAft>
              <a:defRPr sz="9500">
                <a:solidFill>
                  <a:schemeClr val="tx1"/>
                </a:solidFill>
                <a:latin typeface="Arial"/>
              </a:defRPr>
            </a:lvl9pPr>
          </a:lstStyle>
          <a:p>
            <a:pPr eaLnBrk="1" hangingPunct="1"/>
            <a:fld id="{3530B917-47A7-4B04-9293-20B39C983CDB}" type="slidenum">
              <a:rPr lang="en-US" sz="5600" smtClean="0"/>
              <a:pPr eaLnBrk="1" hangingPunct="1"/>
              <a:t>1</a:t>
            </a:fld>
            <a:endParaRPr lang="en-US" sz="5600" smtClean="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smtClean="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13635038"/>
            <a:ext cx="27981275" cy="9407525"/>
          </a:xfrm>
        </p:spPr>
        <p:txBody>
          <a:bodyPr/>
          <a:lstStyle>
            <a:defPPr>
              <a:defRPr kern="1200" smtId="4294967295"/>
            </a:defPPr>
          </a:lstStyle>
          <a:p>
            <a:r>
              <a:rPr lang="en-US" smtClean="0"/>
              <a:t>Click to edit Master title style</a:t>
            </a:r>
            <a:endParaRPr lang="en-US"/>
          </a:p>
        </p:txBody>
      </p:sp>
      <p:sp>
        <p:nvSpPr>
          <p:cNvPr id="3" name="Subtitle 2"/>
          <p:cNvSpPr>
            <a:spLocks noGrp="1"/>
          </p:cNvSpPr>
          <p:nvPr>
            <p:ph type="subTitle" idx="1"/>
          </p:nvPr>
        </p:nvSpPr>
        <p:spPr>
          <a:xfrm>
            <a:off x="4937125" y="24871362"/>
            <a:ext cx="23044150" cy="11217275"/>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4FF88B4-D68E-40F9-AA18-AFABF452EABC}" type="slidenum">
              <a:rPr lang="en-US"/>
              <a:pPr>
                <a:defRPr/>
              </a:pPr>
              <a:t>‹#›</a:t>
            </a:fld>
            <a:endParaRPr lang="en-US"/>
          </a:p>
        </p:txBody>
      </p:sp>
    </p:spTree>
    <p:extLst>
      <p:ext uri="{BB962C8B-B14F-4D97-AF65-F5344CB8AC3E}">
        <p14:creationId xmlns:p14="http://schemas.microsoft.com/office/powerpoint/2010/main" val="14058498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F418F53-3E82-46D8-97EC-67C6C9ABFF5E}" type="slidenum">
              <a:rPr lang="en-US"/>
              <a:pPr>
                <a:defRPr/>
              </a:pPr>
              <a:t>‹#›</a:t>
            </a:fld>
            <a:endParaRPr lang="en-US"/>
          </a:p>
        </p:txBody>
      </p:sp>
    </p:spTree>
    <p:extLst>
      <p:ext uri="{BB962C8B-B14F-4D97-AF65-F5344CB8AC3E}">
        <p14:creationId xmlns:p14="http://schemas.microsoft.com/office/powerpoint/2010/main" val="22047323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757363"/>
            <a:ext cx="7405688" cy="37450712"/>
          </a:xfrm>
        </p:spPr>
        <p:txBody>
          <a:bodyPr vert="eaVert"/>
          <a:lstStyle>
            <a:defPPr>
              <a:defRPr kern="1200" smtId="4294967295"/>
            </a:defPPr>
          </a:lstStyle>
          <a:p>
            <a:r>
              <a:rPr lang="en-US" smtClean="0"/>
              <a:t>Click to edit Master title style</a:t>
            </a:r>
            <a:endParaRPr lang="en-US"/>
          </a:p>
        </p:txBody>
      </p:sp>
      <p:sp>
        <p:nvSpPr>
          <p:cNvPr id="3" name="Vertical Text Placeholder 2"/>
          <p:cNvSpPr>
            <a:spLocks noGrp="1"/>
          </p:cNvSpPr>
          <p:nvPr>
            <p:ph type="body" orient="vert" idx="1"/>
          </p:nvPr>
        </p:nvSpPr>
        <p:spPr>
          <a:xfrm>
            <a:off x="1646238" y="1757363"/>
            <a:ext cx="22067838" cy="37450712"/>
          </a:xfrm>
        </p:spPr>
        <p:txBody>
          <a:bodyPr vert="eaVert"/>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EBB3EAF-6BBC-45F4-B3A3-4EF863A8E06E}" type="slidenum">
              <a:rPr lang="en-US"/>
              <a:pPr>
                <a:defRPr/>
              </a:pPr>
              <a:t>‹#›</a:t>
            </a:fld>
            <a:endParaRPr lang="en-US"/>
          </a:p>
        </p:txBody>
      </p:sp>
    </p:spTree>
    <p:extLst>
      <p:ext uri="{BB962C8B-B14F-4D97-AF65-F5344CB8AC3E}">
        <p14:creationId xmlns:p14="http://schemas.microsoft.com/office/powerpoint/2010/main" val="25059714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idx="1"/>
          </p:nvPr>
        </p:nvSpPr>
        <p:spPr/>
        <p:txBody>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E32C5CB-5382-417F-AC6B-78C64FFCDCF6}" type="slidenum">
              <a:rPr lang="en-US"/>
              <a:pPr>
                <a:defRPr/>
              </a:pPr>
              <a:t>‹#›</a:t>
            </a:fld>
            <a:endParaRPr lang="en-US"/>
          </a:p>
        </p:txBody>
      </p:sp>
    </p:spTree>
    <p:extLst>
      <p:ext uri="{BB962C8B-B14F-4D97-AF65-F5344CB8AC3E}">
        <p14:creationId xmlns:p14="http://schemas.microsoft.com/office/powerpoint/2010/main" val="3999391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3525"/>
            <a:ext cx="27981275" cy="8718550"/>
          </a:xfrm>
        </p:spPr>
        <p:txBody>
          <a:bodyPr anchor="t"/>
          <a:lstStyle>
            <a:defPPr>
              <a:defRPr kern="1200" smtId="4294967295"/>
            </a:defPPr>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5" y="18602325"/>
            <a:ext cx="27981275" cy="96012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C351332-BA61-4BD4-AAA2-CD59485564E1}" type="slidenum">
              <a:rPr lang="en-US"/>
              <a:pPr>
                <a:defRPr/>
              </a:pPr>
              <a:t>‹#›</a:t>
            </a:fld>
            <a:endParaRPr lang="en-US"/>
          </a:p>
        </p:txBody>
      </p:sp>
    </p:spTree>
    <p:extLst>
      <p:ext uri="{BB962C8B-B14F-4D97-AF65-F5344CB8AC3E}">
        <p14:creationId xmlns:p14="http://schemas.microsoft.com/office/powerpoint/2010/main" val="265882050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Content Placeholder 2"/>
          <p:cNvSpPr>
            <a:spLocks noGrp="1"/>
          </p:cNvSpPr>
          <p:nvPr>
            <p:ph sz="half" idx="1"/>
          </p:nvPr>
        </p:nvSpPr>
        <p:spPr>
          <a:xfrm>
            <a:off x="1646238" y="10240963"/>
            <a:ext cx="14736762" cy="28967112"/>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0" y="10240963"/>
            <a:ext cx="14736762" cy="28967112"/>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5A650B6-66DA-4204-9071-F96AE4899D03}" type="slidenum">
              <a:rPr lang="en-US"/>
              <a:pPr>
                <a:defRPr/>
              </a:pPr>
              <a:t>‹#›</a:t>
            </a:fld>
            <a:endParaRPr lang="en-US"/>
          </a:p>
        </p:txBody>
      </p:sp>
    </p:spTree>
    <p:extLst>
      <p:ext uri="{BB962C8B-B14F-4D97-AF65-F5344CB8AC3E}">
        <p14:creationId xmlns:p14="http://schemas.microsoft.com/office/powerpoint/2010/main" val="38001193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8" y="9825038"/>
            <a:ext cx="14544675" cy="4094162"/>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8" y="13919200"/>
            <a:ext cx="14544675" cy="252888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9825038"/>
            <a:ext cx="14549438" cy="4094162"/>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3919200"/>
            <a:ext cx="14549438" cy="252888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4D5F16B-DD6E-42A7-A8F5-F8A70A86CA83}" type="slidenum">
              <a:rPr lang="en-US"/>
              <a:pPr>
                <a:defRPr/>
              </a:pPr>
              <a:t>‹#›</a:t>
            </a:fld>
            <a:endParaRPr lang="en-US"/>
          </a:p>
        </p:txBody>
      </p:sp>
    </p:spTree>
    <p:extLst>
      <p:ext uri="{BB962C8B-B14F-4D97-AF65-F5344CB8AC3E}">
        <p14:creationId xmlns:p14="http://schemas.microsoft.com/office/powerpoint/2010/main" val="28978628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5FF6486B-323D-40F0-99C5-B3F3B8201E1B}" type="slidenum">
              <a:rPr lang="en-US"/>
              <a:pPr>
                <a:defRPr/>
              </a:pPr>
              <a:t>‹#›</a:t>
            </a:fld>
            <a:endParaRPr lang="en-US"/>
          </a:p>
        </p:txBody>
      </p:sp>
    </p:spTree>
    <p:extLst>
      <p:ext uri="{BB962C8B-B14F-4D97-AF65-F5344CB8AC3E}">
        <p14:creationId xmlns:p14="http://schemas.microsoft.com/office/powerpoint/2010/main" val="9408123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162AA150-802E-45D0-8273-E9E01DD43BE3}" type="slidenum">
              <a:rPr lang="en-US"/>
              <a:pPr>
                <a:defRPr/>
              </a:pPr>
              <a:t>‹#›</a:t>
            </a:fld>
            <a:endParaRPr lang="en-US"/>
          </a:p>
        </p:txBody>
      </p:sp>
    </p:spTree>
    <p:extLst>
      <p:ext uri="{BB962C8B-B14F-4D97-AF65-F5344CB8AC3E}">
        <p14:creationId xmlns:p14="http://schemas.microsoft.com/office/powerpoint/2010/main" val="3765771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1747838"/>
            <a:ext cx="10829925" cy="7437437"/>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747838"/>
            <a:ext cx="18402300" cy="3746023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8" y="9185275"/>
            <a:ext cx="10829925" cy="300228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5757243-D4DE-442F-89C2-81405AB7227F}" type="slidenum">
              <a:rPr lang="en-US"/>
              <a:pPr>
                <a:defRPr/>
              </a:pPr>
              <a:t>‹#›</a:t>
            </a:fld>
            <a:endParaRPr lang="en-US"/>
          </a:p>
        </p:txBody>
      </p:sp>
    </p:spTree>
    <p:extLst>
      <p:ext uri="{BB962C8B-B14F-4D97-AF65-F5344CB8AC3E}">
        <p14:creationId xmlns:p14="http://schemas.microsoft.com/office/powerpoint/2010/main" val="258908136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30724475"/>
            <a:ext cx="19751675" cy="3625850"/>
          </a:xfrm>
        </p:spPr>
        <p:txBody>
          <a:bodyPr anchor="b"/>
          <a:lstStyle>
            <a:defPPr>
              <a:defRPr kern="1200" smtId="4294967295"/>
            </a:defPPr>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0" y="3921125"/>
            <a:ext cx="19751675" cy="2633503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0" y="34350325"/>
            <a:ext cx="19751675" cy="5151438"/>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91FC654-42A0-4B71-8C07-17A814FF7782}" type="slidenum">
              <a:rPr lang="en-US"/>
              <a:pPr>
                <a:defRPr/>
              </a:pPr>
              <a:t>‹#›</a:t>
            </a:fld>
            <a:endParaRPr lang="en-US"/>
          </a:p>
        </p:txBody>
      </p:sp>
    </p:spTree>
    <p:extLst>
      <p:ext uri="{BB962C8B-B14F-4D97-AF65-F5344CB8AC3E}">
        <p14:creationId xmlns:p14="http://schemas.microsoft.com/office/powerpoint/2010/main" val="3508139088"/>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5925"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ctr" anchorCtr="0" compatLnSpc="1">
            <a:prstTxWarp prst="textNoShape">
              <a:avLst/>
            </a:prstTxWarp>
          </a:bodyPr>
          <a:lstStyle>
            <a:defPPr>
              <a:defRPr kern="1200" smtId="4294967295"/>
            </a:defPPr>
          </a:lstStyle>
          <a:p>
            <a:pPr lvl="0"/>
            <a:r>
              <a:rPr lang="en-US" smtClean="0"/>
              <a:t>Click to edit Master title style</a:t>
            </a:r>
          </a:p>
        </p:txBody>
      </p:sp>
      <p:sp>
        <p:nvSpPr>
          <p:cNvPr id="1027" name="Rectangle 3"/>
          <p:cNvSpPr>
            <a:spLocks noGrp="1" noChangeArrowheads="1"/>
          </p:cNvSpPr>
          <p:nvPr>
            <p:ph type="body" idx="1"/>
          </p:nvPr>
        </p:nvSpPr>
        <p:spPr bwMode="auto">
          <a:xfrm>
            <a:off x="1646238" y="10240963"/>
            <a:ext cx="29625925" cy="28967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646238" y="39970075"/>
            <a:ext cx="76803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vl1pPr defTabSz="4806950">
              <a:defRPr sz="7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7438" y="39970075"/>
            <a:ext cx="104235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vl1pPr algn="ctr" defTabSz="4806950">
              <a:defRPr sz="7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838" y="39970075"/>
            <a:ext cx="76803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709" tIns="240355" rIns="480709" bIns="240355" anchor="t" anchorCtr="0" compatLnSpc="1">
            <a:prstTxWarp prst="textNoShape">
              <a:avLst/>
            </a:prstTxWarp>
          </a:bodyPr>
          <a:lstStyle>
            <a:defPPr>
              <a:defRPr kern="1200" smtId="4294967295"/>
            </a:defPPr>
            <a:lvl1pPr algn="r" defTabSz="4806950">
              <a:defRPr sz="7400">
                <a:latin typeface="Arial" pitchFamily="34" charset="0"/>
              </a:defRPr>
            </a:lvl1pPr>
          </a:lstStyle>
          <a:p>
            <a:pPr>
              <a:defRPr/>
            </a:pPr>
            <a:fld id="{CC80CB46-C4F4-4D74-A9CA-81CCF72B7A5A}" type="slidenum">
              <a:rPr lang="en-US"/>
              <a:pPr>
                <a:defRPr/>
              </a:pPr>
              <a:t>‹#›</a:t>
            </a:fld>
            <a:endParaRPr lang="en-US"/>
          </a:p>
        </p:txBody>
      </p:sp>
      <p:pic>
        <p:nvPicPr>
          <p:cNvPr id="1031" name="New picture"/>
          <p:cNvPicPr/>
          <p:nvPr/>
        </p:nvPicPr>
        <p:blipFill dpi="0">
          <a:blip r:embed="rId13"/>
          <a:stretch>
            <a:fillRect/>
          </a:stretch>
        </p:blipFill>
        <p:spPr>
          <a:xfrm rot="16200000">
            <a:off x="-11506200" y="21945600"/>
            <a:ext cx="14274800" cy="4368800"/>
          </a:xfrm>
          <a:prstGeom prst="rect">
            <a:avLst/>
          </a:prstGeom>
        </p:spPr>
      </p:pic>
      <p:pic>
        <p:nvPicPr>
          <p:cNvPr id="1032" name="New picture"/>
          <p:cNvPicPr/>
          <p:nvPr/>
        </p:nvPicPr>
        <p:blipFill dpi="0">
          <a:blip r:embed="rId13"/>
          <a:stretch>
            <a:fillRect/>
          </a:stretch>
        </p:blipFill>
        <p:spPr>
          <a:xfrm rot="5400000">
            <a:off x="30149800" y="21945600"/>
            <a:ext cx="14274800" cy="4368800"/>
          </a:xfrm>
          <a:prstGeom prst="rect">
            <a:avLst/>
          </a:prstGeom>
        </p:spPr>
      </p:pic>
      <p:pic>
        <p:nvPicPr>
          <p:cNvPr id="1033" name="New picture"/>
          <p:cNvPicPr/>
          <p:nvPr/>
        </p:nvPicPr>
        <p:blipFill dpi="0">
          <a:blip r:embed="rId14"/>
          <a:stretch>
            <a:fillRect/>
          </a:stretch>
        </p:blipFill>
        <p:spPr>
          <a:xfrm>
            <a:off x="1174750" y="44399200"/>
            <a:ext cx="30568900" cy="1549400"/>
          </a:xfrm>
          <a:prstGeom prst="rect">
            <a:avLst/>
          </a:prstGeom>
        </p:spPr>
      </p:pic>
      <p:sp>
        <p:nvSpPr>
          <p:cNvPr id="1034" name="New shape"/>
          <p:cNvSpPr/>
          <p:nvPr/>
        </p:nvSpPr>
        <p:spPr>
          <a:xfrm>
            <a:off x="117475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smtId="4294967295">
                <a:solidFill>
                  <a:srgbClr val="808080"/>
                </a:solidFill>
              </a:rPr>
              <a:t>Template ID: bloodcells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Arial" pitchFamily="34" charset="0"/>
        </a:defRPr>
      </a:lvl2pPr>
      <a:lvl3pPr algn="ctr" defTabSz="4806950" rtl="0" eaLnBrk="0" fontAlgn="base" hangingPunct="0">
        <a:spcBef>
          <a:spcPct val="0"/>
        </a:spcBef>
        <a:spcAft>
          <a:spcPct val="0"/>
        </a:spcAft>
        <a:defRPr sz="23100">
          <a:solidFill>
            <a:schemeClr val="tx2"/>
          </a:solidFill>
          <a:latin typeface="Arial" pitchFamily="34" charset="0"/>
        </a:defRPr>
      </a:lvl3pPr>
      <a:lvl4pPr algn="ctr" defTabSz="4806950" rtl="0" eaLnBrk="0" fontAlgn="base" hangingPunct="0">
        <a:spcBef>
          <a:spcPct val="0"/>
        </a:spcBef>
        <a:spcAft>
          <a:spcPct val="0"/>
        </a:spcAft>
        <a:defRPr sz="23100">
          <a:solidFill>
            <a:schemeClr val="tx2"/>
          </a:solidFill>
          <a:latin typeface="Arial" pitchFamily="34" charset="0"/>
        </a:defRPr>
      </a:lvl4pPr>
      <a:lvl5pPr algn="ctr" defTabSz="4806950" rtl="0" eaLnBrk="0" fontAlgn="base" hangingPunct="0">
        <a:spcBef>
          <a:spcPct val="0"/>
        </a:spcBef>
        <a:spcAft>
          <a:spcPct val="0"/>
        </a:spcAft>
        <a:defRPr sz="23100">
          <a:solidFill>
            <a:schemeClr val="tx2"/>
          </a:solidFill>
          <a:latin typeface="Arial" pitchFamily="34" charset="0"/>
        </a:defRPr>
      </a:lvl5pPr>
      <a:lvl6pPr marL="457200" algn="ctr" defTabSz="4806950" rtl="0" fontAlgn="base">
        <a:spcBef>
          <a:spcPct val="0"/>
        </a:spcBef>
        <a:spcAft>
          <a:spcPct val="0"/>
        </a:spcAft>
        <a:defRPr sz="23100">
          <a:solidFill>
            <a:schemeClr val="tx2"/>
          </a:solidFill>
          <a:latin typeface="Arial" pitchFamily="34" charset="0"/>
        </a:defRPr>
      </a:lvl6pPr>
      <a:lvl7pPr marL="914400" algn="ctr" defTabSz="4806950" rtl="0" fontAlgn="base">
        <a:spcBef>
          <a:spcPct val="0"/>
        </a:spcBef>
        <a:spcAft>
          <a:spcPct val="0"/>
        </a:spcAft>
        <a:defRPr sz="23100">
          <a:solidFill>
            <a:schemeClr val="tx2"/>
          </a:solidFill>
          <a:latin typeface="Arial" pitchFamily="34" charset="0"/>
        </a:defRPr>
      </a:lvl7pPr>
      <a:lvl8pPr marL="1371600" algn="ctr" defTabSz="4806950" rtl="0" fontAlgn="base">
        <a:spcBef>
          <a:spcPct val="0"/>
        </a:spcBef>
        <a:spcAft>
          <a:spcPct val="0"/>
        </a:spcAft>
        <a:defRPr sz="23100">
          <a:solidFill>
            <a:schemeClr val="tx2"/>
          </a:solidFill>
          <a:latin typeface="Arial" pitchFamily="34" charset="0"/>
        </a:defRPr>
      </a:lvl8pPr>
      <a:lvl9pPr marL="1828800" algn="ctr" defTabSz="4806950" rtl="0" fontAlgn="base">
        <a:spcBef>
          <a:spcPct val="0"/>
        </a:spcBef>
        <a:spcAft>
          <a:spcPct val="0"/>
        </a:spcAft>
        <a:defRPr sz="23100">
          <a:solidFill>
            <a:schemeClr val="tx2"/>
          </a:solidFill>
          <a:latin typeface="Arial" pitchFamily="34" charset="0"/>
        </a:defRPr>
      </a:lvl9pPr>
    </p:titleStyle>
    <p:bodyStyle>
      <a:defPPr>
        <a:defRPr kern="1200" smtId="4294967295"/>
      </a:defPPr>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hyperlink" Target="https://raw.github.com/attractivechaos/plb/master/sudoku/sudoku_v1.c" TargetMode="External"/><Relationship Id="rId20" Type="http://schemas.openxmlformats.org/officeDocument/2006/relationships/hyperlink" Target="https://attractivechaos.wordpress.com/2011/06/19/an-incomplete-review-of-sudoku-solver-implementations/" TargetMode="External"/><Relationship Id="rId21" Type="http://schemas.openxmlformats.org/officeDocument/2006/relationships/hyperlink" Target="https://github.com/attractivechaos/plb/blob/master/sudoku/incoming/alternate/Sudoku_bc.java" TargetMode="External"/><Relationship Id="rId22" Type="http://schemas.openxmlformats.org/officeDocument/2006/relationships/hyperlink" Target="https://github.com/attractivechaos/plb/blob/master/sudoku/incoming/alternate/Sudoku_dl.java" TargetMode="External"/><Relationship Id="rId23" Type="http://schemas.openxmlformats.org/officeDocument/2006/relationships/hyperlink" Target="https://github.com/attractivechaos/plb/blob/master/sudoku/incoming/alternate/Sudoku_6l.java" TargetMode="External"/><Relationship Id="rId10" Type="http://schemas.openxmlformats.org/officeDocument/2006/relationships/hyperlink" Target="http://www.setbb.com/sudoku/viewtopic.php?t=1586" TargetMode="External"/><Relationship Id="rId11" Type="http://schemas.openxmlformats.org/officeDocument/2006/relationships/hyperlink" Target="https://github.com/attractivechaos/plb/blob/master/sudoku/sudoku_v1.java" TargetMode="External"/><Relationship Id="rId12" Type="http://schemas.openxmlformats.org/officeDocument/2006/relationships/hyperlink" Target="https://github.com/attractivechaos/plb/blob/master/sudoku/sudoku_v1.js" TargetMode="External"/><Relationship Id="rId13" Type="http://schemas.openxmlformats.org/officeDocument/2006/relationships/hyperlink" Target="https://github.com/attractivechaos/plb/blob/master/sudoku/sudoku_v1.lua" TargetMode="External"/><Relationship Id="rId14" Type="http://schemas.openxmlformats.org/officeDocument/2006/relationships/hyperlink" Target="https://github.com/attractivechaos/plb/blob/master/sudoku/incoming/sudoku-bb.py" TargetMode="External"/><Relationship Id="rId15" Type="http://schemas.openxmlformats.org/officeDocument/2006/relationships/hyperlink" Target="https://github.com/attractivechaos/plb/blob/master/sudoku/incoming/sudoku-gh.js" TargetMode="External"/><Relationship Id="rId16" Type="http://schemas.openxmlformats.org/officeDocument/2006/relationships/hyperlink" Target="http://norvig.com/sudoku.html" TargetMode="External"/><Relationship Id="rId17" Type="http://schemas.openxmlformats.org/officeDocument/2006/relationships/hyperlink" Target="https://github.com/attractivechaos/plb/blob/master/sudoku/sudoku_v1.py" TargetMode="External"/><Relationship Id="rId18" Type="http://schemas.openxmlformats.org/officeDocument/2006/relationships/hyperlink" Target="https://github.com/attractivechaos/plb/blob/master/sudoku/incoming/alternate/sudoku-pk.js" TargetMode="External"/><Relationship Id="rId19" Type="http://schemas.openxmlformats.org/officeDocument/2006/relationships/hyperlink" Target="https://github.com/attractivechaos/plb/blob/master/sudoku/incoming/alternate/sudoku-aa.py"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www.sudokuoftheday.com/techniques/" TargetMode="External"/><Relationship Id="rId5" Type="http://schemas.openxmlformats.org/officeDocument/2006/relationships/hyperlink" Target="http://citeseerx.ist.psu.edu/viewdoc/summary?doi=10.1.1.64.459"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hyperlink" Target="http://www.setbb.com/phpbb/viewtopic.php?mforum=sudoku&amp;p=119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6000" b="-6000"/>
          </a:stretch>
        </a:blipFill>
        <a:effectLst/>
      </p:bgPr>
    </p:bg>
    <p:spTree>
      <p:nvGrpSpPr>
        <p:cNvPr id="1" name=""/>
        <p:cNvGrpSpPr/>
        <p:nvPr/>
      </p:nvGrpSpPr>
      <p:grpSpPr>
        <a:xfrm>
          <a:off x="0" y="0"/>
          <a:ext cx="0" cy="0"/>
          <a:chOff x="0" y="0"/>
          <a:chExt cx="0" cy="0"/>
        </a:xfrm>
      </p:grpSpPr>
      <p:sp>
        <p:nvSpPr>
          <p:cNvPr id="2050" name="Rectangle 5"/>
          <p:cNvSpPr>
            <a:spLocks noChangeArrowheads="1"/>
          </p:cNvSpPr>
          <p:nvPr/>
        </p:nvSpPr>
        <p:spPr bwMode="auto">
          <a:xfrm>
            <a:off x="0" y="1250950"/>
            <a:ext cx="32918400" cy="4281488"/>
          </a:xfrm>
          <a:prstGeom prst="rect">
            <a:avLst/>
          </a:prstGeom>
          <a:solidFill>
            <a:schemeClr val="tx2">
              <a:lumMod val="75000"/>
            </a:schemeClr>
          </a:solidFill>
          <a:ln>
            <a:noFill/>
          </a:ln>
        </p:spPr>
        <p:txBody>
          <a:bodyPr wrap="none" anchor="ctr"/>
          <a:lstStyle>
            <a:defPPr>
              <a:defRPr kern="1200" smtId="4294967295"/>
            </a:defPPr>
          </a:lstStyle>
          <a:p>
            <a:pPr algn="ctr" defTabSz="4806950">
              <a:defRPr/>
            </a:pPr>
            <a:endParaRPr lang="en-US"/>
          </a:p>
        </p:txBody>
      </p:sp>
      <p:sp>
        <p:nvSpPr>
          <p:cNvPr id="2051" name="Rectangle 6"/>
          <p:cNvSpPr>
            <a:spLocks noChangeArrowheads="1"/>
          </p:cNvSpPr>
          <p:nvPr/>
        </p:nvSpPr>
        <p:spPr bwMode="auto">
          <a:xfrm>
            <a:off x="1443038" y="1395413"/>
            <a:ext cx="30032325" cy="3944937"/>
          </a:xfrm>
          <a:prstGeom prst="rect">
            <a:avLst/>
          </a:prstGeom>
          <a:noFill/>
          <a:ln>
            <a:noFill/>
          </a:ln>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70165" tIns="235082" rIns="470165" bIns="235082" anchor="ctr"/>
          <a:lstStyle>
            <a:defPPr>
              <a:defRPr kern="1200" smtId="4294967295"/>
            </a:defPPr>
          </a:lstStyle>
          <a:p>
            <a:pPr algn="ctr" defTabSz="4806950"/>
            <a:r>
              <a:rPr lang="en-US" sz="9600" dirty="0" smtClean="0">
                <a:solidFill>
                  <a:schemeClr val="bg1"/>
                </a:solidFill>
              </a:rPr>
              <a:t>Heuristic Solver </a:t>
            </a:r>
            <a:r>
              <a:rPr lang="en-US" sz="9600" dirty="0">
                <a:solidFill>
                  <a:schemeClr val="bg1"/>
                </a:solidFill>
              </a:rPr>
              <a:t>for </a:t>
            </a:r>
            <a:r>
              <a:rPr lang="en-US" sz="9600" dirty="0" smtClean="0">
                <a:solidFill>
                  <a:schemeClr val="bg1"/>
                </a:solidFill>
              </a:rPr>
              <a:t>Various Sudoku </a:t>
            </a:r>
            <a:r>
              <a:rPr lang="en-US" sz="6900" dirty="0">
                <a:solidFill>
                  <a:schemeClr val="bg1"/>
                </a:solidFill>
              </a:rPr>
              <a:t/>
            </a:r>
            <a:br>
              <a:rPr lang="en-US" sz="6900" dirty="0">
                <a:solidFill>
                  <a:schemeClr val="bg1"/>
                </a:solidFill>
              </a:rPr>
            </a:br>
            <a:r>
              <a:rPr lang="en-US" altLang="zh-CN" sz="6400" dirty="0" err="1" smtClean="0">
                <a:solidFill>
                  <a:schemeClr val="bg1"/>
                </a:solidFill>
              </a:rPr>
              <a:t>Yelun</a:t>
            </a:r>
            <a:r>
              <a:rPr lang="en-US" altLang="zh-CN" sz="6400" dirty="0" smtClean="0">
                <a:solidFill>
                  <a:schemeClr val="bg1"/>
                </a:solidFill>
              </a:rPr>
              <a:t> </a:t>
            </a:r>
            <a:r>
              <a:rPr lang="en-US" altLang="zh-CN" sz="6400" dirty="0" err="1" smtClean="0">
                <a:solidFill>
                  <a:schemeClr val="bg1"/>
                </a:solidFill>
              </a:rPr>
              <a:t>Bao</a:t>
            </a:r>
            <a:r>
              <a:rPr lang="en-US" altLang="zh-CN" sz="6400" dirty="0" smtClean="0">
                <a:solidFill>
                  <a:schemeClr val="bg1"/>
                </a:solidFill>
              </a:rPr>
              <a:t>, </a:t>
            </a:r>
            <a:r>
              <a:rPr lang="en-US" altLang="zh-CN" sz="6400" dirty="0" err="1" smtClean="0">
                <a:solidFill>
                  <a:schemeClr val="bg1"/>
                </a:solidFill>
              </a:rPr>
              <a:t>Zhenxiao</a:t>
            </a:r>
            <a:r>
              <a:rPr lang="en-US" altLang="zh-CN" sz="6400" dirty="0" smtClean="0">
                <a:solidFill>
                  <a:schemeClr val="bg1"/>
                </a:solidFill>
              </a:rPr>
              <a:t> Liang</a:t>
            </a:r>
            <a:r>
              <a:rPr lang="en-US" sz="4800" i="1" dirty="0">
                <a:solidFill>
                  <a:schemeClr val="bg1"/>
                </a:solidFill>
              </a:rPr>
              <a:t/>
            </a:r>
            <a:br>
              <a:rPr lang="en-US" sz="4800" i="1" dirty="0">
                <a:solidFill>
                  <a:schemeClr val="bg1"/>
                </a:solidFill>
              </a:rPr>
            </a:br>
            <a:r>
              <a:rPr lang="en-US" sz="4800" i="1" dirty="0" smtClean="0">
                <a:solidFill>
                  <a:schemeClr val="bg1"/>
                </a:solidFill>
              </a:rPr>
              <a:t>Institute of Interdisciplinary Information Science</a:t>
            </a:r>
            <a:endParaRPr lang="en-US" sz="4800" i="1" dirty="0">
              <a:solidFill>
                <a:schemeClr val="bg1"/>
              </a:solidFill>
            </a:endParaRPr>
          </a:p>
        </p:txBody>
      </p:sp>
      <p:sp>
        <p:nvSpPr>
          <p:cNvPr id="2053" name="Rectangle 31"/>
          <p:cNvSpPr>
            <a:spLocks noChangeArrowheads="1"/>
          </p:cNvSpPr>
          <p:nvPr/>
        </p:nvSpPr>
        <p:spPr bwMode="auto">
          <a:xfrm>
            <a:off x="257790" y="34460244"/>
            <a:ext cx="11140033" cy="8697692"/>
          </a:xfrm>
          <a:prstGeom prst="rect">
            <a:avLst/>
          </a:prstGeom>
          <a:solidFill>
            <a:schemeClr val="accent5">
              <a:lumMod val="20000"/>
              <a:lumOff val="80000"/>
            </a:schemeClr>
          </a:solidFill>
          <a:ln>
            <a:noFill/>
          </a:ln>
        </p:spPr>
        <p:txBody>
          <a:bodyPr lIns="360000" tIns="360000" rIns="360000" bIns="360000"/>
          <a:lstStyle>
            <a:defPPr>
              <a:defRPr kern="1200" smtId="4294967295"/>
            </a:defPPr>
          </a:lstStyle>
          <a:p>
            <a:pPr marL="381000" indent="-381000">
              <a:lnSpc>
                <a:spcPct val="110000"/>
              </a:lnSpc>
              <a:spcBef>
                <a:spcPct val="50000"/>
              </a:spcBef>
              <a:defRPr/>
            </a:pPr>
            <a:r>
              <a:rPr lang="en-GB" sz="4800" b="1" dirty="0">
                <a:solidFill>
                  <a:schemeClr val="tx2">
                    <a:lumMod val="75000"/>
                  </a:schemeClr>
                </a:solidFill>
              </a:rPr>
              <a:t>Literature </a:t>
            </a:r>
            <a:r>
              <a:rPr lang="en-GB" sz="4800" b="1" dirty="0" smtClean="0">
                <a:solidFill>
                  <a:schemeClr val="tx2">
                    <a:lumMod val="75000"/>
                  </a:schemeClr>
                </a:solidFill>
              </a:rPr>
              <a:t>Cited</a:t>
            </a:r>
            <a:endParaRPr lang="en-AU" sz="4800" dirty="0">
              <a:solidFill>
                <a:schemeClr val="tx2">
                  <a:lumMod val="75000"/>
                </a:schemeClr>
              </a:solidFill>
            </a:endParaRPr>
          </a:p>
          <a:p>
            <a:r>
              <a:rPr lang="en-US" sz="3200" dirty="0"/>
              <a:t>[1]. </a:t>
            </a:r>
            <a:r>
              <a:rPr lang="en-US" sz="3200" dirty="0" err="1"/>
              <a:t>Astraware</a:t>
            </a:r>
            <a:r>
              <a:rPr lang="en-US" sz="3200" dirty="0"/>
              <a:t> Limited. Techniques For Solving Sudoku. [homepage on the Internet]. 2008. Available from Website: </a:t>
            </a:r>
            <a:r>
              <a:rPr lang="en-US" sz="3200" u="sng" dirty="0">
                <a:hlinkClick r:id="rId4"/>
              </a:rPr>
              <a:t>http://www.sudokuoftheday.com/techniques/</a:t>
            </a:r>
            <a:endParaRPr lang="en-US" sz="3200" dirty="0"/>
          </a:p>
          <a:p>
            <a:r>
              <a:rPr lang="en-US" sz="3200" dirty="0"/>
              <a:t>[2]. </a:t>
            </a:r>
            <a:r>
              <a:rPr lang="en-US" sz="3200" dirty="0" err="1"/>
              <a:t>Marwala</a:t>
            </a:r>
            <a:r>
              <a:rPr lang="en-US" sz="3200" dirty="0"/>
              <a:t> T. Stochastic Optimization Approaches for Solving Sudoku. [homepage on the Internet]. 2008. Available from Website: http://arxiv.org/abs/0805.0697  </a:t>
            </a:r>
          </a:p>
          <a:p>
            <a:r>
              <a:rPr lang="en-US" sz="3200" dirty="0"/>
              <a:t>[3]. </a:t>
            </a:r>
            <a:r>
              <a:rPr lang="en-US" sz="3200" dirty="0" err="1"/>
              <a:t>Cazenave</a:t>
            </a:r>
            <a:r>
              <a:rPr lang="en-US" sz="3200" dirty="0"/>
              <a:t> T. A search based Sudoku solver. [homepage on the Internet]. No date. Available from Website: </a:t>
            </a:r>
            <a:r>
              <a:rPr lang="en-US" sz="3200" u="sng" dirty="0">
                <a:hlinkClick r:id="rId5"/>
              </a:rPr>
              <a:t>http://citeseerx.ist.psu.edu/viewdoc/summary?doi=10.1.1.64.459</a:t>
            </a:r>
            <a:endParaRPr lang="en-US" sz="3200" dirty="0"/>
          </a:p>
          <a:p>
            <a:r>
              <a:rPr lang="en-US" sz="3200" dirty="0"/>
              <a:t>[4]. Knuth, Donald (2000). "Dancing links". Millennial Perspectives in Computer Science. P159. 187. </a:t>
            </a:r>
            <a:r>
              <a:rPr lang="en-US" sz="3200" dirty="0" err="1"/>
              <a:t>arXiv:cs</a:t>
            </a:r>
            <a:r>
              <a:rPr lang="en-US" sz="3200" dirty="0"/>
              <a:t>/0011047 Freely accessible. Retrieved 2006-07-11.</a:t>
            </a:r>
          </a:p>
        </p:txBody>
      </p:sp>
      <p:sp>
        <p:nvSpPr>
          <p:cNvPr id="2054" name="Rectangle 55"/>
          <p:cNvSpPr>
            <a:spLocks noChangeArrowheads="1"/>
          </p:cNvSpPr>
          <p:nvPr/>
        </p:nvSpPr>
        <p:spPr bwMode="auto">
          <a:xfrm>
            <a:off x="22548961" y="22472481"/>
            <a:ext cx="9670059" cy="14426801"/>
          </a:xfrm>
          <a:prstGeom prst="rect">
            <a:avLst/>
          </a:prstGeom>
          <a:solidFill>
            <a:schemeClr val="accent2">
              <a:lumMod val="20000"/>
              <a:lumOff val="80000"/>
            </a:schemeClr>
          </a:solidFill>
          <a:ln>
            <a:noFill/>
          </a:ln>
        </p:spPr>
        <p:txBody>
          <a:bodyPr lIns="360000" tIns="360000" rIns="360000" bIns="360000"/>
          <a:lstStyle>
            <a:defPPr>
              <a:defRPr kern="1200" smtId="4294967295"/>
            </a:defPPr>
          </a:lstStyle>
          <a:p>
            <a:pPr marL="381000" indent="-381000">
              <a:spcBef>
                <a:spcPct val="50000"/>
              </a:spcBef>
              <a:defRPr/>
            </a:pPr>
            <a:r>
              <a:rPr lang="en-GB" sz="4800" b="1" dirty="0" smtClean="0">
                <a:solidFill>
                  <a:schemeClr val="tx2">
                    <a:lumMod val="75000"/>
                  </a:schemeClr>
                </a:solidFill>
              </a:rPr>
              <a:t>Results</a:t>
            </a:r>
          </a:p>
          <a:p>
            <a:pPr indent="-381000">
              <a:spcBef>
                <a:spcPct val="50000"/>
              </a:spcBef>
              <a:defRPr/>
            </a:pPr>
            <a:r>
              <a:rPr lang="en-GB" sz="3600" dirty="0"/>
              <a:t>We </a:t>
            </a:r>
            <a:r>
              <a:rPr lang="en-GB" sz="3600" dirty="0" smtClean="0"/>
              <a:t>used </a:t>
            </a:r>
            <a:r>
              <a:rPr lang="en-GB" sz="3600" dirty="0"/>
              <a:t>two different criterions to measure the performance of Sudoku algorithms. One is by time the algorithm used to search while the other is by number of nodes the search process explored. </a:t>
            </a:r>
            <a:r>
              <a:rPr lang="en-GB" sz="3600" dirty="0" smtClean="0"/>
              <a:t>The latter one is independent of platform used.</a:t>
            </a:r>
          </a:p>
          <a:p>
            <a:pPr indent="-381000">
              <a:spcBef>
                <a:spcPct val="50000"/>
              </a:spcBef>
              <a:defRPr/>
            </a:pPr>
            <a:r>
              <a:rPr lang="en-GB" sz="3600" dirty="0" smtClean="0"/>
              <a:t>The Following </a:t>
            </a:r>
            <a:r>
              <a:rPr lang="en-US" altLang="zh-CN" sz="3600" dirty="0" smtClean="0"/>
              <a:t>are</a:t>
            </a:r>
            <a:r>
              <a:rPr lang="en-GB" sz="3600" dirty="0" smtClean="0"/>
              <a:t> some comparisons between the known algorithms and ours. We ran </a:t>
            </a:r>
            <a:r>
              <a:rPr lang="en-GB" sz="3600" dirty="0"/>
              <a:t>our solver on 20 very hard  9×9 </a:t>
            </a:r>
            <a:r>
              <a:rPr lang="en-GB" sz="3600" dirty="0" smtClean="0"/>
              <a:t>Sudoku </a:t>
            </a:r>
            <a:r>
              <a:rPr lang="en-GB" sz="3600" dirty="0"/>
              <a:t>puzzles and five </a:t>
            </a:r>
            <a:r>
              <a:rPr lang="en-GB" sz="3600" dirty="0" smtClean="0"/>
              <a:t>16x16 </a:t>
            </a:r>
            <a:r>
              <a:rPr lang="en-GB" sz="3600" dirty="0"/>
              <a:t>Sudoku </a:t>
            </a:r>
            <a:r>
              <a:rPr lang="en-GB" sz="3600" dirty="0" smtClean="0"/>
              <a:t>puzzles,</a:t>
            </a:r>
            <a:r>
              <a:rPr lang="en-GB" sz="3600" dirty="0"/>
              <a:t> </a:t>
            </a:r>
            <a:r>
              <a:rPr lang="en-GB" sz="3600" dirty="0" smtClean="0"/>
              <a:t>which are chosen as test data (differ from the data to adjust the </a:t>
            </a:r>
            <a:r>
              <a:rPr lang="en-US" altLang="zh-CN" sz="3600" i="1" dirty="0" smtClean="0"/>
              <a:t>Heuristic.</a:t>
            </a:r>
            <a:r>
              <a:rPr lang="en-GB" sz="3600" dirty="0" smtClean="0"/>
              <a:t>)</a:t>
            </a:r>
            <a:endParaRPr lang="en-GB" sz="3600" dirty="0"/>
          </a:p>
          <a:p>
            <a:pPr indent="-381000">
              <a:spcBef>
                <a:spcPct val="50000"/>
              </a:spcBef>
              <a:defRPr/>
            </a:pPr>
            <a:endParaRPr lang="en-GB" sz="6000" baseline="30000" dirty="0"/>
          </a:p>
        </p:txBody>
      </p:sp>
      <p:sp>
        <p:nvSpPr>
          <p:cNvPr id="2061" name="Text Box 72"/>
          <p:cNvSpPr txBox="1">
            <a:spLocks noChangeArrowheads="1"/>
          </p:cNvSpPr>
          <p:nvPr/>
        </p:nvSpPr>
        <p:spPr bwMode="auto">
          <a:xfrm>
            <a:off x="658669" y="6314768"/>
            <a:ext cx="10391610" cy="8116849"/>
          </a:xfrm>
          <a:prstGeom prst="rect">
            <a:avLst/>
          </a:prstGeom>
          <a:solidFill>
            <a:schemeClr val="accent2">
              <a:lumMod val="20000"/>
              <a:lumOff val="80000"/>
            </a:schemeClr>
          </a:solidFill>
          <a:ln>
            <a:noFill/>
          </a:ln>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GB" dirty="0"/>
              <a:t>Introduction</a:t>
            </a:r>
            <a:endParaRPr lang="en-US" dirty="0"/>
          </a:p>
          <a:p>
            <a:pPr marL="0"/>
            <a:r>
              <a:rPr lang="en-US" sz="6000" b="0" baseline="30000" dirty="0">
                <a:solidFill>
                  <a:schemeClr val="tx1"/>
                </a:solidFill>
              </a:rPr>
              <a:t>In the last decade, solving the Sudoku puzzle has become every one’s passion. The simplicity of puzzle’s structure and the low requirement of mathematical skills caused people to have enormous interest in accepting challenges to solve the puzzle. Therefore, developers have tried to find algorithms in order to generate the variety of puzzles for human players so that they could be even solved by computer programming.</a:t>
            </a:r>
          </a:p>
        </p:txBody>
      </p:sp>
      <p:sp>
        <p:nvSpPr>
          <p:cNvPr id="2062" name="Text Box 74"/>
          <p:cNvSpPr txBox="1">
            <a:spLocks noChangeArrowheads="1"/>
          </p:cNvSpPr>
          <p:nvPr/>
        </p:nvSpPr>
        <p:spPr bwMode="auto">
          <a:xfrm>
            <a:off x="619271" y="14954519"/>
            <a:ext cx="10470406" cy="19169420"/>
          </a:xfrm>
          <a:prstGeom prst="rect">
            <a:avLst/>
          </a:prstGeom>
          <a:solidFill>
            <a:schemeClr val="accent2">
              <a:lumMod val="20000"/>
              <a:lumOff val="80000"/>
            </a:schemeClr>
          </a:solidFill>
          <a:ln>
            <a:noFill/>
          </a:ln>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GB" dirty="0"/>
              <a:t>Already-known </a:t>
            </a:r>
            <a:r>
              <a:rPr lang="en-GB" dirty="0" smtClean="0"/>
              <a:t>Solvers</a:t>
            </a: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grpSp>
        <p:nvGrpSpPr>
          <p:cNvPr id="6" name="Group 5"/>
          <p:cNvGrpSpPr/>
          <p:nvPr/>
        </p:nvGrpSpPr>
        <p:grpSpPr>
          <a:xfrm>
            <a:off x="11798703" y="6314768"/>
            <a:ext cx="10204850" cy="15744163"/>
            <a:chOff x="11104715" y="6243843"/>
            <a:chExt cx="9794681" cy="15744163"/>
          </a:xfrm>
        </p:grpSpPr>
        <p:sp>
          <p:nvSpPr>
            <p:cNvPr id="2052" name="Rectangle 12"/>
            <p:cNvSpPr>
              <a:spLocks noChangeArrowheads="1"/>
            </p:cNvSpPr>
            <p:nvPr/>
          </p:nvSpPr>
          <p:spPr bwMode="auto">
            <a:xfrm>
              <a:off x="11104715" y="6243843"/>
              <a:ext cx="9794681" cy="15744163"/>
            </a:xfrm>
            <a:prstGeom prst="rect">
              <a:avLst/>
            </a:prstGeom>
            <a:solidFill>
              <a:schemeClr val="accent2">
                <a:lumMod val="20000"/>
                <a:lumOff val="80000"/>
              </a:schemeClr>
            </a:solidFill>
            <a:ln>
              <a:noFill/>
            </a:ln>
          </p:spPr>
          <p:txBody>
            <a:bodyPr lIns="360000" tIns="360000" rIns="360000" bIns="360000"/>
            <a:lstStyle>
              <a:defPPr>
                <a:defRPr kern="1200" smtId="4294967295"/>
              </a:defPPr>
            </a:lstStyle>
            <a:p>
              <a:pPr marL="381000" indent="-381000" eaLnBrk="0" hangingPunct="0">
                <a:spcBef>
                  <a:spcPct val="50000"/>
                </a:spcBef>
                <a:defRPr/>
              </a:pPr>
              <a:r>
                <a:rPr lang="en-GB" sz="4800" b="1" dirty="0" smtClean="0">
                  <a:solidFill>
                    <a:schemeClr val="tx2">
                      <a:lumMod val="75000"/>
                    </a:schemeClr>
                  </a:solidFill>
                </a:rPr>
                <a:t>Sudoku Fundamentals</a:t>
              </a:r>
            </a:p>
            <a:p>
              <a:pPr indent="-381000" eaLnBrk="0" hangingPunct="0">
                <a:spcBef>
                  <a:spcPct val="50000"/>
                </a:spcBef>
                <a:defRPr/>
              </a:pPr>
              <a:r>
                <a:rPr lang="en-US" sz="6000" baseline="30000" dirty="0"/>
                <a:t>Sudoku is a popular logic-based puzzle where the objective is to fill a 9×9 grid with numbers, with a subset of the solution already given, so that each column, each row, and each of the nine 3×3 sub-grids contains all of the numbers from 1 to 9. The puzzle is often given like Fig.1.</a:t>
              </a:r>
            </a:p>
          </p:txBody>
        </p:sp>
        <p:pic>
          <p:nvPicPr>
            <p:cNvPr id="36" name="Picture 35" descr="/Users/baoyelun/Desktop/Screen Shot 2018-01-01 at 1.58.53 AM.png"/>
            <p:cNvPicPr/>
            <p:nvPr/>
          </p:nvPicPr>
          <p:blipFill>
            <a:blip r:embed="rId6">
              <a:extLst>
                <a:ext uri="{28A0092B-C50C-407E-A947-70E740481C1C}">
                  <a14:useLocalDpi xmlns:a14="http://schemas.microsoft.com/office/drawing/2010/main" val="0"/>
                </a:ext>
              </a:extLst>
            </a:blip>
            <a:srcRect/>
            <a:stretch>
              <a:fillRect/>
            </a:stretch>
          </p:blipFill>
          <p:spPr bwMode="auto">
            <a:xfrm>
              <a:off x="12060292" y="12805214"/>
              <a:ext cx="7883525" cy="8499425"/>
            </a:xfrm>
            <a:prstGeom prst="rect">
              <a:avLst/>
            </a:prstGeom>
            <a:noFill/>
            <a:ln>
              <a:noFill/>
            </a:ln>
          </p:spPr>
        </p:pic>
      </p:grpSp>
      <p:grpSp>
        <p:nvGrpSpPr>
          <p:cNvPr id="7" name="Group 6"/>
          <p:cNvGrpSpPr/>
          <p:nvPr/>
        </p:nvGrpSpPr>
        <p:grpSpPr>
          <a:xfrm>
            <a:off x="22548961" y="6428863"/>
            <a:ext cx="9670058" cy="15630068"/>
            <a:chOff x="21828786" y="6357938"/>
            <a:chExt cx="10234208" cy="14946701"/>
          </a:xfrm>
        </p:grpSpPr>
        <p:sp>
          <p:nvSpPr>
            <p:cNvPr id="2114" name="Text Box 66"/>
            <p:cNvSpPr txBox="1">
              <a:spLocks noChangeArrowheads="1"/>
            </p:cNvSpPr>
            <p:nvPr/>
          </p:nvSpPr>
          <p:spPr bwMode="auto">
            <a:xfrm>
              <a:off x="21828786" y="6357938"/>
              <a:ext cx="10234208" cy="14946701"/>
            </a:xfrm>
            <a:prstGeom prst="rect">
              <a:avLst/>
            </a:prstGeom>
            <a:solidFill>
              <a:schemeClr val="accent2">
                <a:lumMod val="20000"/>
                <a:lumOff val="80000"/>
              </a:schemeClr>
            </a:solidFill>
            <a:ln>
              <a:noFill/>
            </a:ln>
            <a:extLst/>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US" dirty="0"/>
                <a:t>Variation of Sudoku</a:t>
              </a:r>
            </a:p>
            <a:p>
              <a:pPr marL="0"/>
              <a:r>
                <a:rPr lang="en-US" sz="6000" b="0" baseline="30000" dirty="0">
                  <a:solidFill>
                    <a:schemeClr val="tx1"/>
                  </a:solidFill>
                </a:rPr>
                <a:t>There are also many variation of Sudoku. For example, the 16x16 Sudoku has the similar rules with the classic 9×9 one, but the alphabet is 1 to 16. And the number of cells in one sub-grid is 16.</a:t>
              </a:r>
            </a:p>
          </p:txBody>
        </p:sp>
        <p:grpSp>
          <p:nvGrpSpPr>
            <p:cNvPr id="4" name="Group 3"/>
            <p:cNvGrpSpPr/>
            <p:nvPr/>
          </p:nvGrpSpPr>
          <p:grpSpPr>
            <a:xfrm>
              <a:off x="22484990" y="11055311"/>
              <a:ext cx="8990373" cy="9637336"/>
              <a:chOff x="22484990" y="13740189"/>
              <a:chExt cx="8990373" cy="9637336"/>
            </a:xfrm>
            <a:solidFill>
              <a:schemeClr val="accent2">
                <a:lumMod val="20000"/>
                <a:lumOff val="80000"/>
              </a:schemeClr>
            </a:solidFill>
          </p:grpSpPr>
          <p:pic>
            <p:nvPicPr>
              <p:cNvPr id="37" name="Picture 36" descr="../Downloads/2014-01-22-puzzle.png" title="Fig.2. An example of 16x16 Sudoku puzzle."/>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484990" y="13740189"/>
                <a:ext cx="8990373" cy="8990373"/>
              </a:xfrm>
              <a:prstGeom prst="rect">
                <a:avLst/>
              </a:prstGeom>
              <a:grpFill/>
              <a:ln>
                <a:noFill/>
              </a:ln>
            </p:spPr>
          </p:pic>
          <p:sp>
            <p:nvSpPr>
              <p:cNvPr id="3" name="TextBox 2"/>
              <p:cNvSpPr txBox="1"/>
              <p:nvPr/>
            </p:nvSpPr>
            <p:spPr>
              <a:xfrm>
                <a:off x="22484990" y="22792750"/>
                <a:ext cx="8323654" cy="584775"/>
              </a:xfrm>
              <a:prstGeom prst="rect">
                <a:avLst/>
              </a:prstGeom>
              <a:grpFill/>
            </p:spPr>
            <p:txBody>
              <a:bodyPr wrap="square" rtlCol="0">
                <a:spAutoFit/>
              </a:bodyPr>
              <a:lstStyle/>
              <a:p>
                <a:r>
                  <a:rPr lang="en-US" sz="3200" b="1" i="1" dirty="0"/>
                  <a:t>Fig.2.</a:t>
                </a:r>
                <a:r>
                  <a:rPr lang="en-US" sz="3200" i="1" dirty="0"/>
                  <a:t> An example of 16x16 Sudoku puzzle.</a:t>
                </a:r>
                <a:endParaRPr lang="en-US" sz="3200" dirty="0"/>
              </a:p>
            </p:txBody>
          </p:sp>
        </p:grpSp>
      </p:grpSp>
      <p:graphicFrame>
        <p:nvGraphicFramePr>
          <p:cNvPr id="5" name="Table 4"/>
          <p:cNvGraphicFramePr>
            <a:graphicFrameLocks noGrp="1"/>
          </p:cNvGraphicFramePr>
          <p:nvPr>
            <p:extLst>
              <p:ext uri="{D42A27DB-BD31-4B8C-83A1-F6EECF244321}">
                <p14:modId xmlns:p14="http://schemas.microsoft.com/office/powerpoint/2010/main" val="1108538063"/>
              </p:ext>
            </p:extLst>
          </p:nvPr>
        </p:nvGraphicFramePr>
        <p:xfrm>
          <a:off x="1042118" y="16359211"/>
          <a:ext cx="9571379" cy="17406919"/>
        </p:xfrm>
        <a:graphic>
          <a:graphicData uri="http://schemas.openxmlformats.org/drawingml/2006/table">
            <a:tbl>
              <a:tblPr firstRow="1" firstCol="1" bandRow="1">
                <a:tableStyleId>{6E25E649-3F16-4E02-A733-19D2CDBF48F0}</a:tableStyleId>
              </a:tblPr>
              <a:tblGrid>
                <a:gridCol w="1914276">
                  <a:extLst>
                    <a:ext uri="{9D8B030D-6E8A-4147-A177-3AD203B41FA5}">
                      <a16:colId xmlns:a16="http://schemas.microsoft.com/office/drawing/2014/main" xmlns="" val="1039473456"/>
                    </a:ext>
                  </a:extLst>
                </a:gridCol>
                <a:gridCol w="2330108">
                  <a:extLst>
                    <a:ext uri="{9D8B030D-6E8A-4147-A177-3AD203B41FA5}">
                      <a16:colId xmlns:a16="http://schemas.microsoft.com/office/drawing/2014/main" xmlns="" val="2870494464"/>
                    </a:ext>
                  </a:extLst>
                </a:gridCol>
                <a:gridCol w="1461674">
                  <a:extLst>
                    <a:ext uri="{9D8B030D-6E8A-4147-A177-3AD203B41FA5}">
                      <a16:colId xmlns:a16="http://schemas.microsoft.com/office/drawing/2014/main" xmlns="" val="2513493371"/>
                    </a:ext>
                  </a:extLst>
                </a:gridCol>
                <a:gridCol w="2468607">
                  <a:extLst>
                    <a:ext uri="{9D8B030D-6E8A-4147-A177-3AD203B41FA5}">
                      <a16:colId xmlns:a16="http://schemas.microsoft.com/office/drawing/2014/main" xmlns="" val="2231507173"/>
                    </a:ext>
                  </a:extLst>
                </a:gridCol>
                <a:gridCol w="1396714">
                  <a:extLst>
                    <a:ext uri="{9D8B030D-6E8A-4147-A177-3AD203B41FA5}">
                      <a16:colId xmlns:a16="http://schemas.microsoft.com/office/drawing/2014/main" xmlns="" val="1262578465"/>
                    </a:ext>
                  </a:extLst>
                </a:gridCol>
              </a:tblGrid>
              <a:tr h="899969">
                <a:tc>
                  <a:txBody>
                    <a:bodyPr/>
                    <a:lstStyle/>
                    <a:p>
                      <a:pPr marL="0" marR="0" algn="ctr">
                        <a:spcBef>
                          <a:spcPts val="0"/>
                        </a:spcBef>
                        <a:spcAft>
                          <a:spcPts val="0"/>
                        </a:spcAft>
                      </a:pPr>
                      <a:r>
                        <a:rPr lang="en-US" sz="2700" dirty="0">
                          <a:effectLst/>
                        </a:rPr>
                        <a:t>Solver</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a:effectLst/>
                        </a:rPr>
                        <a:t>Algorithm</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a:effectLst/>
                        </a:rPr>
                        <a:t>Test Unique?</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dirty="0">
                          <a:effectLst/>
                        </a:rPr>
                        <a:t>Language</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lgn="ctr">
                        <a:spcBef>
                          <a:spcPts val="0"/>
                        </a:spcBef>
                        <a:spcAft>
                          <a:spcPts val="0"/>
                        </a:spcAft>
                      </a:pPr>
                      <a:r>
                        <a:rPr lang="en-US" sz="2700">
                          <a:effectLst/>
                        </a:rPr>
                        <a:t>Compatible </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4056657713"/>
                  </a:ext>
                </a:extLst>
              </a:tr>
              <a:tr h="1024481">
                <a:tc>
                  <a:txBody>
                    <a:bodyPr/>
                    <a:lstStyle/>
                    <a:p>
                      <a:pPr marL="0" marR="0" algn="ctr">
                        <a:spcBef>
                          <a:spcPts val="0"/>
                        </a:spcBef>
                        <a:spcAft>
                          <a:spcPts val="0"/>
                        </a:spcAft>
                      </a:pPr>
                      <a:r>
                        <a:rPr lang="en-US" sz="2700" u="none" dirty="0">
                          <a:effectLst/>
                          <a:hlinkClick r:id="rId8"/>
                        </a:rPr>
                        <a:t>JSolve</a:t>
                      </a:r>
                      <a:endParaRPr lang="en-US" sz="3600" u="none"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C</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3438490690"/>
                  </a:ext>
                </a:extLst>
              </a:tr>
              <a:tr h="1024481">
                <a:tc>
                  <a:txBody>
                    <a:bodyPr/>
                    <a:lstStyle/>
                    <a:p>
                      <a:pPr marL="0" marR="0" algn="ctr">
                        <a:spcBef>
                          <a:spcPts val="0"/>
                        </a:spcBef>
                        <a:spcAft>
                          <a:spcPts val="0"/>
                        </a:spcAft>
                      </a:pPr>
                      <a:r>
                        <a:rPr lang="en-US" sz="2700" u="sng" dirty="0">
                          <a:effectLst/>
                          <a:hlinkClick r:id="rId9"/>
                        </a:rPr>
                        <a:t>kudoku</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Yes</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C</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102328981"/>
                  </a:ext>
                </a:extLst>
              </a:tr>
              <a:tr h="1024481">
                <a:tc>
                  <a:txBody>
                    <a:bodyPr/>
                    <a:lstStyle/>
                    <a:p>
                      <a:pPr marL="0" marR="0" algn="ctr">
                        <a:spcBef>
                          <a:spcPts val="0"/>
                        </a:spcBef>
                        <a:spcAft>
                          <a:spcPts val="0"/>
                        </a:spcAft>
                      </a:pPr>
                      <a:r>
                        <a:rPr lang="en-US" sz="2700" u="sng" dirty="0">
                          <a:effectLst/>
                          <a:hlinkClick r:id="rId10"/>
                        </a:rPr>
                        <a:t>fast_solv_9r2</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DLX</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C</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367670767"/>
                  </a:ext>
                </a:extLst>
              </a:tr>
              <a:tr h="1024481">
                <a:tc>
                  <a:txBody>
                    <a:bodyPr/>
                    <a:lstStyle/>
                    <a:p>
                      <a:pPr marL="0" marR="0" algn="ctr">
                        <a:spcBef>
                          <a:spcPts val="0"/>
                        </a:spcBef>
                        <a:spcAft>
                          <a:spcPts val="0"/>
                        </a:spcAft>
                      </a:pPr>
                      <a:r>
                        <a:rPr lang="en-US" sz="2700" u="sng" dirty="0">
                          <a:effectLst/>
                          <a:hlinkClick r:id="rId11"/>
                        </a:rPr>
                        <a:t>kudoku</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799471299"/>
                  </a:ext>
                </a:extLst>
              </a:tr>
              <a:tr h="1024481">
                <a:tc>
                  <a:txBody>
                    <a:bodyPr/>
                    <a:lstStyle/>
                    <a:p>
                      <a:pPr marL="0" marR="0" algn="ctr">
                        <a:spcBef>
                          <a:spcPts val="0"/>
                        </a:spcBef>
                        <a:spcAft>
                          <a:spcPts val="0"/>
                        </a:spcAft>
                      </a:pPr>
                      <a:r>
                        <a:rPr lang="en-US" sz="2700" u="sng" dirty="0">
                          <a:effectLst/>
                          <a:hlinkClick r:id="rId12"/>
                        </a:rPr>
                        <a:t>kudoku</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backtracking</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JavaScript</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1363539698"/>
                  </a:ext>
                </a:extLst>
              </a:tr>
              <a:tr h="1024481">
                <a:tc>
                  <a:txBody>
                    <a:bodyPr/>
                    <a:lstStyle/>
                    <a:p>
                      <a:pPr marL="0" marR="0" algn="ctr">
                        <a:spcBef>
                          <a:spcPts val="0"/>
                        </a:spcBef>
                        <a:spcAft>
                          <a:spcPts val="0"/>
                        </a:spcAft>
                      </a:pPr>
                      <a:r>
                        <a:rPr lang="en-US" sz="2700" u="sng" dirty="0">
                          <a:effectLst/>
                          <a:hlinkClick r:id="rId13"/>
                        </a:rPr>
                        <a:t>kudoku</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Lua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3929061580"/>
                  </a:ext>
                </a:extLst>
              </a:tr>
              <a:tr h="1024481">
                <a:tc>
                  <a:txBody>
                    <a:bodyPr/>
                    <a:lstStyle/>
                    <a:p>
                      <a:pPr marL="0" marR="0" algn="ctr">
                        <a:spcBef>
                          <a:spcPts val="0"/>
                        </a:spcBef>
                        <a:spcAft>
                          <a:spcPts val="0"/>
                        </a:spcAft>
                      </a:pPr>
                      <a:r>
                        <a:rPr lang="en-US" sz="2700" u="sng" dirty="0">
                          <a:effectLst/>
                          <a:hlinkClick r:id="rId14"/>
                        </a:rPr>
                        <a:t>sudoku-bb</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No</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1844048952"/>
                  </a:ext>
                </a:extLst>
              </a:tr>
              <a:tr h="1024481">
                <a:tc>
                  <a:txBody>
                    <a:bodyPr/>
                    <a:lstStyle/>
                    <a:p>
                      <a:pPr marL="0" marR="0" algn="ctr">
                        <a:spcBef>
                          <a:spcPts val="0"/>
                        </a:spcBef>
                        <a:spcAft>
                          <a:spcPts val="0"/>
                        </a:spcAft>
                      </a:pPr>
                      <a:r>
                        <a:rPr lang="en-US" sz="2700" u="sng" dirty="0">
                          <a:effectLst/>
                          <a:hlinkClick r:id="rId15"/>
                        </a:rPr>
                        <a:t>sudoku-gh</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DLX</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JavaScript</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3313435659"/>
                  </a:ext>
                </a:extLst>
              </a:tr>
              <a:tr h="1024481">
                <a:tc>
                  <a:txBody>
                    <a:bodyPr/>
                    <a:lstStyle/>
                    <a:p>
                      <a:pPr marL="0" marR="0" algn="ctr">
                        <a:spcBef>
                          <a:spcPts val="0"/>
                        </a:spcBef>
                        <a:spcAft>
                          <a:spcPts val="0"/>
                        </a:spcAft>
                      </a:pPr>
                      <a:r>
                        <a:rPr lang="en-US" sz="2700" u="sng" dirty="0">
                          <a:effectLst/>
                          <a:hlinkClick r:id="rId16"/>
                        </a:rPr>
                        <a:t>Peter Norvig’s</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415013181"/>
                  </a:ext>
                </a:extLst>
              </a:tr>
              <a:tr h="1024481">
                <a:tc>
                  <a:txBody>
                    <a:bodyPr/>
                    <a:lstStyle/>
                    <a:p>
                      <a:pPr marL="0" marR="0" algn="ctr">
                        <a:spcBef>
                          <a:spcPts val="0"/>
                        </a:spcBef>
                        <a:spcAft>
                          <a:spcPts val="0"/>
                        </a:spcAft>
                      </a:pPr>
                      <a:r>
                        <a:rPr lang="en-US" sz="2700" u="sng" dirty="0">
                          <a:effectLst/>
                          <a:hlinkClick r:id="rId17"/>
                        </a:rPr>
                        <a:t>kudoku</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876938585"/>
                  </a:ext>
                </a:extLst>
              </a:tr>
              <a:tr h="1024481">
                <a:tc>
                  <a:txBody>
                    <a:bodyPr/>
                    <a:lstStyle/>
                    <a:p>
                      <a:pPr marL="0" marR="0" algn="ctr">
                        <a:spcBef>
                          <a:spcPts val="0"/>
                        </a:spcBef>
                        <a:spcAft>
                          <a:spcPts val="0"/>
                        </a:spcAft>
                      </a:pPr>
                      <a:r>
                        <a:rPr lang="en-US" sz="2700" u="sng" dirty="0">
                          <a:effectLst/>
                          <a:hlinkClick r:id="rId18"/>
                        </a:rPr>
                        <a:t>sudoku-pk</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Javascript</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930503388"/>
                  </a:ext>
                </a:extLst>
              </a:tr>
              <a:tr h="1024481">
                <a:tc>
                  <a:txBody>
                    <a:bodyPr/>
                    <a:lstStyle/>
                    <a:p>
                      <a:pPr marL="0" marR="0" algn="ctr">
                        <a:spcBef>
                          <a:spcPts val="0"/>
                        </a:spcBef>
                        <a:spcAft>
                          <a:spcPts val="0"/>
                        </a:spcAft>
                      </a:pPr>
                      <a:r>
                        <a:rPr lang="en-US" sz="2700" u="sng" dirty="0">
                          <a:effectLst/>
                          <a:hlinkClick r:id="rId19"/>
                        </a:rPr>
                        <a:t>sudoku-aa</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DLX</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3581043181"/>
                  </a:ext>
                </a:extLst>
              </a:tr>
              <a:tr h="1024481">
                <a:tc>
                  <a:txBody>
                    <a:bodyPr/>
                    <a:lstStyle/>
                    <a:p>
                      <a:pPr marL="0" marR="0" algn="ctr">
                        <a:spcBef>
                          <a:spcPts val="0"/>
                        </a:spcBef>
                        <a:spcAft>
                          <a:spcPts val="0"/>
                        </a:spcAft>
                      </a:pPr>
                      <a:r>
                        <a:rPr lang="en-US" sz="2700" u="sng" dirty="0">
                          <a:effectLst/>
                          <a:hlinkClick r:id="rId20"/>
                        </a:rPr>
                        <a:t>sudoku_db</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Python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1303816336"/>
                  </a:ext>
                </a:extLst>
              </a:tr>
              <a:tr h="1024481">
                <a:tc>
                  <a:txBody>
                    <a:bodyPr/>
                    <a:lstStyle/>
                    <a:p>
                      <a:pPr marL="0" marR="0" algn="ctr">
                        <a:spcBef>
                          <a:spcPts val="0"/>
                        </a:spcBef>
                        <a:spcAft>
                          <a:spcPts val="0"/>
                        </a:spcAft>
                      </a:pPr>
                      <a:r>
                        <a:rPr lang="en-US" sz="2700" u="sng" dirty="0">
                          <a:effectLst/>
                          <a:hlinkClick r:id="rId21"/>
                        </a:rPr>
                        <a:t>Sudoku_bc</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backtracking</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Yes</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3396694041"/>
                  </a:ext>
                </a:extLst>
              </a:tr>
              <a:tr h="1024481">
                <a:tc>
                  <a:txBody>
                    <a:bodyPr/>
                    <a:lstStyle/>
                    <a:p>
                      <a:pPr marL="0" marR="0" algn="ctr">
                        <a:spcBef>
                          <a:spcPts val="0"/>
                        </a:spcBef>
                        <a:spcAft>
                          <a:spcPts val="0"/>
                        </a:spcAft>
                      </a:pPr>
                      <a:r>
                        <a:rPr lang="en-US" sz="2700" u="sng" dirty="0">
                          <a:effectLst/>
                          <a:hlinkClick r:id="rId22"/>
                        </a:rPr>
                        <a:t>Sudoku_dl</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unknown</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Java</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2343419817"/>
                  </a:ext>
                </a:extLst>
              </a:tr>
              <a:tr h="1139735">
                <a:tc>
                  <a:txBody>
                    <a:bodyPr/>
                    <a:lstStyle/>
                    <a:p>
                      <a:pPr marL="0" marR="0" algn="ctr">
                        <a:spcBef>
                          <a:spcPts val="0"/>
                        </a:spcBef>
                        <a:spcAft>
                          <a:spcPts val="0"/>
                        </a:spcAft>
                      </a:pPr>
                      <a:r>
                        <a:rPr lang="en-US" sz="2700" u="sng" dirty="0">
                          <a:effectLst/>
                          <a:hlinkClick r:id="rId23"/>
                        </a:rPr>
                        <a:t>Sudoku_6l</a:t>
                      </a:r>
                      <a:endParaRPr lang="en-US" sz="3600" dirty="0">
                        <a:solidFill>
                          <a:schemeClr val="bg1"/>
                        </a:solidFill>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brute-force</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a:effectLst/>
                        </a:rPr>
                        <a:t>No</a:t>
                      </a:r>
                      <a:endParaRPr lang="en-US" sz="360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Java</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tc>
                  <a:txBody>
                    <a:bodyPr/>
                    <a:lstStyle/>
                    <a:p>
                      <a:pPr marL="0" marR="0">
                        <a:spcBef>
                          <a:spcPts val="0"/>
                        </a:spcBef>
                        <a:spcAft>
                          <a:spcPts val="0"/>
                        </a:spcAft>
                      </a:pPr>
                      <a:r>
                        <a:rPr lang="en-US" sz="2700" dirty="0">
                          <a:effectLst/>
                        </a:rPr>
                        <a:t>No</a:t>
                      </a:r>
                      <a:endParaRPr lang="en-US" sz="3600" dirty="0">
                        <a:effectLst/>
                        <a:latin typeface="Calibri" panose="020F0502020204030204" pitchFamily="34" charset="0"/>
                        <a:ea typeface="宋体" panose="02010600030101010101" pitchFamily="2" charset="-122"/>
                        <a:cs typeface="Cordia New"/>
                      </a:endParaRPr>
                    </a:p>
                  </a:txBody>
                  <a:tcPr marL="0" marR="0" marT="0" marB="0" anchor="ctr"/>
                </a:tc>
                <a:extLst>
                  <a:ext uri="{0D108BD9-81ED-4DB2-BD59-A6C34878D82A}">
                    <a16:rowId xmlns:a16="http://schemas.microsoft.com/office/drawing/2014/main" xmlns="" val="186672215"/>
                  </a:ext>
                </a:extLst>
              </a:tr>
            </a:tbl>
          </a:graphicData>
        </a:graphic>
      </p:graphicFrame>
      <p:sp>
        <p:nvSpPr>
          <p:cNvPr id="40" name="Text Box 74"/>
          <p:cNvSpPr txBox="1">
            <a:spLocks noChangeArrowheads="1"/>
          </p:cNvSpPr>
          <p:nvPr/>
        </p:nvSpPr>
        <p:spPr bwMode="auto">
          <a:xfrm>
            <a:off x="11820670" y="23566925"/>
            <a:ext cx="10151829" cy="17819614"/>
          </a:xfrm>
          <a:prstGeom prst="rect">
            <a:avLst/>
          </a:prstGeom>
          <a:solidFill>
            <a:schemeClr val="accent2">
              <a:lumMod val="20000"/>
              <a:lumOff val="80000"/>
            </a:schemeClr>
          </a:solidFill>
          <a:ln>
            <a:noFill/>
          </a:ln>
        </p:spPr>
        <p:txBody>
          <a:bodyPr lIns="360000" tIns="360000" rIns="360000" bIns="360000"/>
          <a:lstStyle>
            <a:defPPr>
              <a:defRPr lang="en-US" kern="1200"/>
            </a:defPPr>
            <a:lvl1pPr marL="381000" indent="-381000" eaLnBrk="0" hangingPunct="0">
              <a:spcBef>
                <a:spcPct val="50000"/>
              </a:spcBef>
              <a:defRPr sz="4800" b="1">
                <a:solidFill>
                  <a:schemeClr val="tx2">
                    <a:lumMod val="75000"/>
                  </a:schemeClr>
                </a:solidFill>
              </a:defRPr>
            </a:lvl1pPr>
          </a:lstStyle>
          <a:p>
            <a:r>
              <a:rPr lang="en-US" altLang="zh-CN" dirty="0" smtClean="0"/>
              <a:t>Used Techniques</a:t>
            </a:r>
          </a:p>
          <a:p>
            <a:pPr marL="0"/>
            <a:r>
              <a:rPr lang="en-US" altLang="zh-CN" sz="6000" b="0" baseline="30000" dirty="0">
                <a:solidFill>
                  <a:schemeClr val="tx1"/>
                </a:solidFill>
              </a:rPr>
              <a:t>A number of techniques were used </a:t>
            </a:r>
            <a:r>
              <a:rPr lang="en-US" altLang="zh-CN" sz="6000" b="0" baseline="30000" dirty="0" smtClean="0">
                <a:solidFill>
                  <a:schemeClr val="tx1"/>
                </a:solidFill>
              </a:rPr>
              <a:t>to</a:t>
            </a:r>
            <a:r>
              <a:rPr lang="en-US" altLang="zh-CN" sz="6000" b="0" dirty="0" smtClean="0">
                <a:solidFill>
                  <a:schemeClr val="tx1"/>
                </a:solidFill>
              </a:rPr>
              <a:t> </a:t>
            </a:r>
            <a:r>
              <a:rPr lang="en-US" altLang="zh-CN" sz="6000" b="0" baseline="30000" dirty="0" smtClean="0">
                <a:solidFill>
                  <a:schemeClr val="tx1"/>
                </a:solidFill>
              </a:rPr>
              <a:t>speed </a:t>
            </a:r>
            <a:r>
              <a:rPr lang="en-US" altLang="zh-CN" sz="6000" b="0" baseline="30000" dirty="0">
                <a:solidFill>
                  <a:schemeClr val="tx1"/>
                </a:solidFill>
              </a:rPr>
              <a:t>up the existing search </a:t>
            </a:r>
            <a:r>
              <a:rPr lang="en-US" altLang="zh-CN" sz="6000" b="0" baseline="30000" dirty="0" smtClean="0">
                <a:solidFill>
                  <a:schemeClr val="tx1"/>
                </a:solidFill>
              </a:rPr>
              <a:t>algorithms.</a:t>
            </a:r>
            <a:endParaRPr lang="en-US" altLang="zh-CN" sz="6000" b="0" dirty="0">
              <a:solidFill>
                <a:schemeClr val="tx1"/>
              </a:solidFill>
            </a:endParaRPr>
          </a:p>
          <a:p>
            <a:pPr marL="304800" indent="-685800">
              <a:buFont typeface="Arial" panose="020B0604020202020204" pitchFamily="34" charset="0"/>
              <a:buChar char="•"/>
            </a:pPr>
            <a:r>
              <a:rPr lang="en-US" altLang="zh-CN" sz="3600" b="0" i="1" dirty="0" smtClean="0">
                <a:solidFill>
                  <a:schemeClr val="tx1"/>
                </a:solidFill>
              </a:rPr>
              <a:t>Order of Cell Exploration: </a:t>
            </a:r>
            <a:r>
              <a:rPr lang="en-US" altLang="zh-CN" sz="3600" b="0" dirty="0">
                <a:solidFill>
                  <a:schemeClr val="tx1"/>
                </a:solidFill>
              </a:rPr>
              <a:t>select the cell or the constraint with the minimum choices, fix to one number and move forward; when a cell is left with no choice, we go back to the previous step and select the next allowed number. The key to fast solving is to quickly find cells that can be determined with simple logic, including at least the naked single and hidden single </a:t>
            </a:r>
            <a:r>
              <a:rPr lang="en-US" altLang="zh-CN" sz="3600" b="0" dirty="0" smtClean="0">
                <a:solidFill>
                  <a:schemeClr val="tx1"/>
                </a:solidFill>
              </a:rPr>
              <a:t>rules.</a:t>
            </a:r>
          </a:p>
          <a:p>
            <a:pPr marL="304800" indent="-685800">
              <a:buFont typeface="Arial" panose="020B0604020202020204" pitchFamily="34" charset="0"/>
              <a:buChar char="•"/>
            </a:pPr>
            <a:r>
              <a:rPr lang="en-US" altLang="zh-CN" sz="3600" b="0" i="1" dirty="0" smtClean="0">
                <a:solidFill>
                  <a:schemeClr val="tx1"/>
                </a:solidFill>
              </a:rPr>
              <a:t>Order of choices: the known solvers </a:t>
            </a:r>
            <a:r>
              <a:rPr lang="en-US" altLang="zh-CN" sz="3600" b="0" i="1" dirty="0">
                <a:solidFill>
                  <a:schemeClr val="tx1"/>
                </a:solidFill>
              </a:rPr>
              <a:t>just select the cell by the order with the minimum choices to explore, but we do not have the idea which digit to try first. This step is not very important in classic 9×9 Sudoku, since the feasible choices are very few in the cell. But the case is more complicated in a larger Sudoku, like 16x16 Sudoku, where we are often faced with quite many choices</a:t>
            </a:r>
            <a:r>
              <a:rPr lang="en-US" altLang="zh-CN" sz="3600" b="0" i="1" dirty="0" smtClean="0">
                <a:solidFill>
                  <a:schemeClr val="tx1"/>
                </a:solidFill>
              </a:rPr>
              <a:t>. We introduce the sum of rest feasible choices in all grids after filling a digit as Heuristic function. However we need find a balance between the ascending order and descending order, which needs trial and adjustment.</a:t>
            </a:r>
            <a:endParaRPr lang="en-US" altLang="zh-CN" sz="2800" i="1" dirty="0" smtClean="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
        <p:nvSpPr>
          <p:cNvPr id="44" name="Rectangle 55"/>
          <p:cNvSpPr>
            <a:spLocks noChangeArrowheads="1"/>
          </p:cNvSpPr>
          <p:nvPr/>
        </p:nvSpPr>
        <p:spPr bwMode="auto">
          <a:xfrm>
            <a:off x="22548961" y="36892558"/>
            <a:ext cx="9670058" cy="6445250"/>
          </a:xfrm>
          <a:prstGeom prst="rect">
            <a:avLst/>
          </a:prstGeom>
          <a:solidFill>
            <a:schemeClr val="accent2">
              <a:lumMod val="20000"/>
              <a:lumOff val="80000"/>
            </a:schemeClr>
          </a:solidFill>
          <a:ln>
            <a:noFill/>
          </a:ln>
        </p:spPr>
        <p:txBody>
          <a:bodyPr lIns="360000" tIns="360000" rIns="360000" bIns="360000"/>
          <a:lstStyle>
            <a:defPPr>
              <a:defRPr kern="1200" smtId="4294967295"/>
            </a:defPPr>
          </a:lstStyle>
          <a:p>
            <a:pPr marL="381000" indent="-381000">
              <a:spcBef>
                <a:spcPct val="50000"/>
              </a:spcBef>
              <a:defRPr/>
            </a:pPr>
            <a:endParaRPr lang="en-GB" sz="6000" baseline="30000" dirty="0"/>
          </a:p>
        </p:txBody>
      </p:sp>
      <p:graphicFrame>
        <p:nvGraphicFramePr>
          <p:cNvPr id="9" name="Table 8"/>
          <p:cNvGraphicFramePr>
            <a:graphicFrameLocks noGrp="1"/>
          </p:cNvGraphicFramePr>
          <p:nvPr>
            <p:extLst>
              <p:ext uri="{D42A27DB-BD31-4B8C-83A1-F6EECF244321}">
                <p14:modId xmlns:p14="http://schemas.microsoft.com/office/powerpoint/2010/main" val="428479391"/>
              </p:ext>
            </p:extLst>
          </p:nvPr>
        </p:nvGraphicFramePr>
        <p:xfrm>
          <a:off x="23168992" y="31909756"/>
          <a:ext cx="7917039" cy="4428366"/>
        </p:xfrm>
        <a:graphic>
          <a:graphicData uri="http://schemas.openxmlformats.org/drawingml/2006/table">
            <a:tbl>
              <a:tblPr firstRow="1" firstCol="1" bandRow="1">
                <a:tableStyleId>{21E4AEA4-8DFA-4A89-87EB-49C32662AFE0}</a:tableStyleId>
              </a:tblPr>
              <a:tblGrid>
                <a:gridCol w="2639013"/>
                <a:gridCol w="2639013"/>
                <a:gridCol w="2639013"/>
              </a:tblGrid>
              <a:tr h="1476122">
                <a:tc>
                  <a:txBody>
                    <a:bodyPr/>
                    <a:lstStyle/>
                    <a:p>
                      <a:pPr algn="ctr"/>
                      <a:r>
                        <a:rPr lang="en-US" sz="3200" dirty="0" smtClean="0"/>
                        <a:t>Nodes expanded</a:t>
                      </a:r>
                      <a:endParaRPr lang="en-US" sz="3200" dirty="0"/>
                    </a:p>
                  </a:txBody>
                  <a:tcPr anchor="ctr"/>
                </a:tc>
                <a:tc>
                  <a:txBody>
                    <a:bodyPr/>
                    <a:lstStyle/>
                    <a:p>
                      <a:pPr algn="ctr"/>
                      <a:r>
                        <a:rPr lang="en-GB" sz="3200" baseline="0" dirty="0" smtClean="0"/>
                        <a:t>9x9</a:t>
                      </a:r>
                      <a:endParaRPr lang="en-US" sz="3200" baseline="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3200" baseline="0" dirty="0" smtClean="0"/>
                        <a:t>16x16</a:t>
                      </a:r>
                      <a:endParaRPr lang="en-US" sz="3200" baseline="0" dirty="0"/>
                    </a:p>
                  </a:txBody>
                  <a:tcPr anchor="ctr"/>
                </a:tc>
              </a:tr>
              <a:tr h="1476122">
                <a:tc>
                  <a:txBody>
                    <a:bodyPr/>
                    <a:lstStyle/>
                    <a:p>
                      <a:r>
                        <a:rPr lang="en-US" sz="3200" dirty="0" smtClean="0"/>
                        <a:t>Basic solver</a:t>
                      </a:r>
                      <a:endParaRPr lang="en-US" sz="3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3200" kern="1200" dirty="0" smtClean="0">
                          <a:solidFill>
                            <a:schemeClr val="dk1"/>
                          </a:solidFill>
                          <a:effectLst/>
                          <a:latin typeface="+mn-lt"/>
                          <a:ea typeface="+mn-ea"/>
                          <a:cs typeface="+mn-cs"/>
                        </a:rPr>
                        <a:t>2872</a:t>
                      </a:r>
                    </a:p>
                  </a:txBody>
                  <a:tcPr anchor="ctr"/>
                </a:tc>
                <a:tc>
                  <a:txBody>
                    <a:bodyPr/>
                    <a:lstStyle/>
                    <a:p>
                      <a:pPr algn="ctr"/>
                      <a:r>
                        <a:rPr lang="en-US" sz="3200" dirty="0" smtClean="0"/>
                        <a:t>2536</a:t>
                      </a:r>
                      <a:endParaRPr lang="en-US" sz="3200" dirty="0"/>
                    </a:p>
                  </a:txBody>
                  <a:tcPr anchor="ctr"/>
                </a:tc>
              </a:tr>
              <a:tr h="1476122">
                <a:tc>
                  <a:txBody>
                    <a:bodyPr/>
                    <a:lstStyle/>
                    <a:p>
                      <a:r>
                        <a:rPr lang="en-US" sz="3200" dirty="0" smtClean="0"/>
                        <a:t>Heuristic</a:t>
                      </a:r>
                      <a:r>
                        <a:rPr lang="en-US" sz="3200" baseline="0" dirty="0" smtClean="0"/>
                        <a:t> </a:t>
                      </a:r>
                      <a:r>
                        <a:rPr lang="en-US" sz="3200" dirty="0" smtClean="0"/>
                        <a:t>Solver</a:t>
                      </a:r>
                      <a:endParaRPr lang="en-US" sz="3200" dirty="0"/>
                    </a:p>
                  </a:txBody>
                  <a:tcPr anchor="ctr"/>
                </a:tc>
                <a:tc>
                  <a:txBody>
                    <a:bodyPr/>
                    <a:lstStyle/>
                    <a:p>
                      <a:pPr algn="ctr"/>
                      <a:r>
                        <a:rPr lang="en-US" sz="3200" dirty="0" smtClean="0"/>
                        <a:t>2164</a:t>
                      </a:r>
                      <a:endParaRPr lang="en-US" sz="3200" dirty="0"/>
                    </a:p>
                  </a:txBody>
                  <a:tcPr anchor="ctr"/>
                </a:tc>
                <a:tc>
                  <a:txBody>
                    <a:bodyPr/>
                    <a:lstStyle/>
                    <a:p>
                      <a:pPr algn="ctr"/>
                      <a:r>
                        <a:rPr lang="en-US" sz="3200" dirty="0" smtClean="0"/>
                        <a:t>1872</a:t>
                      </a:r>
                      <a:endParaRPr lang="en-US" sz="3200" dirty="0"/>
                    </a:p>
                  </a:txBody>
                  <a:tcPr anchor="ct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3893509"/>
              </p:ext>
            </p:extLst>
          </p:nvPr>
        </p:nvGraphicFramePr>
        <p:xfrm>
          <a:off x="23116774" y="37360155"/>
          <a:ext cx="7917039" cy="4428366"/>
        </p:xfrm>
        <a:graphic>
          <a:graphicData uri="http://schemas.openxmlformats.org/drawingml/2006/table">
            <a:tbl>
              <a:tblPr firstRow="1" firstCol="1" bandRow="1">
                <a:tableStyleId>{21E4AEA4-8DFA-4A89-87EB-49C32662AFE0}</a:tableStyleId>
              </a:tblPr>
              <a:tblGrid>
                <a:gridCol w="2639013"/>
                <a:gridCol w="2639013"/>
                <a:gridCol w="2639013"/>
              </a:tblGrid>
              <a:tr h="1476122">
                <a:tc>
                  <a:txBody>
                    <a:bodyPr/>
                    <a:lstStyle/>
                    <a:p>
                      <a:pPr algn="ctr"/>
                      <a:r>
                        <a:rPr lang="en-US" sz="3200" dirty="0" smtClean="0"/>
                        <a:t>Time(</a:t>
                      </a:r>
                      <a:r>
                        <a:rPr lang="en-US" sz="3200" dirty="0" err="1" smtClean="0"/>
                        <a:t>ms</a:t>
                      </a:r>
                      <a:r>
                        <a:rPr lang="en-US" sz="3200" dirty="0" smtClean="0"/>
                        <a:t>)</a:t>
                      </a:r>
                      <a:endParaRPr lang="en-US" sz="3200" dirty="0"/>
                    </a:p>
                  </a:txBody>
                  <a:tcPr anchor="ctr"/>
                </a:tc>
                <a:tc>
                  <a:txBody>
                    <a:bodyPr/>
                    <a:lstStyle/>
                    <a:p>
                      <a:pPr algn="ctr"/>
                      <a:r>
                        <a:rPr lang="en-GB" sz="3200" baseline="0" dirty="0" smtClean="0"/>
                        <a:t>9x9</a:t>
                      </a:r>
                      <a:endParaRPr lang="en-US" sz="3200" baseline="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3200" baseline="0" dirty="0" smtClean="0"/>
                        <a:t>16x16</a:t>
                      </a:r>
                      <a:endParaRPr lang="en-US" sz="3200" baseline="0" dirty="0"/>
                    </a:p>
                  </a:txBody>
                  <a:tcPr anchor="ctr"/>
                </a:tc>
              </a:tr>
              <a:tr h="1476122">
                <a:tc>
                  <a:txBody>
                    <a:bodyPr/>
                    <a:lstStyle/>
                    <a:p>
                      <a:r>
                        <a:rPr lang="en-US" sz="3200" dirty="0" smtClean="0"/>
                        <a:t>Basic solver</a:t>
                      </a:r>
                      <a:endParaRPr lang="en-US" sz="3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3200" kern="1200" dirty="0" smtClean="0">
                          <a:solidFill>
                            <a:schemeClr val="dk1"/>
                          </a:solidFill>
                          <a:effectLst/>
                          <a:latin typeface="+mn-lt"/>
                          <a:ea typeface="+mn-ea"/>
                          <a:cs typeface="+mn-cs"/>
                        </a:rPr>
                        <a:t>8428</a:t>
                      </a:r>
                    </a:p>
                  </a:txBody>
                  <a:tcPr anchor="ctr"/>
                </a:tc>
                <a:tc>
                  <a:txBody>
                    <a:bodyPr/>
                    <a:lstStyle/>
                    <a:p>
                      <a:pPr algn="ctr"/>
                      <a:r>
                        <a:rPr lang="en-US" sz="3200" dirty="0" smtClean="0"/>
                        <a:t>33039</a:t>
                      </a:r>
                      <a:endParaRPr lang="en-US" sz="3200" dirty="0"/>
                    </a:p>
                  </a:txBody>
                  <a:tcPr anchor="ctr"/>
                </a:tc>
              </a:tr>
              <a:tr h="1476122">
                <a:tc>
                  <a:txBody>
                    <a:bodyPr/>
                    <a:lstStyle/>
                    <a:p>
                      <a:r>
                        <a:rPr lang="en-US" sz="3200" dirty="0" smtClean="0"/>
                        <a:t>Heuristic</a:t>
                      </a:r>
                      <a:r>
                        <a:rPr lang="en-US" sz="3200" baseline="0" dirty="0" smtClean="0"/>
                        <a:t> </a:t>
                      </a:r>
                      <a:r>
                        <a:rPr lang="en-US" sz="3200" dirty="0" smtClean="0"/>
                        <a:t>Solver</a:t>
                      </a:r>
                      <a:endParaRPr lang="en-US" sz="3200" dirty="0"/>
                    </a:p>
                  </a:txBody>
                  <a:tcPr anchor="ctr"/>
                </a:tc>
                <a:tc>
                  <a:txBody>
                    <a:bodyPr/>
                    <a:lstStyle/>
                    <a:p>
                      <a:pPr algn="ctr"/>
                      <a:r>
                        <a:rPr lang="en-US" sz="3200" dirty="0" smtClean="0"/>
                        <a:t>6012</a:t>
                      </a:r>
                      <a:endParaRPr lang="en-US" sz="3200" dirty="0"/>
                    </a:p>
                  </a:txBody>
                  <a:tcPr anchor="ctr"/>
                </a:tc>
                <a:tc>
                  <a:txBody>
                    <a:bodyPr/>
                    <a:lstStyle/>
                    <a:p>
                      <a:pPr algn="ctr"/>
                      <a:r>
                        <a:rPr lang="en-US" sz="3200" dirty="0" smtClean="0"/>
                        <a:t>24713</a:t>
                      </a:r>
                      <a:endParaRPr lang="en-US" sz="3200" dirty="0"/>
                    </a:p>
                  </a:txBody>
                  <a:tcPr anchor="ctr"/>
                </a:tc>
              </a:tr>
            </a:tbl>
          </a:graphicData>
        </a:graphic>
      </p:graphicFrame>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806950"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1440</TotalTime>
  <Words>644</Words>
  <Application>Microsoft Macintosh PowerPoint</Application>
  <PresentationFormat>Custom</PresentationFormat>
  <Paragraphs>167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Cordia New</vt:lpstr>
      <vt:lpstr>宋体</vt:lpstr>
      <vt:lpstr>Arial</vt:lpstr>
      <vt:lpstr>Default Design</vt:lpstr>
      <vt:lpstr>PowerPoint Presentation</vt:lpstr>
    </vt:vector>
  </TitlesOfParts>
  <Manager/>
  <Company>Graphicsland</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Microsoft Office User</cp:lastModifiedBy>
  <cp:revision>43</cp:revision>
  <dcterms:modified xsi:type="dcterms:W3CDTF">2018-01-02T13:25:35Z</dcterms:modified>
  <cp:category>templates for scientific poster</cp:category>
</cp:coreProperties>
</file>