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9" r:id="rId11"/>
    <p:sldId id="280" r:id="rId12"/>
    <p:sldId id="281" r:id="rId13"/>
    <p:sldId id="283" r:id="rId14"/>
    <p:sldId id="266" r:id="rId15"/>
    <p:sldId id="265" r:id="rId16"/>
    <p:sldId id="267" r:id="rId17"/>
    <p:sldId id="268" r:id="rId18"/>
    <p:sldId id="269" r:id="rId19"/>
    <p:sldId id="270" r:id="rId20"/>
    <p:sldId id="282" r:id="rId21"/>
    <p:sldId id="271" r:id="rId22"/>
    <p:sldId id="272" r:id="rId23"/>
    <p:sldId id="274" r:id="rId24"/>
    <p:sldId id="273" r:id="rId25"/>
    <p:sldId id="275" r:id="rId26"/>
    <p:sldId id="284"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346825-2D4D-4698-8561-C53AF185B1A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346825-2D4D-4698-8561-C53AF185B1A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346825-2D4D-4698-8561-C53AF185B1A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346825-2D4D-4698-8561-C53AF185B1A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46825-2D4D-4698-8561-C53AF185B1A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346825-2D4D-4698-8561-C53AF185B1A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346825-2D4D-4698-8561-C53AF185B1A9}" type="datetimeFigureOut">
              <a:rPr lang="en-US" smtClean="0"/>
              <a:pPr/>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346825-2D4D-4698-8561-C53AF185B1A9}" type="datetimeFigureOut">
              <a:rPr lang="en-US" smtClean="0"/>
              <a:pPr/>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46825-2D4D-4698-8561-C53AF185B1A9}" type="datetimeFigureOut">
              <a:rPr lang="en-US" smtClean="0"/>
              <a:pPr/>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46825-2D4D-4698-8561-C53AF185B1A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46825-2D4D-4698-8561-C53AF185B1A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C65E1-C25F-4FD3-8531-8E40359A73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46825-2D4D-4698-8561-C53AF185B1A9}" type="datetimeFigureOut">
              <a:rPr lang="en-US" smtClean="0"/>
              <a:pPr/>
              <a:t>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C65E1-C25F-4FD3-8531-8E40359A73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q.jpg"/>
          <p:cNvPicPr>
            <a:picLocks noChangeAspect="1"/>
          </p:cNvPicPr>
          <p:nvPr/>
        </p:nvPicPr>
        <p:blipFill>
          <a:blip r:embed="rId2"/>
          <a:stretch>
            <a:fillRect/>
          </a:stretch>
        </p:blipFill>
        <p:spPr>
          <a:xfrm>
            <a:off x="0" y="0"/>
            <a:ext cx="9144000" cy="688798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Background Study</a:t>
            </a:r>
            <a:endParaRPr>
              <a:latin typeface="Arial Rounded MT Bold" pitchFamily="34" charset="0"/>
            </a:endParaRPr>
          </a:p>
        </p:txBody>
      </p:sp>
      <p:sp>
        <p:nvSpPr>
          <p:cNvPr id="7" name="Rectangle 6"/>
          <p:cNvSpPr/>
          <p:nvPr/>
        </p:nvSpPr>
        <p:spPr>
          <a:xfrm>
            <a:off x="838200" y="1703963"/>
            <a:ext cx="4191000" cy="1877437"/>
          </a:xfrm>
          <a:prstGeom prst="rect">
            <a:avLst/>
          </a:prstGeom>
        </p:spPr>
        <p:txBody>
          <a:bodyPr wrap="square">
            <a:spAutoFit/>
          </a:bodyPr>
          <a:lstStyle/>
          <a:p>
            <a:pPr marL="342900" indent="-342900" algn="just">
              <a:buFont typeface="Arial" pitchFamily="34" charset="0"/>
              <a:buChar char="•"/>
            </a:pPr>
            <a:r>
              <a:rPr lang="en-US" sz="2300" dirty="0" smtClean="0">
                <a:solidFill>
                  <a:schemeClr val="bg1"/>
                </a:solidFill>
                <a:latin typeface="Times New Roman" pitchFamily="18" charset="0"/>
                <a:cs typeface="Times New Roman" pitchFamily="18" charset="0"/>
              </a:rPr>
              <a:t>Well-liked game.</a:t>
            </a:r>
          </a:p>
          <a:p>
            <a:pPr marL="342900" indent="-342900" algn="just">
              <a:buFont typeface="Arial" pitchFamily="34" charset="0"/>
              <a:buChar char="•"/>
            </a:pPr>
            <a:r>
              <a:rPr lang="en-US" sz="2300" dirty="0" smtClean="0">
                <a:solidFill>
                  <a:schemeClr val="bg1"/>
                </a:solidFill>
                <a:latin typeface="Times New Roman" pitchFamily="18" charset="0"/>
                <a:cs typeface="Times New Roman" pitchFamily="18" charset="0"/>
              </a:rPr>
              <a:t>Familiar to the users.</a:t>
            </a:r>
          </a:p>
          <a:p>
            <a:pPr marL="342900" indent="-342900" algn="just">
              <a:buFont typeface="Arial" pitchFamily="34" charset="0"/>
              <a:buChar char="•"/>
            </a:pPr>
            <a:r>
              <a:rPr lang="en-US" sz="2300" dirty="0" smtClean="0">
                <a:solidFill>
                  <a:schemeClr val="bg1"/>
                </a:solidFill>
                <a:latin typeface="Times New Roman" pitchFamily="18" charset="0"/>
                <a:cs typeface="Times New Roman" pitchFamily="18" charset="0"/>
              </a:rPr>
              <a:t>Facilitate a user-friendly environment for all user.</a:t>
            </a:r>
          </a:p>
          <a:p>
            <a:pPr marL="342900" indent="-342900" algn="just">
              <a:buFont typeface="Arial" pitchFamily="34" charset="0"/>
              <a:buChar char="•"/>
            </a:pPr>
            <a:r>
              <a:rPr lang="en-US" sz="2300" dirty="0" smtClean="0">
                <a:solidFill>
                  <a:schemeClr val="bg1"/>
                </a:solidFill>
                <a:latin typeface="Times New Roman" pitchFamily="18" charset="0"/>
                <a:cs typeface="Times New Roman" pitchFamily="18" charset="0"/>
              </a:rPr>
              <a:t>Reduces the manual effort.</a:t>
            </a:r>
            <a:endParaRPr lang="en-US" sz="2300" dirty="0">
              <a:solidFill>
                <a:schemeClr val="bg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10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Literature Review(1)</a:t>
            </a:r>
            <a:endParaRPr>
              <a:latin typeface="Arial Rounded MT Bold" pitchFamily="34" charset="0"/>
            </a:endParaRPr>
          </a:p>
        </p:txBody>
      </p:sp>
      <p:sp>
        <p:nvSpPr>
          <p:cNvPr id="4" name="Rectangle 3"/>
          <p:cNvSpPr/>
          <p:nvPr/>
        </p:nvSpPr>
        <p:spPr>
          <a:xfrm>
            <a:off x="152400" y="1343085"/>
            <a:ext cx="5867400" cy="4524315"/>
          </a:xfrm>
          <a:prstGeom prst="rect">
            <a:avLst/>
          </a:prstGeom>
        </p:spPr>
        <p:txBody>
          <a:bodyPr wrap="square">
            <a:spAutoFit/>
          </a:bodyPr>
          <a:lstStyle/>
          <a:p>
            <a:pPr marL="344488" indent="-344488" algn="just">
              <a:buFont typeface="Wingdings" pitchFamily="2" charset="2"/>
              <a:buChar char="v"/>
            </a:pPr>
            <a:r>
              <a:rPr lang="en-US" sz="2400" dirty="0" smtClean="0">
                <a:solidFill>
                  <a:schemeClr val="bg1"/>
                </a:solidFill>
                <a:latin typeface="Times New Roman" pitchFamily="18" charset="0"/>
                <a:cs typeface="Times New Roman" pitchFamily="18" charset="0"/>
              </a:rPr>
              <a:t>Sarah Forest:</a:t>
            </a:r>
          </a:p>
          <a:p>
            <a:pPr marL="344488" indent="-344488" algn="just"/>
            <a:r>
              <a:rPr lang="en-US" sz="2400" dirty="0" smtClean="0">
                <a:solidFill>
                  <a:schemeClr val="bg1"/>
                </a:solidFill>
                <a:latin typeface="Times New Roman" pitchFamily="18" charset="0"/>
                <a:cs typeface="Times New Roman" pitchFamily="18" charset="0"/>
              </a:rPr>
              <a:t>     When it comes to quizzes, it’s important to create one that captures the interest of your audience and effortlessly guides them towards their “next steps.” This is the key to creating a quiz that is a tool for growing your business–instead of just being a fun activity. While it’s easy to come up with a great concept for a quiz, it’s often difficult to translate that into questions, answers, and results. This is where implementing an effective planning method comes into play.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from="(-#ppt_w/2)" to="(#ppt_x)" calcmode="lin" valueType="num">
                                      <p:cBhvr>
                                        <p:cTn id="7" dur="600" fill="hold">
                                          <p:stCondLst>
                                            <p:cond delay="0"/>
                                          </p:stCondLst>
                                        </p:cTn>
                                        <p:tgtEl>
                                          <p:spTgt spid="3"/>
                                        </p:tgtEl>
                                        <p:attrNameLst>
                                          <p:attrName>ppt_x</p:attrName>
                                        </p:attrNameLst>
                                      </p:cBhvr>
                                    </p:anim>
                                    <p:anim from="0" to="-1.0" calcmode="lin" valueType="num">
                                      <p:cBhvr>
                                        <p:cTn id="8" dur="200" decel="50000" autoRev="1" fill="hold">
                                          <p:stCondLst>
                                            <p:cond delay="600"/>
                                          </p:stCondLst>
                                        </p:cTn>
                                        <p:tgtEl>
                                          <p:spTgt spid="3"/>
                                        </p:tgtEl>
                                        <p:attrNameLst>
                                          <p:attrName>xshear</p:attrName>
                                        </p:attrNameLst>
                                      </p:cBhvr>
                                    </p:anim>
                                    <p:animScale>
                                      <p:cBhvr>
                                        <p:cTn id="9" dur="200" decel="100000" autoRev="1" fill="hold">
                                          <p:stCondLst>
                                            <p:cond delay="600"/>
                                          </p:stCondLst>
                                        </p:cTn>
                                        <p:tgtEl>
                                          <p:spTgt spid="3"/>
                                        </p:tgtEl>
                                      </p:cBhvr>
                                      <p:from x="100000" y="100000"/>
                                      <p:to x="80000" y="100000"/>
                                    </p:animScale>
                                    <p:anim by="(#ppt_h/3+#ppt_w*0.1)" calcmode="lin" valueType="num">
                                      <p:cBhvr additive="sum">
                                        <p:cTn id="10" dur="200" decel="100000" autoRev="1" fill="hold">
                                          <p:stCondLst>
                                            <p:cond delay="600"/>
                                          </p:stCondLst>
                                        </p:cTn>
                                        <p:tgtEl>
                                          <p:spTgt spid="3"/>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from="(-#ppt_w/2)" to="(#ppt_x)" calcmode="lin" valueType="num">
                                      <p:cBhvr>
                                        <p:cTn id="13" dur="600" fill="hold">
                                          <p:stCondLst>
                                            <p:cond delay="0"/>
                                          </p:stCondLst>
                                        </p:cTn>
                                        <p:tgtEl>
                                          <p:spTgt spid="4"/>
                                        </p:tgtEl>
                                        <p:attrNameLst>
                                          <p:attrName>ppt_x</p:attrName>
                                        </p:attrNameLst>
                                      </p:cBhvr>
                                    </p:anim>
                                    <p:anim from="0" to="-1.0" calcmode="lin" valueType="num">
                                      <p:cBhvr>
                                        <p:cTn id="14" dur="200" decel="50000" autoRev="1" fill="hold">
                                          <p:stCondLst>
                                            <p:cond delay="600"/>
                                          </p:stCondLst>
                                        </p:cTn>
                                        <p:tgtEl>
                                          <p:spTgt spid="4"/>
                                        </p:tgtEl>
                                        <p:attrNameLst>
                                          <p:attrName>xshear</p:attrName>
                                        </p:attrNameLst>
                                      </p:cBhvr>
                                    </p:anim>
                                    <p:animScale>
                                      <p:cBhvr>
                                        <p:cTn id="15" dur="200" decel="100000" autoRev="1" fill="hold">
                                          <p:stCondLst>
                                            <p:cond delay="600"/>
                                          </p:stCondLst>
                                        </p:cTn>
                                        <p:tgtEl>
                                          <p:spTgt spid="4"/>
                                        </p:tgtEl>
                                      </p:cBhvr>
                                      <p:from x="100000" y="100000"/>
                                      <p:to x="80000" y="100000"/>
                                    </p:animScale>
                                    <p:anim by="(#ppt_h/3+#ppt_w*0.1)" calcmode="lin" valueType="num">
                                      <p:cBhvr additive="sum">
                                        <p:cTn id="16"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Literature Review</a:t>
            </a:r>
            <a:endParaRPr>
              <a:latin typeface="Arial Rounded MT Bold" pitchFamily="34" charset="0"/>
            </a:endParaRPr>
          </a:p>
        </p:txBody>
      </p:sp>
      <p:sp>
        <p:nvSpPr>
          <p:cNvPr id="4" name="Rectangle 3"/>
          <p:cNvSpPr/>
          <p:nvPr/>
        </p:nvSpPr>
        <p:spPr>
          <a:xfrm>
            <a:off x="304800" y="1447800"/>
            <a:ext cx="5562600" cy="3046988"/>
          </a:xfrm>
          <a:prstGeom prst="rect">
            <a:avLst/>
          </a:prstGeom>
        </p:spPr>
        <p:txBody>
          <a:bodyPr wrap="square">
            <a:spAutoFit/>
          </a:bodyPr>
          <a:lstStyle/>
          <a:p>
            <a:pPr marL="344488" indent="-344488" algn="just">
              <a:buFont typeface="Wingdings" pitchFamily="2" charset="2"/>
              <a:buChar char="v"/>
            </a:pPr>
            <a:r>
              <a:rPr lang="en-US" sz="2400" dirty="0" smtClean="0">
                <a:solidFill>
                  <a:schemeClr val="bg1"/>
                </a:solidFill>
                <a:latin typeface="Times New Roman" pitchFamily="18" charset="0"/>
                <a:cs typeface="Times New Roman" pitchFamily="18" charset="0"/>
              </a:rPr>
              <a:t>Kendra Cherry</a:t>
            </a:r>
          </a:p>
          <a:p>
            <a:pPr marL="344488" indent="-344488" algn="just"/>
            <a:r>
              <a:rPr lang="en-US" sz="2400" dirty="0" smtClean="0">
                <a:solidFill>
                  <a:schemeClr val="bg1"/>
                </a:solidFill>
                <a:latin typeface="Times New Roman" pitchFamily="18" charset="0"/>
                <a:cs typeface="Times New Roman" pitchFamily="18" charset="0"/>
              </a:rPr>
              <a:t>     An IQ test is an assessment that measures a range of cognitive abilities and provides a score that is intended to serve as a measure of an individual’s intellectual abilities and potential. IQ tests are among the most commonly administered psychological tests.</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from="(-#ppt_w/2)" to="(#ppt_x)" calcmode="lin" valueType="num">
                                      <p:cBhvr>
                                        <p:cTn id="7" dur="600" fill="hold">
                                          <p:stCondLst>
                                            <p:cond delay="0"/>
                                          </p:stCondLst>
                                        </p:cTn>
                                        <p:tgtEl>
                                          <p:spTgt spid="3"/>
                                        </p:tgtEl>
                                        <p:attrNameLst>
                                          <p:attrName>ppt_x</p:attrName>
                                        </p:attrNameLst>
                                      </p:cBhvr>
                                    </p:anim>
                                    <p:anim from="0" to="-1.0" calcmode="lin" valueType="num">
                                      <p:cBhvr>
                                        <p:cTn id="8" dur="200" decel="50000" autoRev="1" fill="hold">
                                          <p:stCondLst>
                                            <p:cond delay="600"/>
                                          </p:stCondLst>
                                        </p:cTn>
                                        <p:tgtEl>
                                          <p:spTgt spid="3"/>
                                        </p:tgtEl>
                                        <p:attrNameLst>
                                          <p:attrName>xshear</p:attrName>
                                        </p:attrNameLst>
                                      </p:cBhvr>
                                    </p:anim>
                                    <p:animScale>
                                      <p:cBhvr>
                                        <p:cTn id="9" dur="200" decel="100000" autoRev="1" fill="hold">
                                          <p:stCondLst>
                                            <p:cond delay="600"/>
                                          </p:stCondLst>
                                        </p:cTn>
                                        <p:tgtEl>
                                          <p:spTgt spid="3"/>
                                        </p:tgtEl>
                                      </p:cBhvr>
                                      <p:from x="100000" y="100000"/>
                                      <p:to x="80000" y="100000"/>
                                    </p:animScale>
                                    <p:anim by="(#ppt_h/3+#ppt_w*0.1)" calcmode="lin" valueType="num">
                                      <p:cBhvr additive="sum">
                                        <p:cTn id="10" dur="200" decel="100000" autoRev="1" fill="hold">
                                          <p:stCondLst>
                                            <p:cond delay="600"/>
                                          </p:stCondLst>
                                        </p:cTn>
                                        <p:tgtEl>
                                          <p:spTgt spid="3"/>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from="(-#ppt_w/2)" to="(#ppt_x)" calcmode="lin" valueType="num">
                                      <p:cBhvr>
                                        <p:cTn id="13" dur="600" fill="hold">
                                          <p:stCondLst>
                                            <p:cond delay="0"/>
                                          </p:stCondLst>
                                        </p:cTn>
                                        <p:tgtEl>
                                          <p:spTgt spid="4"/>
                                        </p:tgtEl>
                                        <p:attrNameLst>
                                          <p:attrName>ppt_x</p:attrName>
                                        </p:attrNameLst>
                                      </p:cBhvr>
                                    </p:anim>
                                    <p:anim from="0" to="-1.0" calcmode="lin" valueType="num">
                                      <p:cBhvr>
                                        <p:cTn id="14" dur="200" decel="50000" autoRev="1" fill="hold">
                                          <p:stCondLst>
                                            <p:cond delay="600"/>
                                          </p:stCondLst>
                                        </p:cTn>
                                        <p:tgtEl>
                                          <p:spTgt spid="4"/>
                                        </p:tgtEl>
                                        <p:attrNameLst>
                                          <p:attrName>xshear</p:attrName>
                                        </p:attrNameLst>
                                      </p:cBhvr>
                                    </p:anim>
                                    <p:animScale>
                                      <p:cBhvr>
                                        <p:cTn id="15" dur="200" decel="100000" autoRev="1" fill="hold">
                                          <p:stCondLst>
                                            <p:cond delay="600"/>
                                          </p:stCondLst>
                                        </p:cTn>
                                        <p:tgtEl>
                                          <p:spTgt spid="4"/>
                                        </p:tgtEl>
                                      </p:cBhvr>
                                      <p:from x="100000" y="100000"/>
                                      <p:to x="80000" y="100000"/>
                                    </p:animScale>
                                    <p:anim by="(#ppt_h/3+#ppt_w*0.1)" calcmode="lin" valueType="num">
                                      <p:cBhvr additive="sum">
                                        <p:cTn id="16"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Literature Review(3)</a:t>
            </a:r>
            <a:endParaRPr>
              <a:latin typeface="Arial Rounded MT Bold" pitchFamily="34" charset="0"/>
            </a:endParaRPr>
          </a:p>
        </p:txBody>
      </p:sp>
      <p:sp>
        <p:nvSpPr>
          <p:cNvPr id="4" name="Rectangle 3"/>
          <p:cNvSpPr/>
          <p:nvPr/>
        </p:nvSpPr>
        <p:spPr>
          <a:xfrm>
            <a:off x="304800" y="1066800"/>
            <a:ext cx="5715000" cy="4893647"/>
          </a:xfrm>
          <a:prstGeom prst="rect">
            <a:avLst/>
          </a:prstGeom>
        </p:spPr>
        <p:txBody>
          <a:bodyPr wrap="square">
            <a:spAutoFit/>
          </a:bodyPr>
          <a:lstStyle/>
          <a:p>
            <a:pPr marL="344488" indent="-344488" algn="just">
              <a:buFont typeface="Wingdings" pitchFamily="2" charset="2"/>
              <a:buChar char="v"/>
            </a:pPr>
            <a:r>
              <a:rPr lang="en-US" sz="2400" dirty="0" err="1" smtClean="0">
                <a:solidFill>
                  <a:schemeClr val="bg1"/>
                </a:solidFill>
                <a:latin typeface="Times New Roman" pitchFamily="18" charset="0"/>
                <a:cs typeface="Times New Roman" pitchFamily="18" charset="0"/>
              </a:rPr>
              <a:t>Shery</a:t>
            </a:r>
            <a:r>
              <a:rPr lang="en-US" sz="2400" dirty="0" smtClean="0">
                <a:solidFill>
                  <a:schemeClr val="bg1"/>
                </a:solidFill>
                <a:latin typeface="Times New Roman" pitchFamily="18" charset="0"/>
                <a:cs typeface="Times New Roman" pitchFamily="18" charset="0"/>
              </a:rPr>
              <a:t> Jacobson</a:t>
            </a:r>
          </a:p>
          <a:p>
            <a:pPr marL="344488" indent="-344488" algn="just"/>
            <a:r>
              <a:rPr lang="en-US" sz="2400" dirty="0" smtClean="0">
                <a:solidFill>
                  <a:schemeClr val="bg1"/>
                </a:solidFill>
                <a:latin typeface="Times New Roman" pitchFamily="18" charset="0"/>
                <a:cs typeface="Times New Roman" pitchFamily="18" charset="0"/>
              </a:rPr>
              <a:t>     We all know that during the rush of the development process, we are generally more focused on making our program work than making it fully readable. This situation becomes even more complicated when we face a problem never seen before and have a tight deadline to deliver the work. Sometimes we have to appeal to Stack Overflow to find a solution or take some time to read all similar questions until finding a new idea of how to work around the problem.</a:t>
            </a:r>
            <a:endParaRPr lang="en-US" sz="2400" dirty="0">
              <a:solidFill>
                <a:schemeClr val="bg1"/>
              </a:solidFill>
              <a:latin typeface="Times New Roman" pitchFamily="18" charset="0"/>
              <a:cs typeface="Times New Roman" pitchFamily="18"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from="(-#ppt_w/2)" to="(#ppt_x)" calcmode="lin" valueType="num">
                                      <p:cBhvr>
                                        <p:cTn id="13" dur="600" fill="hold">
                                          <p:stCondLst>
                                            <p:cond delay="0"/>
                                          </p:stCondLst>
                                        </p:cTn>
                                        <p:tgtEl>
                                          <p:spTgt spid="3"/>
                                        </p:tgtEl>
                                        <p:attrNameLst>
                                          <p:attrName>ppt_x</p:attrName>
                                        </p:attrNameLst>
                                      </p:cBhvr>
                                    </p:anim>
                                    <p:anim from="0" to="-1.0" calcmode="lin" valueType="num">
                                      <p:cBhvr>
                                        <p:cTn id="14" dur="200" decel="50000" autoRev="1" fill="hold">
                                          <p:stCondLst>
                                            <p:cond delay="600"/>
                                          </p:stCondLst>
                                        </p:cTn>
                                        <p:tgtEl>
                                          <p:spTgt spid="3"/>
                                        </p:tgtEl>
                                        <p:attrNameLst>
                                          <p:attrName>xshear</p:attrName>
                                        </p:attrNameLst>
                                      </p:cBhvr>
                                    </p:anim>
                                    <p:animScale>
                                      <p:cBhvr>
                                        <p:cTn id="15" dur="200" decel="100000" autoRev="1" fill="hold">
                                          <p:stCondLst>
                                            <p:cond delay="600"/>
                                          </p:stCondLst>
                                        </p:cTn>
                                        <p:tgtEl>
                                          <p:spTgt spid="3"/>
                                        </p:tgtEl>
                                      </p:cBhvr>
                                      <p:from x="100000" y="100000"/>
                                      <p:to x="80000" y="100000"/>
                                    </p:animScale>
                                    <p:anim by="(#ppt_h/3+#ppt_w*0.1)" calcmode="lin" valueType="num">
                                      <p:cBhvr additive="sum">
                                        <p:cTn id="16" dur="200" decel="100000" autoRev="1" fill="hold">
                                          <p:stCondLst>
                                            <p:cond delay="600"/>
                                          </p:stCondLst>
                                        </p:cTn>
                                        <p:tgtEl>
                                          <p:spTgt spid="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Requirement Analysis</a:t>
            </a:r>
            <a:endParaRPr>
              <a:latin typeface="Arial Rounded MT Bold" pitchFamily="34" charset="0"/>
            </a:endParaRPr>
          </a:p>
        </p:txBody>
      </p:sp>
      <p:sp>
        <p:nvSpPr>
          <p:cNvPr id="4" name="Google Shape;258;p23"/>
          <p:cNvSpPr txBox="1"/>
          <p:nvPr/>
        </p:nvSpPr>
        <p:spPr>
          <a:xfrm>
            <a:off x="304800" y="914400"/>
            <a:ext cx="487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ln w="18415" cmpd="sng">
                  <a:noFill/>
                  <a:prstDash val="solid"/>
                </a:ln>
                <a:solidFill>
                  <a:srgbClr val="FFFFFF"/>
                </a:solidFill>
                <a:effectLst>
                  <a:outerShdw blurRad="63500" dir="3600000" algn="tl" rotWithShape="0">
                    <a:srgbClr val="000000">
                      <a:alpha val="70000"/>
                    </a:srgbClr>
                  </a:outerShdw>
                </a:effectLst>
                <a:latin typeface="Times New Roman" pitchFamily="18" charset="0"/>
                <a:ea typeface="Source Sans Pro"/>
                <a:cs typeface="Times New Roman" pitchFamily="18" charset="0"/>
                <a:sym typeface="Source Sans Pro"/>
              </a:rPr>
              <a:t>Functional Requirement</a:t>
            </a:r>
            <a:endParaRPr sz="2200">
              <a:ln w="18415" cmpd="sng">
                <a:noFill/>
                <a:prstDash val="solid"/>
              </a:ln>
              <a:solidFill>
                <a:srgbClr val="FFFFFF"/>
              </a:solidFill>
              <a:effectLst>
                <a:outerShdw blurRad="63500" dir="3600000" algn="tl" rotWithShape="0">
                  <a:srgbClr val="000000">
                    <a:alpha val="70000"/>
                  </a:srgbClr>
                </a:outerShdw>
              </a:effectLst>
              <a:latin typeface="Times New Roman" pitchFamily="18" charset="0"/>
              <a:ea typeface="Source Sans Pro"/>
              <a:cs typeface="Times New Roman" pitchFamily="18" charset="0"/>
              <a:sym typeface="Source Sans Pro"/>
            </a:endParaRPr>
          </a:p>
        </p:txBody>
      </p:sp>
      <p:sp>
        <p:nvSpPr>
          <p:cNvPr id="7" name="Google Shape;259;p23"/>
          <p:cNvSpPr txBox="1"/>
          <p:nvPr/>
        </p:nvSpPr>
        <p:spPr>
          <a:xfrm>
            <a:off x="228600" y="6172200"/>
            <a:ext cx="4939500" cy="5334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US" sz="2000" dirty="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ea typeface="Source Sans Pro"/>
                <a:cs typeface="Times New Roman" pitchFamily="18" charset="0"/>
                <a:sym typeface="Source Sans Pro"/>
              </a:rPr>
              <a:t>Fig: Use case diagram for the project</a:t>
            </a:r>
            <a:endParaRPr sz="200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ea typeface="Source Sans Pro"/>
              <a:cs typeface="Times New Roman" pitchFamily="18" charset="0"/>
              <a:sym typeface="Source Sans Pro"/>
            </a:endParaRPr>
          </a:p>
        </p:txBody>
      </p:sp>
      <p:pic>
        <p:nvPicPr>
          <p:cNvPr id="1026" name="Picture 2"/>
          <p:cNvPicPr>
            <a:picLocks noChangeAspect="1" noChangeArrowheads="1"/>
          </p:cNvPicPr>
          <p:nvPr/>
        </p:nvPicPr>
        <p:blipFill>
          <a:blip r:embed="rId3"/>
          <a:srcRect/>
          <a:stretch>
            <a:fillRect/>
          </a:stretch>
        </p:blipFill>
        <p:spPr bwMode="auto">
          <a:xfrm>
            <a:off x="457200" y="1447799"/>
            <a:ext cx="4419600" cy="4893129"/>
          </a:xfrm>
          <a:prstGeom prst="rect">
            <a:avLst/>
          </a:prstGeom>
          <a:noFill/>
          <a:ln w="9525">
            <a:noFill/>
            <a:miter lim="800000"/>
            <a:headEnd/>
            <a:tailEnd/>
          </a:ln>
          <a:effectLst/>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to="" calcmode="lin" valueType="num">
                                      <p:cBhvr>
                                        <p:cTn id="12" dur="1" fill="hold"/>
                                        <p:tgtEl>
                                          <p:spTgt spid="1026"/>
                                        </p:tgtEl>
                                        <p:attrNameLst>
                                          <p:attrName/>
                                        </p:attrNameLst>
                                      </p:cBhvr>
                                    </p:anim>
                                  </p:childTnLst>
                                </p:cTn>
                              </p:par>
                              <p:par>
                                <p:cTn id="13" presetID="24" presetClass="entr" presetSubtype="0" fill="hold" grpId="2"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attrNameLst>
                                          <p:attrName/>
                                        </p:attrNameLst>
                                      </p:cBhvr>
                                    </p:anim>
                                  </p:childTnLst>
                                </p:cTn>
                              </p:par>
                              <p:par>
                                <p:cTn id="16" presetID="24" presetClass="entr" presetSubtype="0" fill="hold" grpId="2" nodeType="withEffect">
                                  <p:stCondLst>
                                    <p:cond delay="0"/>
                                  </p:stCondLst>
                                  <p:childTnLst>
                                    <p:set>
                                      <p:cBhvr>
                                        <p:cTn id="17" dur="1" fill="hold">
                                          <p:stCondLst>
                                            <p:cond delay="0"/>
                                          </p:stCondLst>
                                        </p:cTn>
                                        <p:tgtEl>
                                          <p:spTgt spid="7"/>
                                        </p:tgtEl>
                                        <p:attrNameLst>
                                          <p:attrName>style.visibility</p:attrName>
                                        </p:attrNameLst>
                                      </p:cBhvr>
                                      <p:to>
                                        <p:strVal val="visible"/>
                                      </p:to>
                                    </p:set>
                                    <p:anim to="" calcmode="lin" valueType="num">
                                      <p:cBhvr>
                                        <p:cTn id="18"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2"/>
      <p:bldP spid="7"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Requirement Analysis</a:t>
            </a:r>
            <a:endParaRPr>
              <a:latin typeface="Arial Rounded MT Bold" pitchFamily="34" charset="0"/>
            </a:endParaRPr>
          </a:p>
        </p:txBody>
      </p:sp>
      <p:sp>
        <p:nvSpPr>
          <p:cNvPr id="4" name="Google Shape;268;p24"/>
          <p:cNvSpPr txBox="1"/>
          <p:nvPr/>
        </p:nvSpPr>
        <p:spPr>
          <a:xfrm>
            <a:off x="835500" y="1447800"/>
            <a:ext cx="4879500" cy="6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n w="18415" cmpd="sng">
                  <a:noFill/>
                  <a:prstDash val="solid"/>
                </a:ln>
                <a:solidFill>
                  <a:srgbClr val="FFFFFF"/>
                </a:solidFill>
                <a:effectLst>
                  <a:outerShdw blurRad="63500" dir="3600000" algn="tl" rotWithShape="0">
                    <a:srgbClr val="000000">
                      <a:alpha val="70000"/>
                    </a:srgbClr>
                  </a:outerShdw>
                </a:effectLst>
                <a:latin typeface="Times New Roman" pitchFamily="18" charset="0"/>
                <a:ea typeface="Source Sans Pro"/>
                <a:cs typeface="Times New Roman" pitchFamily="18" charset="0"/>
                <a:sym typeface="Source Sans Pro"/>
              </a:rPr>
              <a:t>Non-functional requirement</a:t>
            </a:r>
            <a:endParaRPr sz="2400">
              <a:ln w="18415" cmpd="sng">
                <a:noFill/>
                <a:prstDash val="solid"/>
              </a:ln>
              <a:solidFill>
                <a:srgbClr val="FFFFFF"/>
              </a:solidFill>
              <a:effectLst>
                <a:outerShdw blurRad="63500" dir="3600000" algn="tl" rotWithShape="0">
                  <a:srgbClr val="000000">
                    <a:alpha val="70000"/>
                  </a:srgbClr>
                </a:outerShdw>
              </a:effectLst>
              <a:latin typeface="Times New Roman" pitchFamily="18" charset="0"/>
              <a:ea typeface="Source Sans Pro"/>
              <a:cs typeface="Times New Roman" pitchFamily="18" charset="0"/>
              <a:sym typeface="Source Sans Pro"/>
            </a:endParaRPr>
          </a:p>
        </p:txBody>
      </p:sp>
      <p:sp>
        <p:nvSpPr>
          <p:cNvPr id="7" name="Rectangle 6"/>
          <p:cNvSpPr/>
          <p:nvPr/>
        </p:nvSpPr>
        <p:spPr>
          <a:xfrm>
            <a:off x="838200" y="2304871"/>
            <a:ext cx="4572000" cy="1200329"/>
          </a:xfrm>
          <a:prstGeom prst="rect">
            <a:avLst/>
          </a:prstGeom>
        </p:spPr>
        <p:txBody>
          <a:bodyPr>
            <a:spAutoFit/>
          </a:bodyPr>
          <a:lstStyle/>
          <a:p>
            <a:pPr>
              <a:buFont typeface="Wingdings" pitchFamily="2" charset="2"/>
              <a:buChar char="Ø"/>
            </a:pPr>
            <a:r>
              <a:rPr lang="en-US" sz="2400" dirty="0" smtClean="0">
                <a:solidFill>
                  <a:schemeClr val="bg1"/>
                </a:solidFill>
                <a:latin typeface="Times New Roman" pitchFamily="18" charset="0"/>
                <a:cs typeface="Times New Roman" pitchFamily="18" charset="0"/>
              </a:rPr>
              <a:t>Accessibility</a:t>
            </a:r>
          </a:p>
          <a:p>
            <a:pPr>
              <a:buFont typeface="Wingdings" pitchFamily="2" charset="2"/>
              <a:buChar char="Ø"/>
            </a:pPr>
            <a:r>
              <a:rPr lang="en-US" sz="2400" dirty="0" smtClean="0">
                <a:solidFill>
                  <a:schemeClr val="bg1"/>
                </a:solidFill>
                <a:latin typeface="Times New Roman" pitchFamily="18" charset="0"/>
                <a:cs typeface="Times New Roman" pitchFamily="18" charset="0"/>
              </a:rPr>
              <a:t>Performance</a:t>
            </a:r>
          </a:p>
          <a:p>
            <a:pPr>
              <a:buFont typeface="Wingdings" pitchFamily="2" charset="2"/>
              <a:buChar char="Ø"/>
            </a:pPr>
            <a:r>
              <a:rPr lang="en-US" sz="2400" dirty="0" smtClean="0">
                <a:solidFill>
                  <a:schemeClr val="bg1"/>
                </a:solidFill>
                <a:latin typeface="Times New Roman" pitchFamily="18" charset="0"/>
                <a:cs typeface="Times New Roman" pitchFamily="18" charset="0"/>
              </a:rPr>
              <a:t>Appearance</a:t>
            </a:r>
            <a:endParaRPr lang="en-US" sz="2400" dirty="0">
              <a:solidFill>
                <a:schemeClr val="bg1"/>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Feasibility  Analysis</a:t>
            </a:r>
            <a:endParaRPr>
              <a:latin typeface="Arial Rounded MT Bold" pitchFamily="34" charset="0"/>
            </a:endParaRPr>
          </a:p>
        </p:txBody>
      </p:sp>
      <p:sp>
        <p:nvSpPr>
          <p:cNvPr id="7" name="Rectangle 6"/>
          <p:cNvSpPr/>
          <p:nvPr/>
        </p:nvSpPr>
        <p:spPr>
          <a:xfrm>
            <a:off x="838200" y="1447800"/>
            <a:ext cx="4572000" cy="1569660"/>
          </a:xfrm>
          <a:prstGeom prst="rect">
            <a:avLst/>
          </a:prstGeom>
        </p:spPr>
        <p:txBody>
          <a:bodyPr>
            <a:spAutoFit/>
          </a:bodyPr>
          <a:lstStyle/>
          <a:p>
            <a:pPr marL="344488" indent="-225425">
              <a:buFont typeface="Aharoni" pitchFamily="2" charset="-79"/>
              <a:buChar char="›"/>
            </a:pPr>
            <a:r>
              <a:rPr lang="en-US" sz="2400" dirty="0" smtClean="0">
                <a:solidFill>
                  <a:schemeClr val="bg1"/>
                </a:solidFill>
                <a:latin typeface="Times New Roman" pitchFamily="18" charset="0"/>
                <a:cs typeface="Times New Roman" pitchFamily="18" charset="0"/>
              </a:rPr>
              <a:t>Technical Feasibility</a:t>
            </a:r>
          </a:p>
          <a:p>
            <a:pPr marL="344488" indent="-225425">
              <a:buFont typeface="Aharoni" pitchFamily="2" charset="-79"/>
              <a:buChar char="›"/>
            </a:pPr>
            <a:r>
              <a:rPr lang="en-US" sz="2400" dirty="0" smtClean="0">
                <a:solidFill>
                  <a:schemeClr val="bg1"/>
                </a:solidFill>
                <a:latin typeface="Times New Roman" pitchFamily="18" charset="0"/>
                <a:cs typeface="Times New Roman" pitchFamily="18" charset="0"/>
              </a:rPr>
              <a:t>Operational Feasibility</a:t>
            </a:r>
          </a:p>
          <a:p>
            <a:pPr marL="344488" indent="-225425">
              <a:buFont typeface="Aharoni" pitchFamily="2" charset="-79"/>
              <a:buChar char="›"/>
            </a:pPr>
            <a:r>
              <a:rPr lang="en-US" sz="2400" dirty="0" smtClean="0">
                <a:solidFill>
                  <a:schemeClr val="bg1"/>
                </a:solidFill>
                <a:latin typeface="Times New Roman" pitchFamily="18" charset="0"/>
                <a:cs typeface="Times New Roman" pitchFamily="18" charset="0"/>
              </a:rPr>
              <a:t>Economic Feasibility</a:t>
            </a:r>
          </a:p>
          <a:p>
            <a:pPr marL="344488" indent="-225425">
              <a:buFont typeface="Aharoni" pitchFamily="2" charset="-79"/>
              <a:buChar char="›"/>
            </a:pPr>
            <a:r>
              <a:rPr lang="en-US" sz="2400" dirty="0" smtClean="0">
                <a:solidFill>
                  <a:schemeClr val="bg1"/>
                </a:solidFill>
                <a:latin typeface="Times New Roman" pitchFamily="18" charset="0"/>
                <a:cs typeface="Times New Roman" pitchFamily="18" charset="0"/>
              </a:rPr>
              <a:t>Schedule Feasibility</a:t>
            </a:r>
            <a:endParaRPr lang="en-US" sz="2400" dirty="0">
              <a:solidFill>
                <a:schemeClr val="bg1"/>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Algorithm</a:t>
            </a:r>
            <a:endParaRPr>
              <a:latin typeface="Arial Rounded MT Bold" pitchFamily="34" charset="0"/>
            </a:endParaRPr>
          </a:p>
        </p:txBody>
      </p:sp>
      <p:sp>
        <p:nvSpPr>
          <p:cNvPr id="7" name="Rectangle 6"/>
          <p:cNvSpPr/>
          <p:nvPr/>
        </p:nvSpPr>
        <p:spPr>
          <a:xfrm>
            <a:off x="838200" y="1219200"/>
            <a:ext cx="4953000" cy="4478149"/>
          </a:xfrm>
          <a:prstGeom prst="rect">
            <a:avLst/>
          </a:prstGeom>
        </p:spPr>
        <p:txBody>
          <a:bodyPr wrap="square">
            <a:spAutoFit/>
          </a:bodyPr>
          <a:lstStyle/>
          <a:p>
            <a:pPr algn="just"/>
            <a:r>
              <a:rPr lang="en-US" sz="1900" dirty="0">
                <a:solidFill>
                  <a:schemeClr val="bg1"/>
                </a:solidFill>
                <a:latin typeface="Times New Roman" pitchFamily="18" charset="0"/>
                <a:cs typeface="Times New Roman" pitchFamily="18" charset="0"/>
              </a:rPr>
              <a:t>Step 1:- Start</a:t>
            </a:r>
          </a:p>
          <a:p>
            <a:pPr algn="just"/>
            <a:r>
              <a:rPr lang="en-US" sz="1900" dirty="0">
                <a:solidFill>
                  <a:schemeClr val="bg1"/>
                </a:solidFill>
                <a:latin typeface="Times New Roman" pitchFamily="18" charset="0"/>
                <a:cs typeface="Times New Roman" pitchFamily="18" charset="0"/>
              </a:rPr>
              <a:t>Step 2: -Show the main home screen.</a:t>
            </a:r>
          </a:p>
          <a:p>
            <a:pPr algn="just"/>
            <a:r>
              <a:rPr lang="en-US" sz="1900" dirty="0">
                <a:solidFill>
                  <a:schemeClr val="bg1"/>
                </a:solidFill>
                <a:latin typeface="Times New Roman" pitchFamily="18" charset="0"/>
                <a:cs typeface="Times New Roman" pitchFamily="18" charset="0"/>
              </a:rPr>
              <a:t>Step 3: - Ask to press ‘</a:t>
            </a:r>
            <a:r>
              <a:rPr lang="en-US" sz="1900" i="1" dirty="0">
                <a:solidFill>
                  <a:schemeClr val="bg1"/>
                </a:solidFill>
                <a:latin typeface="Times New Roman" pitchFamily="18" charset="0"/>
                <a:cs typeface="Times New Roman" pitchFamily="18" charset="0"/>
              </a:rPr>
              <a:t>Enter</a:t>
            </a:r>
            <a:r>
              <a:rPr lang="en-US" sz="1900" dirty="0">
                <a:solidFill>
                  <a:schemeClr val="bg1"/>
                </a:solidFill>
                <a:latin typeface="Times New Roman" pitchFamily="18" charset="0"/>
                <a:cs typeface="Times New Roman" pitchFamily="18" charset="0"/>
              </a:rPr>
              <a:t>’ to take the </a:t>
            </a:r>
            <a:r>
              <a:rPr lang="en-US" sz="1900" dirty="0" smtClean="0">
                <a:solidFill>
                  <a:schemeClr val="bg1"/>
                </a:solidFill>
                <a:latin typeface="Times New Roman" pitchFamily="18" charset="0"/>
                <a:cs typeface="Times New Roman" pitchFamily="18" charset="0"/>
              </a:rPr>
              <a:t>test or </a:t>
            </a:r>
            <a:r>
              <a:rPr lang="en-US" sz="1900" dirty="0">
                <a:solidFill>
                  <a:schemeClr val="bg1"/>
                </a:solidFill>
                <a:latin typeface="Times New Roman" pitchFamily="18" charset="0"/>
                <a:cs typeface="Times New Roman" pitchFamily="18" charset="0"/>
              </a:rPr>
              <a:t>press ‘</a:t>
            </a:r>
            <a:r>
              <a:rPr lang="en-US" sz="1900" i="1" dirty="0">
                <a:solidFill>
                  <a:schemeClr val="bg1"/>
                </a:solidFill>
                <a:latin typeface="Times New Roman" pitchFamily="18" charset="0"/>
                <a:cs typeface="Times New Roman" pitchFamily="18" charset="0"/>
              </a:rPr>
              <a:t>Esc</a:t>
            </a:r>
            <a:r>
              <a:rPr lang="en-US" sz="1900" dirty="0">
                <a:solidFill>
                  <a:schemeClr val="bg1"/>
                </a:solidFill>
                <a:latin typeface="Times New Roman" pitchFamily="18" charset="0"/>
                <a:cs typeface="Times New Roman" pitchFamily="18" charset="0"/>
              </a:rPr>
              <a:t>’ to exit.</a:t>
            </a:r>
          </a:p>
          <a:p>
            <a:pPr algn="just"/>
            <a:r>
              <a:rPr lang="en-US" sz="1900" dirty="0">
                <a:solidFill>
                  <a:schemeClr val="bg1"/>
                </a:solidFill>
                <a:latin typeface="Times New Roman" pitchFamily="18" charset="0"/>
                <a:cs typeface="Times New Roman" pitchFamily="18" charset="0"/>
              </a:rPr>
              <a:t>Step 4: - Ask to register your name.</a:t>
            </a:r>
          </a:p>
          <a:p>
            <a:pPr algn="just"/>
            <a:r>
              <a:rPr lang="en-US" sz="1900" dirty="0">
                <a:solidFill>
                  <a:schemeClr val="bg1"/>
                </a:solidFill>
                <a:latin typeface="Times New Roman" pitchFamily="18" charset="0"/>
                <a:cs typeface="Times New Roman" pitchFamily="18" charset="0"/>
              </a:rPr>
              <a:t>Step 5: -Read the set </a:t>
            </a:r>
            <a:r>
              <a:rPr lang="en-US" sz="1900" dirty="0" smtClean="0">
                <a:solidFill>
                  <a:schemeClr val="bg1"/>
                </a:solidFill>
                <a:latin typeface="Times New Roman" pitchFamily="18" charset="0"/>
                <a:cs typeface="Times New Roman" pitchFamily="18" charset="0"/>
              </a:rPr>
              <a:t>of rules in </a:t>
            </a:r>
            <a:r>
              <a:rPr lang="en-US" sz="1900" dirty="0">
                <a:solidFill>
                  <a:schemeClr val="bg1"/>
                </a:solidFill>
                <a:latin typeface="Times New Roman" pitchFamily="18" charset="0"/>
                <a:cs typeface="Times New Roman" pitchFamily="18" charset="0"/>
              </a:rPr>
              <a:t>the screen.</a:t>
            </a:r>
          </a:p>
          <a:p>
            <a:pPr algn="just"/>
            <a:r>
              <a:rPr lang="en-US" sz="1900" dirty="0">
                <a:solidFill>
                  <a:schemeClr val="bg1"/>
                </a:solidFill>
                <a:latin typeface="Times New Roman" pitchFamily="18" charset="0"/>
                <a:cs typeface="Times New Roman" pitchFamily="18" charset="0"/>
              </a:rPr>
              <a:t>Step 6: -Press enter to take the test.</a:t>
            </a:r>
          </a:p>
          <a:p>
            <a:pPr algn="just"/>
            <a:r>
              <a:rPr lang="en-US" sz="1900" dirty="0">
                <a:solidFill>
                  <a:schemeClr val="bg1"/>
                </a:solidFill>
                <a:latin typeface="Times New Roman" pitchFamily="18" charset="0"/>
                <a:cs typeface="Times New Roman" pitchFamily="18" charset="0"/>
              </a:rPr>
              <a:t>Step 7: Press A, B, C or D in each of 10 questions as shown in the screen respectively.</a:t>
            </a:r>
          </a:p>
          <a:p>
            <a:pPr algn="just"/>
            <a:r>
              <a:rPr lang="en-US" sz="1900" dirty="0">
                <a:solidFill>
                  <a:schemeClr val="bg1"/>
                </a:solidFill>
                <a:latin typeface="Times New Roman" pitchFamily="18" charset="0"/>
                <a:cs typeface="Times New Roman" pitchFamily="18" charset="0"/>
              </a:rPr>
              <a:t>Step 8: -View scores obtained in score1.txt file.</a:t>
            </a:r>
          </a:p>
          <a:p>
            <a:pPr algn="just"/>
            <a:r>
              <a:rPr lang="en-US" sz="1900" dirty="0">
                <a:solidFill>
                  <a:schemeClr val="bg1"/>
                </a:solidFill>
                <a:latin typeface="Times New Roman" pitchFamily="18" charset="0"/>
                <a:cs typeface="Times New Roman" pitchFamily="18" charset="0"/>
              </a:rPr>
              <a:t>Step 9: -Press “R” or “r” to view score in console.</a:t>
            </a:r>
          </a:p>
          <a:p>
            <a:pPr algn="just"/>
            <a:r>
              <a:rPr lang="en-US" sz="1900" dirty="0">
                <a:solidFill>
                  <a:schemeClr val="bg1"/>
                </a:solidFill>
                <a:latin typeface="Times New Roman" pitchFamily="18" charset="0"/>
                <a:cs typeface="Times New Roman" pitchFamily="18" charset="0"/>
              </a:rPr>
              <a:t>Step 10: -Go to step 2 to play the game again by pressing ‘Y’ or press ‘N’ to exit.</a:t>
            </a:r>
          </a:p>
          <a:p>
            <a:pPr algn="just"/>
            <a:r>
              <a:rPr lang="en-US" sz="1900" dirty="0">
                <a:solidFill>
                  <a:schemeClr val="bg1"/>
                </a:solidFill>
                <a:latin typeface="Times New Roman" pitchFamily="18" charset="0"/>
                <a:cs typeface="Times New Roman" pitchFamily="18" charset="0"/>
              </a:rPr>
              <a:t>Step 11: -End</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Flow-Chart</a:t>
            </a:r>
            <a:endParaRPr>
              <a:latin typeface="Arial Rounded MT Bold" pitchFamily="34" charset="0"/>
            </a:endParaRPr>
          </a:p>
        </p:txBody>
      </p:sp>
      <p:pic>
        <p:nvPicPr>
          <p:cNvPr id="4" name="Picture 3"/>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03276" y="990600"/>
            <a:ext cx="5410200" cy="5562600"/>
          </a:xfrm>
          <a:prstGeom prst="rect">
            <a:avLst/>
          </a:prstGeom>
          <a:noFill/>
          <a:ln>
            <a:noFill/>
          </a:ln>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par>
                                <p:cTn id="15" presetID="2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Result</a:t>
            </a:r>
            <a:endParaRPr>
              <a:latin typeface="Arial Rounded MT Bold" pitchFamily="34" charset="0"/>
            </a:endParaRPr>
          </a:p>
        </p:txBody>
      </p:sp>
      <p:pic>
        <p:nvPicPr>
          <p:cNvPr id="4" name="Picture 3"/>
          <p:cNvPicPr/>
          <p:nvPr/>
        </p:nvPicPr>
        <p:blipFill>
          <a:blip r:embed="rId3" cstate="print"/>
          <a:srcRect t="11364" r="4286"/>
          <a:stretch>
            <a:fillRect/>
          </a:stretch>
        </p:blipFill>
        <p:spPr bwMode="auto">
          <a:xfrm>
            <a:off x="533400" y="990600"/>
            <a:ext cx="4648200" cy="2133600"/>
          </a:xfrm>
          <a:prstGeom prst="rect">
            <a:avLst/>
          </a:prstGeom>
          <a:noFill/>
          <a:ln w="9525">
            <a:noFill/>
            <a:miter lim="800000"/>
            <a:headEnd/>
            <a:tailEnd/>
          </a:ln>
        </p:spPr>
      </p:pic>
      <p:sp>
        <p:nvSpPr>
          <p:cNvPr id="5" name="Rectangle 4"/>
          <p:cNvSpPr/>
          <p:nvPr/>
        </p:nvSpPr>
        <p:spPr>
          <a:xfrm>
            <a:off x="1151333" y="3200400"/>
            <a:ext cx="3268267" cy="307777"/>
          </a:xfrm>
          <a:prstGeom prst="rect">
            <a:avLst/>
          </a:prstGeom>
        </p:spPr>
        <p:txBody>
          <a:bodyPr wrap="none">
            <a:spAutoFit/>
          </a:bodyPr>
          <a:lstStyle/>
          <a:p>
            <a:r>
              <a:rPr lang="en-US" sz="1400" dirty="0" smtClean="0">
                <a:latin typeface="Times New Roman" pitchFamily="18" charset="0"/>
                <a:cs typeface="Times New Roman" pitchFamily="18" charset="0"/>
              </a:rPr>
              <a:t>Figure: SCREENSHOT OF THE RESULT</a:t>
            </a:r>
            <a:endParaRPr lang="en-US" sz="1400" dirty="0">
              <a:latin typeface="Times New Roman" pitchFamily="18" charset="0"/>
              <a:cs typeface="Times New Roman" pitchFamily="18" charset="0"/>
            </a:endParaRPr>
          </a:p>
        </p:txBody>
      </p:sp>
      <p:pic>
        <p:nvPicPr>
          <p:cNvPr id="7" name="Picture 6"/>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b="39394"/>
          <a:stretch>
            <a:fillRect/>
          </a:stretch>
        </p:blipFill>
        <p:spPr bwMode="auto">
          <a:xfrm>
            <a:off x="533400" y="3733800"/>
            <a:ext cx="4724400" cy="1828800"/>
          </a:xfrm>
          <a:prstGeom prst="rect">
            <a:avLst/>
          </a:prstGeom>
          <a:noFill/>
        </p:spPr>
      </p:pic>
      <p:sp>
        <p:nvSpPr>
          <p:cNvPr id="9" name="Rectangle 8"/>
          <p:cNvSpPr/>
          <p:nvPr/>
        </p:nvSpPr>
        <p:spPr>
          <a:xfrm>
            <a:off x="1066800" y="5712023"/>
            <a:ext cx="3686587" cy="307777"/>
          </a:xfrm>
          <a:prstGeom prst="rect">
            <a:avLst/>
          </a:prstGeom>
        </p:spPr>
        <p:txBody>
          <a:bodyPr wrap="none">
            <a:spAutoFit/>
          </a:bodyPr>
          <a:lstStyle/>
          <a:p>
            <a:r>
              <a:rPr lang="en-US" sz="1400" dirty="0" smtClean="0">
                <a:latin typeface="Times New Roman" pitchFamily="18" charset="0"/>
                <a:cs typeface="Times New Roman" pitchFamily="18" charset="0"/>
              </a:rPr>
              <a:t>Figure: SCREENSHOT OF THE RESULT FILE</a:t>
            </a:r>
            <a:endParaRPr lang="en-US" sz="1400" dirty="0">
              <a:latin typeface="Times New Roman" pitchFamily="18" charset="0"/>
              <a:cs typeface="Times New Roman" pitchFamily="18" charset="0"/>
            </a:endParaRP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80">
                                          <p:stCondLst>
                                            <p:cond delay="0"/>
                                          </p:stCondLst>
                                        </p:cTn>
                                        <p:tgtEl>
                                          <p:spTgt spid="5"/>
                                        </p:tgtEl>
                                      </p:cBhvr>
                                    </p:animEffect>
                                    <p:anim calcmode="lin" valueType="num">
                                      <p:cBhvr>
                                        <p:cTn id="4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gtEl>
                                      </p:cBhvr>
                                      <p:to x="100000" y="60000"/>
                                    </p:animScale>
                                    <p:animScale>
                                      <p:cBhvr>
                                        <p:cTn id="46" dur="166" decel="50000">
                                          <p:stCondLst>
                                            <p:cond delay="676"/>
                                          </p:stCondLst>
                                        </p:cTn>
                                        <p:tgtEl>
                                          <p:spTgt spid="5"/>
                                        </p:tgtEl>
                                      </p:cBhvr>
                                      <p:to x="100000" y="100000"/>
                                    </p:animScale>
                                    <p:animScale>
                                      <p:cBhvr>
                                        <p:cTn id="47" dur="26">
                                          <p:stCondLst>
                                            <p:cond delay="1312"/>
                                          </p:stCondLst>
                                        </p:cTn>
                                        <p:tgtEl>
                                          <p:spTgt spid="5"/>
                                        </p:tgtEl>
                                      </p:cBhvr>
                                      <p:to x="100000" y="80000"/>
                                    </p:animScale>
                                    <p:animScale>
                                      <p:cBhvr>
                                        <p:cTn id="48" dur="166" decel="50000">
                                          <p:stCondLst>
                                            <p:cond delay="1338"/>
                                          </p:stCondLst>
                                        </p:cTn>
                                        <p:tgtEl>
                                          <p:spTgt spid="5"/>
                                        </p:tgtEl>
                                      </p:cBhvr>
                                      <p:to x="100000" y="100000"/>
                                    </p:animScale>
                                    <p:animScale>
                                      <p:cBhvr>
                                        <p:cTn id="49" dur="26">
                                          <p:stCondLst>
                                            <p:cond delay="1642"/>
                                          </p:stCondLst>
                                        </p:cTn>
                                        <p:tgtEl>
                                          <p:spTgt spid="5"/>
                                        </p:tgtEl>
                                      </p:cBhvr>
                                      <p:to x="100000" y="90000"/>
                                    </p:animScale>
                                    <p:animScale>
                                      <p:cBhvr>
                                        <p:cTn id="50" dur="166" decel="50000">
                                          <p:stCondLst>
                                            <p:cond delay="1668"/>
                                          </p:stCondLst>
                                        </p:cTn>
                                        <p:tgtEl>
                                          <p:spTgt spid="5"/>
                                        </p:tgtEl>
                                      </p:cBhvr>
                                      <p:to x="100000" y="100000"/>
                                    </p:animScale>
                                    <p:animScale>
                                      <p:cBhvr>
                                        <p:cTn id="51" dur="26">
                                          <p:stCondLst>
                                            <p:cond delay="1808"/>
                                          </p:stCondLst>
                                        </p:cTn>
                                        <p:tgtEl>
                                          <p:spTgt spid="5"/>
                                        </p:tgtEl>
                                      </p:cBhvr>
                                      <p:to x="100000" y="95000"/>
                                    </p:animScale>
                                    <p:animScale>
                                      <p:cBhvr>
                                        <p:cTn id="52" dur="166" decel="50000">
                                          <p:stCondLst>
                                            <p:cond delay="1834"/>
                                          </p:stCondLst>
                                        </p:cTn>
                                        <p:tgtEl>
                                          <p:spTgt spid="5"/>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7" name="Google Shape;164;p13"/>
          <p:cNvSpPr txBox="1"/>
          <p:nvPr/>
        </p:nvSpPr>
        <p:spPr>
          <a:xfrm>
            <a:off x="457200" y="533400"/>
            <a:ext cx="5404500" cy="1676400"/>
          </a:xfrm>
          <a:prstGeom prst="rect">
            <a:avLst/>
          </a:prstGeom>
          <a:ln>
            <a:noFill/>
          </a:ln>
          <a:effectLst>
            <a:outerShdw blurRad="44450" dist="27940" dir="5400000" algn="ctr">
              <a:srgbClr val="000000">
                <a:alpha val="32000"/>
              </a:srgbClr>
            </a:outerShdw>
            <a:softEdge rad="12700"/>
          </a:effectLst>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2160" b="1" dirty="0">
                <a:solidFill>
                  <a:schemeClr val="dk1"/>
                </a:solidFill>
                <a:effectLst>
                  <a:glow rad="63500">
                    <a:schemeClr val="accent1">
                      <a:satMod val="175000"/>
                      <a:alpha val="40000"/>
                    </a:schemeClr>
                  </a:glow>
                </a:effectLst>
                <a:latin typeface="Times New Roman" pitchFamily="18" charset="0"/>
                <a:ea typeface="Times New Roman"/>
                <a:cs typeface="Times New Roman" pitchFamily="18" charset="0"/>
                <a:sym typeface="Times New Roman"/>
              </a:rPr>
              <a:t>A PROJECT FINAL DEFENSE</a:t>
            </a:r>
            <a:br>
              <a:rPr lang="en-US" sz="2160" b="1" dirty="0">
                <a:solidFill>
                  <a:schemeClr val="dk1"/>
                </a:solidFill>
                <a:effectLst>
                  <a:glow rad="63500">
                    <a:schemeClr val="accent1">
                      <a:satMod val="175000"/>
                      <a:alpha val="40000"/>
                    </a:schemeClr>
                  </a:glow>
                </a:effectLst>
                <a:latin typeface="Times New Roman" pitchFamily="18" charset="0"/>
                <a:ea typeface="Times New Roman"/>
                <a:cs typeface="Times New Roman" pitchFamily="18" charset="0"/>
                <a:sym typeface="Times New Roman"/>
              </a:rPr>
            </a:br>
            <a:r>
              <a:rPr lang="en-US" sz="2160" b="1" dirty="0">
                <a:solidFill>
                  <a:schemeClr val="dk1"/>
                </a:solidFill>
                <a:effectLst>
                  <a:glow rad="63500">
                    <a:schemeClr val="accent1">
                      <a:satMod val="175000"/>
                      <a:alpha val="40000"/>
                    </a:schemeClr>
                  </a:glow>
                </a:effectLst>
                <a:latin typeface="Times New Roman" pitchFamily="18" charset="0"/>
                <a:ea typeface="Times New Roman"/>
                <a:cs typeface="Times New Roman" pitchFamily="18" charset="0"/>
                <a:sym typeface="Times New Roman"/>
              </a:rPr>
              <a:t>ON</a:t>
            </a:r>
            <a:endParaRPr sz="2160" b="1">
              <a:solidFill>
                <a:schemeClr val="dk1"/>
              </a:solidFill>
              <a:effectLst>
                <a:glow rad="63500">
                  <a:schemeClr val="accent1">
                    <a:satMod val="175000"/>
                    <a:alpha val="40000"/>
                  </a:schemeClr>
                </a:glow>
              </a:effectLst>
              <a:latin typeface="Times New Roman" pitchFamily="18" charset="0"/>
              <a:ea typeface="Times New Roman"/>
              <a:cs typeface="Times New Roman" pitchFamily="18" charset="0"/>
              <a:sym typeface="Times New Roman"/>
            </a:endParaRPr>
          </a:p>
          <a:p>
            <a:pPr marL="0" lvl="0" indent="0" algn="ctr" rtl="0">
              <a:lnSpc>
                <a:spcPct val="150000"/>
              </a:lnSpc>
              <a:spcBef>
                <a:spcPts val="0"/>
              </a:spcBef>
              <a:spcAft>
                <a:spcPts val="0"/>
              </a:spcAft>
              <a:buNone/>
            </a:pPr>
            <a:r>
              <a:rPr lang="en-US" sz="2160" b="1" dirty="0" smtClean="0">
                <a:solidFill>
                  <a:schemeClr val="dk1"/>
                </a:solidFill>
                <a:effectLst>
                  <a:glow rad="63500">
                    <a:schemeClr val="accent1">
                      <a:satMod val="175000"/>
                      <a:alpha val="40000"/>
                    </a:schemeClr>
                  </a:glow>
                </a:effectLst>
                <a:latin typeface="Times New Roman" pitchFamily="18" charset="0"/>
                <a:ea typeface="Times New Roman"/>
                <a:cs typeface="Times New Roman" pitchFamily="18" charset="0"/>
                <a:sym typeface="Times New Roman"/>
              </a:rPr>
              <a:t>IQ Test</a:t>
            </a:r>
            <a:endParaRPr sz="2160" b="1">
              <a:solidFill>
                <a:schemeClr val="dk1"/>
              </a:solidFill>
              <a:effectLst>
                <a:glow rad="63500">
                  <a:schemeClr val="accent1">
                    <a:satMod val="175000"/>
                    <a:alpha val="40000"/>
                  </a:schemeClr>
                </a:glow>
              </a:effectLst>
              <a:latin typeface="Times New Roman" pitchFamily="18" charset="0"/>
              <a:ea typeface="Times New Roman"/>
              <a:cs typeface="Times New Roman" pitchFamily="18" charset="0"/>
              <a:sym typeface="Times New Roman"/>
            </a:endParaRPr>
          </a:p>
        </p:txBody>
      </p:sp>
      <p:sp>
        <p:nvSpPr>
          <p:cNvPr id="9" name="Google Shape;165;p13"/>
          <p:cNvSpPr txBox="1"/>
          <p:nvPr/>
        </p:nvSpPr>
        <p:spPr>
          <a:xfrm>
            <a:off x="1724400" y="2819400"/>
            <a:ext cx="3000000" cy="180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bg1"/>
                </a:solidFill>
                <a:latin typeface="Times New Roman" pitchFamily="18" charset="0"/>
                <a:ea typeface="Times New Roman"/>
                <a:cs typeface="Times New Roman" pitchFamily="18" charset="0"/>
                <a:sym typeface="Times New Roman"/>
              </a:rPr>
              <a:t>Presentation by </a:t>
            </a:r>
            <a:r>
              <a:rPr lang="en-US" sz="1600" dirty="0" smtClean="0">
                <a:solidFill>
                  <a:schemeClr val="bg1"/>
                </a:solidFill>
                <a:latin typeface="Times New Roman" pitchFamily="18" charset="0"/>
                <a:ea typeface="Times New Roman"/>
                <a:cs typeface="Times New Roman" pitchFamily="18" charset="0"/>
                <a:sym typeface="Times New Roman"/>
              </a:rPr>
              <a:t>:-</a:t>
            </a:r>
          </a:p>
          <a:p>
            <a:pPr algn="ctr"/>
            <a:r>
              <a:rPr lang="en-US" sz="1600" dirty="0" err="1" smtClean="0">
                <a:solidFill>
                  <a:schemeClr val="bg1"/>
                </a:solidFill>
                <a:latin typeface="Times New Roman" pitchFamily="18" charset="0"/>
                <a:ea typeface="Source Sans Pro"/>
                <a:cs typeface="Times New Roman" pitchFamily="18" charset="0"/>
                <a:sym typeface="Times New Roman"/>
              </a:rPr>
              <a:t>Suchak</a:t>
            </a:r>
            <a:r>
              <a:rPr lang="en-US" sz="1600" dirty="0" smtClean="0">
                <a:solidFill>
                  <a:schemeClr val="bg1"/>
                </a:solidFill>
                <a:latin typeface="Times New Roman" pitchFamily="18" charset="0"/>
                <a:ea typeface="Source Sans Pro"/>
                <a:cs typeface="Times New Roman" pitchFamily="18" charset="0"/>
                <a:sym typeface="Times New Roman"/>
              </a:rPr>
              <a:t> </a:t>
            </a:r>
            <a:r>
              <a:rPr lang="en-US" sz="1600" dirty="0" err="1" smtClean="0">
                <a:solidFill>
                  <a:schemeClr val="bg1"/>
                </a:solidFill>
                <a:latin typeface="Times New Roman" pitchFamily="18" charset="0"/>
                <a:ea typeface="Source Sans Pro"/>
                <a:cs typeface="Times New Roman" pitchFamily="18" charset="0"/>
                <a:sym typeface="Times New Roman"/>
              </a:rPr>
              <a:t>Niraula</a:t>
            </a:r>
            <a:endParaRPr lang="en-US" sz="1600" dirty="0" smtClean="0">
              <a:solidFill>
                <a:schemeClr val="bg1"/>
              </a:solidFill>
              <a:latin typeface="Times New Roman" pitchFamily="18" charset="0"/>
              <a:ea typeface="Source Sans Pro"/>
              <a:cs typeface="Times New Roman" pitchFamily="18" charset="0"/>
              <a:sym typeface="Times New Roman"/>
            </a:endParaRPr>
          </a:p>
          <a:p>
            <a:pPr marL="0" lvl="0" indent="0" algn="ctr" rtl="0">
              <a:spcBef>
                <a:spcPts val="0"/>
              </a:spcBef>
              <a:spcAft>
                <a:spcPts val="0"/>
              </a:spcAft>
              <a:buNone/>
            </a:pPr>
            <a:r>
              <a:rPr lang="en-US" sz="1600" dirty="0" err="1" smtClean="0">
                <a:solidFill>
                  <a:schemeClr val="bg1"/>
                </a:solidFill>
                <a:latin typeface="Times New Roman" pitchFamily="18" charset="0"/>
                <a:ea typeface="Source Sans Pro"/>
                <a:cs typeface="Times New Roman" pitchFamily="18" charset="0"/>
                <a:sym typeface="Times New Roman"/>
              </a:rPr>
              <a:t>Shirish</a:t>
            </a:r>
            <a:r>
              <a:rPr lang="en-US" sz="1600" dirty="0" smtClean="0">
                <a:solidFill>
                  <a:schemeClr val="bg1"/>
                </a:solidFill>
                <a:latin typeface="Times New Roman" pitchFamily="18" charset="0"/>
                <a:ea typeface="Source Sans Pro"/>
                <a:cs typeface="Times New Roman" pitchFamily="18" charset="0"/>
                <a:sym typeface="Times New Roman"/>
              </a:rPr>
              <a:t> </a:t>
            </a:r>
            <a:r>
              <a:rPr lang="en-US" sz="1600" dirty="0" err="1" smtClean="0">
                <a:solidFill>
                  <a:schemeClr val="bg1"/>
                </a:solidFill>
                <a:latin typeface="Times New Roman" pitchFamily="18" charset="0"/>
                <a:ea typeface="Source Sans Pro"/>
                <a:cs typeface="Times New Roman" pitchFamily="18" charset="0"/>
                <a:sym typeface="Times New Roman"/>
              </a:rPr>
              <a:t>Shrestha</a:t>
            </a:r>
            <a:endParaRPr lang="en-US" sz="1600" dirty="0" smtClean="0">
              <a:solidFill>
                <a:schemeClr val="bg1"/>
              </a:solidFill>
              <a:latin typeface="Times New Roman" pitchFamily="18" charset="0"/>
              <a:ea typeface="Source Sans Pro"/>
              <a:cs typeface="Times New Roman" pitchFamily="18" charset="0"/>
              <a:sym typeface="Times New Roman"/>
            </a:endParaRPr>
          </a:p>
          <a:p>
            <a:pPr algn="ctr"/>
            <a:r>
              <a:rPr lang="en-US" sz="1600" dirty="0" err="1" smtClean="0">
                <a:solidFill>
                  <a:schemeClr val="bg1"/>
                </a:solidFill>
                <a:latin typeface="Times New Roman" pitchFamily="18" charset="0"/>
                <a:ea typeface="Source Sans Pro"/>
                <a:cs typeface="Times New Roman" pitchFamily="18" charset="0"/>
                <a:sym typeface="Times New Roman"/>
              </a:rPr>
              <a:t>Pranjal</a:t>
            </a:r>
            <a:r>
              <a:rPr lang="en-US" sz="1600" dirty="0" smtClean="0">
                <a:solidFill>
                  <a:schemeClr val="bg1"/>
                </a:solidFill>
                <a:latin typeface="Times New Roman" pitchFamily="18" charset="0"/>
                <a:ea typeface="Source Sans Pro"/>
                <a:cs typeface="Times New Roman" pitchFamily="18" charset="0"/>
                <a:sym typeface="Times New Roman"/>
              </a:rPr>
              <a:t> </a:t>
            </a:r>
            <a:r>
              <a:rPr lang="en-US" sz="1600" dirty="0" err="1" smtClean="0">
                <a:solidFill>
                  <a:schemeClr val="bg1"/>
                </a:solidFill>
                <a:latin typeface="Times New Roman" pitchFamily="18" charset="0"/>
                <a:ea typeface="Source Sans Pro"/>
                <a:cs typeface="Times New Roman" pitchFamily="18" charset="0"/>
                <a:sym typeface="Times New Roman"/>
              </a:rPr>
              <a:t>Neupane</a:t>
            </a:r>
            <a:endParaRPr lang="en-US" sz="1600" dirty="0" smtClean="0">
              <a:solidFill>
                <a:schemeClr val="bg1"/>
              </a:solidFill>
              <a:latin typeface="Times New Roman" pitchFamily="18" charset="0"/>
              <a:ea typeface="Source Sans Pro"/>
              <a:cs typeface="Times New Roman" pitchFamily="18" charset="0"/>
              <a:sym typeface="Times New Roman"/>
            </a:endParaRPr>
          </a:p>
          <a:p>
            <a:pPr marL="0" lvl="0" indent="0" algn="ctr" rtl="0">
              <a:spcBef>
                <a:spcPts val="0"/>
              </a:spcBef>
              <a:spcAft>
                <a:spcPts val="0"/>
              </a:spcAft>
              <a:buNone/>
            </a:pPr>
            <a:endParaRPr lang="en-US" sz="1600" dirty="0" smtClean="0">
              <a:solidFill>
                <a:schemeClr val="bg1"/>
              </a:solidFill>
              <a:latin typeface="Times New Roman" pitchFamily="18" charset="0"/>
              <a:ea typeface="Source Sans Pro"/>
              <a:cs typeface="Times New Roman" pitchFamily="18" charset="0"/>
              <a:sym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wipe(down)">
                                      <p:cBhvr>
                                        <p:cTn id="18" dur="500"/>
                                        <p:tgtEl>
                                          <p:spTgt spid="9">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wipe(down)">
                                      <p:cBhvr>
                                        <p:cTn id="21" dur="500"/>
                                        <p:tgtEl>
                                          <p:spTgt spid="9">
                                            <p:txEl>
                                              <p:pRg st="1" end="1"/>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wipe(down)">
                                      <p:cBhvr>
                                        <p:cTn id="24" dur="500"/>
                                        <p:tgtEl>
                                          <p:spTgt spid="9">
                                            <p:txEl>
                                              <p:pRg st="2" end="2"/>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wipe(down)">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9"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smtClean="0">
                <a:solidFill>
                  <a:schemeClr val="dk1"/>
                </a:solidFill>
                <a:latin typeface="Arial Rounded MT Bold" pitchFamily="34" charset="0"/>
              </a:rPr>
              <a:t>Test Cases</a:t>
            </a:r>
            <a:endParaRPr>
              <a:latin typeface="Arial Rounded MT Bold" pitchFamily="34" charset="0"/>
            </a:endParaRPr>
          </a:p>
        </p:txBody>
      </p:sp>
      <p:graphicFrame>
        <p:nvGraphicFramePr>
          <p:cNvPr id="4" name="Table 3"/>
          <p:cNvGraphicFramePr>
            <a:graphicFrameLocks noGrp="1"/>
          </p:cNvGraphicFramePr>
          <p:nvPr/>
        </p:nvGraphicFramePr>
        <p:xfrm>
          <a:off x="381000" y="1066800"/>
          <a:ext cx="5562600" cy="5210260"/>
        </p:xfrm>
        <a:graphic>
          <a:graphicData uri="http://schemas.openxmlformats.org/drawingml/2006/table">
            <a:tbl>
              <a:tblPr/>
              <a:tblGrid>
                <a:gridCol w="1390650"/>
                <a:gridCol w="1390056"/>
                <a:gridCol w="1389461"/>
                <a:gridCol w="1392433"/>
              </a:tblGrid>
              <a:tr h="442938">
                <a:tc>
                  <a:txBody>
                    <a:bodyPr/>
                    <a:lstStyle/>
                    <a:p>
                      <a:pPr marL="6350" marR="0" indent="-6350" algn="ctr">
                        <a:lnSpc>
                          <a:spcPct val="150000"/>
                        </a:lnSpc>
                        <a:spcBef>
                          <a:spcPts val="600"/>
                        </a:spcBef>
                        <a:spcAft>
                          <a:spcPts val="600"/>
                        </a:spcAft>
                      </a:pPr>
                      <a:r>
                        <a:rPr lang="en-US" sz="1400" dirty="0">
                          <a:ln>
                            <a:noFill/>
                          </a:ln>
                          <a:solidFill>
                            <a:schemeClr val="bg1"/>
                          </a:solidFill>
                          <a:latin typeface="Times New Roman"/>
                          <a:ea typeface="Times New Roman"/>
                        </a:rPr>
                        <a:t>Test Case ID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6350" marR="0" indent="-6350" algn="just">
                        <a:lnSpc>
                          <a:spcPct val="150000"/>
                        </a:lnSpc>
                        <a:spcBef>
                          <a:spcPts val="600"/>
                        </a:spcBef>
                        <a:spcAft>
                          <a:spcPts val="600"/>
                        </a:spcAft>
                      </a:pPr>
                      <a:r>
                        <a:rPr lang="en-US" sz="1400" dirty="0">
                          <a:ln>
                            <a:noFill/>
                          </a:ln>
                          <a:solidFill>
                            <a:schemeClr val="bg1"/>
                          </a:solidFill>
                          <a:latin typeface="Times New Roman"/>
                          <a:ea typeface="Times New Roman"/>
                        </a:rPr>
                        <a:t>TC-L01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r>
              <a:tr h="461954">
                <a:tc>
                  <a:txBody>
                    <a:bodyPr/>
                    <a:lstStyle/>
                    <a:p>
                      <a:pPr marL="6350" marR="0" indent="-6350" algn="ctr">
                        <a:lnSpc>
                          <a:spcPct val="150000"/>
                        </a:lnSpc>
                        <a:spcBef>
                          <a:spcPts val="600"/>
                        </a:spcBef>
                        <a:spcAft>
                          <a:spcPts val="600"/>
                        </a:spcAft>
                      </a:pPr>
                      <a:r>
                        <a:rPr lang="en-US" sz="1400">
                          <a:ln>
                            <a:noFill/>
                          </a:ln>
                          <a:solidFill>
                            <a:schemeClr val="bg1"/>
                          </a:solidFill>
                          <a:latin typeface="Times New Roman"/>
                          <a:ea typeface="Times New Roman"/>
                        </a:rPr>
                        <a:t>Test Case Description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Showing of the main screen after starting the program.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r>
              <a:tr h="442938">
                <a:tc>
                  <a:txBody>
                    <a:bodyPr/>
                    <a:lstStyle/>
                    <a:p>
                      <a:pPr marL="6350" marR="0" indent="-6350" algn="ctr">
                        <a:lnSpc>
                          <a:spcPct val="150000"/>
                        </a:lnSpc>
                        <a:spcBef>
                          <a:spcPts val="600"/>
                        </a:spcBef>
                        <a:spcAft>
                          <a:spcPts val="600"/>
                        </a:spcAft>
                      </a:pPr>
                      <a:r>
                        <a:rPr lang="en-US" sz="1400">
                          <a:ln>
                            <a:noFill/>
                          </a:ln>
                          <a:solidFill>
                            <a:schemeClr val="bg1"/>
                          </a:solidFill>
                          <a:latin typeface="Times New Roman"/>
                          <a:ea typeface="Times New Roman"/>
                        </a:rPr>
                        <a:t>Pre-Requisites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Dev-C++ Output Console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r>
              <a:tr h="442938">
                <a:tc>
                  <a:txBody>
                    <a:bodyPr/>
                    <a:lstStyle/>
                    <a:p>
                      <a:pPr marL="6350" marR="0" indent="-6350" algn="ctr">
                        <a:lnSpc>
                          <a:spcPct val="150000"/>
                        </a:lnSpc>
                        <a:spcBef>
                          <a:spcPts val="600"/>
                        </a:spcBef>
                        <a:spcAft>
                          <a:spcPts val="600"/>
                        </a:spcAft>
                      </a:pPr>
                      <a:r>
                        <a:rPr lang="en-US" sz="1400">
                          <a:ln>
                            <a:noFill/>
                          </a:ln>
                          <a:solidFill>
                            <a:schemeClr val="bg1"/>
                          </a:solidFill>
                          <a:latin typeface="Times New Roman"/>
                          <a:ea typeface="Times New Roman"/>
                        </a:rPr>
                        <a:t>Test Scenario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On opening program file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r>
              <a:tr h="442938">
                <a:tc>
                  <a:txBody>
                    <a:bodyPr/>
                    <a:lstStyle/>
                    <a:p>
                      <a:pPr marL="6350" marR="0" indent="-6350" algn="ctr">
                        <a:lnSpc>
                          <a:spcPct val="150000"/>
                        </a:lnSpc>
                        <a:spcBef>
                          <a:spcPts val="600"/>
                        </a:spcBef>
                        <a:spcAft>
                          <a:spcPts val="600"/>
                        </a:spcAft>
                      </a:pPr>
                      <a:r>
                        <a:rPr lang="en-US" sz="1400">
                          <a:ln>
                            <a:noFill/>
                          </a:ln>
                          <a:solidFill>
                            <a:schemeClr val="bg1"/>
                          </a:solidFill>
                          <a:latin typeface="Times New Roman"/>
                          <a:ea typeface="Times New Roman"/>
                        </a:rPr>
                        <a:t>Test Data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Desired Screen Size (1920 x 1080)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r>
              <a:tr h="1045828">
                <a:tc>
                  <a:txBody>
                    <a:bodyPr/>
                    <a:lstStyle/>
                    <a:p>
                      <a:pPr marL="6350" marR="0" indent="-6350" algn="ctr">
                        <a:lnSpc>
                          <a:spcPct val="150000"/>
                        </a:lnSpc>
                        <a:spcBef>
                          <a:spcPts val="600"/>
                        </a:spcBef>
                        <a:spcAft>
                          <a:spcPts val="600"/>
                        </a:spcAft>
                      </a:pPr>
                      <a:r>
                        <a:rPr lang="en-US" sz="1400">
                          <a:ln>
                            <a:noFill/>
                          </a:ln>
                          <a:solidFill>
                            <a:schemeClr val="bg1"/>
                          </a:solidFill>
                          <a:latin typeface="Times New Roman"/>
                          <a:ea typeface="Times New Roman"/>
                        </a:rPr>
                        <a:t>Steps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Expected Result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Actual Result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Pass/Fail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97264">
                <a:tc>
                  <a:txBody>
                    <a:bodyPr/>
                    <a:lstStyle/>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a. Open the program</a:t>
                      </a:r>
                    </a:p>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b. Provide desired screen size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350" marR="0" indent="-6350" algn="just">
                        <a:lnSpc>
                          <a:spcPct val="150000"/>
                        </a:lnSpc>
                        <a:spcBef>
                          <a:spcPts val="600"/>
                        </a:spcBef>
                        <a:spcAft>
                          <a:spcPts val="600"/>
                        </a:spcAft>
                      </a:pPr>
                      <a:r>
                        <a:rPr lang="en-US" sz="1400">
                          <a:ln>
                            <a:noFill/>
                          </a:ln>
                          <a:solidFill>
                            <a:schemeClr val="bg1"/>
                          </a:solidFill>
                          <a:latin typeface="Times New Roman"/>
                          <a:ea typeface="Times New Roman"/>
                        </a:rPr>
                        <a:t>Main homepage of desired screen size should be shown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350" marR="0" indent="-6350" algn="just">
                        <a:lnSpc>
                          <a:spcPct val="150000"/>
                        </a:lnSpc>
                        <a:spcBef>
                          <a:spcPts val="600"/>
                        </a:spcBef>
                        <a:spcAft>
                          <a:spcPts val="600"/>
                        </a:spcAft>
                      </a:pPr>
                      <a:r>
                        <a:rPr lang="en-US" sz="1400" dirty="0">
                          <a:ln>
                            <a:noFill/>
                          </a:ln>
                          <a:solidFill>
                            <a:schemeClr val="bg1"/>
                          </a:solidFill>
                          <a:latin typeface="Times New Roman"/>
                          <a:ea typeface="Times New Roman"/>
                        </a:rPr>
                        <a:t>Main homepage of desired screen size should be shown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350" marR="0" indent="-6350" algn="just">
                        <a:lnSpc>
                          <a:spcPct val="150000"/>
                        </a:lnSpc>
                        <a:spcBef>
                          <a:spcPts val="600"/>
                        </a:spcBef>
                        <a:spcAft>
                          <a:spcPts val="600"/>
                        </a:spcAft>
                      </a:pPr>
                      <a:r>
                        <a:rPr lang="en-US" sz="1400" dirty="0">
                          <a:ln>
                            <a:noFill/>
                          </a:ln>
                          <a:solidFill>
                            <a:schemeClr val="bg1"/>
                          </a:solidFill>
                          <a:latin typeface="Times New Roman"/>
                          <a:ea typeface="Times New Roman"/>
                        </a:rPr>
                        <a:t>Pass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smtClean="0">
                <a:solidFill>
                  <a:schemeClr val="dk1"/>
                </a:solidFill>
                <a:latin typeface="Arial Rounded MT Bold" pitchFamily="34" charset="0"/>
              </a:rPr>
              <a:t>Test Cases</a:t>
            </a:r>
            <a:endParaRPr>
              <a:latin typeface="Arial Rounded MT Bold" pitchFamily="34" charset="0"/>
            </a:endParaRPr>
          </a:p>
        </p:txBody>
      </p:sp>
      <p:graphicFrame>
        <p:nvGraphicFramePr>
          <p:cNvPr id="4" name="Table 3"/>
          <p:cNvGraphicFramePr>
            <a:graphicFrameLocks noGrp="1"/>
          </p:cNvGraphicFramePr>
          <p:nvPr/>
        </p:nvGraphicFramePr>
        <p:xfrm>
          <a:off x="304800" y="1066800"/>
          <a:ext cx="5638800" cy="5053165"/>
        </p:xfrm>
        <a:graphic>
          <a:graphicData uri="http://schemas.openxmlformats.org/drawingml/2006/table">
            <a:tbl>
              <a:tblPr/>
              <a:tblGrid>
                <a:gridCol w="1411225"/>
                <a:gridCol w="1625897"/>
                <a:gridCol w="1516121"/>
                <a:gridCol w="1085557"/>
              </a:tblGrid>
              <a:tr h="477753">
                <a:tc>
                  <a:txBody>
                    <a:bodyPr/>
                    <a:lstStyle/>
                    <a:p>
                      <a:pPr marL="6350" marR="0" indent="-6350" algn="ctr">
                        <a:lnSpc>
                          <a:spcPct val="150000"/>
                        </a:lnSpc>
                        <a:spcBef>
                          <a:spcPts val="600"/>
                        </a:spcBef>
                        <a:spcAft>
                          <a:spcPts val="600"/>
                        </a:spcAft>
                      </a:pPr>
                      <a:r>
                        <a:rPr lang="en-US" sz="1400">
                          <a:solidFill>
                            <a:schemeClr val="bg1"/>
                          </a:solidFill>
                          <a:latin typeface="Times New Roman"/>
                          <a:ea typeface="Times New Roman"/>
                        </a:rPr>
                        <a:t>Test Case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TC-L02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61176">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Test Case 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Pressing enter to continue or escape key to exit.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2299">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Pre-Requisites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Dev-C++ Output Console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2299">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Test Scenario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Pressing valid keys from keyboard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2299">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Test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&lt;&lt;Enter&gt;&gt;&lt;&lt;Esc&gt;&gt;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2299">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Steps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Expected Result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Actual Result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Pass/Fail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1075">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a. Entered key is ‘</a:t>
                      </a:r>
                      <a:r>
                        <a:rPr lang="en-US" sz="1400" i="1">
                          <a:solidFill>
                            <a:schemeClr val="bg1"/>
                          </a:solidFill>
                          <a:latin typeface="Times New Roman"/>
                          <a:ea typeface="Times New Roman"/>
                        </a:rPr>
                        <a:t>Enter</a:t>
                      </a:r>
                      <a:r>
                        <a:rPr lang="en-US" sz="1400">
                          <a:solidFill>
                            <a:schemeClr val="bg1"/>
                          </a:solidFill>
                          <a:latin typeface="Times New Roman"/>
                          <a:ea typeface="Times New Roman"/>
                        </a:rPr>
                        <a:t>’.</a:t>
                      </a:r>
                    </a:p>
                    <a:p>
                      <a:pPr marL="6350" marR="0" indent="-6350" algn="just">
                        <a:lnSpc>
                          <a:spcPct val="150000"/>
                        </a:lnSpc>
                        <a:spcBef>
                          <a:spcPts val="600"/>
                        </a:spcBef>
                        <a:spcAft>
                          <a:spcPts val="600"/>
                        </a:spcAft>
                      </a:pPr>
                      <a:r>
                        <a:rPr lang="en-US" sz="1400">
                          <a:solidFill>
                            <a:schemeClr val="bg1"/>
                          </a:solidFill>
                          <a:latin typeface="Times New Roman"/>
                          <a:ea typeface="Times New Roman"/>
                        </a:rPr>
                        <a:t>b. Entered key is ‘</a:t>
                      </a:r>
                      <a:r>
                        <a:rPr lang="en-US" sz="1400" i="1">
                          <a:solidFill>
                            <a:schemeClr val="bg1"/>
                          </a:solidFill>
                          <a:latin typeface="Times New Roman"/>
                          <a:ea typeface="Times New Roman"/>
                        </a:rPr>
                        <a:t>Esc</a:t>
                      </a:r>
                      <a:r>
                        <a:rPr lang="en-US" sz="1400">
                          <a:solidFill>
                            <a:schemeClr val="bg1"/>
                          </a:solidFill>
                          <a:latin typeface="Times New Roman"/>
                          <a:ea typeface="Times New Roman"/>
                        </a:rPr>
                        <a:t>’</a:t>
                      </a:r>
                    </a:p>
                    <a:p>
                      <a:pPr marL="6350" marR="0" indent="-6350" algn="just">
                        <a:lnSpc>
                          <a:spcPct val="150000"/>
                        </a:lnSpc>
                        <a:spcBef>
                          <a:spcPts val="600"/>
                        </a:spcBef>
                        <a:spcAft>
                          <a:spcPts val="600"/>
                        </a:spcAft>
                      </a:pPr>
                      <a:r>
                        <a:rPr lang="en-US" sz="1400">
                          <a:solidFill>
                            <a:schemeClr val="bg1"/>
                          </a:solidFill>
                          <a:latin typeface="Times New Roman"/>
                          <a:ea typeface="Times New Roman"/>
                        </a:rPr>
                        <a:t>c. Neither of a. or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a. Move to next page</a:t>
                      </a:r>
                    </a:p>
                    <a:p>
                      <a:pPr marL="6350" marR="0" indent="-6350" algn="just">
                        <a:lnSpc>
                          <a:spcPct val="150000"/>
                        </a:lnSpc>
                        <a:spcBef>
                          <a:spcPts val="600"/>
                        </a:spcBef>
                        <a:spcAft>
                          <a:spcPts val="600"/>
                        </a:spcAft>
                      </a:pPr>
                      <a:r>
                        <a:rPr lang="en-US" sz="1400">
                          <a:solidFill>
                            <a:schemeClr val="bg1"/>
                          </a:solidFill>
                          <a:latin typeface="Times New Roman"/>
                          <a:ea typeface="Times New Roman"/>
                        </a:rPr>
                        <a:t>b. Exit status 1</a:t>
                      </a:r>
                    </a:p>
                    <a:p>
                      <a:pPr marL="6350" marR="0" indent="-6350" algn="just">
                        <a:lnSpc>
                          <a:spcPct val="150000"/>
                        </a:lnSpc>
                        <a:spcBef>
                          <a:spcPts val="600"/>
                        </a:spcBef>
                        <a:spcAft>
                          <a:spcPts val="600"/>
                        </a:spcAft>
                      </a:pPr>
                      <a:r>
                        <a:rPr lang="en-US" sz="1400">
                          <a:solidFill>
                            <a:schemeClr val="bg1"/>
                          </a:solidFill>
                          <a:latin typeface="Times New Roman"/>
                          <a:ea typeface="Times New Roman"/>
                        </a:rPr>
                        <a:t>c. Show “Sorry! You entered a wrong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0" indent="-6350" algn="just">
                        <a:lnSpc>
                          <a:spcPct val="150000"/>
                        </a:lnSpc>
                        <a:spcBef>
                          <a:spcPts val="600"/>
                        </a:spcBef>
                        <a:spcAft>
                          <a:spcPts val="600"/>
                        </a:spcAft>
                      </a:pPr>
                      <a:r>
                        <a:rPr lang="en-US" sz="1400">
                          <a:solidFill>
                            <a:schemeClr val="bg1"/>
                          </a:solidFill>
                          <a:latin typeface="Times New Roman"/>
                          <a:ea typeface="Times New Roman"/>
                        </a:rPr>
                        <a:t>a. Move to next page</a:t>
                      </a:r>
                    </a:p>
                    <a:p>
                      <a:pPr marL="6350" marR="0" indent="-6350" algn="just">
                        <a:lnSpc>
                          <a:spcPct val="150000"/>
                        </a:lnSpc>
                        <a:spcBef>
                          <a:spcPts val="600"/>
                        </a:spcBef>
                        <a:spcAft>
                          <a:spcPts val="600"/>
                        </a:spcAft>
                      </a:pPr>
                      <a:r>
                        <a:rPr lang="en-US" sz="1400">
                          <a:solidFill>
                            <a:schemeClr val="bg1"/>
                          </a:solidFill>
                          <a:latin typeface="Times New Roman"/>
                          <a:ea typeface="Times New Roman"/>
                        </a:rPr>
                        <a:t>b. Exit status 1</a:t>
                      </a:r>
                    </a:p>
                    <a:p>
                      <a:pPr marL="6350" marR="0" indent="-6350" algn="just">
                        <a:lnSpc>
                          <a:spcPct val="150000"/>
                        </a:lnSpc>
                        <a:spcBef>
                          <a:spcPts val="600"/>
                        </a:spcBef>
                        <a:spcAft>
                          <a:spcPts val="600"/>
                        </a:spcAft>
                      </a:pPr>
                      <a:r>
                        <a:rPr lang="en-US" sz="1400">
                          <a:solidFill>
                            <a:schemeClr val="bg1"/>
                          </a:solidFill>
                          <a:latin typeface="Times New Roman"/>
                          <a:ea typeface="Times New Roman"/>
                        </a:rPr>
                        <a:t>c. Show “Sorry! You entered a wrong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0" indent="-6350" algn="just">
                        <a:lnSpc>
                          <a:spcPct val="150000"/>
                        </a:lnSpc>
                        <a:spcBef>
                          <a:spcPts val="600"/>
                        </a:spcBef>
                        <a:spcAft>
                          <a:spcPts val="600"/>
                        </a:spcAft>
                      </a:pPr>
                      <a:r>
                        <a:rPr lang="en-US" sz="1400" dirty="0">
                          <a:solidFill>
                            <a:schemeClr val="bg1"/>
                          </a:solidFill>
                          <a:latin typeface="Times New Roman"/>
                          <a:ea typeface="Times New Roman"/>
                        </a:rPr>
                        <a:t>Pass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Limitations </a:t>
            </a:r>
            <a:endParaRPr>
              <a:latin typeface="Arial Rounded MT Bold" pitchFamily="34" charset="0"/>
            </a:endParaRPr>
          </a:p>
        </p:txBody>
      </p:sp>
      <p:sp>
        <p:nvSpPr>
          <p:cNvPr id="4" name="Rectangle 3"/>
          <p:cNvSpPr/>
          <p:nvPr/>
        </p:nvSpPr>
        <p:spPr>
          <a:xfrm>
            <a:off x="762000" y="1501676"/>
            <a:ext cx="5257800" cy="2308324"/>
          </a:xfrm>
          <a:prstGeom prst="rect">
            <a:avLst/>
          </a:prstGeom>
        </p:spPr>
        <p:txBody>
          <a:bodyPr wrap="square">
            <a:spAutoFit/>
          </a:bodyPr>
          <a:lstStyle/>
          <a:p>
            <a:pPr marL="344488" indent="-344488" algn="just">
              <a:buFont typeface="Times New Roman" pitchFamily="18" charset="0"/>
              <a:buChar char="∞"/>
            </a:pPr>
            <a:r>
              <a:rPr lang="en-US" sz="2400" dirty="0" smtClean="0">
                <a:solidFill>
                  <a:schemeClr val="bg1"/>
                </a:solidFill>
                <a:latin typeface="Times New Roman" pitchFamily="18" charset="0"/>
                <a:cs typeface="Times New Roman" pitchFamily="18" charset="0"/>
              </a:rPr>
              <a:t>Technical knowledge </a:t>
            </a:r>
          </a:p>
          <a:p>
            <a:pPr marL="344488" indent="-344488" algn="just">
              <a:buFont typeface="Times New Roman" pitchFamily="18" charset="0"/>
              <a:buChar char="∞"/>
            </a:pPr>
            <a:r>
              <a:rPr lang="en-US" sz="2400" dirty="0" smtClean="0">
                <a:solidFill>
                  <a:schemeClr val="bg1"/>
                </a:solidFill>
                <a:latin typeface="Times New Roman" pitchFamily="18" charset="0"/>
                <a:cs typeface="Times New Roman" pitchFamily="18" charset="0"/>
              </a:rPr>
              <a:t>Not available to a larger audience </a:t>
            </a:r>
          </a:p>
          <a:p>
            <a:pPr marL="344488" indent="-344488" algn="just">
              <a:buFont typeface="Times New Roman" pitchFamily="18" charset="0"/>
              <a:buChar char="∞"/>
            </a:pPr>
            <a:r>
              <a:rPr lang="en-US" sz="2400" dirty="0" smtClean="0">
                <a:solidFill>
                  <a:schemeClr val="bg1"/>
                </a:solidFill>
                <a:latin typeface="Times New Roman" pitchFamily="18" charset="0"/>
                <a:cs typeface="Times New Roman" pitchFamily="18" charset="0"/>
              </a:rPr>
              <a:t>We could not include timer functions. </a:t>
            </a:r>
          </a:p>
          <a:p>
            <a:pPr marL="344488" indent="-344488" algn="just">
              <a:buFont typeface="Times New Roman" pitchFamily="18" charset="0"/>
              <a:buChar char="∞"/>
            </a:pPr>
            <a:r>
              <a:rPr lang="en-US" sz="2400" dirty="0" smtClean="0">
                <a:solidFill>
                  <a:schemeClr val="bg1"/>
                </a:solidFill>
                <a:latin typeface="Times New Roman" pitchFamily="18" charset="0"/>
                <a:cs typeface="Times New Roman" pitchFamily="18" charset="0"/>
              </a:rPr>
              <a:t>File handling operations weren’t coded properly.</a:t>
            </a:r>
          </a:p>
          <a:p>
            <a:pPr marL="344488" indent="-344488" algn="just">
              <a:buFont typeface="Times New Roman" pitchFamily="18" charset="0"/>
              <a:buChar char="∞"/>
            </a:pPr>
            <a:endParaRPr lang="en-US" sz="2400" dirty="0">
              <a:solidFill>
                <a:schemeClr val="bg1"/>
              </a:solidFill>
              <a:latin typeface="Times New Roman" pitchFamily="18" charset="0"/>
              <a:cs typeface="Times New Roman" pitchFamily="18" charset="0"/>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2.5"/>
                                          </p:val>
                                        </p:tav>
                                        <p:tav tm="100000">
                                          <p:val>
                                            <p:strVal val="#ppt_w"/>
                                          </p:val>
                                        </p:tav>
                                      </p:tavLst>
                                    </p:anim>
                                    <p:anim calcmode="lin" valueType="num">
                                      <p:cBhvr>
                                        <p:cTn id="8" dur="1000" fill="hold"/>
                                        <p:tgtEl>
                                          <p:spTgt spid="4"/>
                                        </p:tgtEl>
                                        <p:attrNameLst>
                                          <p:attrName>ppt_h</p:attrName>
                                        </p:attrNameLst>
                                      </p:cBhvr>
                                      <p:tavLst>
                                        <p:tav tm="0">
                                          <p:val>
                                            <p:strVal val="#ppt_h*0.01"/>
                                          </p:val>
                                        </p:tav>
                                        <p:tav tm="100000">
                                          <p:val>
                                            <p:strVal val="#ppt_h"/>
                                          </p:val>
                                        </p:tav>
                                      </p:tavLst>
                                    </p:anim>
                                    <p:anim calcmode="lin" valueType="num">
                                      <p:cBhvr>
                                        <p:cTn id="9" dur="1000" fill="hold"/>
                                        <p:tgtEl>
                                          <p:spTgt spid="4"/>
                                        </p:tgtEl>
                                        <p:attrNameLst>
                                          <p:attrName>ppt_x</p:attrName>
                                        </p:attrNameLst>
                                      </p:cBhvr>
                                      <p:tavLst>
                                        <p:tav tm="0">
                                          <p:val>
                                            <p:strVal val="#ppt_x"/>
                                          </p:val>
                                        </p:tav>
                                        <p:tav tm="100000">
                                          <p:val>
                                            <p:strVal val="#ppt_x"/>
                                          </p:val>
                                        </p:tav>
                                      </p:tavLst>
                                    </p:anim>
                                    <p:anim calcmode="lin" valueType="num">
                                      <p:cBhvr>
                                        <p:cTn id="10" dur="1000" fill="hold"/>
                                        <p:tgtEl>
                                          <p:spTgt spid="4"/>
                                        </p:tgtEl>
                                        <p:attrNameLst>
                                          <p:attrName>ppt_y</p:attrName>
                                        </p:attrNameLst>
                                      </p:cBhvr>
                                      <p:tavLst>
                                        <p:tav tm="0">
                                          <p:val>
                                            <p:strVal val="#ppt_h+1"/>
                                          </p:val>
                                        </p:tav>
                                        <p:tav tm="100000">
                                          <p:val>
                                            <p:strVal val="#ppt_y"/>
                                          </p:val>
                                        </p:tav>
                                      </p:tavLst>
                                    </p:anim>
                                    <p:animEffect transition="in" filter="fade">
                                      <p:cBhvr>
                                        <p:cTn id="11" dur="1000"/>
                                        <p:tgtEl>
                                          <p:spTgt spid="4"/>
                                        </p:tgtEl>
                                      </p:cBhvr>
                                    </p:animEffect>
                                  </p:childTnLst>
                                </p:cTn>
                              </p:par>
                              <p:par>
                                <p:cTn id="12" presetID="58" presetClass="entr" presetSubtype="0" accel="10000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2.5"/>
                                          </p:val>
                                        </p:tav>
                                        <p:tav tm="100000">
                                          <p:val>
                                            <p:strVal val="#ppt_w"/>
                                          </p:val>
                                        </p:tav>
                                      </p:tavLst>
                                    </p:anim>
                                    <p:anim calcmode="lin" valueType="num">
                                      <p:cBhvr>
                                        <p:cTn id="15" dur="1000" fill="hold"/>
                                        <p:tgtEl>
                                          <p:spTgt spid="3"/>
                                        </p:tgtEl>
                                        <p:attrNameLst>
                                          <p:attrName>ppt_h</p:attrName>
                                        </p:attrNameLst>
                                      </p:cBhvr>
                                      <p:tavLst>
                                        <p:tav tm="0">
                                          <p:val>
                                            <p:strVal val="#ppt_h*0.01"/>
                                          </p:val>
                                        </p:tav>
                                        <p:tav tm="100000">
                                          <p:val>
                                            <p:strVal val="#ppt_h"/>
                                          </p:val>
                                        </p:tav>
                                      </p:tavLst>
                                    </p:anim>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h+1"/>
                                          </p:val>
                                        </p:tav>
                                        <p:tav tm="100000">
                                          <p:val>
                                            <p:strVal val="#ppt_y"/>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Future Work</a:t>
            </a:r>
            <a:endParaRPr>
              <a:latin typeface="Arial Rounded MT Bold" pitchFamily="34" charset="0"/>
            </a:endParaRPr>
          </a:p>
        </p:txBody>
      </p:sp>
      <p:sp>
        <p:nvSpPr>
          <p:cNvPr id="4" name="Rectangle 3"/>
          <p:cNvSpPr/>
          <p:nvPr/>
        </p:nvSpPr>
        <p:spPr>
          <a:xfrm>
            <a:off x="838200" y="1447800"/>
            <a:ext cx="5029200" cy="2308324"/>
          </a:xfrm>
          <a:prstGeom prst="rect">
            <a:avLst/>
          </a:prstGeom>
        </p:spPr>
        <p:txBody>
          <a:bodyPr wrap="square">
            <a:spAutoFit/>
          </a:bodyPr>
          <a:lstStyle/>
          <a:p>
            <a:pPr marL="344488" indent="-344488">
              <a:buFont typeface="Aldhabi" pitchFamily="2" charset="-78"/>
              <a:buChar char="﴿"/>
            </a:pPr>
            <a:r>
              <a:rPr lang="en-US" sz="2400" dirty="0" smtClean="0">
                <a:solidFill>
                  <a:schemeClr val="bg1"/>
                </a:solidFill>
                <a:latin typeface="Times New Roman" pitchFamily="18" charset="0"/>
                <a:cs typeface="Times New Roman" pitchFamily="18" charset="0"/>
              </a:rPr>
              <a:t>Introducing to graphics</a:t>
            </a:r>
          </a:p>
          <a:p>
            <a:pPr marL="344488" indent="-344488">
              <a:buFont typeface="Aldhabi" pitchFamily="2" charset="-78"/>
              <a:buChar char="﴿"/>
            </a:pPr>
            <a:r>
              <a:rPr lang="en-US" sz="2400" dirty="0" smtClean="0">
                <a:solidFill>
                  <a:schemeClr val="bg1"/>
                </a:solidFill>
                <a:latin typeface="Times New Roman" pitchFamily="18" charset="0"/>
                <a:cs typeface="Times New Roman" pitchFamily="18" charset="0"/>
              </a:rPr>
              <a:t>Involving Network</a:t>
            </a:r>
          </a:p>
          <a:p>
            <a:pPr marL="344488" indent="-344488">
              <a:buFont typeface="Aldhabi" pitchFamily="2" charset="-78"/>
              <a:buChar char="﴿"/>
            </a:pPr>
            <a:r>
              <a:rPr lang="en-US" sz="2400" dirty="0" smtClean="0">
                <a:solidFill>
                  <a:schemeClr val="bg1"/>
                </a:solidFill>
                <a:latin typeface="Times New Roman" pitchFamily="18" charset="0"/>
                <a:cs typeface="Times New Roman" pitchFamily="18" charset="0"/>
              </a:rPr>
              <a:t>Inclusion of Timer functions</a:t>
            </a:r>
          </a:p>
          <a:p>
            <a:pPr marL="344488" indent="-344488">
              <a:buFont typeface="Aldhabi" pitchFamily="2" charset="-78"/>
              <a:buChar char="﴿"/>
            </a:pPr>
            <a:r>
              <a:rPr lang="en-US" sz="2400" dirty="0" smtClean="0">
                <a:solidFill>
                  <a:schemeClr val="bg1"/>
                </a:solidFill>
                <a:latin typeface="Times New Roman" pitchFamily="18" charset="0"/>
                <a:cs typeface="Times New Roman" pitchFamily="18" charset="0"/>
              </a:rPr>
              <a:t>Randomization in questions</a:t>
            </a:r>
          </a:p>
          <a:p>
            <a:pPr marL="344488" indent="-344488">
              <a:buFont typeface="Aldhabi" pitchFamily="2" charset="-78"/>
              <a:buChar char="﴿"/>
            </a:pPr>
            <a:r>
              <a:rPr lang="en-US" sz="2400" dirty="0" smtClean="0">
                <a:solidFill>
                  <a:schemeClr val="bg1"/>
                </a:solidFill>
                <a:latin typeface="Times New Roman" pitchFamily="18" charset="0"/>
                <a:cs typeface="Times New Roman" pitchFamily="18" charset="0"/>
              </a:rPr>
              <a:t>High scores among users</a:t>
            </a:r>
          </a:p>
          <a:p>
            <a:endParaRPr lang="en-US" sz="2400" dirty="0">
              <a:solidFill>
                <a:schemeClr val="bg1"/>
              </a:solidFill>
              <a:latin typeface="Times New Roman" pitchFamily="18" charset="0"/>
              <a:cs typeface="Times New Roman" pitchFamily="18"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Recommendation </a:t>
            </a:r>
            <a:endParaRPr>
              <a:latin typeface="Arial Rounded MT Bold" pitchFamily="34" charset="0"/>
            </a:endParaRPr>
          </a:p>
        </p:txBody>
      </p:sp>
      <p:sp>
        <p:nvSpPr>
          <p:cNvPr id="4" name="Rectangle 3"/>
          <p:cNvSpPr/>
          <p:nvPr/>
        </p:nvSpPr>
        <p:spPr>
          <a:xfrm>
            <a:off x="762000" y="1525012"/>
            <a:ext cx="4953000" cy="3046988"/>
          </a:xfrm>
          <a:prstGeom prst="rect">
            <a:avLst/>
          </a:prstGeom>
        </p:spPr>
        <p:txBody>
          <a:bodyPr wrap="square">
            <a:spAutoFit/>
          </a:bodyPr>
          <a:lstStyle/>
          <a:p>
            <a:pPr marL="344488" indent="-344488" algn="just">
              <a:buFont typeface="Arial Black" pitchFamily="34" charset="0"/>
              <a:buChar char="♦"/>
            </a:pPr>
            <a:r>
              <a:rPr lang="en-US" sz="2400" dirty="0" smtClean="0">
                <a:solidFill>
                  <a:schemeClr val="bg1"/>
                </a:solidFill>
                <a:latin typeface="Times New Roman" pitchFamily="18" charset="0"/>
                <a:cs typeface="Times New Roman" pitchFamily="18" charset="0"/>
              </a:rPr>
              <a:t>Use proper database which is much more secure than storing data in files. </a:t>
            </a:r>
          </a:p>
          <a:p>
            <a:pPr marL="344488" indent="-344488" algn="just">
              <a:buFont typeface="Arial Black" pitchFamily="34" charset="0"/>
              <a:buChar char="♦"/>
            </a:pPr>
            <a:r>
              <a:rPr lang="en-US" sz="2400" dirty="0" smtClean="0">
                <a:solidFill>
                  <a:schemeClr val="bg1"/>
                </a:solidFill>
                <a:latin typeface="Times New Roman" pitchFamily="18" charset="0"/>
                <a:cs typeface="Times New Roman" pitchFamily="18" charset="0"/>
              </a:rPr>
              <a:t>Make sure you plan the resources which can be written as code and can be done depending on your circumstances.</a:t>
            </a:r>
          </a:p>
          <a:p>
            <a:pPr marL="344488" indent="-344488" algn="just">
              <a:buFont typeface="Arial Black" pitchFamily="34" charset="0"/>
              <a:buChar char="♦"/>
            </a:pPr>
            <a:r>
              <a:rPr lang="en-US" sz="2400" dirty="0" smtClean="0">
                <a:solidFill>
                  <a:schemeClr val="bg1"/>
                </a:solidFill>
                <a:latin typeface="Times New Roman" pitchFamily="18" charset="0"/>
                <a:cs typeface="Times New Roman" pitchFamily="18" charset="0"/>
              </a:rPr>
              <a:t>Improvise. </a:t>
            </a:r>
            <a:endParaRPr lang="en-US" sz="2400" dirty="0">
              <a:solidFill>
                <a:schemeClr val="bg1"/>
              </a:solidFill>
              <a:latin typeface="Times New Roman" pitchFamily="18" charset="0"/>
              <a:cs typeface="Times New Roman" pitchFamily="18"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1000"/>
                                        <p:tgtEl>
                                          <p:spTgt spid="3"/>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plus(in)">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Conclusion</a:t>
            </a:r>
          </a:p>
        </p:txBody>
      </p:sp>
      <p:sp>
        <p:nvSpPr>
          <p:cNvPr id="7169" name="Rectangle 1"/>
          <p:cNvSpPr>
            <a:spLocks noChangeArrowheads="1"/>
          </p:cNvSpPr>
          <p:nvPr/>
        </p:nvSpPr>
        <p:spPr bwMode="auto">
          <a:xfrm>
            <a:off x="228600" y="1371600"/>
            <a:ext cx="5715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4488" marR="0" lvl="0" indent="-344488" algn="just" defTabSz="914400" rtl="0" eaLnBrk="1" fontAlgn="base" latinLnBrk="0" hangingPunct="1">
              <a:lnSpc>
                <a:spcPct val="100000"/>
              </a:lnSpc>
              <a:spcBef>
                <a:spcPts val="600"/>
              </a:spcBef>
              <a:spcAft>
                <a:spcPts val="600"/>
              </a:spcAft>
              <a:buClrTx/>
              <a:buSzTx/>
              <a:buFont typeface="Tempus Sans ITC" pitchFamily="82" charset="0"/>
              <a:buChar char="¤"/>
              <a:tabLst/>
            </a:pPr>
            <a:r>
              <a:rPr kumimoji="0" lang="en-US" sz="24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At last, it was an exceptional project for us as we were working with file handling theory in C for the very first time. There were a lot of frustrations as we hit the dead end a lot of times on various aspects of the development. However, when we thought it was all over, we always had a ‘what if’ thought and slowly and steady moved us forward ourselves. This was indeed a great experience for our team.</a:t>
            </a:r>
            <a:endParaRPr kumimoji="0" lang="en-US" sz="24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fade">
                                      <p:cBhvr>
                                        <p:cTn id="7" dur="1000"/>
                                        <p:tgtEl>
                                          <p:spTgt spid="7169"/>
                                        </p:tgtEl>
                                      </p:cBhvr>
                                    </p:animEffect>
                                    <p:anim calcmode="lin" valueType="num">
                                      <p:cBhvr>
                                        <p:cTn id="8" dur="1000" fill="hold"/>
                                        <p:tgtEl>
                                          <p:spTgt spid="7169"/>
                                        </p:tgtEl>
                                        <p:attrNameLst>
                                          <p:attrName>style.rotation</p:attrName>
                                        </p:attrNameLst>
                                      </p:cBhvr>
                                      <p:tavLst>
                                        <p:tav tm="0">
                                          <p:val>
                                            <p:fltVal val="720"/>
                                          </p:val>
                                        </p:tav>
                                        <p:tav tm="100000">
                                          <p:val>
                                            <p:fltVal val="0"/>
                                          </p:val>
                                        </p:tav>
                                      </p:tavLst>
                                    </p:anim>
                                    <p:anim calcmode="lin" valueType="num">
                                      <p:cBhvr>
                                        <p:cTn id="9" dur="1000" fill="hold"/>
                                        <p:tgtEl>
                                          <p:spTgt spid="7169"/>
                                        </p:tgtEl>
                                        <p:attrNameLst>
                                          <p:attrName>ppt_h</p:attrName>
                                        </p:attrNameLst>
                                      </p:cBhvr>
                                      <p:tavLst>
                                        <p:tav tm="0">
                                          <p:val>
                                            <p:fltVal val="0"/>
                                          </p:val>
                                        </p:tav>
                                        <p:tav tm="100000">
                                          <p:val>
                                            <p:strVal val="#ppt_h"/>
                                          </p:val>
                                        </p:tav>
                                      </p:tavLst>
                                    </p:anim>
                                    <p:anim calcmode="lin" valueType="num">
                                      <p:cBhvr>
                                        <p:cTn id="10" dur="1000" fill="hold"/>
                                        <p:tgtEl>
                                          <p:spTgt spid="7169"/>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style.rotation</p:attrName>
                                        </p:attrNameLst>
                                      </p:cBhvr>
                                      <p:tavLst>
                                        <p:tav tm="0">
                                          <p:val>
                                            <p:fltVal val="720"/>
                                          </p:val>
                                        </p:tav>
                                        <p:tav tm="100000">
                                          <p:val>
                                            <p:fltVal val="0"/>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16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Reference</a:t>
            </a:r>
            <a:endParaRPr>
              <a:latin typeface="Arial Rounded MT Bold" pitchFamily="34" charset="0"/>
            </a:endParaRPr>
          </a:p>
        </p:txBody>
      </p:sp>
      <p:sp>
        <p:nvSpPr>
          <p:cNvPr id="7" name="Rectangle 6"/>
          <p:cNvSpPr/>
          <p:nvPr/>
        </p:nvSpPr>
        <p:spPr>
          <a:xfrm>
            <a:off x="304800" y="990600"/>
            <a:ext cx="5715000" cy="5355312"/>
          </a:xfrm>
          <a:prstGeom prst="rect">
            <a:avLst/>
          </a:prstGeom>
        </p:spPr>
        <p:txBody>
          <a:bodyPr wrap="square">
            <a:spAutoFit/>
          </a:bodyPr>
          <a:lstStyle/>
          <a:p>
            <a:pPr algn="just">
              <a:buFont typeface="Wingdings" pitchFamily="2" charset="2"/>
              <a:buChar char="§"/>
            </a:pPr>
            <a:r>
              <a:rPr lang="en-US" sz="1900" dirty="0" smtClean="0">
                <a:solidFill>
                  <a:schemeClr val="bg1"/>
                </a:solidFill>
                <a:latin typeface="Times New Roman" pitchFamily="18" charset="0"/>
                <a:cs typeface="Times New Roman" pitchFamily="18" charset="0"/>
              </a:rPr>
              <a:t>K. Cherry, "Very Well Mind," 25 01 2022. [Online]. Available: https://www.verywellmind.com/how-are-scores-on-iq-tests-calculated-2795584. [Accessed 25 01 2022</a:t>
            </a:r>
            <a:r>
              <a:rPr lang="en-US" sz="1900" dirty="0" smtClean="0">
                <a:solidFill>
                  <a:schemeClr val="bg1"/>
                </a:solidFill>
                <a:latin typeface="Times New Roman" pitchFamily="18" charset="0"/>
                <a:cs typeface="Times New Roman" pitchFamily="18" charset="0"/>
              </a:rPr>
              <a:t>].</a:t>
            </a:r>
            <a:r>
              <a:rPr lang="en-US" sz="1900" dirty="0" smtClean="0">
                <a:solidFill>
                  <a:schemeClr val="bg1"/>
                </a:solidFill>
                <a:latin typeface="Times New Roman" pitchFamily="18" charset="0"/>
                <a:cs typeface="Times New Roman" pitchFamily="18" charset="0"/>
              </a:rPr>
              <a:t> </a:t>
            </a:r>
            <a:endParaRPr lang="en-US" sz="1900" dirty="0" smtClean="0">
              <a:solidFill>
                <a:schemeClr val="bg1"/>
              </a:solidFill>
              <a:latin typeface="Times New Roman" pitchFamily="18" charset="0"/>
              <a:cs typeface="Times New Roman" pitchFamily="18" charset="0"/>
            </a:endParaRPr>
          </a:p>
          <a:p>
            <a:pPr algn="just">
              <a:buFont typeface="Wingdings" pitchFamily="2" charset="2"/>
              <a:buChar char="§"/>
            </a:pPr>
            <a:r>
              <a:rPr lang="en-US" sz="1900" dirty="0" smtClean="0">
                <a:solidFill>
                  <a:schemeClr val="bg1"/>
                </a:solidFill>
                <a:latin typeface="Times New Roman" pitchFamily="18" charset="0"/>
                <a:cs typeface="Times New Roman" pitchFamily="18" charset="0"/>
              </a:rPr>
              <a:t>W</a:t>
            </a:r>
            <a:r>
              <a:rPr lang="en-US" sz="1900" dirty="0" smtClean="0">
                <a:solidFill>
                  <a:schemeClr val="bg1"/>
                </a:solidFill>
                <a:latin typeface="Times New Roman" pitchFamily="18" charset="0"/>
                <a:cs typeface="Times New Roman" pitchFamily="18" charset="0"/>
              </a:rPr>
              <a:t>. J. Schneider, "Scientific American Blog," 03 02 2014. [Online]. </a:t>
            </a:r>
            <a:endParaRPr lang="en-US" sz="1900" dirty="0" smtClean="0">
              <a:solidFill>
                <a:schemeClr val="bg1"/>
              </a:solidFill>
              <a:latin typeface="Times New Roman" pitchFamily="18" charset="0"/>
              <a:cs typeface="Times New Roman" pitchFamily="18" charset="0"/>
            </a:endParaRPr>
          </a:p>
          <a:p>
            <a:pPr algn="just"/>
            <a:r>
              <a:rPr lang="en-US" sz="1900" dirty="0" smtClean="0">
                <a:solidFill>
                  <a:schemeClr val="bg1"/>
                </a:solidFill>
                <a:latin typeface="Times New Roman" pitchFamily="18" charset="0"/>
                <a:cs typeface="Times New Roman" pitchFamily="18" charset="0"/>
              </a:rPr>
              <a:t>Available</a:t>
            </a:r>
            <a:r>
              <a:rPr lang="en-US" sz="1900" dirty="0" smtClean="0">
                <a:solidFill>
                  <a:schemeClr val="bg1"/>
                </a:solidFill>
                <a:latin typeface="Times New Roman" pitchFamily="18" charset="0"/>
                <a:cs typeface="Times New Roman" pitchFamily="18" charset="0"/>
              </a:rPr>
              <a:t>: https://blogs.scientificamerican.com/beautiful-minds/what-do-iq-tests-test-interview-with-psychologist-w-joel-schneider/. [Accessed 25 01 2022</a:t>
            </a:r>
            <a:r>
              <a:rPr lang="en-US" sz="1900" dirty="0" smtClean="0">
                <a:solidFill>
                  <a:schemeClr val="bg1"/>
                </a:solidFill>
                <a:latin typeface="Times New Roman" pitchFamily="18" charset="0"/>
                <a:cs typeface="Times New Roman" pitchFamily="18" charset="0"/>
              </a:rPr>
              <a:t>].</a:t>
            </a:r>
          </a:p>
          <a:p>
            <a:pPr algn="just">
              <a:buFont typeface="Wingdings" pitchFamily="2" charset="2"/>
              <a:buChar char="§"/>
            </a:pPr>
            <a:r>
              <a:rPr lang="en-US" sz="1900" dirty="0" smtClean="0">
                <a:solidFill>
                  <a:schemeClr val="bg1"/>
                </a:solidFill>
                <a:latin typeface="Times New Roman" pitchFamily="18" charset="0"/>
                <a:cs typeface="Times New Roman" pitchFamily="18" charset="0"/>
              </a:rPr>
              <a:t>J. D. Russo, "Towards Data Science," 15 01 2020. [Online]. </a:t>
            </a:r>
            <a:endParaRPr lang="en-US" sz="1900" dirty="0" smtClean="0">
              <a:solidFill>
                <a:schemeClr val="bg1"/>
              </a:solidFill>
              <a:latin typeface="Times New Roman" pitchFamily="18" charset="0"/>
              <a:cs typeface="Times New Roman" pitchFamily="18" charset="0"/>
            </a:endParaRPr>
          </a:p>
          <a:p>
            <a:pPr algn="just"/>
            <a:r>
              <a:rPr lang="en-US" sz="1900" dirty="0" smtClean="0">
                <a:solidFill>
                  <a:schemeClr val="bg1"/>
                </a:solidFill>
                <a:latin typeface="Times New Roman" pitchFamily="18" charset="0"/>
                <a:cs typeface="Times New Roman" pitchFamily="18" charset="0"/>
              </a:rPr>
              <a:t>Available</a:t>
            </a:r>
            <a:r>
              <a:rPr lang="en-US" sz="1900" dirty="0" smtClean="0">
                <a:solidFill>
                  <a:schemeClr val="bg1"/>
                </a:solidFill>
                <a:latin typeface="Times New Roman" pitchFamily="18" charset="0"/>
                <a:cs typeface="Times New Roman" pitchFamily="18" charset="0"/>
              </a:rPr>
              <a:t>: https://towardsdatascience.com/10-lessons-i-have-learnt-while-starting-programming-as-a-beginner-6eea32be00e3. [Accessed 26 01 2021</a:t>
            </a:r>
            <a:r>
              <a:rPr lang="en-US" sz="1900" dirty="0" smtClean="0">
                <a:solidFill>
                  <a:schemeClr val="bg1"/>
                </a:solidFill>
                <a:latin typeface="Times New Roman" pitchFamily="18" charset="0"/>
                <a:cs typeface="Times New Roman" pitchFamily="18" charset="0"/>
              </a:rPr>
              <a:t>].</a:t>
            </a:r>
          </a:p>
          <a:p>
            <a:pPr algn="just">
              <a:buFont typeface="Wingdings" pitchFamily="2" charset="2"/>
              <a:buChar char="§"/>
            </a:pPr>
            <a:r>
              <a:rPr lang="en-US" sz="1900" dirty="0" smtClean="0">
                <a:solidFill>
                  <a:schemeClr val="bg1"/>
                </a:solidFill>
                <a:latin typeface="Times New Roman" pitchFamily="18" charset="0"/>
                <a:cs typeface="Times New Roman" pitchFamily="18" charset="0"/>
              </a:rPr>
              <a:t>S. Forest, "</a:t>
            </a:r>
            <a:r>
              <a:rPr lang="en-US" sz="1900" dirty="0" err="1" smtClean="0">
                <a:solidFill>
                  <a:schemeClr val="bg1"/>
                </a:solidFill>
                <a:latin typeface="Times New Roman" pitchFamily="18" charset="0"/>
                <a:cs typeface="Times New Roman" pitchFamily="18" charset="0"/>
              </a:rPr>
              <a:t>Interact.blog</a:t>
            </a:r>
            <a:r>
              <a:rPr lang="en-US" sz="1900" dirty="0" smtClean="0">
                <a:solidFill>
                  <a:schemeClr val="bg1"/>
                </a:solidFill>
                <a:latin typeface="Times New Roman" pitchFamily="18" charset="0"/>
                <a:cs typeface="Times New Roman" pitchFamily="18" charset="0"/>
              </a:rPr>
              <a:t>," [Online</a:t>
            </a:r>
            <a:r>
              <a:rPr lang="en-US" sz="1900" dirty="0" smtClean="0">
                <a:solidFill>
                  <a:schemeClr val="bg1"/>
                </a:solidFill>
                <a:latin typeface="Times New Roman" pitchFamily="18" charset="0"/>
                <a:cs typeface="Times New Roman" pitchFamily="18" charset="0"/>
              </a:rPr>
              <a:t>].</a:t>
            </a:r>
          </a:p>
          <a:p>
            <a:pPr algn="just"/>
            <a:r>
              <a:rPr lang="en-US" sz="1900" dirty="0" smtClean="0">
                <a:solidFill>
                  <a:schemeClr val="bg1"/>
                </a:solidFill>
                <a:latin typeface="Times New Roman" pitchFamily="18" charset="0"/>
                <a:cs typeface="Times New Roman" pitchFamily="18" charset="0"/>
              </a:rPr>
              <a:t>Available</a:t>
            </a:r>
            <a:r>
              <a:rPr lang="en-US" sz="1900" dirty="0" smtClean="0">
                <a:solidFill>
                  <a:schemeClr val="bg1"/>
                </a:solidFill>
                <a:latin typeface="Times New Roman" pitchFamily="18" charset="0"/>
                <a:cs typeface="Times New Roman" pitchFamily="18" charset="0"/>
              </a:rPr>
              <a:t>: https://www.tryinteract.com/blog/how-to-plan-your-first-quiz/. [Accessed 26 01 2022</a:t>
            </a:r>
            <a:r>
              <a:rPr lang="en-US" sz="1900" dirty="0" smtClean="0">
                <a:solidFill>
                  <a:schemeClr val="bg1"/>
                </a:solidFill>
                <a:latin typeface="Times New Roman" pitchFamily="18" charset="0"/>
                <a:cs typeface="Times New Roman" pitchFamily="18" charset="0"/>
              </a:rPr>
              <a:t>].</a:t>
            </a:r>
            <a:endParaRPr lang="en-US" sz="1900" dirty="0">
              <a:solidFill>
                <a:schemeClr val="bg1"/>
              </a:solidFill>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2"/>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iries.jpg"/>
          <p:cNvPicPr>
            <a:picLocks noChangeAspect="1"/>
          </p:cNvPicPr>
          <p:nvPr/>
        </p:nvPicPr>
        <p:blipFill>
          <a:blip r:embed="rId2"/>
          <a:stretch>
            <a:fillRect/>
          </a:stretch>
        </p:blipFill>
        <p:spPr>
          <a:xfrm>
            <a:off x="0" y="0"/>
            <a:ext cx="9144000" cy="6858000"/>
          </a:xfrm>
          <a:prstGeom prst="rect">
            <a:avLst/>
          </a:prstGeom>
        </p:spPr>
      </p:pic>
      <p:sp>
        <p:nvSpPr>
          <p:cNvPr id="5" name="TextBox 4"/>
          <p:cNvSpPr txBox="1"/>
          <p:nvPr/>
        </p:nvSpPr>
        <p:spPr>
          <a:xfrm>
            <a:off x="609600" y="3733800"/>
            <a:ext cx="5562600" cy="1107996"/>
          </a:xfrm>
          <a:prstGeom prst="rect">
            <a:avLst/>
          </a:prstGeom>
          <a:noFill/>
        </p:spPr>
        <p:txBody>
          <a:bodyPr wrap="square" rtlCol="0">
            <a:spAutoFit/>
          </a:bodyPr>
          <a:lstStyle/>
          <a:p>
            <a:r>
              <a:rPr lang="en-US" sz="6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empus Sans ITC" pitchFamily="82" charset="0"/>
              </a:rPr>
              <a:t>ANY QUIRIES</a:t>
            </a:r>
            <a:endParaRPr lang="en-US" sz="6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empus Sans ITC" pitchFamily="82" charset="0"/>
            </a:endParaRPr>
          </a:p>
        </p:txBody>
      </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4"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dk1"/>
                </a:solidFill>
                <a:latin typeface="Arial Rounded MT Bold" pitchFamily="34" charset="0"/>
              </a:rPr>
              <a:t>Table Of Content</a:t>
            </a:r>
            <a:endParaRPr>
              <a:latin typeface="Arial Rounded MT Bold" pitchFamily="34" charset="0"/>
            </a:endParaRPr>
          </a:p>
        </p:txBody>
      </p:sp>
      <p:sp>
        <p:nvSpPr>
          <p:cNvPr id="10" name="Google Shape;173;p14"/>
          <p:cNvSpPr txBox="1"/>
          <p:nvPr/>
        </p:nvSpPr>
        <p:spPr>
          <a:xfrm>
            <a:off x="838200" y="1219200"/>
            <a:ext cx="4423800" cy="4709100"/>
          </a:xfrm>
          <a:prstGeom prst="rect">
            <a:avLst/>
          </a:prstGeom>
          <a:noFill/>
          <a:ln>
            <a:noFill/>
          </a:ln>
        </p:spPr>
        <p:txBody>
          <a:bodyPr spcFirstLastPara="1" wrap="square" lIns="91425" tIns="91425" rIns="91425" bIns="91425" anchor="t" anchorCtr="0">
            <a:noAutofit/>
          </a:bodyPr>
          <a:lstStyle/>
          <a:p>
            <a:pPr marL="514350" lvl="0" indent="-514350" algn="l" rtl="0">
              <a:lnSpc>
                <a:spcPct val="90000"/>
              </a:lnSpc>
              <a:spcBef>
                <a:spcPts val="0"/>
              </a:spcBef>
              <a:spcAft>
                <a:spcPts val="0"/>
              </a:spcAft>
              <a:buClr>
                <a:schemeClr val="dk1"/>
              </a:buClr>
              <a:buSzPts val="2400"/>
              <a:buFont typeface="Times New Roman"/>
              <a:buAutoNum type="arabicPeriod"/>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Introduction</a:t>
            </a: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Problem Statement</a:t>
            </a: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Objectives</a:t>
            </a: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Scope</a:t>
            </a: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Block Diagram</a:t>
            </a: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Background </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Study</a:t>
            </a:r>
          </a:p>
          <a:p>
            <a:pPr marL="514350" lvl="0" indent="-514350">
              <a:lnSpc>
                <a:spcPct val="90000"/>
              </a:lnSpc>
              <a:spcBef>
                <a:spcPts val="1000"/>
              </a:spcBef>
              <a:buClr>
                <a:schemeClr val="dk1"/>
              </a:buClr>
              <a:buSzPts val="2400"/>
              <a:buFont typeface="Times New Roman"/>
              <a:buAutoNum type="arabicPeriod"/>
            </a:pP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Literature Review</a:t>
            </a: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Requirement </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Analysis</a:t>
            </a: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Feasibility </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Analysis</a:t>
            </a: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rPr>
              <a:t>Algorithm</a:t>
            </a: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4"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dk1"/>
                </a:solidFill>
                <a:latin typeface="Arial Rounded MT Bold" pitchFamily="34" charset="0"/>
              </a:rPr>
              <a:t>Table Of Content</a:t>
            </a:r>
            <a:endParaRPr>
              <a:latin typeface="Arial Rounded MT Bold" pitchFamily="34" charset="0"/>
            </a:endParaRPr>
          </a:p>
        </p:txBody>
      </p:sp>
      <p:sp>
        <p:nvSpPr>
          <p:cNvPr id="5" name="Google Shape;182;p15"/>
          <p:cNvSpPr txBox="1"/>
          <p:nvPr/>
        </p:nvSpPr>
        <p:spPr>
          <a:xfrm>
            <a:off x="838200" y="1082100"/>
            <a:ext cx="4423800" cy="4709100"/>
          </a:xfrm>
          <a:prstGeom prst="rect">
            <a:avLst/>
          </a:prstGeom>
          <a:noFill/>
          <a:ln>
            <a:noFill/>
          </a:ln>
        </p:spPr>
        <p:txBody>
          <a:bodyPr spcFirstLastPara="1" wrap="square" lIns="91425" tIns="91425" rIns="91425" bIns="91425" anchor="t" anchorCtr="0">
            <a:noAutofit/>
          </a:bodyPr>
          <a:lstStyle/>
          <a:p>
            <a:pPr marL="514350" indent="-514350">
              <a:lnSpc>
                <a:spcPct val="150000"/>
              </a:lnSpc>
              <a:buClr>
                <a:schemeClr val="dk1"/>
              </a:buClr>
              <a:buSzPts val="2400"/>
              <a:buFont typeface="+mj-lt"/>
              <a:buAutoNum type="arabicPeriod" startAt="11"/>
            </a:pPr>
            <a:r>
              <a:rPr lang="en-US" sz="2400" dirty="0" smtClean="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Result</a:t>
            </a:r>
          </a:p>
          <a:p>
            <a:pPr marL="514350" lvl="0" indent="-514350" algn="l" rtl="0">
              <a:lnSpc>
                <a:spcPct val="150000"/>
              </a:lnSpc>
              <a:spcBef>
                <a:spcPts val="0"/>
              </a:spcBef>
              <a:spcAft>
                <a:spcPts val="0"/>
              </a:spcAft>
              <a:buClr>
                <a:schemeClr val="dk1"/>
              </a:buClr>
              <a:buSzPts val="2400"/>
              <a:buFont typeface="Times New Roman"/>
              <a:buAutoNum type="arabicPeriod" startAt="11"/>
            </a:pPr>
            <a:r>
              <a:rPr lang="en-US" sz="2400" dirty="0" smtClean="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Flowchart</a:t>
            </a:r>
            <a:endParaRPr sz="240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514350" lvl="0" indent="-514350" algn="l" rtl="0">
              <a:spcBef>
                <a:spcPts val="1000"/>
              </a:spcBef>
              <a:spcAft>
                <a:spcPts val="0"/>
              </a:spcAft>
              <a:buClr>
                <a:schemeClr val="dk1"/>
              </a:buClr>
              <a:buSzPts val="2400"/>
              <a:buFont typeface="Times New Roman"/>
              <a:buAutoNum type="arabicPeriod" startAt="11"/>
            </a:pPr>
            <a:r>
              <a:rPr lang="en-US" sz="2400" dirty="0" smtClean="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Test </a:t>
            </a:r>
            <a:r>
              <a:rPr 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Cases</a:t>
            </a:r>
            <a:endParaRPr sz="240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514350" lvl="0" indent="-514350" algn="l" rtl="0">
              <a:spcBef>
                <a:spcPts val="1000"/>
              </a:spcBef>
              <a:spcAft>
                <a:spcPts val="0"/>
              </a:spcAft>
              <a:buClr>
                <a:schemeClr val="dk1"/>
              </a:buClr>
              <a:buSzPts val="2400"/>
              <a:buFont typeface="Times New Roman"/>
              <a:buAutoNum type="arabicPeriod" startAt="11"/>
            </a:pPr>
            <a:r>
              <a:rPr 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Limitation</a:t>
            </a:r>
            <a:endParaRPr sz="240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514350" lvl="0" indent="-514350" algn="l" rtl="0">
              <a:spcBef>
                <a:spcPts val="1000"/>
              </a:spcBef>
              <a:spcAft>
                <a:spcPts val="0"/>
              </a:spcAft>
              <a:buClr>
                <a:schemeClr val="dk1"/>
              </a:buClr>
              <a:buSzPts val="2400"/>
              <a:buFont typeface="Times New Roman"/>
              <a:buAutoNum type="arabicPeriod" startAt="11"/>
            </a:pPr>
            <a:r>
              <a:rPr 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Future Work</a:t>
            </a:r>
            <a:endParaRPr sz="240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514350" lvl="0" indent="-514350" algn="l" rtl="0">
              <a:spcBef>
                <a:spcPts val="1000"/>
              </a:spcBef>
              <a:spcAft>
                <a:spcPts val="0"/>
              </a:spcAft>
              <a:buClr>
                <a:schemeClr val="dk1"/>
              </a:buClr>
              <a:buSzPts val="2400"/>
              <a:buFont typeface="Times New Roman"/>
              <a:buAutoNum type="arabicPeriod" startAt="11"/>
            </a:pPr>
            <a:r>
              <a:rPr 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Recommendation</a:t>
            </a:r>
            <a:endParaRPr sz="240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514350" lvl="0" indent="-514350" algn="l" rtl="0">
              <a:spcBef>
                <a:spcPts val="1000"/>
              </a:spcBef>
              <a:spcAft>
                <a:spcPts val="0"/>
              </a:spcAft>
              <a:buClr>
                <a:schemeClr val="dk1"/>
              </a:buClr>
              <a:buSzPts val="2400"/>
              <a:buFont typeface="Times New Roman"/>
              <a:buAutoNum type="arabicPeriod" startAt="11"/>
            </a:pPr>
            <a:r>
              <a:rPr 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Conclusion</a:t>
            </a:r>
            <a:endParaRPr sz="240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1000" fill="hold"/>
                                        <p:tgtEl>
                                          <p:spTgt spid="4"/>
                                        </p:tgtEl>
                                        <p:attrNameLst>
                                          <p:attrName>r</p:attrName>
                                        </p:attrNameLst>
                                      </p:cBhvr>
                                    </p:animRot>
                                  </p:childTnLst>
                                </p:cTn>
                              </p:par>
                              <p:par>
                                <p:cTn id="7" presetID="8" presetClass="emph" presetSubtype="0" fill="hold" grpId="0" nodeType="withEffect">
                                  <p:stCondLst>
                                    <p:cond delay="0"/>
                                  </p:stCondLst>
                                  <p:childTnLst>
                                    <p:animRot by="21600000">
                                      <p:cBhvr>
                                        <p:cTn id="8" dur="1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5"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Introduction</a:t>
            </a:r>
            <a:endParaRPr>
              <a:latin typeface="Arial Rounded MT Bold" pitchFamily="34" charset="0"/>
            </a:endParaRPr>
          </a:p>
        </p:txBody>
      </p:sp>
      <p:sp>
        <p:nvSpPr>
          <p:cNvPr id="8" name="Google Shape;191;p16"/>
          <p:cNvSpPr txBox="1"/>
          <p:nvPr/>
        </p:nvSpPr>
        <p:spPr>
          <a:xfrm>
            <a:off x="609600" y="1295400"/>
            <a:ext cx="4724400" cy="44958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chemeClr val="dk1"/>
              </a:buClr>
              <a:buSzPts val="2400"/>
              <a:buFont typeface="Times New Roman"/>
              <a:buChar char="●"/>
            </a:pPr>
            <a:endParaRPr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a:ea typeface="Times New Roman"/>
              <a:cs typeface="Times New Roman"/>
              <a:sym typeface="Times New Roman"/>
            </a:endParaRPr>
          </a:p>
        </p:txBody>
      </p:sp>
      <p:sp>
        <p:nvSpPr>
          <p:cNvPr id="7" name="Rectangle 6"/>
          <p:cNvSpPr/>
          <p:nvPr/>
        </p:nvSpPr>
        <p:spPr>
          <a:xfrm>
            <a:off x="838200" y="1219200"/>
            <a:ext cx="4876800" cy="3416320"/>
          </a:xfrm>
          <a:prstGeom prst="rect">
            <a:avLst/>
          </a:prstGeom>
        </p:spPr>
        <p:txBody>
          <a:bodyPr wrap="square">
            <a:spAutoFit/>
          </a:bodyPr>
          <a:lstStyle/>
          <a:p>
            <a:pPr marL="344488" indent="-344488" algn="just">
              <a:buFont typeface="Arial" pitchFamily="34" charset="0"/>
              <a:buChar char="•"/>
            </a:pPr>
            <a:r>
              <a:rPr lang="en-US" sz="2400" dirty="0" smtClean="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rPr>
              <a:t>Measures a range of cognitive abilities.</a:t>
            </a:r>
          </a:p>
          <a:p>
            <a:pPr marL="344488" indent="-344488" algn="just">
              <a:buFont typeface="Arial" pitchFamily="34" charset="0"/>
              <a:buChar char="•"/>
            </a:pPr>
            <a:r>
              <a:rPr lang="en-US" sz="2400" dirty="0" smtClean="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rPr>
              <a:t>Measures an individual's intellectual abilities and potential. </a:t>
            </a:r>
          </a:p>
          <a:p>
            <a:pPr marL="344488" indent="-344488" algn="just">
              <a:buFont typeface="Arial" pitchFamily="34" charset="0"/>
              <a:buChar char="•"/>
            </a:pPr>
            <a:r>
              <a:rPr lang="en-US" sz="2400" dirty="0" smtClean="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rPr>
              <a:t>Verbal intelligence.</a:t>
            </a:r>
          </a:p>
          <a:p>
            <a:pPr marL="344488" indent="-344488" algn="just">
              <a:buFont typeface="Arial" pitchFamily="34" charset="0"/>
              <a:buChar char="•"/>
            </a:pPr>
            <a:r>
              <a:rPr lang="en-US" sz="2400" dirty="0" smtClean="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rPr>
              <a:t>Numerical intelligence.</a:t>
            </a:r>
          </a:p>
          <a:p>
            <a:pPr marL="344488" indent="-344488" algn="just">
              <a:buFont typeface="Arial" pitchFamily="34" charset="0"/>
              <a:buChar char="•"/>
            </a:pPr>
            <a:r>
              <a:rPr lang="en-US" sz="2400" dirty="0" smtClean="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rPr>
              <a:t>Spatial intelligence.</a:t>
            </a:r>
          </a:p>
          <a:p>
            <a:pPr marL="344488" indent="-344488" algn="just">
              <a:buFont typeface="Arial" pitchFamily="34" charset="0"/>
              <a:buChar char="•"/>
            </a:pPr>
            <a:r>
              <a:rPr lang="en-US" sz="2400" dirty="0" smtClean="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rPr>
              <a:t>Logical intelligence.</a:t>
            </a:r>
          </a:p>
          <a:p>
            <a:pPr marL="344488" indent="-344488" algn="just">
              <a:buFont typeface="Arial" pitchFamily="34" charset="0"/>
              <a:buChar char="•"/>
            </a:pPr>
            <a:r>
              <a:rPr lang="en-US" sz="2400" dirty="0" smtClean="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rPr>
              <a:t>Easily accessible. </a:t>
            </a:r>
            <a:endParaRPr lang="en-US" sz="2400" dirty="0">
              <a:ln w="18415" cmpd="sng">
                <a:noFill/>
                <a:prstDash val="solid"/>
              </a:ln>
              <a:solidFill>
                <a:schemeClr val="bg1"/>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5.52266E-6 C 0.05538 0.02637 0.14062 0.18826 0.11527 0.244 C 0.08993 0.29973 -0.09688 0.36032 -0.15226 0.33396 C -0.20764 0.30783 -0.24167 0.14224 -0.21702 0.08627 C -0.19236 0.0303 -0.05539 -0.02637 3.33333E-6 5.52266E-6 Z " pathEditMode="relative" ptsTypes="aaaaa">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Problem Statement</a:t>
            </a:r>
            <a:endParaRPr>
              <a:latin typeface="Arial Rounded MT Bold" pitchFamily="34" charset="0"/>
            </a:endParaRPr>
          </a:p>
        </p:txBody>
      </p:sp>
      <p:sp>
        <p:nvSpPr>
          <p:cNvPr id="4" name="Rectangle 3"/>
          <p:cNvSpPr/>
          <p:nvPr/>
        </p:nvSpPr>
        <p:spPr>
          <a:xfrm>
            <a:off x="838200" y="1219200"/>
            <a:ext cx="4800600" cy="4524315"/>
          </a:xfrm>
          <a:prstGeom prst="rect">
            <a:avLst/>
          </a:prstGeom>
        </p:spPr>
        <p:txBody>
          <a:bodyPr wrap="square">
            <a:spAutoFit/>
          </a:bodyPr>
          <a:lstStyle/>
          <a:p>
            <a:pPr marL="344488" indent="-344488" algn="just">
              <a:buFont typeface="Wingdings" pitchFamily="2" charset="2"/>
              <a:buChar char="v"/>
            </a:pPr>
            <a:r>
              <a:rPr lang="en-US" sz="2400" dirty="0" smtClean="0">
                <a:solidFill>
                  <a:schemeClr val="bg1"/>
                </a:solidFill>
                <a:latin typeface="Times New Roman" pitchFamily="18" charset="0"/>
                <a:cs typeface="Times New Roman" pitchFamily="18" charset="0"/>
              </a:rPr>
              <a:t>Make an individual familiar with the prospects of spatial relation skills.</a:t>
            </a:r>
          </a:p>
          <a:p>
            <a:pPr marL="344488" indent="-344488" algn="just">
              <a:buFont typeface="Wingdings" pitchFamily="2" charset="2"/>
              <a:buChar char="v"/>
            </a:pPr>
            <a:r>
              <a:rPr lang="en-US" sz="2400" dirty="0" smtClean="0">
                <a:solidFill>
                  <a:schemeClr val="bg1"/>
                </a:solidFill>
                <a:latin typeface="Times New Roman" pitchFamily="18" charset="0"/>
                <a:cs typeface="Times New Roman" pitchFamily="18" charset="0"/>
              </a:rPr>
              <a:t>Make an individual familiar  objectivity of the questions.</a:t>
            </a:r>
          </a:p>
          <a:p>
            <a:pPr marL="344488" indent="-344488" algn="just">
              <a:buFont typeface="Wingdings" pitchFamily="2" charset="2"/>
              <a:buChar char="v"/>
            </a:pPr>
            <a:r>
              <a:rPr lang="en-US" sz="2400" dirty="0" smtClean="0">
                <a:solidFill>
                  <a:schemeClr val="bg1"/>
                </a:solidFill>
                <a:latin typeface="Times New Roman" pitchFamily="18" charset="0"/>
                <a:cs typeface="Times New Roman" pitchFamily="18" charset="0"/>
              </a:rPr>
              <a:t>Gain the experience of testing their IQ.</a:t>
            </a:r>
          </a:p>
          <a:p>
            <a:pPr marL="344488" indent="-344488" algn="just">
              <a:buFont typeface="Wingdings" pitchFamily="2" charset="2"/>
              <a:buChar char="v"/>
            </a:pPr>
            <a:r>
              <a:rPr lang="en-US" sz="2400" dirty="0" smtClean="0">
                <a:solidFill>
                  <a:schemeClr val="bg1"/>
                </a:solidFill>
                <a:latin typeface="Times New Roman" pitchFamily="18" charset="0"/>
                <a:cs typeface="Times New Roman" pitchFamily="18" charset="0"/>
              </a:rPr>
              <a:t>Help   diagnose intellectual disabilities or measure someone’s intellectual potential. </a:t>
            </a:r>
          </a:p>
          <a:p>
            <a:pPr marL="344488" indent="-344488" algn="just">
              <a:buFont typeface="Wingdings" pitchFamily="2" charset="2"/>
              <a:buChar char="v"/>
            </a:pPr>
            <a:r>
              <a:rPr lang="en-US" sz="2400" dirty="0" smtClean="0">
                <a:solidFill>
                  <a:schemeClr val="bg1"/>
                </a:solidFill>
                <a:latin typeface="Times New Roman" pitchFamily="18" charset="0"/>
                <a:cs typeface="Times New Roman" pitchFamily="18" charset="0"/>
              </a:rPr>
              <a:t>Helps to increase their knowledge.</a:t>
            </a:r>
          </a:p>
          <a:p>
            <a:pPr marL="344488" indent="-344488" algn="just">
              <a:buFont typeface="Wingdings" pitchFamily="2" charset="2"/>
              <a:buChar char="v"/>
            </a:pPr>
            <a:endParaRPr lang="en-US" sz="2400" dirty="0">
              <a:solidFill>
                <a:schemeClr val="bg1"/>
              </a:solidFill>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0" presetClass="path" presetSubtype="0" accel="50000" decel="50000" fill="hold" grpId="0" nodeType="withEffect">
                                  <p:stCondLst>
                                    <p:cond delay="0"/>
                                  </p:stCondLst>
                                  <p:childTnLst>
                                    <p:animMotion origin="layout" path="M 0 0 C 0.00572 -0.0111 0.01736 -0.02266 0.02465 -0.03052 C 0.05086 -0.0585 0.07777 -0.08486 0.10486 -0.11122 C 0.16024 -0.16532 0.07934 -0.08833 0.13107 -0.13318 C 0.13628 -0.1378 0.14583 -0.14844 0.14583 -0.14844 C 0.14895 -0.13272 0.14878 -0.14058 0.14097 -0.11769 C 0.12934 -0.08393 0.11441 -0.04971 0.10486 -0.01526 C 0.10086 -0.00116 0.10034 0.003 0.09513 0.01549 C 0.09427 0.0178 0.0927 0.01965 0.09184 0.02196 C 0.09097 0.02404 0.08871 0.02983 0.0901 0.02844 C 0.09826 0.01919 0.10746 0.01017 0.11302 -0.00208 C 0.11632 -0.00925 0.11857 -0.01757 0.12291 -0.02382 C 0.12812 -0.03145 0.13524 -0.03653 0.14097 -0.04347 C 0.14548 -0.04902 0.1493 -0.05572 0.15399 -0.06104 C 0.16024 -0.06798 0.18298 -0.09411 0.19513 -0.09804 C 0.18316 -0.04301 0.196 -0.09133 0.17378 -0.037 C 0.12847 0.07329 0.20468 -0.08809 0.12465 0.07422 C 0.11788 0.08809 0.11267 0.10335 0.10659 0.11792 C 0.10451 0.123 0.1 0.13318 0.1 0.13318 C 0.09826 0.14173 0.09461 0.15283 0.10816 0.13318 C 0.12465 0.10936 0.13975 0.0837 0.15572 0.05896 C 0.19774 -0.00624 0.1875 0.00878 0.24253 -0.06104 C 0.25069 -0.07145 0.2651 -0.09318 0.27708 -0.09804 C 0.26319 -0.02983 0.23072 0.03029 0.20486 0.09179 C 0.19687 0.11075 0.18732 0.12809 0.17864 0.14636 C 0.17378 0.15653 0.16788 0.16601 0.16388 0.17688 C 0.16284 0.17988 0.15833 0.18682 0.16059 0.18566 C 0.19722 0.16832 0.22465 0.12069 0.25243 0.0874 C 0.29548 0.03584 0.27291 0.06451 0.31632 0.02196 C 0.33906 -0.00023 0.34722 -0.0148 0.37378 -0.0326 C 0.38038 -0.037 0.3934 -0.04578 0.3934 -0.04578 C 0.40208 -0.02289 0.39809 -0.03931 0.37864 0.00439 C 0.36718 0.03029 0.3552 0.05803 0.34253 0.083 C 0.33645 0.09503 0.32847 0.10543 0.32291 0.11792 C 0.31788 0.12925 0.31493 0.14127 0.30659 0.14867 C 0.30399 0.15861 0.30225 0.15607 0.29513 0.15954 C 0.29375 0.1593 0.26579 0.15676 0.26059 0.15514 C 0.25329 0.15283 0.24461 0.14613 0.23767 0.14196 C 0.22239 0.13272 0.20816 0.11561 0.19184 0.11144 C 0.18125 0.0978 0.16875 0.08948 0.15572 0.08092 C 0.14531 0.06705 0.13316 0.05919 0.12135 0.04809 C 0.11302 0.04023 0.10572 0.03237 0.0967 0.02636 C 0.08576 0.0111 0.06388 0.00902 0.04913 0.0067 C 0.02951 -0.00023 0.05399 0.00948 0.03767 0 C 0.03454 -0.00185 0.02777 -0.00416 0.02777 -0.00416 C 0.02118 -0.00347 0.01475 -0.00208 0.00816 -0.00208 C 0.00434 -0.00208 0.00052 -0.00509 -0.0033 -0.00416 C -0.00487 -0.0037 -0.00105 -0.00139 0 0 Z " pathEditMode="relative" ptsTypes="ffffffffffffffffffffffffffffffffffffffffffffffff">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Objectives</a:t>
            </a:r>
            <a:endParaRPr>
              <a:latin typeface="Arial Rounded MT Bold" pitchFamily="34" charset="0"/>
            </a:endParaRPr>
          </a:p>
        </p:txBody>
      </p:sp>
      <p:sp>
        <p:nvSpPr>
          <p:cNvPr id="17409" name="Rectangle 1"/>
          <p:cNvSpPr>
            <a:spLocks noChangeArrowheads="1"/>
          </p:cNvSpPr>
          <p:nvPr/>
        </p:nvSpPr>
        <p:spPr bwMode="auto">
          <a:xfrm>
            <a:off x="838200" y="1219200"/>
            <a:ext cx="47244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4488" marR="0" lvl="0" indent="-344488" algn="just"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24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make IQ Test program more easily accessible using a highly versatile language.</a:t>
            </a:r>
            <a:endParaRPr kumimoji="0" lang="en-US" sz="2400" b="0" i="0" u="none" strike="noStrike" cap="none" normalizeH="0" baseline="0" dirty="0" smtClean="0">
              <a:ln>
                <a:noFill/>
              </a:ln>
              <a:solidFill>
                <a:schemeClr val="bg1"/>
              </a:solidFill>
              <a:effectLst/>
              <a:latin typeface="Times New Roman" pitchFamily="18" charset="0"/>
              <a:cs typeface="Times New Roman" pitchFamily="18" charset="0"/>
            </a:endParaRPr>
          </a:p>
          <a:p>
            <a:pPr marL="344488" marR="0" lvl="0" indent="-344488"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4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provide people with a source of information that will increase their knowledge.</a:t>
            </a:r>
            <a:endParaRPr kumimoji="0" lang="en-US" sz="2400" b="0" i="0" u="none" strike="noStrike" cap="none" normalizeH="0" baseline="0" dirty="0" smtClean="0">
              <a:ln>
                <a:noFill/>
              </a:ln>
              <a:solidFill>
                <a:schemeClr val="bg1"/>
              </a:solidFill>
              <a:effectLst/>
              <a:latin typeface="Times New Roman" pitchFamily="18" charset="0"/>
              <a:cs typeface="Times New Roman" pitchFamily="18" charset="0"/>
            </a:endParaRPr>
          </a:p>
          <a:p>
            <a:pPr marL="344488" marR="0" lvl="0" indent="-344488"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4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utilize our knowledge in C Programming to make something useful.</a:t>
            </a:r>
            <a:endParaRPr kumimoji="0" lang="en-US" sz="24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path" presetSubtype="0" accel="50000" decel="50000" fill="hold" grpId="0" nodeType="clickEffect">
                                  <p:stCondLst>
                                    <p:cond delay="0"/>
                                  </p:stCondLst>
                                  <p:childTnLst>
                                    <p:animMotion origin="layout" path="M 0 0  L 0.167 0  L 0.21 0.22241  L -0.04 0.22241  L 0 0  Z" pathEditMode="relative" ptsTypes="">
                                      <p:cBhvr>
                                        <p:cTn id="6" dur="2000" fill="hold"/>
                                        <p:tgtEl>
                                          <p:spTgt spid="17409"/>
                                        </p:tgtEl>
                                        <p:attrNameLst>
                                          <p:attrName>ppt_x</p:attrName>
                                          <p:attrName>ppt_y</p:attrName>
                                        </p:attrNameLst>
                                      </p:cBhvr>
                                    </p:animMotion>
                                  </p:childTnLst>
                                </p:cTn>
                              </p:par>
                              <p:par>
                                <p:cTn id="7" presetID="8" presetClass="path" presetSubtype="0" accel="50000" decel="50000" fill="hold" grpId="0" nodeType="withEffect">
                                  <p:stCondLst>
                                    <p:cond delay="0"/>
                                  </p:stCondLst>
                                  <p:childTnLst>
                                    <p:animMotion origin="layout" path="M 0 0  L 0.167 0  L 0.21 0.22241  L -0.04 0.22241  L 0 0  Z" pathEditMode="relative" ptsTypes="">
                                      <p:cBhvr>
                                        <p:cTn id="8"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4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Scopes</a:t>
            </a:r>
            <a:endParaRPr>
              <a:latin typeface="Arial Rounded MT Bold" pitchFamily="34" charset="0"/>
            </a:endParaRPr>
          </a:p>
        </p:txBody>
      </p:sp>
      <p:sp>
        <p:nvSpPr>
          <p:cNvPr id="16385" name="Rectangle 1"/>
          <p:cNvSpPr>
            <a:spLocks noChangeArrowheads="1"/>
          </p:cNvSpPr>
          <p:nvPr/>
        </p:nvSpPr>
        <p:spPr bwMode="auto">
          <a:xfrm>
            <a:off x="914400" y="1447800"/>
            <a:ext cx="4572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4488" marR="0" lvl="0" indent="-344488" algn="just" defTabSz="914400" rtl="0" eaLnBrk="1" fontAlgn="base" latinLnBrk="0" hangingPunct="1">
              <a:lnSpc>
                <a:spcPct val="100000"/>
              </a:lnSpc>
              <a:spcBef>
                <a:spcPct val="0"/>
              </a:spcBef>
              <a:spcAft>
                <a:spcPct val="0"/>
              </a:spcAft>
              <a:buClrTx/>
              <a:buSzTx/>
              <a:buFont typeface="Wingdings" pitchFamily="2" charset="2"/>
              <a:buChar char="Ø"/>
              <a:tabLst>
                <a:tab pos="344488" algn="l"/>
              </a:tabLst>
            </a:pPr>
            <a:r>
              <a:rPr kumimoji="0" lang="en-US" sz="24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Our project is applicable in any place that has access to a computer regardless of its specifications and its hardware capabilities. This is made possible by the versatility and popularity of C programming language.</a:t>
            </a:r>
            <a:endParaRPr kumimoji="0" lang="en-US" sz="24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diamond(in)">
                                      <p:cBhvr>
                                        <p:cTn id="7" dur="1000"/>
                                        <p:tgtEl>
                                          <p:spTgt spid="1638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amond(in)">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3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9zu461-2f12d6f2-88a4-4ce9-a6f8-caba9454893c.jpg"/>
          <p:cNvPicPr>
            <a:picLocks noGrp="1" noChangeAspect="1"/>
          </p:cNvPicPr>
          <p:nvPr>
            <p:ph idx="1"/>
          </p:nvPr>
        </p:nvPicPr>
        <p:blipFill>
          <a:blip r:embed="rId2">
            <a:lum bright="10000" contrast="10000"/>
          </a:blip>
          <a:stretch>
            <a:fillRect/>
          </a:stretch>
        </p:blipFill>
        <p:spPr>
          <a:xfrm>
            <a:off x="0" y="0"/>
            <a:ext cx="9144000" cy="6858000"/>
          </a:xfrm>
        </p:spPr>
      </p:pic>
      <p:sp>
        <p:nvSpPr>
          <p:cNvPr id="3" name="Google Shape;172;p14"/>
          <p:cNvSpPr txBox="1"/>
          <p:nvPr/>
        </p:nvSpPr>
        <p:spPr>
          <a:xfrm>
            <a:off x="0" y="0"/>
            <a:ext cx="9144000" cy="762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sz="3600" dirty="0" smtClean="0">
                <a:solidFill>
                  <a:schemeClr val="dk1"/>
                </a:solidFill>
                <a:latin typeface="Arial Rounded MT Bold" pitchFamily="34" charset="0"/>
              </a:rPr>
              <a:t>Background Study</a:t>
            </a:r>
            <a:endParaRPr>
              <a:latin typeface="Arial Rounded MT Bold" pitchFamily="34" charset="0"/>
            </a:endParaRPr>
          </a:p>
        </p:txBody>
      </p:sp>
      <p:sp>
        <p:nvSpPr>
          <p:cNvPr id="7" name="Rectangle 6"/>
          <p:cNvSpPr/>
          <p:nvPr/>
        </p:nvSpPr>
        <p:spPr>
          <a:xfrm>
            <a:off x="838200" y="1066800"/>
            <a:ext cx="5105400" cy="5401479"/>
          </a:xfrm>
          <a:prstGeom prst="rect">
            <a:avLst/>
          </a:prstGeom>
        </p:spPr>
        <p:txBody>
          <a:bodyPr wrap="square">
            <a:spAutoFit/>
          </a:bodyPr>
          <a:lstStyle/>
          <a:p>
            <a:pPr marL="342900" indent="-342900" algn="just">
              <a:buFont typeface="Arial" pitchFamily="34" charset="0"/>
              <a:buChar char="•"/>
            </a:pPr>
            <a:r>
              <a:rPr lang="en-US" sz="2300" dirty="0" smtClean="0">
                <a:solidFill>
                  <a:schemeClr val="bg1"/>
                </a:solidFill>
                <a:latin typeface="Times New Roman" pitchFamily="18" charset="0"/>
                <a:cs typeface="Times New Roman" pitchFamily="18" charset="0"/>
              </a:rPr>
              <a:t> IQ test is an application developed to conduct a quiz based on time constraints.</a:t>
            </a:r>
          </a:p>
          <a:p>
            <a:pPr marL="342900" indent="-342900" algn="just">
              <a:buFont typeface="Arial" pitchFamily="34" charset="0"/>
              <a:buChar char="•"/>
            </a:pPr>
            <a:r>
              <a:rPr lang="en-US" sz="2300" dirty="0" smtClean="0">
                <a:solidFill>
                  <a:schemeClr val="bg1"/>
                </a:solidFill>
                <a:latin typeface="Times New Roman" pitchFamily="18" charset="0"/>
                <a:cs typeface="Times New Roman" pitchFamily="18" charset="0"/>
              </a:rPr>
              <a:t>The rules and regulations are displayed that includes number of questions to be answered and scoring methods.</a:t>
            </a:r>
          </a:p>
          <a:p>
            <a:pPr marL="342900" indent="-342900" algn="just">
              <a:buFont typeface="Arial" pitchFamily="34" charset="0"/>
              <a:buChar char="•"/>
            </a:pPr>
            <a:r>
              <a:rPr lang="en-US" sz="2300" dirty="0" smtClean="0">
                <a:solidFill>
                  <a:schemeClr val="bg1"/>
                </a:solidFill>
                <a:latin typeface="Times New Roman" pitchFamily="18" charset="0"/>
                <a:cs typeface="Times New Roman" pitchFamily="18" charset="0"/>
              </a:rPr>
              <a:t>The game is started by displaying one question with four options.</a:t>
            </a:r>
          </a:p>
          <a:p>
            <a:pPr marL="342900" indent="-342900" algn="just">
              <a:buFont typeface="Arial" pitchFamily="34" charset="0"/>
              <a:buChar char="•"/>
            </a:pPr>
            <a:r>
              <a:rPr lang="en-US" sz="2300" dirty="0" smtClean="0">
                <a:solidFill>
                  <a:schemeClr val="bg1"/>
                </a:solidFill>
                <a:latin typeface="Times New Roman" pitchFamily="18" charset="0"/>
                <a:cs typeface="Times New Roman" pitchFamily="18" charset="0"/>
              </a:rPr>
              <a:t>If the answer is correct, 10 points is added and no negative marks for wrong answers.</a:t>
            </a:r>
          </a:p>
          <a:p>
            <a:pPr marL="342900" indent="-342900" algn="just">
              <a:buFont typeface="Arial" pitchFamily="34" charset="0"/>
              <a:buChar char="•"/>
            </a:pPr>
            <a:r>
              <a:rPr lang="en-US" sz="2300" dirty="0" smtClean="0">
                <a:solidFill>
                  <a:schemeClr val="bg1"/>
                </a:solidFill>
                <a:latin typeface="Times New Roman" pitchFamily="18" charset="0"/>
                <a:cs typeface="Times New Roman" pitchFamily="18" charset="0"/>
              </a:rPr>
              <a:t>Final score will be displayed and updated in the database with username.</a:t>
            </a:r>
            <a:endParaRPr lang="en-US" sz="2300" dirty="0">
              <a:solidFill>
                <a:schemeClr val="bg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10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1211</Words>
  <Application>Microsoft Office PowerPoint</Application>
  <PresentationFormat>On-screen Show (4:3)</PresentationFormat>
  <Paragraphs>165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Shirish</dc:creator>
  <cp:lastModifiedBy>Shirish</cp:lastModifiedBy>
  <cp:revision>59</cp:revision>
  <dcterms:created xsi:type="dcterms:W3CDTF">2022-01-26T14:46:50Z</dcterms:created>
  <dcterms:modified xsi:type="dcterms:W3CDTF">2022-02-03T05:57:28Z</dcterms:modified>
</cp:coreProperties>
</file>