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1319" r:id="rId2"/>
    <p:sldId id="1614" r:id="rId3"/>
    <p:sldId id="1364" r:id="rId4"/>
    <p:sldId id="1621" r:id="rId5"/>
    <p:sldId id="1624" r:id="rId6"/>
    <p:sldId id="1632" r:id="rId7"/>
    <p:sldId id="1629" r:id="rId8"/>
    <p:sldId id="1636" r:id="rId9"/>
    <p:sldId id="1631" r:id="rId10"/>
    <p:sldId id="1625" r:id="rId11"/>
    <p:sldId id="1630" r:id="rId12"/>
    <p:sldId id="1626" r:id="rId13"/>
    <p:sldId id="1627" r:id="rId14"/>
    <p:sldId id="1628" r:id="rId15"/>
    <p:sldId id="1633" r:id="rId16"/>
    <p:sldId id="1635" r:id="rId17"/>
    <p:sldId id="1623" r:id="rId18"/>
    <p:sldId id="1620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orient="horz" pos="739" userDrawn="1">
          <p15:clr>
            <a:srgbClr val="A4A3A4"/>
          </p15:clr>
        </p15:guide>
        <p15:guide id="4" orient="horz" pos="3380" userDrawn="1">
          <p15:clr>
            <a:srgbClr val="A4A3A4"/>
          </p15:clr>
        </p15:guide>
        <p15:guide id="5" pos="2885" userDrawn="1">
          <p15:clr>
            <a:srgbClr val="A4A3A4"/>
          </p15:clr>
        </p15:guide>
        <p15:guide id="6" pos="312" userDrawn="1">
          <p15:clr>
            <a:srgbClr val="A4A3A4"/>
          </p15:clr>
        </p15:guide>
        <p15:guide id="7" pos="54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utani, Jared" initials="FJ" lastIdx="15" clrIdx="0">
    <p:extLst/>
  </p:cmAuthor>
  <p:cmAuthor id="2" name="Pezeshki, Mona" initials="PM" lastIdx="1" clrIdx="1">
    <p:extLst/>
  </p:cmAuthor>
  <p:cmAuthor id="3" name="Padraig Stapleton" initials="P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C96"/>
    <a:srgbClr val="000000"/>
    <a:srgbClr val="00823B"/>
    <a:srgbClr val="77B8D3"/>
    <a:srgbClr val="FFFFFF"/>
    <a:srgbClr val="757575"/>
    <a:srgbClr val="2DA3BD"/>
    <a:srgbClr val="008000"/>
    <a:srgbClr val="006600"/>
    <a:srgbClr val="FFCC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4" autoAdjust="0"/>
    <p:restoredTop sz="94599" autoAdjust="0"/>
  </p:normalViewPr>
  <p:slideViewPr>
    <p:cSldViewPr snapToGrid="0" showGuides="1">
      <p:cViewPr varScale="1">
        <p:scale>
          <a:sx n="106" d="100"/>
          <a:sy n="106" d="100"/>
        </p:scale>
        <p:origin x="1408" y="168"/>
      </p:cViewPr>
      <p:guideLst>
        <p:guide orient="horz" pos="4176"/>
        <p:guide pos="264"/>
        <p:guide orient="horz" pos="739"/>
        <p:guide orient="horz" pos="3380"/>
        <p:guide pos="2885"/>
        <p:guide pos="312"/>
        <p:guide pos="5410"/>
      </p:guideLst>
    </p:cSldViewPr>
  </p:slideViewPr>
  <p:outlineViewPr>
    <p:cViewPr>
      <p:scale>
        <a:sx n="33" d="100"/>
        <a:sy n="33" d="100"/>
      </p:scale>
      <p:origin x="0" y="6864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7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r">
              <a:defRPr sz="1300"/>
            </a:lvl1pPr>
          </a:lstStyle>
          <a:p>
            <a:fld id="{AF94D48B-DFB4-924B-B26A-07B3AB65819C}" type="datetime1">
              <a:rPr lang="en-US" smtClean="0"/>
              <a:pPr/>
              <a:t>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r">
              <a:defRPr sz="1300"/>
            </a:lvl1pPr>
          </a:lstStyle>
          <a:p>
            <a:fld id="{7C91688F-0D38-654C-BFE0-764D21D48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11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/>
          <a:lstStyle>
            <a:lvl1pPr algn="r">
              <a:defRPr sz="1300"/>
            </a:lvl1pPr>
          </a:lstStyle>
          <a:p>
            <a:fld id="{6771D2C3-3C18-1D49-A2C1-E566A771F0E8}" type="datetime1">
              <a:rPr lang="en-US" smtClean="0"/>
              <a:pPr/>
              <a:t>1/26/18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8" tIns="46079" rIns="92158" bIns="46079" rtlCol="0" anchor="ctr"/>
          <a:lstStyle/>
          <a:p>
            <a:r>
              <a:rPr lang="en-US" dirty="0"/>
              <a:t>L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158" tIns="46079" rIns="92158" bIns="460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158" tIns="46079" rIns="92158" bIns="46079" rtlCol="0" anchor="b"/>
          <a:lstStyle>
            <a:lvl1pPr algn="r">
              <a:defRPr sz="1300"/>
            </a:lvl1pPr>
          </a:lstStyle>
          <a:p>
            <a:fld id="{C0DF69C2-4F67-DA44-907E-8EDC996E6E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9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2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4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1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5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55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8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3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94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59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2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2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6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7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5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7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762" y="57150"/>
            <a:ext cx="9144000" cy="6858000"/>
          </a:xfrm>
          <a:prstGeom prst="rect">
            <a:avLst/>
          </a:prstGeom>
          <a:solidFill>
            <a:srgbClr val="DDE2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3533" y="2670850"/>
            <a:ext cx="5450226" cy="1555372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3533" y="4890531"/>
            <a:ext cx="5473316" cy="381894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3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69698" y="4764426"/>
            <a:ext cx="5449454" cy="538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553" y="5334045"/>
            <a:ext cx="1770303" cy="1177251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2" y="4233334"/>
            <a:ext cx="5457923" cy="4772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02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6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09276" y="4063999"/>
            <a:ext cx="4155802" cy="1162539"/>
          </a:xfrm>
        </p:spPr>
        <p:txBody>
          <a:bodyPr anchor="t">
            <a:noAutofit/>
          </a:bodyPr>
          <a:lstStyle>
            <a:lvl1pPr marL="0" indent="0" algn="l">
              <a:buNone/>
              <a:defRPr sz="12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disclaimer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92" y="5549515"/>
            <a:ext cx="1246852" cy="8291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idx="10"/>
          </p:nvPr>
        </p:nvSpPr>
        <p:spPr>
          <a:xfrm>
            <a:off x="709276" y="3214076"/>
            <a:ext cx="4155802" cy="84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4800" b="0" i="0" kern="1200" baseline="0" dirty="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986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71092" y="1440000"/>
            <a:ext cx="3789623" cy="4721088"/>
          </a:xfrm>
        </p:spPr>
        <p:txBody>
          <a:bodyPr vert="horz" lIns="0" tIns="0" rIns="72000" bIns="0" rtlCol="0" anchor="t" anchorCtr="0">
            <a:noAutofit/>
          </a:bodyPr>
          <a:lstStyle>
            <a:lvl1pPr>
              <a:defRPr lang="en-US" sz="1200" dirty="0" smtClean="0"/>
            </a:lvl1pPr>
            <a:lvl2pPr>
              <a:defRPr lang="en-US" sz="900" dirty="0" smtClean="0"/>
            </a:lvl2pPr>
            <a:lvl3pPr>
              <a:defRPr lang="en-US" sz="900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464403" y="1440000"/>
            <a:ext cx="3789623" cy="4721088"/>
          </a:xfrm>
        </p:spPr>
        <p:txBody>
          <a:bodyPr rIns="72000"/>
          <a:lstStyle>
            <a:lvl1pPr>
              <a:defRPr sz="12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16971"/>
            <a:ext cx="7796826" cy="10260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57200" y="6328371"/>
            <a:ext cx="2732115" cy="36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Insert Confidentiality Level in slide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>
          <a:xfrm>
            <a:off x="4389289" y="6328371"/>
            <a:ext cx="365422" cy="360000"/>
          </a:xfrm>
          <a:prstGeom prst="rect">
            <a:avLst/>
          </a:prstGeom>
        </p:spPr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6048376" y="6328371"/>
            <a:ext cx="1057275" cy="360000"/>
          </a:xfrm>
          <a:prstGeom prst="rect">
            <a:avLst/>
          </a:prstGeom>
        </p:spPr>
        <p:txBody>
          <a:bodyPr/>
          <a:lstStyle/>
          <a:p>
            <a:fld id="{0082A999-67EE-49F8-90EB-1E5EE087C0AF}" type="datetime4">
              <a:rPr lang="en-GB" smtClean="0"/>
              <a:t>26 January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39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3533" y="2670850"/>
            <a:ext cx="5450226" cy="1555372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3533" y="4890531"/>
            <a:ext cx="5473316" cy="381894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3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69698" y="4764426"/>
            <a:ext cx="5449454" cy="538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2" y="4233334"/>
            <a:ext cx="5457923" cy="4772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553" y="5334045"/>
            <a:ext cx="1770303" cy="11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544" y="1259741"/>
            <a:ext cx="8226302" cy="476787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01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260231"/>
            <a:ext cx="8229600" cy="475110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6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3350" y="850619"/>
            <a:ext cx="8244225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49263" y="1446213"/>
            <a:ext cx="8245352" cy="4562475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29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Subtitle2lin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3350" y="850619"/>
            <a:ext cx="8244225" cy="66361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2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49263" y="1690076"/>
            <a:ext cx="8245352" cy="431861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7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75" y="4090830"/>
            <a:ext cx="6538913" cy="1994214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275" y="3403600"/>
            <a:ext cx="6577013" cy="652919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92" y="2424545"/>
            <a:ext cx="1246852" cy="8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905002"/>
            <a:ext cx="3922376" cy="40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>
          <a:xfrm>
            <a:off x="4787515" y="1895233"/>
            <a:ext cx="3899285" cy="403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3350" y="850619"/>
            <a:ext cx="8244225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49385" y="1481714"/>
            <a:ext cx="3927230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0" i="0">
                <a:solidFill>
                  <a:schemeClr val="tx1"/>
                </a:solidFill>
                <a:latin typeface="65 Helvetica Medium"/>
                <a:cs typeface="65 Helvetica Medium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074" y="1477806"/>
            <a:ext cx="3921311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0" i="0">
                <a:solidFill>
                  <a:schemeClr val="tx1"/>
                </a:solidFill>
                <a:latin typeface="65 Helvetica Medium"/>
                <a:cs typeface="65 Helvetica Medium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771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8606"/>
            <a:ext cx="8229600" cy="5320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3350" y="850619"/>
            <a:ext cx="8244225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0904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231"/>
            <a:ext cx="8229600" cy="475110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366300" y="6397433"/>
            <a:ext cx="401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D0BDB-A3EC-E743-AC4A-389086003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424" y="777394"/>
            <a:ext cx="8243455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rgyle-horizontal-large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432126"/>
            <a:ext cx="1527122" cy="2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4" r:id="rId2"/>
    <p:sldLayoutId id="2147483686" r:id="rId3"/>
    <p:sldLayoutId id="2147483675" r:id="rId4"/>
    <p:sldLayoutId id="2147483683" r:id="rId5"/>
    <p:sldLayoutId id="2147483687" r:id="rId6"/>
    <p:sldLayoutId id="2147483676" r:id="rId7"/>
    <p:sldLayoutId id="2147483677" r:id="rId8"/>
    <p:sldLayoutId id="2147483679" r:id="rId9"/>
    <p:sldLayoutId id="2147483680" r:id="rId10"/>
    <p:sldLayoutId id="2147483685" r:id="rId11"/>
    <p:sldLayoutId id="214748369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65113" indent="-2667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536575" indent="-273050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–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712788" indent="-176213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074738" indent="-263525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260475" indent="-185738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uman+activity+recognition+using+smartphon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32" y="3158065"/>
            <a:ext cx="6513326" cy="1555372"/>
          </a:xfrm>
        </p:spPr>
        <p:txBody>
          <a:bodyPr/>
          <a:lstStyle/>
          <a:p>
            <a:br>
              <a:rPr lang="en-US" sz="4000" dirty="0">
                <a:latin typeface="HelveticaNeueLT Std Thin Ext" pitchFamily="34" charset="0"/>
              </a:rPr>
            </a:br>
            <a:r>
              <a:rPr lang="en-US" sz="4000" dirty="0">
                <a:latin typeface="HelveticaNeueLT Std Thin Ext" pitchFamily="34" charset="0"/>
              </a:rPr>
              <a:t>Argyle Data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28132" y="4985221"/>
            <a:ext cx="5457923" cy="477211"/>
          </a:xfrm>
          <a:prstGeom prst="rect">
            <a:avLst/>
          </a:prstGeom>
        </p:spPr>
        <p:txBody>
          <a:bodyPr vert="horz" lIns="91440" tIns="4680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defRPr sz="2400" b="0" i="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536575" indent="-27305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12788" indent="-176213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74738" indent="-263525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60475" indent="-185738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Suchandan Pal, PhD</a:t>
            </a:r>
          </a:p>
        </p:txBody>
      </p:sp>
    </p:spTree>
    <p:extLst>
      <p:ext uri="{BB962C8B-B14F-4D97-AF65-F5344CB8AC3E}">
        <p14:creationId xmlns:p14="http://schemas.microsoft.com/office/powerpoint/2010/main" val="313988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Inference - Loss – Training Pattern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Pattern found in </a:t>
            </a:r>
            <a:r>
              <a:rPr lang="en-US" sz="1600" dirty="0" err="1"/>
              <a:t>Tensorflow</a:t>
            </a:r>
            <a:r>
              <a:rPr lang="en-US" sz="1600" dirty="0"/>
              <a:t> tutorials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inference(</a:t>
            </a:r>
            <a:r>
              <a:rPr lang="en-US" sz="1600" dirty="0" err="1"/>
              <a:t>input_features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dirty="0"/>
              <a:t>	# This function builds the graph as far as required to compute the tensor of outputs (log 	# probabilities) for a given input.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return </a:t>
            </a:r>
            <a:r>
              <a:rPr lang="en-US" sz="1600" dirty="0"/>
              <a:t>logits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loss (</a:t>
            </a:r>
            <a:r>
              <a:rPr lang="en-US" sz="1600" dirty="0"/>
              <a:t>logits, labels)</a:t>
            </a:r>
          </a:p>
          <a:p>
            <a:pPr marL="0" indent="0">
              <a:buNone/>
            </a:pPr>
            <a:r>
              <a:rPr lang="en-US" sz="1600" dirty="0"/>
              <a:t>	#Calculate the loss from tensor of log probabilities, and labels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return</a:t>
            </a:r>
            <a:r>
              <a:rPr lang="en-US" sz="1600" dirty="0"/>
              <a:t> loss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training(</a:t>
            </a:r>
            <a:r>
              <a:rPr lang="en-US" sz="1600" dirty="0"/>
              <a:t>loss</a:t>
            </a:r>
            <a:r>
              <a:rPr lang="en-US" sz="1600" b="1" dirty="0"/>
              <a:t>):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#Add operations needed to minimize loss via Gradient Descent. 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return </a:t>
            </a:r>
            <a:r>
              <a:rPr lang="en-US" sz="1600" dirty="0" err="1"/>
              <a:t>train_op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870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Input Pipeline for CSV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Options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Read CSV into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tf.data.TextLineDataset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tf.data.TFRecordDataset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We’ll explain the advantages and disadvantages of each of them.</a:t>
            </a:r>
          </a:p>
        </p:txBody>
      </p:sp>
    </p:spTree>
    <p:extLst>
      <p:ext uri="{BB962C8B-B14F-4D97-AF65-F5344CB8AC3E}">
        <p14:creationId xmlns:p14="http://schemas.microsoft.com/office/powerpoint/2010/main" val="33727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3532" y="4961470"/>
            <a:ext cx="5457923" cy="477211"/>
          </a:xfrm>
        </p:spPr>
        <p:txBody>
          <a:bodyPr/>
          <a:lstStyle/>
          <a:p>
            <a:r>
              <a:rPr lang="en-US" sz="1800" dirty="0"/>
              <a:t>Optimizing an LSTM with </a:t>
            </a:r>
            <a:r>
              <a:rPr lang="en-US" sz="1800" dirty="0" err="1"/>
              <a:t>Tensorboard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325151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The Data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Experiment: </a:t>
            </a:r>
            <a:r>
              <a:rPr lang="en-US" sz="1600" dirty="0"/>
              <a:t>Time series data taken from subjects with smartphone and labeled according to activity (Walking, Walking Up Stairs, ... ).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Goal: </a:t>
            </a:r>
            <a:r>
              <a:rPr lang="en-US" sz="1600" dirty="0"/>
              <a:t>Supervised labeling of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320899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classical machine learning to obtain baseline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 a model in </a:t>
            </a:r>
            <a:r>
              <a:rPr lang="en-US" sz="1600" dirty="0" err="1"/>
              <a:t>Tensorflow</a:t>
            </a:r>
            <a:r>
              <a:rPr lang="en-US" sz="1600" dirty="0"/>
              <a:t>, compare our results to those obtained from </a:t>
            </a:r>
            <a:r>
              <a:rPr lang="en-US" sz="1600" dirty="0" err="1"/>
              <a:t>XGBoost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06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3532" y="4961470"/>
            <a:ext cx="5457923" cy="477211"/>
          </a:xfrm>
        </p:spPr>
        <p:txBody>
          <a:bodyPr/>
          <a:lstStyle/>
          <a:p>
            <a:r>
              <a:rPr lang="en-US" sz="1800" dirty="0" err="1"/>
              <a:t>XGBoost</a:t>
            </a:r>
            <a:r>
              <a:rPr lang="en-US" sz="1800" dirty="0"/>
              <a:t> with </a:t>
            </a:r>
            <a:r>
              <a:rPr lang="en-US" sz="1800" dirty="0" err="1"/>
              <a:t>featurized</a:t>
            </a:r>
            <a:r>
              <a:rPr lang="en-US" sz="1800" dirty="0"/>
              <a:t> UCI HAPT Dataset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ML: Time series</a:t>
            </a:r>
          </a:p>
        </p:txBody>
      </p:sp>
    </p:spTree>
    <p:extLst>
      <p:ext uri="{BB962C8B-B14F-4D97-AF65-F5344CB8AC3E}">
        <p14:creationId xmlns:p14="http://schemas.microsoft.com/office/powerpoint/2010/main" val="324884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3532" y="4961470"/>
            <a:ext cx="5457923" cy="477211"/>
          </a:xfrm>
        </p:spPr>
        <p:txBody>
          <a:bodyPr/>
          <a:lstStyle/>
          <a:p>
            <a:r>
              <a:rPr lang="en-US" sz="1800" dirty="0"/>
              <a:t>Monitor results in </a:t>
            </a:r>
            <a:r>
              <a:rPr lang="en-US" sz="1800" dirty="0" err="1"/>
              <a:t>Tensorboard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7227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895219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935380"/>
            <a:ext cx="8254467" cy="5180412"/>
          </a:xfrm>
        </p:spPr>
        <p:txBody>
          <a:bodyPr/>
          <a:lstStyle/>
          <a:p>
            <a:pPr marL="341313" indent="-342900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https://archive.ics.uci.edu/ml/datasets/human+activity+recognition+using+smartphones</a:t>
            </a:r>
            <a:endParaRPr lang="en-US" sz="1800" dirty="0"/>
          </a:p>
          <a:p>
            <a:pPr marL="341313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341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525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Goal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/>
          </a:bodyPr>
          <a:lstStyle/>
          <a:p>
            <a:pPr marL="341313" indent="-342900">
              <a:buFont typeface="+mj-lt"/>
              <a:buAutoNum type="arabicPeriod"/>
            </a:pPr>
            <a:endParaRPr lang="en-US" sz="1600" dirty="0"/>
          </a:p>
          <a:p>
            <a:pPr marL="341313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Get started building models in </a:t>
            </a:r>
            <a:r>
              <a:rPr lang="en-US" sz="1600" dirty="0" err="1"/>
              <a:t>Tensorflow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Audience</a:t>
            </a:r>
            <a:r>
              <a:rPr lang="en-US" sz="1600" dirty="0"/>
              <a:t>: New to </a:t>
            </a:r>
            <a:r>
              <a:rPr lang="en-US" sz="1600" dirty="0" err="1"/>
              <a:t>Tensorflow</a:t>
            </a:r>
            <a:r>
              <a:rPr lang="en-US" sz="1600" dirty="0"/>
              <a:t>. Some very basic knowledge neural networks assumed.</a:t>
            </a:r>
          </a:p>
        </p:txBody>
      </p:sp>
    </p:spTree>
    <p:extLst>
      <p:ext uri="{BB962C8B-B14F-4D97-AF65-F5344CB8AC3E}">
        <p14:creationId xmlns:p14="http://schemas.microsoft.com/office/powerpoint/2010/main" val="93808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3532" y="4961470"/>
            <a:ext cx="5457923" cy="477211"/>
          </a:xfrm>
        </p:spPr>
        <p:txBody>
          <a:bodyPr/>
          <a:lstStyle/>
          <a:p>
            <a:r>
              <a:rPr lang="en-US" sz="1800" dirty="0"/>
              <a:t>Inference-Training-Loss Pattern in </a:t>
            </a:r>
            <a:r>
              <a:rPr lang="en-US" sz="1800" dirty="0" err="1"/>
              <a:t>Tensorflow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One: KDD99 Dataset</a:t>
            </a:r>
          </a:p>
        </p:txBody>
      </p:sp>
    </p:spTree>
    <p:extLst>
      <p:ext uri="{BB962C8B-B14F-4D97-AF65-F5344CB8AC3E}">
        <p14:creationId xmlns:p14="http://schemas.microsoft.com/office/powerpoint/2010/main" val="42061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The Data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KDD99 Dataset:</a:t>
            </a:r>
            <a:r>
              <a:rPr lang="en-US" sz="1600" dirty="0"/>
              <a:t> Various features calculated associated to network connections. Rows labeled as attack or not.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(Note: The actual data also specifies the type of attack, we just use a binary label)</a:t>
            </a:r>
          </a:p>
        </p:txBody>
      </p:sp>
    </p:spTree>
    <p:extLst>
      <p:ext uri="{BB962C8B-B14F-4D97-AF65-F5344CB8AC3E}">
        <p14:creationId xmlns:p14="http://schemas.microsoft.com/office/powerpoint/2010/main" val="5252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549512" y="1116281"/>
            <a:ext cx="8137287" cy="5230943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classical machine learning to obtain baseline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Build a model in </a:t>
            </a:r>
            <a:r>
              <a:rPr lang="en-US" sz="1600" dirty="0" err="1"/>
              <a:t>Tensorflow</a:t>
            </a:r>
            <a:r>
              <a:rPr lang="en-US" sz="1600" dirty="0"/>
              <a:t>, compare our results to those obtained from </a:t>
            </a:r>
            <a:r>
              <a:rPr lang="en-US" sz="1600" dirty="0" err="1"/>
              <a:t>XGBoost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7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3532" y="4961470"/>
            <a:ext cx="5457923" cy="477211"/>
          </a:xfrm>
        </p:spPr>
        <p:txBody>
          <a:bodyPr/>
          <a:lstStyle/>
          <a:p>
            <a:r>
              <a:rPr lang="en-US" sz="1800" dirty="0" err="1"/>
              <a:t>XGBoost</a:t>
            </a:r>
            <a:r>
              <a:rPr lang="en-US" sz="1800" dirty="0"/>
              <a:t> with the KDD99 Dataset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ML</a:t>
            </a:r>
          </a:p>
        </p:txBody>
      </p:sp>
    </p:spTree>
    <p:extLst>
      <p:ext uri="{BB962C8B-B14F-4D97-AF65-F5344CB8AC3E}">
        <p14:creationId xmlns:p14="http://schemas.microsoft.com/office/powerpoint/2010/main" val="120768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Classical ML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467099" y="983929"/>
            <a:ext cx="8137287" cy="35760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What is the typical pipeline for applying classical machine learning to your data?</a:t>
            </a:r>
          </a:p>
        </p:txBody>
      </p:sp>
    </p:spTree>
    <p:extLst>
      <p:ext uri="{BB962C8B-B14F-4D97-AF65-F5344CB8AC3E}">
        <p14:creationId xmlns:p14="http://schemas.microsoft.com/office/powerpoint/2010/main" val="373288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467099" y="983929"/>
            <a:ext cx="8137287" cy="357604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Writing and maintaining large </a:t>
            </a:r>
            <a:r>
              <a:rPr lang="en-US" sz="1600" dirty="0" err="1"/>
              <a:t>Tensorflow</a:t>
            </a:r>
            <a:r>
              <a:rPr lang="en-US" sz="1600" dirty="0"/>
              <a:t> programs in </a:t>
            </a:r>
            <a:r>
              <a:rPr lang="en-US" sz="1600" dirty="0" err="1"/>
              <a:t>Jupyter</a:t>
            </a:r>
            <a:r>
              <a:rPr lang="en-US" sz="1600" dirty="0"/>
              <a:t> notebooks can be very difficult. We’ll try something else.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Advantages of writing code in .</a:t>
            </a:r>
            <a:r>
              <a:rPr lang="en-US" sz="1600" dirty="0" err="1"/>
              <a:t>py</a:t>
            </a:r>
            <a:r>
              <a:rPr lang="en-US" sz="1600" dirty="0"/>
              <a:t> files: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Organize code in many files.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Easy to specify command line arguments to try different model architectures or </a:t>
            </a:r>
            <a:r>
              <a:rPr lang="en-US" sz="1600" dirty="0" err="1"/>
              <a:t>hyperparameters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Run many instances of same script with different command line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Easy to execute long-running programs with </a:t>
            </a:r>
            <a:r>
              <a:rPr lang="en-US" sz="1600" i="1" dirty="0" err="1"/>
              <a:t>nohup</a:t>
            </a:r>
            <a:r>
              <a:rPr lang="en-US" sz="1600" dirty="0"/>
              <a:t>, </a:t>
            </a:r>
            <a:r>
              <a:rPr lang="en-US" sz="1600" i="1" dirty="0" err="1"/>
              <a:t>tmux</a:t>
            </a:r>
            <a:r>
              <a:rPr lang="en-US" sz="1600" dirty="0"/>
              <a:t>,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Tensorboard</a:t>
            </a:r>
            <a:r>
              <a:rPr lang="en-US" sz="1600" dirty="0"/>
              <a:t> visualization for debugging model progress etc., not usually graphs embedded in </a:t>
            </a:r>
            <a:r>
              <a:rPr lang="en-US" sz="1600" dirty="0" err="1"/>
              <a:t>jupyter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16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2924" y="1910181"/>
            <a:ext cx="914400" cy="685979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14370" indent="-214370">
              <a:buFont typeface="Arial"/>
              <a:buChar char="•"/>
            </a:pPr>
            <a:endParaRPr lang="en-US" sz="1200" dirty="0">
              <a:latin typeface="Vodafone Rg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67099" y="236628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467099" y="983929"/>
            <a:ext cx="8137287" cy="35760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Our code organized in three files.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kdd99.py</a:t>
            </a:r>
            <a:r>
              <a:rPr lang="en-US" sz="1600" dirty="0"/>
              <a:t>: Define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input_data.py</a:t>
            </a:r>
            <a:r>
              <a:rPr lang="en-US" sz="1600" dirty="0"/>
              <a:t>: Get the data in way suitable for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train_model.py</a:t>
            </a:r>
            <a:r>
              <a:rPr lang="en-US" sz="1600" dirty="0"/>
              <a:t>: Combines previous files to train model.</a:t>
            </a:r>
          </a:p>
        </p:txBody>
      </p:sp>
    </p:spTree>
    <p:extLst>
      <p:ext uri="{BB962C8B-B14F-4D97-AF65-F5344CB8AC3E}">
        <p14:creationId xmlns:p14="http://schemas.microsoft.com/office/powerpoint/2010/main" val="3445863115"/>
      </p:ext>
    </p:extLst>
  </p:cSld>
  <p:clrMapOvr>
    <a:masterClrMapping/>
  </p:clrMapOvr>
</p:sld>
</file>

<file path=ppt/theme/theme1.xml><?xml version="1.0" encoding="utf-8"?>
<a:theme xmlns:a="http://schemas.openxmlformats.org/drawingml/2006/main" name="uCIRRUS_Powerpoint_Final">
  <a:themeElements>
    <a:clrScheme name="ARGYLE opt1">
      <a:dk1>
        <a:srgbClr val="3F4A5A"/>
      </a:dk1>
      <a:lt1>
        <a:sysClr val="window" lastClr="FFFFFF"/>
      </a:lt1>
      <a:dk2>
        <a:srgbClr val="216996"/>
      </a:dk2>
      <a:lt2>
        <a:srgbClr val="DDE2E6"/>
      </a:lt2>
      <a:accent1>
        <a:srgbClr val="2DA3BD"/>
      </a:accent1>
      <a:accent2>
        <a:srgbClr val="D56B37"/>
      </a:accent2>
      <a:accent3>
        <a:srgbClr val="92C044"/>
      </a:accent3>
      <a:accent4>
        <a:srgbClr val="F37737"/>
      </a:accent4>
      <a:accent5>
        <a:srgbClr val="FCBA4D"/>
      </a:accent5>
      <a:accent6>
        <a:srgbClr val="30A9DB"/>
      </a:accent6>
      <a:hlink>
        <a:srgbClr val="2DA3BD"/>
      </a:hlink>
      <a:folHlink>
        <a:srgbClr val="2169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29085</TotalTime>
  <Words>409</Words>
  <Application>Microsoft Macintosh PowerPoint</Application>
  <PresentationFormat>On-screen Show (4:3)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65 Helvetica Medium</vt:lpstr>
      <vt:lpstr>Arial</vt:lpstr>
      <vt:lpstr>Calibri</vt:lpstr>
      <vt:lpstr>HelveticaNeueLT Std Thin Ext</vt:lpstr>
      <vt:lpstr>Vodafone Rg</vt:lpstr>
      <vt:lpstr>uCIRRUS_Powerpoint_Final</vt:lpstr>
      <vt:lpstr> Argyle Data</vt:lpstr>
      <vt:lpstr>PowerPoint Presentation</vt:lpstr>
      <vt:lpstr>Part One: KDD99 Dataset</vt:lpstr>
      <vt:lpstr>PowerPoint Presentation</vt:lpstr>
      <vt:lpstr>PowerPoint Presentation</vt:lpstr>
      <vt:lpstr>Classical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Two</vt:lpstr>
      <vt:lpstr>PowerPoint Presentation</vt:lpstr>
      <vt:lpstr>PowerPoint Presentation</vt:lpstr>
      <vt:lpstr>Classical ML: Time series</vt:lpstr>
      <vt:lpstr>Deep Learning</vt:lpstr>
      <vt:lpstr>PowerPoint Presentation</vt:lpstr>
      <vt:lpstr>Thank You!</vt:lpstr>
    </vt:vector>
  </TitlesOfParts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 Overview</dc:title>
  <dc:creator>Furutani, Jared</dc:creator>
  <cp:lastModifiedBy>Suchandan Pal</cp:lastModifiedBy>
  <cp:revision>433</cp:revision>
  <cp:lastPrinted>2018-01-25T21:24:37Z</cp:lastPrinted>
  <dcterms:modified xsi:type="dcterms:W3CDTF">2018-01-26T18:45:10Z</dcterms:modified>
</cp:coreProperties>
</file>