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8"/>
  </p:notesMasterIdLst>
  <p:sldIdLst>
    <p:sldId id="256" r:id="rId2"/>
    <p:sldId id="260" r:id="rId3"/>
    <p:sldId id="261" r:id="rId4"/>
    <p:sldId id="278" r:id="rId5"/>
    <p:sldId id="264" r:id="rId6"/>
    <p:sldId id="285" r:id="rId7"/>
    <p:sldId id="263" r:id="rId8"/>
    <p:sldId id="291" r:id="rId9"/>
    <p:sldId id="265" r:id="rId10"/>
    <p:sldId id="277" r:id="rId11"/>
    <p:sldId id="271" r:id="rId12"/>
    <p:sldId id="292" r:id="rId13"/>
    <p:sldId id="281" r:id="rId14"/>
    <p:sldId id="300" r:id="rId15"/>
    <p:sldId id="302" r:id="rId16"/>
    <p:sldId id="303" r:id="rId17"/>
    <p:sldId id="295" r:id="rId18"/>
    <p:sldId id="293" r:id="rId19"/>
    <p:sldId id="289" r:id="rId20"/>
    <p:sldId id="267" r:id="rId21"/>
    <p:sldId id="305" r:id="rId22"/>
    <p:sldId id="296" r:id="rId23"/>
    <p:sldId id="306" r:id="rId24"/>
    <p:sldId id="297" r:id="rId25"/>
    <p:sldId id="304" r:id="rId26"/>
    <p:sldId id="299" r:id="rId27"/>
  </p:sldIdLst>
  <p:sldSz cx="9144000" cy="5143500" type="screen16x9"/>
  <p:notesSz cx="6858000" cy="9144000"/>
  <p:embeddedFontLst>
    <p:embeddedFont>
      <p:font typeface="Anek Kannada" panose="020B0604020202020204" charset="0"/>
      <p:regular r:id="rId29"/>
      <p:bold r:id="rId30"/>
    </p:embeddedFont>
    <p:embeddedFont>
      <p:font typeface="Anek Kannada ExtraBold" panose="020B0604020202020204" charset="0"/>
      <p:bold r:id="rId31"/>
    </p:embeddedFont>
    <p:embeddedFont>
      <p:font typeface="Anek Kannada Medium" panose="020B0604020202020204" charset="0"/>
      <p:regular r:id="rId32"/>
      <p:bold r:id="rId33"/>
    </p:embeddedFont>
    <p:embeddedFont>
      <p:font typeface="Bebas Neue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arker Grotesque Black" panose="020B0604020202020204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BF272E-9F88-4564-BD71-094FF132DAFE}">
  <a:tblStyle styleId="{72BF272E-9F88-4564-BD71-094FF132D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2B0DB3-8F09-4899-90F0-D573DBDEEF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6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6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0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085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93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b2297c4d5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b2297c4d5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4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b2297c4d54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b2297c4d54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17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b2297c4d54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b2297c4d54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60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71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b2297c4d5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b2297c4d5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7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ubTitle" idx="1"/>
          </p:nvPr>
        </p:nvSpPr>
        <p:spPr>
          <a:xfrm>
            <a:off x="937625" y="1613025"/>
            <a:ext cx="36480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2"/>
          </p:nvPr>
        </p:nvSpPr>
        <p:spPr>
          <a:xfrm>
            <a:off x="4585775" y="1613025"/>
            <a:ext cx="36480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3"/>
          </p:nvPr>
        </p:nvSpPr>
        <p:spPr>
          <a:xfrm>
            <a:off x="937625" y="3099150"/>
            <a:ext cx="72963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/>
          <p:nvPr/>
        </p:nvSpPr>
        <p:spPr>
          <a:xfrm rot="-5400000" flipH="1">
            <a:off x="5980180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 rot="-5400000" flipH="1">
            <a:off x="8131044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 rot="-5400000" flipH="1">
            <a:off x="6518120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/>
          <p:nvPr/>
        </p:nvSpPr>
        <p:spPr>
          <a:xfrm rot="5400000" flipH="1">
            <a:off x="2248636" y="3137008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/>
        </p:nvSpPr>
        <p:spPr>
          <a:xfrm rot="5400000" flipH="1">
            <a:off x="-605887" y="3799590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 rot="5400000" flipH="1">
            <a:off x="942740" y="2005703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1"/>
          </p:nvPr>
        </p:nvSpPr>
        <p:spPr>
          <a:xfrm>
            <a:off x="1184063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2"/>
          </p:nvPr>
        </p:nvSpPr>
        <p:spPr>
          <a:xfrm>
            <a:off x="43711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3"/>
          </p:nvPr>
        </p:nvSpPr>
        <p:spPr>
          <a:xfrm>
            <a:off x="1184063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4"/>
          </p:nvPr>
        </p:nvSpPr>
        <p:spPr>
          <a:xfrm>
            <a:off x="43711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5"/>
          </p:nvPr>
        </p:nvSpPr>
        <p:spPr>
          <a:xfrm>
            <a:off x="1184075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6"/>
          </p:nvPr>
        </p:nvSpPr>
        <p:spPr>
          <a:xfrm>
            <a:off x="1184075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subTitle" idx="7"/>
          </p:nvPr>
        </p:nvSpPr>
        <p:spPr>
          <a:xfrm>
            <a:off x="43711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ubTitle" idx="8"/>
          </p:nvPr>
        </p:nvSpPr>
        <p:spPr>
          <a:xfrm>
            <a:off x="43711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564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7134033" y="-853783"/>
            <a:ext cx="2009962" cy="3860412"/>
            <a:chOff x="5316400" y="-854949"/>
            <a:chExt cx="3168788" cy="6086098"/>
          </a:xfrm>
        </p:grpSpPr>
        <p:sp>
          <p:nvSpPr>
            <p:cNvPr id="287" name="Google Shape;287;p31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1315900" y="21621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2"/>
          </p:nvPr>
        </p:nvSpPr>
        <p:spPr>
          <a:xfrm>
            <a:off x="3785748" y="21621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3"/>
          </p:nvPr>
        </p:nvSpPr>
        <p:spPr>
          <a:xfrm>
            <a:off x="1310500" y="37479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"/>
          </p:nvPr>
        </p:nvSpPr>
        <p:spPr>
          <a:xfrm>
            <a:off x="3780348" y="37479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ubTitle" idx="5"/>
          </p:nvPr>
        </p:nvSpPr>
        <p:spPr>
          <a:xfrm>
            <a:off x="6255597" y="21621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6"/>
          </p:nvPr>
        </p:nvSpPr>
        <p:spPr>
          <a:xfrm>
            <a:off x="6250197" y="374797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7"/>
          </p:nvPr>
        </p:nvSpPr>
        <p:spPr>
          <a:xfrm>
            <a:off x="1314400" y="1718202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8"/>
          </p:nvPr>
        </p:nvSpPr>
        <p:spPr>
          <a:xfrm>
            <a:off x="3784248" y="1718202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9"/>
          </p:nvPr>
        </p:nvSpPr>
        <p:spPr>
          <a:xfrm>
            <a:off x="6254097" y="1718202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13"/>
          </p:nvPr>
        </p:nvSpPr>
        <p:spPr>
          <a:xfrm>
            <a:off x="1309000" y="330277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14"/>
          </p:nvPr>
        </p:nvSpPr>
        <p:spPr>
          <a:xfrm>
            <a:off x="3778848" y="330277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ubTitle" idx="15"/>
          </p:nvPr>
        </p:nvSpPr>
        <p:spPr>
          <a:xfrm>
            <a:off x="6254097" y="330277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1110350" y="539500"/>
            <a:ext cx="73206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8434477" y="16796"/>
            <a:ext cx="706919" cy="2791777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8434477" y="2003475"/>
            <a:ext cx="1413838" cy="797242"/>
          </a:xfrm>
          <a:custGeom>
            <a:avLst/>
            <a:gdLst/>
            <a:ahLst/>
            <a:cxnLst/>
            <a:rect l="l" t="t" r="r" b="b"/>
            <a:pathLst>
              <a:path w="1842134" h="1062990" extrusionOk="0">
                <a:moveTo>
                  <a:pt x="921068" y="1062990"/>
                </a:moveTo>
                <a:lnTo>
                  <a:pt x="1842135" y="531495"/>
                </a:lnTo>
                <a:lnTo>
                  <a:pt x="921068" y="0"/>
                </a:lnTo>
                <a:lnTo>
                  <a:pt x="921068" y="0"/>
                </a:lnTo>
                <a:lnTo>
                  <a:pt x="0" y="531495"/>
                </a:lnTo>
                <a:lnTo>
                  <a:pt x="921068" y="10629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8804150" y="-1579500"/>
            <a:ext cx="481750" cy="4082325"/>
          </a:xfrm>
          <a:custGeom>
            <a:avLst/>
            <a:gdLst/>
            <a:ahLst/>
            <a:cxnLst/>
            <a:rect l="l" t="t" r="r" b="b"/>
            <a:pathLst>
              <a:path w="19270" h="163293" extrusionOk="0">
                <a:moveTo>
                  <a:pt x="19270" y="163293"/>
                </a:moveTo>
                <a:lnTo>
                  <a:pt x="0" y="150891"/>
                </a:lnTo>
                <a:lnTo>
                  <a:pt x="0" y="77225"/>
                </a:lnTo>
                <a:lnTo>
                  <a:pt x="481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017750" y="3528425"/>
            <a:ext cx="38928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08045" y="1174520"/>
            <a:ext cx="2183504" cy="3968974"/>
            <a:chOff x="679995" y="1176907"/>
            <a:chExt cx="2183504" cy="3968974"/>
          </a:xfrm>
        </p:grpSpPr>
        <p:sp>
          <p:nvSpPr>
            <p:cNvPr id="33" name="Google Shape;33;p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25275" y="1746413"/>
              <a:ext cx="1368425" cy="2683100"/>
            </a:xfrm>
            <a:custGeom>
              <a:avLst/>
              <a:gdLst/>
              <a:ahLst/>
              <a:cxnLst/>
              <a:rect l="l" t="t" r="r" b="b"/>
              <a:pathLst>
                <a:path w="54737" h="107324" extrusionOk="0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-41030" y="1225516"/>
            <a:ext cx="703659" cy="1825228"/>
          </a:xfrm>
          <a:custGeom>
            <a:avLst/>
            <a:gdLst/>
            <a:ahLst/>
            <a:cxnLst/>
            <a:rect l="l" t="t" r="r" b="b"/>
            <a:pathLst>
              <a:path w="591" h="1533" extrusionOk="0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rot="10800000">
            <a:off x="344732" y="1858788"/>
            <a:ext cx="0" cy="100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 hasCustomPrompt="1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29466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2038200" y="27049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2" hasCustomPrompt="1"/>
          </p:nvPr>
        </p:nvSpPr>
        <p:spPr>
          <a:xfrm>
            <a:off x="3837300" y="1550988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2038200" y="363493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2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10800000" flipH="1">
            <a:off x="10" y="-668806"/>
            <a:ext cx="1822847" cy="5139928"/>
            <a:chOff x="7958360" y="1794"/>
            <a:chExt cx="1822847" cy="5139928"/>
          </a:xfrm>
        </p:grpSpPr>
        <p:sp>
          <p:nvSpPr>
            <p:cNvPr id="107" name="Google Shape;107;p1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8430785" y="-364475"/>
            <a:ext cx="1822840" cy="4968472"/>
            <a:chOff x="6786585" y="-364475"/>
            <a:chExt cx="1822840" cy="4968472"/>
          </a:xfrm>
        </p:grpSpPr>
        <p:sp>
          <p:nvSpPr>
            <p:cNvPr id="111" name="Google Shape;111;p10"/>
            <p:cNvSpPr/>
            <p:nvPr/>
          </p:nvSpPr>
          <p:spPr>
            <a:xfrm rot="10800000" flipH="1">
              <a:off x="6786585" y="952350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137625" y="-364475"/>
              <a:ext cx="1471800" cy="4476550"/>
            </a:xfrm>
            <a:custGeom>
              <a:avLst/>
              <a:gdLst/>
              <a:ahLst/>
              <a:cxnLst/>
              <a:rect l="l" t="t" r="r" b="b"/>
              <a:pathLst>
                <a:path w="58872" h="179062" extrusionOk="0">
                  <a:moveTo>
                    <a:pt x="0" y="179062"/>
                  </a:moveTo>
                  <a:lnTo>
                    <a:pt x="55" y="33575"/>
                  </a:lnTo>
                  <a:lnTo>
                    <a:pt x="588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720000" y="968025"/>
            <a:ext cx="34113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20000" y="2925025"/>
            <a:ext cx="34113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>
            <a:spLocks noGrp="1"/>
          </p:cNvSpPr>
          <p:nvPr>
            <p:ph type="pic" idx="2"/>
          </p:nvPr>
        </p:nvSpPr>
        <p:spPr>
          <a:xfrm>
            <a:off x="4497375" y="0"/>
            <a:ext cx="3933300" cy="517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756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1275625" y="23179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-9" y="-248675"/>
            <a:ext cx="2372159" cy="6229975"/>
            <a:chOff x="7958360" y="-937035"/>
            <a:chExt cx="2372159" cy="6229975"/>
          </a:xfrm>
        </p:grpSpPr>
        <p:sp>
          <p:nvSpPr>
            <p:cNvPr id="216" name="Google Shape;216;p25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310769" y="-937035"/>
              <a:ext cx="2019750" cy="6229975"/>
            </a:xfrm>
            <a:custGeom>
              <a:avLst/>
              <a:gdLst/>
              <a:ahLst/>
              <a:cxnLst/>
              <a:rect l="l" t="t" r="r" b="b"/>
              <a:pathLst>
                <a:path w="80790" h="249199" extrusionOk="0">
                  <a:moveTo>
                    <a:pt x="376" y="0"/>
                  </a:moveTo>
                  <a:lnTo>
                    <a:pt x="0" y="202716"/>
                  </a:lnTo>
                  <a:lnTo>
                    <a:pt x="80790" y="249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5" r:id="rId6"/>
    <p:sldLayoutId id="214748366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9" r:id="rId15"/>
    <p:sldLayoutId id="2147483682" r:id="rId16"/>
    <p:sldLayoutId id="214748368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inel.esa.int/web/sentinel/missions/sentinel-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2348221" y="875684"/>
            <a:ext cx="6350100" cy="1696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Compute Vision &amp; Image Processing</a:t>
            </a:r>
            <a:br>
              <a:rPr lang="en" sz="5400" dirty="0">
                <a:solidFill>
                  <a:schemeClr val="accent1"/>
                </a:solidFill>
              </a:rPr>
            </a:br>
            <a:endParaRPr lang="en" sz="5400" dirty="0">
              <a:solidFill>
                <a:schemeClr val="accent1"/>
              </a:solidFill>
            </a:endParaRPr>
          </a:p>
        </p:txBody>
      </p:sp>
      <p:sp>
        <p:nvSpPr>
          <p:cNvPr id="6" name="Google Shape;376;p41">
            <a:extLst>
              <a:ext uri="{FF2B5EF4-FFF2-40B4-BE49-F238E27FC236}">
                <a16:creationId xmlns:a16="http://schemas.microsoft.com/office/drawing/2014/main" id="{C63ED35D-5814-4489-8EAB-DCC55DD047A5}"/>
              </a:ext>
            </a:extLst>
          </p:cNvPr>
          <p:cNvSpPr txBox="1">
            <a:spLocks/>
          </p:cNvSpPr>
          <p:nvPr/>
        </p:nvSpPr>
        <p:spPr>
          <a:xfrm>
            <a:off x="1458019" y="2898061"/>
            <a:ext cx="6744160" cy="129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100" b="0" i="0" u="none" strike="noStrike" cap="none">
                <a:solidFill>
                  <a:schemeClr val="dk1"/>
                </a:solidFill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sz="2800" dirty="0"/>
              <a:t>Multi-Class Land Cover Classification</a:t>
            </a:r>
          </a:p>
          <a:p>
            <a:pPr algn="ctr"/>
            <a:r>
              <a:rPr lang="en-US" sz="3200" dirty="0"/>
              <a:t> </a:t>
            </a:r>
            <a:r>
              <a:rPr lang="en-US" sz="2400" dirty="0"/>
              <a:t>Using Hybrid Spectral-Spatial Deep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AD9D66-D8C8-44F4-B4E4-8F066E1451D1}"/>
              </a:ext>
            </a:extLst>
          </p:cNvPr>
          <p:cNvSpPr txBox="1"/>
          <p:nvPr/>
        </p:nvSpPr>
        <p:spPr>
          <a:xfrm>
            <a:off x="392906" y="535690"/>
            <a:ext cx="367903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2 directories containing the </a:t>
            </a:r>
          </a:p>
          <a:p>
            <a:pPr algn="l" fontAlgn="base"/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following class folders :</a:t>
            </a:r>
          </a:p>
          <a:p>
            <a:pPr algn="l" fontAlgn="base"/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AnnualCrop</a:t>
            </a:r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Forest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HerbaceousVegatation</a:t>
            </a:r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Highway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Industrial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Pasture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PermanentCrop</a:t>
            </a:r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Residential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River</a:t>
            </a:r>
          </a:p>
          <a:p>
            <a:pPr marL="342900" indent="-342900" algn="l" fontAlgn="base">
              <a:buFont typeface="+mj-lt"/>
              <a:buAutoNum type="arabicParenR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SeaLake</a:t>
            </a:r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14637-D0BC-4418-8B31-66A70DAF3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94"/>
          <a:stretch/>
        </p:blipFill>
        <p:spPr>
          <a:xfrm>
            <a:off x="3074670" y="409799"/>
            <a:ext cx="1064683" cy="410446"/>
          </a:xfrm>
          <a:prstGeom prst="rect">
            <a:avLst/>
          </a:prstGeom>
        </p:spPr>
      </p:pic>
      <p:pic>
        <p:nvPicPr>
          <p:cNvPr id="3082" name="Picture 10" descr="transparent ampersand png #1153426">
            <a:extLst>
              <a:ext uri="{FF2B5EF4-FFF2-40B4-BE49-F238E27FC236}">
                <a16:creationId xmlns:a16="http://schemas.microsoft.com/office/drawing/2014/main" id="{49CD118D-37F7-4999-BEFE-0B90FF97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3" y="488064"/>
            <a:ext cx="221870" cy="2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35F420-6FE4-46A5-B19D-0927CE70E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563" y="448387"/>
            <a:ext cx="4060361" cy="2953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C8F473-0929-4665-8F0E-18D986E30A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760"/>
          <a:stretch/>
        </p:blipFill>
        <p:spPr>
          <a:xfrm>
            <a:off x="3146108" y="946137"/>
            <a:ext cx="5819299" cy="2025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EBA42A-95DA-4D8E-B6F9-8DDFA2FED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407" y="3523171"/>
            <a:ext cx="4589969" cy="9453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49F9BD-CE85-4244-A59B-05AB006814E6}"/>
              </a:ext>
            </a:extLst>
          </p:cNvPr>
          <p:cNvSpPr txBox="1"/>
          <p:nvPr/>
        </p:nvSpPr>
        <p:spPr>
          <a:xfrm>
            <a:off x="788670" y="3841960"/>
            <a:ext cx="456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Supporting Files in the </a:t>
            </a:r>
            <a:r>
              <a:rPr lang="en-US" dirty="0" err="1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EuroSAT</a:t>
            </a:r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Dataset   </a:t>
            </a:r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  <a:sym typeface="Wingdings" panose="05000000000000000000" pitchFamily="2" charset="2"/>
              </a:rPr>
              <a:t></a:t>
            </a:r>
            <a:endParaRPr lang="en-IN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56"/>
          <p:cNvGrpSpPr/>
          <p:nvPr/>
        </p:nvGrpSpPr>
        <p:grpSpPr>
          <a:xfrm flipH="1">
            <a:off x="-703064" y="3443549"/>
            <a:ext cx="1406128" cy="2026444"/>
            <a:chOff x="8710401" y="539504"/>
            <a:chExt cx="1406128" cy="2026444"/>
          </a:xfrm>
        </p:grpSpPr>
        <p:sp>
          <p:nvSpPr>
            <p:cNvPr id="623" name="Google Shape;623;p56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56"/>
          <p:cNvGrpSpPr/>
          <p:nvPr/>
        </p:nvGrpSpPr>
        <p:grpSpPr>
          <a:xfrm>
            <a:off x="7702758" y="-809030"/>
            <a:ext cx="1456039" cy="3968974"/>
            <a:chOff x="7702758" y="-809030"/>
            <a:chExt cx="1456039" cy="3968974"/>
          </a:xfrm>
        </p:grpSpPr>
        <p:sp>
          <p:nvSpPr>
            <p:cNvPr id="627" name="Google Shape;627;p56"/>
            <p:cNvSpPr/>
            <p:nvPr/>
          </p:nvSpPr>
          <p:spPr>
            <a:xfrm>
              <a:off x="7726416" y="1054919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6"/>
            <p:cNvSpPr/>
            <p:nvPr/>
          </p:nvSpPr>
          <p:spPr>
            <a:xfrm>
              <a:off x="7726416" y="1533550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7726416" y="1941935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0" name="Google Shape;630;p56"/>
            <p:cNvCxnSpPr/>
            <p:nvPr/>
          </p:nvCxnSpPr>
          <p:spPr>
            <a:xfrm>
              <a:off x="8076460" y="2145531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31" name="Google Shape;631;p56"/>
            <p:cNvSpPr/>
            <p:nvPr/>
          </p:nvSpPr>
          <p:spPr>
            <a:xfrm>
              <a:off x="8430976" y="-115571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6"/>
            <p:cNvSpPr/>
            <p:nvPr/>
          </p:nvSpPr>
          <p:spPr>
            <a:xfrm>
              <a:off x="7702758" y="-809030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7973438" y="-210250"/>
              <a:ext cx="847150" cy="2364425"/>
            </a:xfrm>
            <a:custGeom>
              <a:avLst/>
              <a:gdLst/>
              <a:ahLst/>
              <a:cxnLst/>
              <a:rect l="l" t="t" r="r" b="b"/>
              <a:pathLst>
                <a:path w="33886" h="94577" extrusionOk="0">
                  <a:moveTo>
                    <a:pt x="33856" y="94577"/>
                  </a:moveTo>
                  <a:lnTo>
                    <a:pt x="33856" y="69661"/>
                  </a:lnTo>
                  <a:lnTo>
                    <a:pt x="33886" y="177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BE94CF12-A3FD-4A50-87A7-0595B3CA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0" y="259225"/>
            <a:ext cx="503214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1. label_map.json: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 JSON file that contains the mapping of class names to numeric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FAEEE-FEDF-4589-BADE-247EDF61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19" y="111865"/>
            <a:ext cx="1539668" cy="1421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81243B8-FE62-403A-A3FB-806408BCAC22}"/>
              </a:ext>
            </a:extLst>
          </p:cNvPr>
          <p:cNvSpPr txBox="1"/>
          <p:nvPr/>
        </p:nvSpPr>
        <p:spPr>
          <a:xfrm>
            <a:off x="2945614" y="1390229"/>
            <a:ext cx="60379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2. train.csv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Contains the file paths and labels for all training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Typical columns:</a:t>
            </a:r>
          </a:p>
          <a:p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    - filename – relative path to the image</a:t>
            </a:r>
          </a:p>
          <a:p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    - label – class name or numeric label (can be extended to multi-label)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Used for feeding data into the training pipeline.</a:t>
            </a:r>
          </a:p>
          <a:p>
            <a:endParaRPr lang="en-IN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3. validation.csv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Similar structure to train.csv, but contains the validation split.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Helps evaluate model performance during training and tuning.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4. test.csv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Contains unseen data used for final model evaluation.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Ensures the model is tested on images it hasn’t seen during training or 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5B9DD-5212-4853-8BAD-C8A98F6EA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4" y="1849675"/>
            <a:ext cx="2860220" cy="27979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3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742" name="Google Shape;742;p63"/>
          <p:cNvSpPr txBox="1">
            <a:spLocks noGrp="1"/>
          </p:cNvSpPr>
          <p:nvPr>
            <p:ph type="title" idx="2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743" name="Google Shape;743;p63"/>
          <p:cNvCxnSpPr>
            <a:stCxn id="742" idx="3"/>
          </p:cNvCxnSpPr>
          <p:nvPr/>
        </p:nvCxnSpPr>
        <p:spPr>
          <a:xfrm>
            <a:off x="2296950" y="1595825"/>
            <a:ext cx="324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4" name="Google Shape;744;p63"/>
          <p:cNvGrpSpPr/>
          <p:nvPr/>
        </p:nvGrpSpPr>
        <p:grpSpPr>
          <a:xfrm>
            <a:off x="6373445" y="405410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96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48523-0CC5-4595-9DD7-F0DDDC78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53" y="2229456"/>
            <a:ext cx="4034880" cy="518400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2EF508-2316-4C15-8D15-1818EA8E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54" y="228176"/>
            <a:ext cx="2168529" cy="468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59742-DBDD-4A8A-9943-EC562ADBD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34" y="1466496"/>
            <a:ext cx="358987" cy="9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09E40-6123-4486-AA82-4D6F49A1E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511" y="1449632"/>
            <a:ext cx="57158" cy="142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20311-D01D-4A03-9288-821ABDB52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511" y="4717030"/>
            <a:ext cx="378571" cy="14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326E181-9E44-4BBD-A0A7-36FE4B0B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972" y="140836"/>
            <a:ext cx="4034880" cy="518400"/>
          </a:xfrm>
        </p:spPr>
        <p:txBody>
          <a:bodyPr/>
          <a:lstStyle/>
          <a:p>
            <a:r>
              <a:rPr lang="en-IN" sz="3600" dirty="0"/>
              <a:t>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E5690-48F2-452F-B168-36DED6BF137E}"/>
              </a:ext>
            </a:extLst>
          </p:cNvPr>
          <p:cNvSpPr txBox="1"/>
          <p:nvPr/>
        </p:nvSpPr>
        <p:spPr>
          <a:xfrm>
            <a:off x="767413" y="907313"/>
            <a:ext cx="778730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1. ESRGAN(Enhanced Super-Resolution Generative Adversarial Network)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input RGB satellite images are low-resolution (64×64).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ESRGAN is used to enhance image quality by upscaling them to </a:t>
            </a:r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256</a:t>
            </a: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×256.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This improves spatial details and helps the model learn fine features for better classification.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Working in our Project:</a:t>
            </a:r>
          </a:p>
          <a:p>
            <a:endParaRPr lang="en-US" sz="140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10" name="Picture 2" descr="PlantUML Diagram">
            <a:extLst>
              <a:ext uri="{FF2B5EF4-FFF2-40B4-BE49-F238E27FC236}">
                <a16:creationId xmlns:a16="http://schemas.microsoft.com/office/drawing/2014/main" id="{F6733A6A-740B-4014-B265-AA17F615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7" y="2615473"/>
            <a:ext cx="7064587" cy="3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170E3-93F0-41FD-9ABC-426BA48473CA}"/>
              </a:ext>
            </a:extLst>
          </p:cNvPr>
          <p:cNvSpPr txBox="1"/>
          <p:nvPr/>
        </p:nvSpPr>
        <p:spPr>
          <a:xfrm>
            <a:off x="1498934" y="3314713"/>
            <a:ext cx="77873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Set up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RRDBNet</a:t>
            </a: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( Residual-in-Residual Dense Block Network) Architecture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Loads Pretrained ESRGAN Weights</a:t>
            </a:r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Run sanity checks, Validates input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Upscaling</a:t>
            </a:r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Returns Enhanced Image</a:t>
            </a:r>
          </a:p>
        </p:txBody>
      </p:sp>
    </p:spTree>
    <p:extLst>
      <p:ext uri="{BB962C8B-B14F-4D97-AF65-F5344CB8AC3E}">
        <p14:creationId xmlns:p14="http://schemas.microsoft.com/office/powerpoint/2010/main" val="99322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326E181-9E44-4BBD-A0A7-36FE4B0B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99" y="-52202"/>
            <a:ext cx="4034880" cy="518400"/>
          </a:xfrm>
        </p:spPr>
        <p:txBody>
          <a:bodyPr/>
          <a:lstStyle/>
          <a:p>
            <a:r>
              <a:rPr lang="en-IN" sz="3600" dirty="0"/>
              <a:t>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E5690-48F2-452F-B168-36DED6BF137E}"/>
              </a:ext>
            </a:extLst>
          </p:cNvPr>
          <p:cNvSpPr txBox="1"/>
          <p:nvPr/>
        </p:nvSpPr>
        <p:spPr>
          <a:xfrm>
            <a:off x="767413" y="541553"/>
            <a:ext cx="7428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2. PCA(Principal Component Analysis) for Spectral Band Selection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dataset includes multiple spectral bands (e.g., NIR, SWIR).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Instead of using all spectral bands, Principal Component Analysis (PCA) is applied to: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    - Reduce dimensionality.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    - Retain the most informative spectral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This optimizes model performance and reduces computational cost.</a:t>
            </a:r>
          </a:p>
          <a:p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Working in our Project:</a:t>
            </a:r>
          </a:p>
          <a:p>
            <a:endParaRPr lang="en-US" sz="140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A1AA7B59-BDE4-46C4-AD1E-28A9ACF4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99" y="2133919"/>
            <a:ext cx="2836001" cy="29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26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326E181-9E44-4BBD-A0A7-36FE4B0B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654" y="0"/>
            <a:ext cx="7328746" cy="518400"/>
          </a:xfrm>
        </p:spPr>
        <p:txBody>
          <a:bodyPr/>
          <a:lstStyle/>
          <a:p>
            <a:r>
              <a:rPr lang="en-IN" sz="2800" dirty="0"/>
              <a:t>Feature Extraction &amp; Attention Mechanism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E5690-48F2-452F-B168-36DED6BF137E}"/>
              </a:ext>
            </a:extLst>
          </p:cNvPr>
          <p:cNvSpPr txBox="1"/>
          <p:nvPr/>
        </p:nvSpPr>
        <p:spPr>
          <a:xfrm>
            <a:off x="767413" y="541553"/>
            <a:ext cx="403488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3. Multi-Stream CNN Fusion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Two separate streams are created: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     - One for the Enhanced RGB image.</a:t>
            </a:r>
          </a:p>
          <a:p>
            <a:r>
              <a:rPr lang="en-US" sz="14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   </a:t>
            </a: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 - One for the selected spectral bands.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Each stream has its own CNN, which extracts spatial and spectral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Features from both streams are then fused to create a rich representation that captures both visual and spectral cues.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4. Attention Mechanism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An Attention Layer is introduced after feature fusion.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It helps the model focus on the most relevant spatial-spectral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This enhances classification performance by giving importance to significant regions in the image.</a:t>
            </a:r>
          </a:p>
          <a:p>
            <a:endParaRPr lang="en-US" sz="140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F4E8E00E-B620-4765-B879-45F23CFF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97" y="541553"/>
            <a:ext cx="2708770" cy="43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1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2DE36-A36C-4365-97CF-D09ECD214316}"/>
              </a:ext>
            </a:extLst>
          </p:cNvPr>
          <p:cNvSpPr txBox="1"/>
          <p:nvPr/>
        </p:nvSpPr>
        <p:spPr>
          <a:xfrm>
            <a:off x="784859" y="387464"/>
            <a:ext cx="5405967" cy="422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5. Multi-Label Classification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task is multi-label classification (an image can belong to more than one land cover class).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 Sigmoid activation function is used in the output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top predicted labels (e.g., top-2 classes) are selected based on probability scores.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6. Evaluation &amp; Deployment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Model is evaluated using metrics like: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    -F1-Score – for balancing precision and recall.</a:t>
            </a:r>
          </a:p>
          <a:p>
            <a:endParaRPr lang="en-US" sz="120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Finally, the model is deployed as a web app using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Gradio</a:t>
            </a:r>
            <a: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, allowing users to upload satellite images and get predicted land cover classes in real-time.</a:t>
            </a:r>
          </a:p>
          <a:p>
            <a:b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</a:br>
            <a:b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</a:br>
            <a:b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</a:br>
            <a:br>
              <a:rPr lang="en-US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</a:br>
            <a:endParaRPr lang="en-US" sz="120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endParaRPr lang="en-US" sz="1050" b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AA70780-4E69-47AA-8A07-C651900E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31" y="311573"/>
            <a:ext cx="1688157" cy="45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0"/>
          <p:cNvSpPr txBox="1">
            <a:spLocks noGrp="1"/>
          </p:cNvSpPr>
          <p:nvPr>
            <p:ph type="title"/>
          </p:nvPr>
        </p:nvSpPr>
        <p:spPr>
          <a:xfrm>
            <a:off x="2038200" y="2704975"/>
            <a:ext cx="549327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Discussions</a:t>
            </a:r>
            <a:endParaRPr dirty="0"/>
          </a:p>
        </p:txBody>
      </p:sp>
      <p:sp>
        <p:nvSpPr>
          <p:cNvPr id="944" name="Google Shape;944;p70"/>
          <p:cNvSpPr txBox="1">
            <a:spLocks noGrp="1"/>
          </p:cNvSpPr>
          <p:nvPr>
            <p:ph type="title" idx="2"/>
          </p:nvPr>
        </p:nvSpPr>
        <p:spPr>
          <a:xfrm>
            <a:off x="3837300" y="1550988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946" name="Google Shape;946;p70"/>
          <p:cNvCxnSpPr/>
          <p:nvPr/>
        </p:nvCxnSpPr>
        <p:spPr>
          <a:xfrm>
            <a:off x="2951250" y="2574775"/>
            <a:ext cx="324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7" name="Google Shape;947;p70"/>
          <p:cNvGrpSpPr/>
          <p:nvPr/>
        </p:nvGrpSpPr>
        <p:grpSpPr>
          <a:xfrm>
            <a:off x="7770420" y="810810"/>
            <a:ext cx="3508772" cy="4332684"/>
            <a:chOff x="-5" y="813197"/>
            <a:chExt cx="3508772" cy="4332684"/>
          </a:xfrm>
        </p:grpSpPr>
        <p:sp>
          <p:nvSpPr>
            <p:cNvPr id="948" name="Google Shape;948;p70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" name="Google Shape;953;p70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4" name="Google Shape;954;p70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5" name="Google Shape;955;p70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56" name="Google Shape;956;p70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70"/>
          <p:cNvGrpSpPr/>
          <p:nvPr/>
        </p:nvGrpSpPr>
        <p:grpSpPr>
          <a:xfrm flipH="1">
            <a:off x="-2110130" y="-374190"/>
            <a:ext cx="3508772" cy="4332684"/>
            <a:chOff x="-5" y="813197"/>
            <a:chExt cx="3508772" cy="4332684"/>
          </a:xfrm>
        </p:grpSpPr>
        <p:sp>
          <p:nvSpPr>
            <p:cNvPr id="961" name="Google Shape;961;p70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" name="Google Shape;966;p70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7" name="Google Shape;967;p70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8" name="Google Shape;968;p70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9" name="Google Shape;969;p70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70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70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2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76;p41">
            <a:extLst>
              <a:ext uri="{FF2B5EF4-FFF2-40B4-BE49-F238E27FC236}">
                <a16:creationId xmlns:a16="http://schemas.microsoft.com/office/drawing/2014/main" id="{8C422E10-47C2-470A-A68D-1CD9CE34E474}"/>
              </a:ext>
            </a:extLst>
          </p:cNvPr>
          <p:cNvSpPr txBox="1">
            <a:spLocks/>
          </p:cNvSpPr>
          <p:nvPr/>
        </p:nvSpPr>
        <p:spPr>
          <a:xfrm>
            <a:off x="-176106" y="209084"/>
            <a:ext cx="3562774" cy="52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100" b="0" i="0" u="none" strike="noStrike" cap="none">
                <a:solidFill>
                  <a:schemeClr val="dk1"/>
                </a:solidFill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sz="2000" dirty="0"/>
              <a:t>Model Performance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8E426-C844-4147-8182-D18DC792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668" y="3470140"/>
            <a:ext cx="310558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CC0D01-F10A-417F-998E-E1294F532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86" b="27240"/>
          <a:stretch/>
        </p:blipFill>
        <p:spPr>
          <a:xfrm>
            <a:off x="462276" y="1371098"/>
            <a:ext cx="4292606" cy="260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1FA3-8286-4C64-ACD5-B61BE72ECB17}"/>
              </a:ext>
            </a:extLst>
          </p:cNvPr>
          <p:cNvSpPr txBox="1"/>
          <p:nvPr/>
        </p:nvSpPr>
        <p:spPr>
          <a:xfrm>
            <a:off x="5302668" y="1617643"/>
            <a:ext cx="3398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DeepSeek-CJK-patch"/>
              </a:rPr>
              <a:t>The model achieved a </a:t>
            </a:r>
            <a:r>
              <a:rPr lang="en-US" b="1" i="0" dirty="0">
                <a:solidFill>
                  <a:schemeClr val="bg2"/>
                </a:solidFill>
                <a:effectLst/>
                <a:latin typeface="DeepSeek-CJK-patch"/>
              </a:rPr>
              <a:t>final accuracy of 92.67%</a:t>
            </a:r>
            <a:r>
              <a:rPr lang="en-US" b="0" i="0" dirty="0">
                <a:solidFill>
                  <a:schemeClr val="bg2"/>
                </a:solidFill>
                <a:effectLst/>
                <a:latin typeface="DeepSeek-CJK-patch"/>
              </a:rPr>
              <a:t> on the training set and </a:t>
            </a:r>
            <a:r>
              <a:rPr lang="en-US" b="1" i="0" dirty="0">
                <a:solidFill>
                  <a:schemeClr val="bg2"/>
                </a:solidFill>
                <a:effectLst/>
                <a:latin typeface="DeepSeek-CJK-patch"/>
              </a:rPr>
              <a:t>95.44%</a:t>
            </a:r>
            <a:r>
              <a:rPr lang="en-US" b="0" i="0" dirty="0">
                <a:solidFill>
                  <a:schemeClr val="bg2"/>
                </a:solidFill>
                <a:effectLst/>
                <a:latin typeface="DeepSeek-CJK-patch"/>
              </a:rPr>
              <a:t> on the validation set, indicating strong generalization.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47" name="Google Shape;447;p45"/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49" name="Google Shape;449;p45"/>
          <p:cNvCxnSpPr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/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/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/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>
            <a:spLocks noGrp="1"/>
          </p:cNvSpPr>
          <p:nvPr>
            <p:ph type="title"/>
          </p:nvPr>
        </p:nvSpPr>
        <p:spPr>
          <a:xfrm>
            <a:off x="1161663" y="380172"/>
            <a:ext cx="73206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endParaRPr dirty="0"/>
          </a:p>
        </p:txBody>
      </p:sp>
      <p:grpSp>
        <p:nvGrpSpPr>
          <p:cNvPr id="569" name="Google Shape;569;p52"/>
          <p:cNvGrpSpPr/>
          <p:nvPr/>
        </p:nvGrpSpPr>
        <p:grpSpPr>
          <a:xfrm flipH="1">
            <a:off x="-1137890" y="1781"/>
            <a:ext cx="2108597" cy="5139928"/>
            <a:chOff x="7958360" y="1794"/>
            <a:chExt cx="2108597" cy="5139928"/>
          </a:xfrm>
        </p:grpSpPr>
        <p:sp>
          <p:nvSpPr>
            <p:cNvPr id="570" name="Google Shape;570;p52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4" name="Picture 583">
            <a:extLst>
              <a:ext uri="{FF2B5EF4-FFF2-40B4-BE49-F238E27FC236}">
                <a16:creationId xmlns:a16="http://schemas.microsoft.com/office/drawing/2014/main" id="{E2B24212-D9F2-4BA5-A3E8-DA09F1F5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66" y="1031686"/>
            <a:ext cx="5861641" cy="2415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39FAC1-EAAD-4EF7-AC2C-403533294C19}"/>
              </a:ext>
            </a:extLst>
          </p:cNvPr>
          <p:cNvSpPr txBox="1"/>
          <p:nvPr/>
        </p:nvSpPr>
        <p:spPr>
          <a:xfrm>
            <a:off x="1674366" y="3653428"/>
            <a:ext cx="711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dirty="0">
                <a:solidFill>
                  <a:schemeClr val="bg2"/>
                </a:solidFill>
                <a:effectLst/>
                <a:latin typeface="DeepSeek-CJK-patch"/>
              </a:rPr>
              <a:t>Loss Curves</a:t>
            </a:r>
            <a:r>
              <a:rPr lang="en-IN" sz="1200" b="0" i="0" dirty="0">
                <a:solidFill>
                  <a:schemeClr val="bg2"/>
                </a:solidFill>
                <a:effectLst/>
                <a:latin typeface="DeepSeek-CJK-patch"/>
              </a:rPr>
              <a:t>:</a:t>
            </a:r>
          </a:p>
          <a:p>
            <a:pPr algn="l"/>
            <a:r>
              <a:rPr lang="en-IN" sz="1200" b="0" i="0" dirty="0">
                <a:solidFill>
                  <a:schemeClr val="bg2"/>
                </a:solidFill>
                <a:effectLst/>
                <a:latin typeface="DeepSeek-CJK-patch"/>
              </a:rPr>
              <a:t>Steady decline in training/validation loss with minimal divergence, suggesting effective learning without severe overfitting.</a:t>
            </a:r>
          </a:p>
          <a:p>
            <a:pPr algn="l"/>
            <a:endParaRPr lang="en-IN" sz="1200" b="0" i="0" dirty="0">
              <a:solidFill>
                <a:schemeClr val="bg2"/>
              </a:solidFill>
              <a:effectLst/>
              <a:latin typeface="DeepSeek-CJK-patch"/>
            </a:endParaRPr>
          </a:p>
          <a:p>
            <a:pPr algn="l"/>
            <a:r>
              <a:rPr lang="en-IN" sz="1200" b="1" i="0" dirty="0">
                <a:solidFill>
                  <a:schemeClr val="bg2"/>
                </a:solidFill>
                <a:effectLst/>
                <a:latin typeface="DeepSeek-CJK-patch"/>
              </a:rPr>
              <a:t>Accuracy Trends</a:t>
            </a:r>
            <a:r>
              <a:rPr lang="en-IN" sz="1200" b="0" i="0" dirty="0">
                <a:solidFill>
                  <a:schemeClr val="bg2"/>
                </a:solidFill>
                <a:effectLst/>
                <a:latin typeface="DeepSeek-CJK-patch"/>
              </a:rPr>
              <a:t>:</a:t>
            </a:r>
          </a:p>
          <a:p>
            <a:pPr algn="l"/>
            <a:r>
              <a:rPr lang="en-IN" sz="1200" b="0" i="0" dirty="0">
                <a:solidFill>
                  <a:schemeClr val="bg2"/>
                </a:solidFill>
                <a:effectLst/>
                <a:latin typeface="DeepSeek-CJK-patch"/>
              </a:rPr>
              <a:t>Validation accuracy (~95%) consistently matched training accuracy (~93%), indicating robust model tuning.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>
            <a:spLocks noGrp="1"/>
          </p:cNvSpPr>
          <p:nvPr>
            <p:ph type="title"/>
          </p:nvPr>
        </p:nvSpPr>
        <p:spPr>
          <a:xfrm>
            <a:off x="1133954" y="0"/>
            <a:ext cx="73206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– wise Analysis</a:t>
            </a:r>
            <a:endParaRPr dirty="0"/>
          </a:p>
        </p:txBody>
      </p:sp>
      <p:grpSp>
        <p:nvGrpSpPr>
          <p:cNvPr id="569" name="Google Shape;569;p52"/>
          <p:cNvGrpSpPr/>
          <p:nvPr/>
        </p:nvGrpSpPr>
        <p:grpSpPr>
          <a:xfrm flipH="1">
            <a:off x="-1137890" y="1781"/>
            <a:ext cx="2108597" cy="5139928"/>
            <a:chOff x="7958360" y="1794"/>
            <a:chExt cx="2108597" cy="5139928"/>
          </a:xfrm>
        </p:grpSpPr>
        <p:sp>
          <p:nvSpPr>
            <p:cNvPr id="570" name="Google Shape;570;p52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9F289B-E807-4F41-9713-EB506C1A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54" y="585452"/>
            <a:ext cx="3282425" cy="2091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63EF4-0628-4798-829E-F3CCA066A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22" y="585452"/>
            <a:ext cx="3282423" cy="210465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41BD5AD-26B7-4C36-B26E-C87CE08B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03860"/>
            <a:ext cx="72353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High Accuracy Classes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Forest,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SeaLake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, Residential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– Test accuracy &gt; 99.7%.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Likely due to distinctive features and balanced sample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Moderate Accuracy Classes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Highway,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HerbaceousVegetation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PermanentCrop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– Test accuracy ~98.5–98.9%.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Possible feature overlap or variability within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Lowest Accuracy 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Pasture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– Test accuracy 99.3%.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Lowest training samples (1400), may affect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9098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58;p52">
            <a:extLst>
              <a:ext uri="{FF2B5EF4-FFF2-40B4-BE49-F238E27FC236}">
                <a16:creationId xmlns:a16="http://schemas.microsoft.com/office/drawing/2014/main" id="{2FD90FE6-14FA-4CBC-BB4E-2C53E9001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441" y="223770"/>
            <a:ext cx="73206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95D61-C6B2-499E-BD65-5DFF64090649}"/>
              </a:ext>
            </a:extLst>
          </p:cNvPr>
          <p:cNvSpPr txBox="1"/>
          <p:nvPr/>
        </p:nvSpPr>
        <p:spPr>
          <a:xfrm>
            <a:off x="241441" y="987616"/>
            <a:ext cx="19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Input: </a:t>
            </a:r>
            <a:r>
              <a:rPr lang="en-IN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AnnualCrop_1275.jpg</a:t>
            </a:r>
          </a:p>
          <a:p>
            <a:endParaRPr lang="en-IN" sz="12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4DA163-5FC9-4CE6-929A-F25952DB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04" y="72530"/>
            <a:ext cx="4616411" cy="2291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E4F731-B134-4953-BA13-5EAB4D42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96" y="1509924"/>
            <a:ext cx="2595307" cy="461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16B4DF-9516-4BC5-967C-56ED9D949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" y="2609812"/>
            <a:ext cx="4491870" cy="2262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E33851-57E5-4286-9E41-FE78844A95EC}"/>
              </a:ext>
            </a:extLst>
          </p:cNvPr>
          <p:cNvSpPr txBox="1"/>
          <p:nvPr/>
        </p:nvSpPr>
        <p:spPr>
          <a:xfrm>
            <a:off x="4843921" y="2836521"/>
            <a:ext cx="19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Input: </a:t>
            </a:r>
            <a:r>
              <a:rPr lang="en-IN" sz="12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Highway</a:t>
            </a:r>
            <a:r>
              <a:rPr lang="en-IN" sz="1200" b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_2260.jpg</a:t>
            </a:r>
          </a:p>
          <a:p>
            <a:endParaRPr lang="en-IN" sz="12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6DB149-5EC1-45C7-BA83-1783C9F07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263" y="3334780"/>
            <a:ext cx="2578304" cy="5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F37C58F-E18B-4F4A-A4FC-FAFC9CF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8" y="60429"/>
            <a:ext cx="7320600" cy="518400"/>
          </a:xfrm>
        </p:spPr>
        <p:txBody>
          <a:bodyPr/>
          <a:lstStyle/>
          <a:p>
            <a:r>
              <a:rPr lang="en-IN" dirty="0"/>
              <a:t>Confusion Matrix Insights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210C59-A2AE-4FAD-BF8A-5D715247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11" y="690882"/>
            <a:ext cx="4257877" cy="3761738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06CD4691-3122-4F86-81CC-1C8E3F70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8" y="690881"/>
            <a:ext cx="445345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Highly Accurate Classes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Residential, Forest,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HerbaceousVegetation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show strong diagonal dominance with minimal misclassifications.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Moderate Confusion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Highway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is often confused with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HerbaceousVegetation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and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Industrial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Pasture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is confused with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HerbaceousVegetation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and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PermanentCrop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Significant Misclassification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PermanentCrop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is frequently misclassified as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HerbaceousVegetation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Clear Misclassification Cases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AnnualCrop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occasionally misclassified as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SeaLake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predictions confuse with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PermanentCrop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and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River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 in a few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General Observation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epSeek-CJK-patch"/>
              </a:rPr>
              <a:t>Most predictions are on the diagonal, indicating strong overall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74194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>
            <a:spLocks noGrp="1"/>
          </p:cNvSpPr>
          <p:nvPr>
            <p:ph type="title"/>
          </p:nvPr>
        </p:nvSpPr>
        <p:spPr>
          <a:xfrm>
            <a:off x="1162614" y="352463"/>
            <a:ext cx="73206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– Gradio App</a:t>
            </a:r>
            <a:endParaRPr dirty="0"/>
          </a:p>
        </p:txBody>
      </p:sp>
      <p:grpSp>
        <p:nvGrpSpPr>
          <p:cNvPr id="569" name="Google Shape;569;p52"/>
          <p:cNvGrpSpPr/>
          <p:nvPr/>
        </p:nvGrpSpPr>
        <p:grpSpPr>
          <a:xfrm flipH="1">
            <a:off x="-1137890" y="1781"/>
            <a:ext cx="2108597" cy="5139928"/>
            <a:chOff x="7958360" y="1794"/>
            <a:chExt cx="2108597" cy="5139928"/>
          </a:xfrm>
        </p:grpSpPr>
        <p:sp>
          <p:nvSpPr>
            <p:cNvPr id="570" name="Google Shape;570;p52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6A553B-C3D3-4357-8A8A-8D98D653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14" y="1281545"/>
            <a:ext cx="7007734" cy="32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C73E66-3FD3-42BC-9074-CA38C1B2889C}"/>
              </a:ext>
            </a:extLst>
          </p:cNvPr>
          <p:cNvSpPr txBox="1"/>
          <p:nvPr/>
        </p:nvSpPr>
        <p:spPr>
          <a:xfrm>
            <a:off x="299720" y="602503"/>
            <a:ext cx="7929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bg2"/>
                </a:solidFill>
                <a:effectLst/>
                <a:latin typeface="DeepSeek-CJK-patch"/>
              </a:rPr>
              <a:t>Data and Limitations</a:t>
            </a:r>
            <a:endParaRPr lang="en-US" sz="1600" dirty="0">
              <a:solidFill>
                <a:schemeClr val="bg2"/>
              </a:solidFill>
              <a:latin typeface="DeepSeek-CJK-patch"/>
            </a:endParaRPr>
          </a:p>
          <a:p>
            <a:pPr algn="l"/>
            <a:endParaRPr lang="en-US" sz="1600" b="1" i="0" dirty="0">
              <a:solidFill>
                <a:schemeClr val="bg2"/>
              </a:solidFill>
              <a:effectLst/>
              <a:latin typeface="DeepSeek-CJK-patch"/>
            </a:endParaRPr>
          </a:p>
          <a:p>
            <a:pPr algn="l"/>
            <a:r>
              <a:rPr lang="en-US" sz="1600" b="1" i="0" dirty="0">
                <a:solidFill>
                  <a:schemeClr val="bg2"/>
                </a:solidFill>
                <a:effectLst/>
                <a:latin typeface="DeepSeek-CJK-patch"/>
              </a:rPr>
              <a:t>Class Imbalance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DeepSeek-CJK-patch"/>
              </a:rPr>
              <a:t>: Despite balanced splits (e.g., 300 test samples per major class), Pasture and Highway had fewer samples, potentially affecting their performance.</a:t>
            </a:r>
          </a:p>
          <a:p>
            <a:pPr algn="l"/>
            <a:endParaRPr lang="en-US" sz="1600" dirty="0">
              <a:solidFill>
                <a:schemeClr val="bg2"/>
              </a:solidFill>
              <a:latin typeface="DeepSeek-CJK-patch"/>
            </a:endParaRPr>
          </a:p>
          <a:p>
            <a:pPr algn="l"/>
            <a:r>
              <a:rPr lang="en-US" sz="1600" b="1" i="0" dirty="0">
                <a:solidFill>
                  <a:schemeClr val="bg2"/>
                </a:solidFill>
                <a:effectLst/>
                <a:latin typeface="DeepSeek-CJK-patch"/>
              </a:rPr>
              <a:t>Hybrid Model Strengths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DeepSeek-CJK-patch"/>
              </a:rPr>
              <a:t>: The hybrid spectral-spatial approach excelled for classes with unique signatures (e.g., </a:t>
            </a:r>
            <a:r>
              <a:rPr lang="en-US" sz="1600" dirty="0">
                <a:solidFill>
                  <a:schemeClr val="bg2"/>
                </a:solidFill>
                <a:latin typeface="DeepSeek-CJK-patch"/>
              </a:rPr>
              <a:t>Industrial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DeepSeek-CJK-patch"/>
              </a:rPr>
              <a:t>, </a:t>
            </a:r>
            <a:r>
              <a:rPr lang="en-US" sz="1600" b="0" i="0" dirty="0" err="1">
                <a:solidFill>
                  <a:schemeClr val="bg2"/>
                </a:solidFill>
                <a:effectLst/>
                <a:latin typeface="DeepSeek-CJK-patch"/>
              </a:rPr>
              <a:t>SeaLake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DeepSeek-CJK-patch"/>
              </a:rPr>
              <a:t>) but faced challenges with spectrally similar classes (e.g., crops/pastures, Forests).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967A7-05C9-447B-9FDE-9497FCDF3C47}"/>
              </a:ext>
            </a:extLst>
          </p:cNvPr>
          <p:cNvSpPr txBox="1"/>
          <p:nvPr/>
        </p:nvSpPr>
        <p:spPr>
          <a:xfrm>
            <a:off x="1388533" y="3030882"/>
            <a:ext cx="6366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2"/>
                </a:solidFill>
                <a:effectLst/>
                <a:latin typeface="DeepSeek-CJK-patch"/>
              </a:rPr>
              <a:t>In Conclusion, the model demonstrates strong capability for distinct land cover classes but requires targeted improvements for spectrally overlapping categories to enhance real-world applicability.</a:t>
            </a:r>
            <a:endParaRPr lang="en-IN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1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63"/>
          <p:cNvGrpSpPr/>
          <p:nvPr/>
        </p:nvGrpSpPr>
        <p:grpSpPr>
          <a:xfrm>
            <a:off x="6373445" y="405410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1101;p75">
            <a:extLst>
              <a:ext uri="{FF2B5EF4-FFF2-40B4-BE49-F238E27FC236}">
                <a16:creationId xmlns:a16="http://schemas.microsoft.com/office/drawing/2014/main" id="{281E8D4E-9B1C-4702-BD8A-AE48989B6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6947" y="2062179"/>
            <a:ext cx="6015000" cy="965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cxnSp>
        <p:nvCxnSpPr>
          <p:cNvPr id="29" name="Google Shape;1129;p75">
            <a:extLst>
              <a:ext uri="{FF2B5EF4-FFF2-40B4-BE49-F238E27FC236}">
                <a16:creationId xmlns:a16="http://schemas.microsoft.com/office/drawing/2014/main" id="{4B39F5C7-46BD-4094-997D-30B1CA22EC1F}"/>
              </a:ext>
            </a:extLst>
          </p:cNvPr>
          <p:cNvCxnSpPr/>
          <p:nvPr/>
        </p:nvCxnSpPr>
        <p:spPr>
          <a:xfrm>
            <a:off x="674124" y="2568170"/>
            <a:ext cx="573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9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>
            <a:spLocks noGrp="1"/>
          </p:cNvSpPr>
          <p:nvPr>
            <p:ph type="subTitle" idx="2"/>
          </p:nvPr>
        </p:nvSpPr>
        <p:spPr>
          <a:xfrm>
            <a:off x="1014414" y="606225"/>
            <a:ext cx="7250905" cy="445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Traditional land cover classification methods struggle to accurately identify</a:t>
            </a:r>
          </a:p>
          <a:p>
            <a:r>
              <a:rPr lang="en-US" dirty="0"/>
              <a:t> complex environments where multiple land cover types coexist within a single</a:t>
            </a:r>
          </a:p>
          <a:p>
            <a:r>
              <a:rPr lang="en-US" dirty="0"/>
              <a:t> image.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methods often rely on either low-resolution RGB imagery or raw spectral</a:t>
            </a:r>
          </a:p>
          <a:p>
            <a:r>
              <a:rPr lang="en-US" dirty="0"/>
              <a:t> bands independently, leading to: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of critical spatial details</a:t>
            </a:r>
            <a:r>
              <a:rPr lang="en-US" dirty="0"/>
              <a:t> in RGB images due to low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Underutilization of spectral information</a:t>
            </a:r>
            <a:r>
              <a:rPr lang="en-US" dirty="0"/>
              <a:t> crucial for distinguishing similar land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Inability to handle multi-label classification</a:t>
            </a:r>
            <a:r>
              <a:rPr lang="en-US" dirty="0"/>
              <a:t>, where more than one land cover type is present</a:t>
            </a:r>
          </a:p>
          <a:p>
            <a:endParaRPr lang="en-US" dirty="0"/>
          </a:p>
          <a:p>
            <a:r>
              <a:rPr lang="en-US" dirty="0"/>
              <a:t>There is a need for a </a:t>
            </a:r>
            <a:r>
              <a:rPr lang="en-US" b="1" dirty="0"/>
              <a:t>hybrid deep learning approach</a:t>
            </a:r>
            <a:r>
              <a:rPr lang="en-US" dirty="0"/>
              <a:t> that can intelligently</a:t>
            </a:r>
          </a:p>
          <a:p>
            <a:r>
              <a:rPr lang="en-US" dirty="0"/>
              <a:t> combine </a:t>
            </a:r>
            <a:r>
              <a:rPr lang="en-US" b="1" dirty="0"/>
              <a:t>enhanced spatial features</a:t>
            </a:r>
            <a:r>
              <a:rPr lang="en-US" dirty="0"/>
              <a:t> and </a:t>
            </a:r>
            <a:r>
              <a:rPr lang="en-US" b="1" dirty="0"/>
              <a:t>selective spectral features</a:t>
            </a:r>
            <a:r>
              <a:rPr lang="en-US" dirty="0"/>
              <a:t>, enabling</a:t>
            </a:r>
          </a:p>
          <a:p>
            <a:r>
              <a:rPr lang="en-US" dirty="0"/>
              <a:t> accurate and efficient </a:t>
            </a:r>
            <a:r>
              <a:rPr lang="en-US" b="1" dirty="0"/>
              <a:t>multi-label land cover classification</a:t>
            </a:r>
            <a:r>
              <a:rPr lang="en-US" dirty="0"/>
              <a:t> in remote sensing</a:t>
            </a:r>
          </a:p>
          <a:p>
            <a:r>
              <a:rPr lang="en-US" dirty="0"/>
              <a:t> imagery.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3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42" name="Google Shape;742;p63"/>
          <p:cNvSpPr txBox="1">
            <a:spLocks noGrp="1"/>
          </p:cNvSpPr>
          <p:nvPr>
            <p:ph type="title" idx="2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43" name="Google Shape;743;p63"/>
          <p:cNvCxnSpPr>
            <a:stCxn id="742" idx="3"/>
          </p:cNvCxnSpPr>
          <p:nvPr/>
        </p:nvCxnSpPr>
        <p:spPr>
          <a:xfrm>
            <a:off x="2296950" y="1595825"/>
            <a:ext cx="324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4" name="Google Shape;744;p63"/>
          <p:cNvGrpSpPr/>
          <p:nvPr/>
        </p:nvGrpSpPr>
        <p:grpSpPr>
          <a:xfrm>
            <a:off x="6373445" y="405410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/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/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/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/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DD81F99E-E1BF-4742-BF35-1D891820CC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5258" y="947332"/>
            <a:ext cx="87215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develop a hybrid deep learning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that fuses both spatial (RGB) and spectral (NIR, SWIR) data for improved classification accuracy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enhance low-resolution RGB 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using super-resolution techniques (ESRGAN)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apply PCA-based spectral band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for dimensionality reduction and efficient feature extraction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design a multi-stream CNN architecture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for parallel processing of RGB and spectral inputs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incorporate attention mechanisms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for focusing on the most informative spatial-spectral regions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perform multi-label 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of land cover types with high precision and recall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To evaluate the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using metrics like F1-Score, Precision, Recall and deploy it through Gradio 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0"/>
          <p:cNvSpPr txBox="1">
            <a:spLocks noGrp="1"/>
          </p:cNvSpPr>
          <p:nvPr>
            <p:ph type="title"/>
          </p:nvPr>
        </p:nvSpPr>
        <p:spPr>
          <a:xfrm>
            <a:off x="2038200" y="27049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Reasearch Gap</a:t>
            </a:r>
            <a:endParaRPr dirty="0"/>
          </a:p>
        </p:txBody>
      </p:sp>
      <p:sp>
        <p:nvSpPr>
          <p:cNvPr id="944" name="Google Shape;944;p70"/>
          <p:cNvSpPr txBox="1">
            <a:spLocks noGrp="1"/>
          </p:cNvSpPr>
          <p:nvPr>
            <p:ph type="title" idx="2"/>
          </p:nvPr>
        </p:nvSpPr>
        <p:spPr>
          <a:xfrm>
            <a:off x="3837300" y="1550988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946" name="Google Shape;946;p70"/>
          <p:cNvCxnSpPr/>
          <p:nvPr/>
        </p:nvCxnSpPr>
        <p:spPr>
          <a:xfrm>
            <a:off x="2951250" y="2574775"/>
            <a:ext cx="324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7" name="Google Shape;947;p70"/>
          <p:cNvGrpSpPr/>
          <p:nvPr/>
        </p:nvGrpSpPr>
        <p:grpSpPr>
          <a:xfrm>
            <a:off x="7770420" y="810810"/>
            <a:ext cx="3508772" cy="4332684"/>
            <a:chOff x="-5" y="813197"/>
            <a:chExt cx="3508772" cy="4332684"/>
          </a:xfrm>
        </p:grpSpPr>
        <p:sp>
          <p:nvSpPr>
            <p:cNvPr id="948" name="Google Shape;948;p70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" name="Google Shape;953;p70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4" name="Google Shape;954;p70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5" name="Google Shape;955;p70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56" name="Google Shape;956;p70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70"/>
          <p:cNvGrpSpPr/>
          <p:nvPr/>
        </p:nvGrpSpPr>
        <p:grpSpPr>
          <a:xfrm flipH="1">
            <a:off x="-2110130" y="-374190"/>
            <a:ext cx="3508772" cy="4332684"/>
            <a:chOff x="-5" y="813197"/>
            <a:chExt cx="3508772" cy="4332684"/>
          </a:xfrm>
        </p:grpSpPr>
        <p:sp>
          <p:nvSpPr>
            <p:cNvPr id="961" name="Google Shape;961;p70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" name="Google Shape;966;p70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7" name="Google Shape;967;p70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8" name="Google Shape;968;p70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9" name="Google Shape;969;p70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70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70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086D29AB-7F72-46D8-9DC8-E782A35FD0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0579" y="840716"/>
            <a:ext cx="734284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Existing models often use only RGB or spectral data, not both together.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Most studies focus on single-label classification, while real-world land areas often have multiple land cover types.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Very few models combine spatial (RGB) and spectral (NIR, SWIR) features in one system.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Attention mechanisms are rarely used to focus on the most important features.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Low-resolution satellite images are common, but most models don’t improve their quality before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2793404" y="26459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447" name="Google Shape;447;p45"/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49" name="Google Shape;449;p45"/>
          <p:cNvCxnSpPr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/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/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/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6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50"/>
          <p:cNvGrpSpPr/>
          <p:nvPr/>
        </p:nvGrpSpPr>
        <p:grpSpPr>
          <a:xfrm>
            <a:off x="7376485" y="1781"/>
            <a:ext cx="2108597" cy="5139928"/>
            <a:chOff x="7958360" y="1794"/>
            <a:chExt cx="2108597" cy="5139928"/>
          </a:xfrm>
        </p:grpSpPr>
        <p:sp>
          <p:nvSpPr>
            <p:cNvPr id="526" name="Google Shape;526;p50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394;p43">
            <a:extLst>
              <a:ext uri="{FF2B5EF4-FFF2-40B4-BE49-F238E27FC236}">
                <a16:creationId xmlns:a16="http://schemas.microsoft.com/office/drawing/2014/main" id="{5708BEB8-9F5E-48E0-9F74-C73DB1A506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2493" y="631317"/>
            <a:ext cx="5282362" cy="415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5F6368"/>
                </a:solidFill>
                <a:effectLst/>
                <a:latin typeface="Inter"/>
              </a:rPr>
              <a:t>Dataset contains all the RGB and Bands images from Sentinel-2</a:t>
            </a:r>
            <a:r>
              <a:rPr lang="en" dirty="0"/>
              <a:t>		</a:t>
            </a:r>
            <a:endParaRPr dirty="0"/>
          </a:p>
        </p:txBody>
      </p:sp>
      <p:sp>
        <p:nvSpPr>
          <p:cNvPr id="55" name="Google Shape;543;p51">
            <a:extLst>
              <a:ext uri="{FF2B5EF4-FFF2-40B4-BE49-F238E27FC236}">
                <a16:creationId xmlns:a16="http://schemas.microsoft.com/office/drawing/2014/main" id="{5F5DDD56-B4A7-40DE-840D-7A4C9F0B8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257" y="170951"/>
            <a:ext cx="77109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EuroSAT Dataset</a:t>
            </a:r>
            <a:endParaRPr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7E0C9B-ABCA-4E78-97D8-FDB11C325211}"/>
              </a:ext>
            </a:extLst>
          </p:cNvPr>
          <p:cNvSpPr txBox="1"/>
          <p:nvPr/>
        </p:nvSpPr>
        <p:spPr>
          <a:xfrm>
            <a:off x="492493" y="1164465"/>
            <a:ext cx="65982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Context</a:t>
            </a:r>
          </a:p>
          <a:p>
            <a:pPr algn="l" fontAlgn="base"/>
            <a:endParaRPr lang="en-US" sz="1200" b="1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This dataset is being used for classifying the use of land in geospatial images.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 end goal for the classification is that the top 2 uses of land in an image are given as output to the user.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  <a:p>
            <a:pPr fontAlgn="base"/>
            <a:r>
              <a:rPr lang="en-US" b="1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Content</a:t>
            </a:r>
          </a:p>
          <a:p>
            <a:pPr algn="l" fontAlgn="base"/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This dataset contains images belonging to the </a:t>
            </a:r>
            <a:r>
              <a:rPr lang="en-US" sz="1200" b="0" i="0" dirty="0" err="1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EuroSAT</a:t>
            </a: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dataset. There are 2 folders, namely,</a:t>
            </a:r>
          </a:p>
          <a:p>
            <a:pPr marL="171450" lvl="6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EuroSAT</a:t>
            </a: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→ Contains RGB images collected from the Sentinel Dataset.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EuroSATallBands</a:t>
            </a: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 → Contains </a:t>
            </a:r>
            <a:r>
              <a:rPr lang="en-US" sz="1200" b="0" i="1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.</a:t>
            </a:r>
            <a:r>
              <a:rPr lang="en-US" sz="1200" b="0" i="1" dirty="0" err="1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tif</a:t>
            </a: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 files which have all the bands(13 bands) of the spectrum as collected from the Sentinel-2 satellite.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C4043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fontAlgn="base"/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They were all collected from the </a:t>
            </a:r>
            <a:r>
              <a:rPr lang="en-US" sz="1200" b="0" i="0" strike="noStrike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Sentinel-2</a:t>
            </a:r>
            <a:r>
              <a:rPr lang="en-US" sz="1200" b="0" i="0" dirty="0">
                <a:solidFill>
                  <a:srgbClr val="3C4043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 </a:t>
            </a:r>
            <a:r>
              <a:rPr lang="en-US" sz="1200" dirty="0" err="1">
                <a:solidFill>
                  <a:srgbClr val="3C4043"/>
                </a:solidFill>
                <a:latin typeface="Anek Kannada Medium" panose="020B0604020202020204" charset="0"/>
                <a:cs typeface="Anek Kannada Medium" panose="020B0604020202020204" charset="0"/>
              </a:rPr>
              <a:t>satelliteEach</a:t>
            </a:r>
            <a:r>
              <a:rPr lang="en-US" sz="1200" dirty="0">
                <a:solidFill>
                  <a:srgbClr val="3C4043"/>
                </a:solidFill>
                <a:latin typeface="Anek Kannada Medium" panose="020B0604020202020204" charset="0"/>
                <a:cs typeface="Anek Kannada Medium" panose="020B0604020202020204" charset="0"/>
              </a:rPr>
              <a:t> image is 64x64 pixels with a Ground Sampling Distance of 10m. </a:t>
            </a:r>
            <a:endParaRPr lang="en-US" sz="1200" b="0" i="0" dirty="0">
              <a:solidFill>
                <a:srgbClr val="3C4043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  <a:p>
            <a:pPr algn="l" fontAlgn="base"/>
            <a:endParaRPr lang="en-US" sz="1200" b="0" i="0" dirty="0">
              <a:solidFill>
                <a:schemeClr val="tx1"/>
              </a:solidFill>
              <a:effectLst/>
              <a:latin typeface="Anek Kannada Medium" panose="020B0604020202020204" charset="0"/>
              <a:cs typeface="Anek Kannada Medium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1361</Words>
  <Application>Microsoft Office PowerPoint</Application>
  <PresentationFormat>On-screen Show (16:9)</PresentationFormat>
  <Paragraphs>188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Anek Kannada ExtraBold</vt:lpstr>
      <vt:lpstr>Calibri</vt:lpstr>
      <vt:lpstr>Arial</vt:lpstr>
      <vt:lpstr>Inter</vt:lpstr>
      <vt:lpstr>Anek Kannada Medium</vt:lpstr>
      <vt:lpstr>Anek Kannada</vt:lpstr>
      <vt:lpstr>DeepSeek-CJK-patch</vt:lpstr>
      <vt:lpstr>Darker Grotesque Black</vt:lpstr>
      <vt:lpstr>Bebas Neue</vt:lpstr>
      <vt:lpstr>Peach Fuzz COTY 2024 Design Inspiration by Slidesgo</vt:lpstr>
      <vt:lpstr>Compute Vision &amp; Image Processing </vt:lpstr>
      <vt:lpstr>Problem Statement</vt:lpstr>
      <vt:lpstr>PowerPoint Presentation</vt:lpstr>
      <vt:lpstr>Objective</vt:lpstr>
      <vt:lpstr>PowerPoint Presentation</vt:lpstr>
      <vt:lpstr>Reasearch Gap</vt:lpstr>
      <vt:lpstr>PowerPoint Presentation</vt:lpstr>
      <vt:lpstr>Dataset Description</vt:lpstr>
      <vt:lpstr>EuroSAT Dataset</vt:lpstr>
      <vt:lpstr>PowerPoint Presentation</vt:lpstr>
      <vt:lpstr>PowerPoint Presentation</vt:lpstr>
      <vt:lpstr>Methodology</vt:lpstr>
      <vt:lpstr>System Architecture</vt:lpstr>
      <vt:lpstr>Pre-processing</vt:lpstr>
      <vt:lpstr>Pre-processing</vt:lpstr>
      <vt:lpstr>Feature Extraction &amp; Attention Mechanism</vt:lpstr>
      <vt:lpstr>PowerPoint Presentation</vt:lpstr>
      <vt:lpstr>Results &amp; Discussions</vt:lpstr>
      <vt:lpstr>PowerPoint Presentation</vt:lpstr>
      <vt:lpstr>Graph</vt:lpstr>
      <vt:lpstr>Class – wise Analysis</vt:lpstr>
      <vt:lpstr>Testing</vt:lpstr>
      <vt:lpstr>Confusion Matrix Insights</vt:lpstr>
      <vt:lpstr>Deployment – Gradio App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Vision &amp; Image Processing</dc:title>
  <dc:creator>Charan _G</dc:creator>
  <cp:lastModifiedBy>Charan _G</cp:lastModifiedBy>
  <cp:revision>26</cp:revision>
  <dcterms:modified xsi:type="dcterms:W3CDTF">2025-05-24T16:55:00Z</dcterms:modified>
</cp:coreProperties>
</file>