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5" r:id="rId5"/>
    <p:sldId id="260" r:id="rId6"/>
    <p:sldId id="259" r:id="rId7"/>
    <p:sldId id="261" r:id="rId8"/>
    <p:sldId id="262" r:id="rId9"/>
    <p:sldId id="263" r:id="rId10"/>
    <p:sldId id="264"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68D20E-9CC2-4803-A7B0-D9CD8D99583C}" v="2" dt="2025-04-30T16:03:44.4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92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DAA365-2DDF-40BB-83B7-19A8D4659341}" type="datetimeFigureOut">
              <a:rPr lang="en-IN" smtClean="0"/>
              <a:t>30-04-2025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2296BD-17A4-444A-915F-C9EAF4A78A02}" type="slidenum">
              <a:rPr lang="en-IN" smtClean="0"/>
              <a:t>‹#›</a:t>
            </a:fld>
            <a:endParaRPr lang="en-IN"/>
          </a:p>
        </p:txBody>
      </p:sp>
    </p:spTree>
    <p:extLst>
      <p:ext uri="{BB962C8B-B14F-4D97-AF65-F5344CB8AC3E}">
        <p14:creationId xmlns:p14="http://schemas.microsoft.com/office/powerpoint/2010/main" val="2013522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2296BD-17A4-444A-915F-C9EAF4A78A02}" type="slidenum">
              <a:rPr lang="en-IN" smtClean="0"/>
              <a:t>1</a:t>
            </a:fld>
            <a:endParaRPr lang="en-IN"/>
          </a:p>
        </p:txBody>
      </p:sp>
    </p:spTree>
    <p:extLst>
      <p:ext uri="{BB962C8B-B14F-4D97-AF65-F5344CB8AC3E}">
        <p14:creationId xmlns:p14="http://schemas.microsoft.com/office/powerpoint/2010/main" val="2033000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2296BD-17A4-444A-915F-C9EAF4A78A02}" type="slidenum">
              <a:rPr lang="en-IN" smtClean="0"/>
              <a:t>7</a:t>
            </a:fld>
            <a:endParaRPr lang="en-IN"/>
          </a:p>
        </p:txBody>
      </p:sp>
    </p:spTree>
    <p:extLst>
      <p:ext uri="{BB962C8B-B14F-4D97-AF65-F5344CB8AC3E}">
        <p14:creationId xmlns:p14="http://schemas.microsoft.com/office/powerpoint/2010/main" val="3624171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2296BD-17A4-444A-915F-C9EAF4A78A02}" type="slidenum">
              <a:rPr lang="en-IN" smtClean="0"/>
              <a:t>8</a:t>
            </a:fld>
            <a:endParaRPr lang="en-IN"/>
          </a:p>
        </p:txBody>
      </p:sp>
    </p:spTree>
    <p:extLst>
      <p:ext uri="{BB962C8B-B14F-4D97-AF65-F5344CB8AC3E}">
        <p14:creationId xmlns:p14="http://schemas.microsoft.com/office/powerpoint/2010/main" val="3698417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2296BD-17A4-444A-915F-C9EAF4A78A02}" type="slidenum">
              <a:rPr lang="en-IN" smtClean="0"/>
              <a:t>11</a:t>
            </a:fld>
            <a:endParaRPr lang="en-IN"/>
          </a:p>
        </p:txBody>
      </p:sp>
    </p:spTree>
    <p:extLst>
      <p:ext uri="{BB962C8B-B14F-4D97-AF65-F5344CB8AC3E}">
        <p14:creationId xmlns:p14="http://schemas.microsoft.com/office/powerpoint/2010/main" val="1116757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A6707-94DE-0EB6-7B54-76B56C5227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12C29A0-8ADE-682E-E1BA-201172878B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E2C9029-B3F0-02F2-35ED-55E68660F952}"/>
              </a:ext>
            </a:extLst>
          </p:cNvPr>
          <p:cNvSpPr>
            <a:spLocks noGrp="1"/>
          </p:cNvSpPr>
          <p:nvPr>
            <p:ph type="dt" sz="half" idx="10"/>
          </p:nvPr>
        </p:nvSpPr>
        <p:spPr/>
        <p:txBody>
          <a:bodyPr/>
          <a:lstStyle/>
          <a:p>
            <a:fld id="{E79C4E30-6BC4-4D8B-B604-ED363BEEDF3E}" type="datetimeFigureOut">
              <a:rPr lang="en-IN" smtClean="0"/>
              <a:t>30-04-2025</a:t>
            </a:fld>
            <a:endParaRPr lang="en-IN"/>
          </a:p>
        </p:txBody>
      </p:sp>
      <p:sp>
        <p:nvSpPr>
          <p:cNvPr id="5" name="Footer Placeholder 4">
            <a:extLst>
              <a:ext uri="{FF2B5EF4-FFF2-40B4-BE49-F238E27FC236}">
                <a16:creationId xmlns:a16="http://schemas.microsoft.com/office/drawing/2014/main" id="{C834ADE4-AEFB-FC63-16A1-A4E5A969DC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FCB009-718C-A48B-F510-116051267F1E}"/>
              </a:ext>
            </a:extLst>
          </p:cNvPr>
          <p:cNvSpPr>
            <a:spLocks noGrp="1"/>
          </p:cNvSpPr>
          <p:nvPr>
            <p:ph type="sldNum" sz="quarter" idx="12"/>
          </p:nvPr>
        </p:nvSpPr>
        <p:spPr/>
        <p:txBody>
          <a:bodyPr/>
          <a:lstStyle/>
          <a:p>
            <a:fld id="{9B8953BB-2749-4F16-A316-9DA861D78838}" type="slidenum">
              <a:rPr lang="en-IN" smtClean="0"/>
              <a:t>‹#›</a:t>
            </a:fld>
            <a:endParaRPr lang="en-IN"/>
          </a:p>
        </p:txBody>
      </p:sp>
    </p:spTree>
    <p:extLst>
      <p:ext uri="{BB962C8B-B14F-4D97-AF65-F5344CB8AC3E}">
        <p14:creationId xmlns:p14="http://schemas.microsoft.com/office/powerpoint/2010/main" val="3036827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69CAA-1390-4E03-5C36-0C0B4FB1AE5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188940-B6E4-4A22-8F6F-3AE9516ADF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145C85-C9C9-197C-7208-4833B088C972}"/>
              </a:ext>
            </a:extLst>
          </p:cNvPr>
          <p:cNvSpPr>
            <a:spLocks noGrp="1"/>
          </p:cNvSpPr>
          <p:nvPr>
            <p:ph type="dt" sz="half" idx="10"/>
          </p:nvPr>
        </p:nvSpPr>
        <p:spPr/>
        <p:txBody>
          <a:bodyPr/>
          <a:lstStyle/>
          <a:p>
            <a:fld id="{E79C4E30-6BC4-4D8B-B604-ED363BEEDF3E}" type="datetimeFigureOut">
              <a:rPr lang="en-IN" smtClean="0"/>
              <a:t>30-04-2025</a:t>
            </a:fld>
            <a:endParaRPr lang="en-IN"/>
          </a:p>
        </p:txBody>
      </p:sp>
      <p:sp>
        <p:nvSpPr>
          <p:cNvPr id="5" name="Footer Placeholder 4">
            <a:extLst>
              <a:ext uri="{FF2B5EF4-FFF2-40B4-BE49-F238E27FC236}">
                <a16:creationId xmlns:a16="http://schemas.microsoft.com/office/drawing/2014/main" id="{1D773714-744B-8C74-DB87-78CDA9C9EF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BE6CFB-CB34-7F08-4E9F-FD28BE7BDC4A}"/>
              </a:ext>
            </a:extLst>
          </p:cNvPr>
          <p:cNvSpPr>
            <a:spLocks noGrp="1"/>
          </p:cNvSpPr>
          <p:nvPr>
            <p:ph type="sldNum" sz="quarter" idx="12"/>
          </p:nvPr>
        </p:nvSpPr>
        <p:spPr/>
        <p:txBody>
          <a:bodyPr/>
          <a:lstStyle/>
          <a:p>
            <a:fld id="{9B8953BB-2749-4F16-A316-9DA861D78838}" type="slidenum">
              <a:rPr lang="en-IN" smtClean="0"/>
              <a:t>‹#›</a:t>
            </a:fld>
            <a:endParaRPr lang="en-IN"/>
          </a:p>
        </p:txBody>
      </p:sp>
    </p:spTree>
    <p:extLst>
      <p:ext uri="{BB962C8B-B14F-4D97-AF65-F5344CB8AC3E}">
        <p14:creationId xmlns:p14="http://schemas.microsoft.com/office/powerpoint/2010/main" val="2894817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A546E2-4DA4-955A-8832-F95829B20C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37EABF-0A59-320C-E188-CE1530C31B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3F1974-0607-B5EF-528D-988FEB471AE5}"/>
              </a:ext>
            </a:extLst>
          </p:cNvPr>
          <p:cNvSpPr>
            <a:spLocks noGrp="1"/>
          </p:cNvSpPr>
          <p:nvPr>
            <p:ph type="dt" sz="half" idx="10"/>
          </p:nvPr>
        </p:nvSpPr>
        <p:spPr/>
        <p:txBody>
          <a:bodyPr/>
          <a:lstStyle/>
          <a:p>
            <a:fld id="{E79C4E30-6BC4-4D8B-B604-ED363BEEDF3E}" type="datetimeFigureOut">
              <a:rPr lang="en-IN" smtClean="0"/>
              <a:t>30-04-2025</a:t>
            </a:fld>
            <a:endParaRPr lang="en-IN"/>
          </a:p>
        </p:txBody>
      </p:sp>
      <p:sp>
        <p:nvSpPr>
          <p:cNvPr id="5" name="Footer Placeholder 4">
            <a:extLst>
              <a:ext uri="{FF2B5EF4-FFF2-40B4-BE49-F238E27FC236}">
                <a16:creationId xmlns:a16="http://schemas.microsoft.com/office/drawing/2014/main" id="{87110516-F694-C026-8B34-4F692F72D6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C0F65E-F104-0FD7-5744-D913965D56EE}"/>
              </a:ext>
            </a:extLst>
          </p:cNvPr>
          <p:cNvSpPr>
            <a:spLocks noGrp="1"/>
          </p:cNvSpPr>
          <p:nvPr>
            <p:ph type="sldNum" sz="quarter" idx="12"/>
          </p:nvPr>
        </p:nvSpPr>
        <p:spPr/>
        <p:txBody>
          <a:bodyPr/>
          <a:lstStyle/>
          <a:p>
            <a:fld id="{9B8953BB-2749-4F16-A316-9DA861D78838}" type="slidenum">
              <a:rPr lang="en-IN" smtClean="0"/>
              <a:t>‹#›</a:t>
            </a:fld>
            <a:endParaRPr lang="en-IN"/>
          </a:p>
        </p:txBody>
      </p:sp>
    </p:spTree>
    <p:extLst>
      <p:ext uri="{BB962C8B-B14F-4D97-AF65-F5344CB8AC3E}">
        <p14:creationId xmlns:p14="http://schemas.microsoft.com/office/powerpoint/2010/main" val="378521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493B3-7915-748B-5454-919EB2259C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413CF1-5BEC-35C0-FFFD-08F165F912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738C7C-AAD6-E500-C7B8-973A0FFB58C5}"/>
              </a:ext>
            </a:extLst>
          </p:cNvPr>
          <p:cNvSpPr>
            <a:spLocks noGrp="1"/>
          </p:cNvSpPr>
          <p:nvPr>
            <p:ph type="dt" sz="half" idx="10"/>
          </p:nvPr>
        </p:nvSpPr>
        <p:spPr/>
        <p:txBody>
          <a:bodyPr/>
          <a:lstStyle/>
          <a:p>
            <a:fld id="{E79C4E30-6BC4-4D8B-B604-ED363BEEDF3E}" type="datetimeFigureOut">
              <a:rPr lang="en-IN" smtClean="0"/>
              <a:t>30-04-2025</a:t>
            </a:fld>
            <a:endParaRPr lang="en-IN"/>
          </a:p>
        </p:txBody>
      </p:sp>
      <p:sp>
        <p:nvSpPr>
          <p:cNvPr id="5" name="Footer Placeholder 4">
            <a:extLst>
              <a:ext uri="{FF2B5EF4-FFF2-40B4-BE49-F238E27FC236}">
                <a16:creationId xmlns:a16="http://schemas.microsoft.com/office/drawing/2014/main" id="{3D0B722F-CF87-3B15-7C5D-31F0ABB933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E18234-C8AD-9349-99FE-E6A04C651058}"/>
              </a:ext>
            </a:extLst>
          </p:cNvPr>
          <p:cNvSpPr>
            <a:spLocks noGrp="1"/>
          </p:cNvSpPr>
          <p:nvPr>
            <p:ph type="sldNum" sz="quarter" idx="12"/>
          </p:nvPr>
        </p:nvSpPr>
        <p:spPr/>
        <p:txBody>
          <a:bodyPr/>
          <a:lstStyle/>
          <a:p>
            <a:fld id="{9B8953BB-2749-4F16-A316-9DA861D78838}" type="slidenum">
              <a:rPr lang="en-IN" smtClean="0"/>
              <a:t>‹#›</a:t>
            </a:fld>
            <a:endParaRPr lang="en-IN"/>
          </a:p>
        </p:txBody>
      </p:sp>
    </p:spTree>
    <p:extLst>
      <p:ext uri="{BB962C8B-B14F-4D97-AF65-F5344CB8AC3E}">
        <p14:creationId xmlns:p14="http://schemas.microsoft.com/office/powerpoint/2010/main" val="4454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5DE2A-8DD9-FA8C-9D17-8302FCC373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306F47-5BE0-1D99-2321-AD46DFCF56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D04132-C5B6-4E3C-5B30-F5A76DC766CC}"/>
              </a:ext>
            </a:extLst>
          </p:cNvPr>
          <p:cNvSpPr>
            <a:spLocks noGrp="1"/>
          </p:cNvSpPr>
          <p:nvPr>
            <p:ph type="dt" sz="half" idx="10"/>
          </p:nvPr>
        </p:nvSpPr>
        <p:spPr/>
        <p:txBody>
          <a:bodyPr/>
          <a:lstStyle/>
          <a:p>
            <a:fld id="{E79C4E30-6BC4-4D8B-B604-ED363BEEDF3E}" type="datetimeFigureOut">
              <a:rPr lang="en-IN" smtClean="0"/>
              <a:t>30-04-2025</a:t>
            </a:fld>
            <a:endParaRPr lang="en-IN"/>
          </a:p>
        </p:txBody>
      </p:sp>
      <p:sp>
        <p:nvSpPr>
          <p:cNvPr id="5" name="Footer Placeholder 4">
            <a:extLst>
              <a:ext uri="{FF2B5EF4-FFF2-40B4-BE49-F238E27FC236}">
                <a16:creationId xmlns:a16="http://schemas.microsoft.com/office/drawing/2014/main" id="{0BE10EBC-0F97-A123-E7E0-359B576570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44E1E1-FB90-135C-5001-57280EACD39A}"/>
              </a:ext>
            </a:extLst>
          </p:cNvPr>
          <p:cNvSpPr>
            <a:spLocks noGrp="1"/>
          </p:cNvSpPr>
          <p:nvPr>
            <p:ph type="sldNum" sz="quarter" idx="12"/>
          </p:nvPr>
        </p:nvSpPr>
        <p:spPr/>
        <p:txBody>
          <a:bodyPr/>
          <a:lstStyle/>
          <a:p>
            <a:fld id="{9B8953BB-2749-4F16-A316-9DA861D78838}" type="slidenum">
              <a:rPr lang="en-IN" smtClean="0"/>
              <a:t>‹#›</a:t>
            </a:fld>
            <a:endParaRPr lang="en-IN"/>
          </a:p>
        </p:txBody>
      </p:sp>
    </p:spTree>
    <p:extLst>
      <p:ext uri="{BB962C8B-B14F-4D97-AF65-F5344CB8AC3E}">
        <p14:creationId xmlns:p14="http://schemas.microsoft.com/office/powerpoint/2010/main" val="3023070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433-0832-C2A2-8637-D486731BEB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464676-14D9-1AEF-87A0-2D3DE5DC69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B358E8-F2FF-6C2D-BC21-152F1CDEF2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8B5D19-3C55-29AC-32CC-A8CF1B37CD11}"/>
              </a:ext>
            </a:extLst>
          </p:cNvPr>
          <p:cNvSpPr>
            <a:spLocks noGrp="1"/>
          </p:cNvSpPr>
          <p:nvPr>
            <p:ph type="dt" sz="half" idx="10"/>
          </p:nvPr>
        </p:nvSpPr>
        <p:spPr/>
        <p:txBody>
          <a:bodyPr/>
          <a:lstStyle/>
          <a:p>
            <a:fld id="{E79C4E30-6BC4-4D8B-B604-ED363BEEDF3E}" type="datetimeFigureOut">
              <a:rPr lang="en-IN" smtClean="0"/>
              <a:t>30-04-2025</a:t>
            </a:fld>
            <a:endParaRPr lang="en-IN"/>
          </a:p>
        </p:txBody>
      </p:sp>
      <p:sp>
        <p:nvSpPr>
          <p:cNvPr id="6" name="Footer Placeholder 5">
            <a:extLst>
              <a:ext uri="{FF2B5EF4-FFF2-40B4-BE49-F238E27FC236}">
                <a16:creationId xmlns:a16="http://schemas.microsoft.com/office/drawing/2014/main" id="{1F95CB67-B6A1-A90E-0B79-A705356958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CE5B95-4724-9313-E76E-D806C99675D1}"/>
              </a:ext>
            </a:extLst>
          </p:cNvPr>
          <p:cNvSpPr>
            <a:spLocks noGrp="1"/>
          </p:cNvSpPr>
          <p:nvPr>
            <p:ph type="sldNum" sz="quarter" idx="12"/>
          </p:nvPr>
        </p:nvSpPr>
        <p:spPr/>
        <p:txBody>
          <a:bodyPr/>
          <a:lstStyle/>
          <a:p>
            <a:fld id="{9B8953BB-2749-4F16-A316-9DA861D78838}" type="slidenum">
              <a:rPr lang="en-IN" smtClean="0"/>
              <a:t>‹#›</a:t>
            </a:fld>
            <a:endParaRPr lang="en-IN"/>
          </a:p>
        </p:txBody>
      </p:sp>
    </p:spTree>
    <p:extLst>
      <p:ext uri="{BB962C8B-B14F-4D97-AF65-F5344CB8AC3E}">
        <p14:creationId xmlns:p14="http://schemas.microsoft.com/office/powerpoint/2010/main" val="1963077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DD8B2-FAC5-A3A7-5168-2096A880CF2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63A8F1-853A-527F-B706-5B067DC657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F514A5-5225-88BA-F891-A9DC7E9737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79B4E9-6D5F-1C38-3691-57CC6B404F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B850B3-1CB0-18B2-0173-1F278E6104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076AF32-A168-85CB-A4A6-7B6866133EDB}"/>
              </a:ext>
            </a:extLst>
          </p:cNvPr>
          <p:cNvSpPr>
            <a:spLocks noGrp="1"/>
          </p:cNvSpPr>
          <p:nvPr>
            <p:ph type="dt" sz="half" idx="10"/>
          </p:nvPr>
        </p:nvSpPr>
        <p:spPr/>
        <p:txBody>
          <a:bodyPr/>
          <a:lstStyle/>
          <a:p>
            <a:fld id="{E79C4E30-6BC4-4D8B-B604-ED363BEEDF3E}" type="datetimeFigureOut">
              <a:rPr lang="en-IN" smtClean="0"/>
              <a:t>30-04-2025</a:t>
            </a:fld>
            <a:endParaRPr lang="en-IN"/>
          </a:p>
        </p:txBody>
      </p:sp>
      <p:sp>
        <p:nvSpPr>
          <p:cNvPr id="8" name="Footer Placeholder 7">
            <a:extLst>
              <a:ext uri="{FF2B5EF4-FFF2-40B4-BE49-F238E27FC236}">
                <a16:creationId xmlns:a16="http://schemas.microsoft.com/office/drawing/2014/main" id="{44ABC66F-9395-8167-ECE8-C102F79352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6946187-B157-58A0-1B85-444149F1B7B2}"/>
              </a:ext>
            </a:extLst>
          </p:cNvPr>
          <p:cNvSpPr>
            <a:spLocks noGrp="1"/>
          </p:cNvSpPr>
          <p:nvPr>
            <p:ph type="sldNum" sz="quarter" idx="12"/>
          </p:nvPr>
        </p:nvSpPr>
        <p:spPr/>
        <p:txBody>
          <a:bodyPr/>
          <a:lstStyle/>
          <a:p>
            <a:fld id="{9B8953BB-2749-4F16-A316-9DA861D78838}" type="slidenum">
              <a:rPr lang="en-IN" smtClean="0"/>
              <a:t>‹#›</a:t>
            </a:fld>
            <a:endParaRPr lang="en-IN"/>
          </a:p>
        </p:txBody>
      </p:sp>
    </p:spTree>
    <p:extLst>
      <p:ext uri="{BB962C8B-B14F-4D97-AF65-F5344CB8AC3E}">
        <p14:creationId xmlns:p14="http://schemas.microsoft.com/office/powerpoint/2010/main" val="2579126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EBCBD-F2E3-CBD7-D644-47EF81C3D8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43426DB-58F4-2319-1C2E-27E705FB2171}"/>
              </a:ext>
            </a:extLst>
          </p:cNvPr>
          <p:cNvSpPr>
            <a:spLocks noGrp="1"/>
          </p:cNvSpPr>
          <p:nvPr>
            <p:ph type="dt" sz="half" idx="10"/>
          </p:nvPr>
        </p:nvSpPr>
        <p:spPr/>
        <p:txBody>
          <a:bodyPr/>
          <a:lstStyle/>
          <a:p>
            <a:fld id="{E79C4E30-6BC4-4D8B-B604-ED363BEEDF3E}" type="datetimeFigureOut">
              <a:rPr lang="en-IN" smtClean="0"/>
              <a:t>30-04-2025</a:t>
            </a:fld>
            <a:endParaRPr lang="en-IN"/>
          </a:p>
        </p:txBody>
      </p:sp>
      <p:sp>
        <p:nvSpPr>
          <p:cNvPr id="4" name="Footer Placeholder 3">
            <a:extLst>
              <a:ext uri="{FF2B5EF4-FFF2-40B4-BE49-F238E27FC236}">
                <a16:creationId xmlns:a16="http://schemas.microsoft.com/office/drawing/2014/main" id="{25F1F51F-BD6D-F265-CB9F-A8C98A6C80F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463ED42-86A3-6B38-332E-E8DC5D8F4FF4}"/>
              </a:ext>
            </a:extLst>
          </p:cNvPr>
          <p:cNvSpPr>
            <a:spLocks noGrp="1"/>
          </p:cNvSpPr>
          <p:nvPr>
            <p:ph type="sldNum" sz="quarter" idx="12"/>
          </p:nvPr>
        </p:nvSpPr>
        <p:spPr/>
        <p:txBody>
          <a:bodyPr/>
          <a:lstStyle/>
          <a:p>
            <a:fld id="{9B8953BB-2749-4F16-A316-9DA861D78838}" type="slidenum">
              <a:rPr lang="en-IN" smtClean="0"/>
              <a:t>‹#›</a:t>
            </a:fld>
            <a:endParaRPr lang="en-IN"/>
          </a:p>
        </p:txBody>
      </p:sp>
    </p:spTree>
    <p:extLst>
      <p:ext uri="{BB962C8B-B14F-4D97-AF65-F5344CB8AC3E}">
        <p14:creationId xmlns:p14="http://schemas.microsoft.com/office/powerpoint/2010/main" val="504038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CB41C6-1C7C-3D8E-B6DA-477A01805C2E}"/>
              </a:ext>
            </a:extLst>
          </p:cNvPr>
          <p:cNvSpPr>
            <a:spLocks noGrp="1"/>
          </p:cNvSpPr>
          <p:nvPr>
            <p:ph type="dt" sz="half" idx="10"/>
          </p:nvPr>
        </p:nvSpPr>
        <p:spPr/>
        <p:txBody>
          <a:bodyPr/>
          <a:lstStyle/>
          <a:p>
            <a:fld id="{E79C4E30-6BC4-4D8B-B604-ED363BEEDF3E}" type="datetimeFigureOut">
              <a:rPr lang="en-IN" smtClean="0"/>
              <a:t>30-04-2025</a:t>
            </a:fld>
            <a:endParaRPr lang="en-IN"/>
          </a:p>
        </p:txBody>
      </p:sp>
      <p:sp>
        <p:nvSpPr>
          <p:cNvPr id="3" name="Footer Placeholder 2">
            <a:extLst>
              <a:ext uri="{FF2B5EF4-FFF2-40B4-BE49-F238E27FC236}">
                <a16:creationId xmlns:a16="http://schemas.microsoft.com/office/drawing/2014/main" id="{1F373314-D61E-CF82-334C-641F817F409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C7B10E5-9FC0-4C2B-2B1F-C58D88C2A228}"/>
              </a:ext>
            </a:extLst>
          </p:cNvPr>
          <p:cNvSpPr>
            <a:spLocks noGrp="1"/>
          </p:cNvSpPr>
          <p:nvPr>
            <p:ph type="sldNum" sz="quarter" idx="12"/>
          </p:nvPr>
        </p:nvSpPr>
        <p:spPr/>
        <p:txBody>
          <a:bodyPr/>
          <a:lstStyle/>
          <a:p>
            <a:fld id="{9B8953BB-2749-4F16-A316-9DA861D78838}" type="slidenum">
              <a:rPr lang="en-IN" smtClean="0"/>
              <a:t>‹#›</a:t>
            </a:fld>
            <a:endParaRPr lang="en-IN"/>
          </a:p>
        </p:txBody>
      </p:sp>
    </p:spTree>
    <p:extLst>
      <p:ext uri="{BB962C8B-B14F-4D97-AF65-F5344CB8AC3E}">
        <p14:creationId xmlns:p14="http://schemas.microsoft.com/office/powerpoint/2010/main" val="971704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938F3-65BE-8D54-1AF5-3AC3BCBC26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6C343E-6E92-583D-F890-101272BA17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D28F11C-C908-BBCF-1895-0EFFBFF27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A7C81D-19CA-6F6D-756A-5CB89D568F35}"/>
              </a:ext>
            </a:extLst>
          </p:cNvPr>
          <p:cNvSpPr>
            <a:spLocks noGrp="1"/>
          </p:cNvSpPr>
          <p:nvPr>
            <p:ph type="dt" sz="half" idx="10"/>
          </p:nvPr>
        </p:nvSpPr>
        <p:spPr/>
        <p:txBody>
          <a:bodyPr/>
          <a:lstStyle/>
          <a:p>
            <a:fld id="{E79C4E30-6BC4-4D8B-B604-ED363BEEDF3E}" type="datetimeFigureOut">
              <a:rPr lang="en-IN" smtClean="0"/>
              <a:t>30-04-2025</a:t>
            </a:fld>
            <a:endParaRPr lang="en-IN"/>
          </a:p>
        </p:txBody>
      </p:sp>
      <p:sp>
        <p:nvSpPr>
          <p:cNvPr id="6" name="Footer Placeholder 5">
            <a:extLst>
              <a:ext uri="{FF2B5EF4-FFF2-40B4-BE49-F238E27FC236}">
                <a16:creationId xmlns:a16="http://schemas.microsoft.com/office/drawing/2014/main" id="{6D5D190F-3813-E5FD-1F76-487286DAE6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89B642-A4D3-4BF4-D549-4259D35C53A7}"/>
              </a:ext>
            </a:extLst>
          </p:cNvPr>
          <p:cNvSpPr>
            <a:spLocks noGrp="1"/>
          </p:cNvSpPr>
          <p:nvPr>
            <p:ph type="sldNum" sz="quarter" idx="12"/>
          </p:nvPr>
        </p:nvSpPr>
        <p:spPr/>
        <p:txBody>
          <a:bodyPr/>
          <a:lstStyle/>
          <a:p>
            <a:fld id="{9B8953BB-2749-4F16-A316-9DA861D78838}" type="slidenum">
              <a:rPr lang="en-IN" smtClean="0"/>
              <a:t>‹#›</a:t>
            </a:fld>
            <a:endParaRPr lang="en-IN"/>
          </a:p>
        </p:txBody>
      </p:sp>
    </p:spTree>
    <p:extLst>
      <p:ext uri="{BB962C8B-B14F-4D97-AF65-F5344CB8AC3E}">
        <p14:creationId xmlns:p14="http://schemas.microsoft.com/office/powerpoint/2010/main" val="1028567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22B2D-7DF4-5121-0D2B-52EFCDEBAD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DF6AF8A-353A-AD2C-7C8E-F8B16FC49B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F714B2-EB86-C1B4-07C4-1A1BE85881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F545E0-E5F2-169E-CD51-BB1EBB81005C}"/>
              </a:ext>
            </a:extLst>
          </p:cNvPr>
          <p:cNvSpPr>
            <a:spLocks noGrp="1"/>
          </p:cNvSpPr>
          <p:nvPr>
            <p:ph type="dt" sz="half" idx="10"/>
          </p:nvPr>
        </p:nvSpPr>
        <p:spPr/>
        <p:txBody>
          <a:bodyPr/>
          <a:lstStyle/>
          <a:p>
            <a:fld id="{E79C4E30-6BC4-4D8B-B604-ED363BEEDF3E}" type="datetimeFigureOut">
              <a:rPr lang="en-IN" smtClean="0"/>
              <a:t>30-04-2025</a:t>
            </a:fld>
            <a:endParaRPr lang="en-IN"/>
          </a:p>
        </p:txBody>
      </p:sp>
      <p:sp>
        <p:nvSpPr>
          <p:cNvPr id="6" name="Footer Placeholder 5">
            <a:extLst>
              <a:ext uri="{FF2B5EF4-FFF2-40B4-BE49-F238E27FC236}">
                <a16:creationId xmlns:a16="http://schemas.microsoft.com/office/drawing/2014/main" id="{EC6B654E-A4BA-AF1B-9D73-2BB632B53C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C47EA0-1D15-DEE5-1620-3285B5E537F4}"/>
              </a:ext>
            </a:extLst>
          </p:cNvPr>
          <p:cNvSpPr>
            <a:spLocks noGrp="1"/>
          </p:cNvSpPr>
          <p:nvPr>
            <p:ph type="sldNum" sz="quarter" idx="12"/>
          </p:nvPr>
        </p:nvSpPr>
        <p:spPr/>
        <p:txBody>
          <a:bodyPr/>
          <a:lstStyle/>
          <a:p>
            <a:fld id="{9B8953BB-2749-4F16-A316-9DA861D78838}" type="slidenum">
              <a:rPr lang="en-IN" smtClean="0"/>
              <a:t>‹#›</a:t>
            </a:fld>
            <a:endParaRPr lang="en-IN"/>
          </a:p>
        </p:txBody>
      </p:sp>
    </p:spTree>
    <p:extLst>
      <p:ext uri="{BB962C8B-B14F-4D97-AF65-F5344CB8AC3E}">
        <p14:creationId xmlns:p14="http://schemas.microsoft.com/office/powerpoint/2010/main" val="2134022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5B7272-79B3-B453-2C2D-1054D890F4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CEAC76-FAB0-4753-3A41-ADDDA34C9C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76BF7C-3175-834A-C54F-D78C6CD748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9C4E30-6BC4-4D8B-B604-ED363BEEDF3E}" type="datetimeFigureOut">
              <a:rPr lang="en-IN" smtClean="0"/>
              <a:t>30-04-2025</a:t>
            </a:fld>
            <a:endParaRPr lang="en-IN"/>
          </a:p>
        </p:txBody>
      </p:sp>
      <p:sp>
        <p:nvSpPr>
          <p:cNvPr id="5" name="Footer Placeholder 4">
            <a:extLst>
              <a:ext uri="{FF2B5EF4-FFF2-40B4-BE49-F238E27FC236}">
                <a16:creationId xmlns:a16="http://schemas.microsoft.com/office/drawing/2014/main" id="{BC241FA4-9916-7223-8C08-0FAF7F1727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7FFFA1F-43F4-F0AB-9E52-1EE44F942C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8953BB-2749-4F16-A316-9DA861D78838}" type="slidenum">
              <a:rPr lang="en-IN" smtClean="0"/>
              <a:t>‹#›</a:t>
            </a:fld>
            <a:endParaRPr lang="en-IN"/>
          </a:p>
        </p:txBody>
      </p:sp>
    </p:spTree>
    <p:extLst>
      <p:ext uri="{BB962C8B-B14F-4D97-AF65-F5344CB8AC3E}">
        <p14:creationId xmlns:p14="http://schemas.microsoft.com/office/powerpoint/2010/main" val="4160795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www.wallpaperflare.com/anarchy-computer-hack-hacker-hacking-internet-poster-wallpaper-uxyjv/download/1920x108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54D5E-B6E6-F5F9-3DAB-535C1490D7C3}"/>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BA0ED1F8-42E8-2B04-82CE-7F05A5C95E22}"/>
              </a:ext>
            </a:extLst>
          </p:cNvPr>
          <p:cNvSpPr>
            <a:spLocks noGrp="1"/>
          </p:cNvSpPr>
          <p:nvPr>
            <p:ph type="subTitle" idx="1"/>
          </p:nvPr>
        </p:nvSpPr>
        <p:spPr/>
        <p:txBody>
          <a:bodyPr/>
          <a:lstStyle/>
          <a:p>
            <a:endParaRPr lang="en-IN" dirty="0"/>
          </a:p>
        </p:txBody>
      </p:sp>
      <p:pic>
        <p:nvPicPr>
          <p:cNvPr id="7" name="Picture 6">
            <a:extLst>
              <a:ext uri="{FF2B5EF4-FFF2-40B4-BE49-F238E27FC236}">
                <a16:creationId xmlns:a16="http://schemas.microsoft.com/office/drawing/2014/main" id="{FB7CFCFD-DDAF-3049-3A4A-7143C79DB9C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851356" y="-940375"/>
            <a:ext cx="15072852" cy="7043448"/>
          </a:xfrm>
          <a:prstGeom prst="rect">
            <a:avLst/>
          </a:prstGeom>
          <a:ln w="228600" cap="sq" cmpd="thickThin">
            <a:solidFill>
              <a:srgbClr val="000000"/>
            </a:solidFill>
            <a:prstDash val="solid"/>
            <a:miter lim="800000"/>
          </a:ln>
          <a:effectLst>
            <a:innerShdw blurRad="76200">
              <a:srgbClr val="000000"/>
            </a:innerShdw>
          </a:effectLst>
        </p:spPr>
      </p:pic>
      <p:sp>
        <p:nvSpPr>
          <p:cNvPr id="8" name="TextBox 7">
            <a:extLst>
              <a:ext uri="{FF2B5EF4-FFF2-40B4-BE49-F238E27FC236}">
                <a16:creationId xmlns:a16="http://schemas.microsoft.com/office/drawing/2014/main" id="{862D654F-AED2-0F0B-229D-CEF27F39656A}"/>
              </a:ext>
            </a:extLst>
          </p:cNvPr>
          <p:cNvSpPr txBox="1"/>
          <p:nvPr/>
        </p:nvSpPr>
        <p:spPr>
          <a:xfrm>
            <a:off x="658762" y="-847850"/>
            <a:ext cx="6489290" cy="1323439"/>
          </a:xfrm>
          <a:prstGeom prst="rect">
            <a:avLst/>
          </a:prstGeom>
          <a:noFill/>
        </p:spPr>
        <p:txBody>
          <a:bodyPr wrap="square" rtlCol="0">
            <a:spAutoFit/>
          </a:bodyPr>
          <a:lstStyle/>
          <a:p>
            <a:pPr algn="ctr"/>
            <a:r>
              <a:rPr lang="en-US" sz="4000" b="1" dirty="0">
                <a:solidFill>
                  <a:schemeClr val="bg1"/>
                </a:solidFill>
                <a:latin typeface="Algerian" panose="04020705040A02060702" pitchFamily="82" charset="0"/>
              </a:rPr>
              <a:t>AI in Social Engineering and Phishing Campaigns</a:t>
            </a:r>
            <a:endParaRPr lang="en-IN" sz="4000" b="1" dirty="0">
              <a:solidFill>
                <a:schemeClr val="bg1"/>
              </a:solidFill>
              <a:latin typeface="Algerian" panose="04020705040A02060702" pitchFamily="82" charset="0"/>
            </a:endParaRPr>
          </a:p>
        </p:txBody>
      </p:sp>
      <p:sp>
        <p:nvSpPr>
          <p:cNvPr id="9" name="TextBox 8">
            <a:extLst>
              <a:ext uri="{FF2B5EF4-FFF2-40B4-BE49-F238E27FC236}">
                <a16:creationId xmlns:a16="http://schemas.microsoft.com/office/drawing/2014/main" id="{630F3F91-6514-8B9F-8F86-1E469A173965}"/>
              </a:ext>
            </a:extLst>
          </p:cNvPr>
          <p:cNvSpPr txBox="1"/>
          <p:nvPr/>
        </p:nvSpPr>
        <p:spPr>
          <a:xfrm>
            <a:off x="255639" y="754927"/>
            <a:ext cx="7325032" cy="461665"/>
          </a:xfrm>
          <a:prstGeom prst="rect">
            <a:avLst/>
          </a:prstGeom>
          <a:noFill/>
        </p:spPr>
        <p:txBody>
          <a:bodyPr wrap="square" rtlCol="0">
            <a:spAutoFit/>
          </a:bodyPr>
          <a:lstStyle/>
          <a:p>
            <a:pPr algn="ctr"/>
            <a:r>
              <a:rPr lang="en-US" sz="2400" dirty="0">
                <a:solidFill>
                  <a:schemeClr val="bg1"/>
                </a:solidFill>
                <a:latin typeface="Arial Narrow" panose="020B0606020202030204" pitchFamily="34" charset="0"/>
              </a:rPr>
              <a:t>Cybersecurity Internship Research Presentation 2025</a:t>
            </a:r>
            <a:endParaRPr lang="en-IN" sz="2400" dirty="0">
              <a:latin typeface="Arial Narrow" panose="020B0606020202030204" pitchFamily="34" charset="0"/>
            </a:endParaRPr>
          </a:p>
        </p:txBody>
      </p:sp>
      <p:sp>
        <p:nvSpPr>
          <p:cNvPr id="10" name="TextBox 9">
            <a:extLst>
              <a:ext uri="{FF2B5EF4-FFF2-40B4-BE49-F238E27FC236}">
                <a16:creationId xmlns:a16="http://schemas.microsoft.com/office/drawing/2014/main" id="{4D16B6D8-57AA-71EB-6165-AB78CFD8A1A7}"/>
              </a:ext>
            </a:extLst>
          </p:cNvPr>
          <p:cNvSpPr txBox="1"/>
          <p:nvPr/>
        </p:nvSpPr>
        <p:spPr>
          <a:xfrm>
            <a:off x="1337187" y="1308668"/>
            <a:ext cx="5220929" cy="1323439"/>
          </a:xfrm>
          <a:prstGeom prst="rect">
            <a:avLst/>
          </a:prstGeom>
          <a:noFill/>
        </p:spPr>
        <p:txBody>
          <a:bodyPr wrap="square" rtlCol="0">
            <a:spAutoFit/>
          </a:bodyPr>
          <a:lstStyle/>
          <a:p>
            <a:pPr algn="ctr"/>
            <a:r>
              <a:rPr lang="en-US" sz="2000" dirty="0">
                <a:solidFill>
                  <a:schemeClr val="bg1"/>
                </a:solidFill>
                <a:latin typeface="Arial Narrow" panose="020B0606020202030204" pitchFamily="34" charset="0"/>
              </a:rPr>
              <a:t>Presented by</a:t>
            </a:r>
          </a:p>
          <a:p>
            <a:pPr algn="ctr"/>
            <a:r>
              <a:rPr lang="en-US" sz="2000" dirty="0">
                <a:solidFill>
                  <a:schemeClr val="bg1"/>
                </a:solidFill>
                <a:latin typeface="Arial Narrow" panose="020B0606020202030204" pitchFamily="34" charset="0"/>
              </a:rPr>
              <a:t>Sucharita Das</a:t>
            </a:r>
          </a:p>
          <a:p>
            <a:pPr algn="ctr"/>
            <a:r>
              <a:rPr lang="en-US" sz="2000" dirty="0">
                <a:solidFill>
                  <a:schemeClr val="bg1"/>
                </a:solidFill>
                <a:latin typeface="Arial Narrow" panose="020B0606020202030204" pitchFamily="34" charset="0"/>
              </a:rPr>
              <a:t>Intern, Digisuraksha Parhari Foundation</a:t>
            </a:r>
          </a:p>
          <a:p>
            <a:pPr algn="ctr"/>
            <a:r>
              <a:rPr lang="en-US" sz="2000" dirty="0">
                <a:solidFill>
                  <a:schemeClr val="bg1"/>
                </a:solidFill>
                <a:latin typeface="Arial Narrow" panose="020B0606020202030204" pitchFamily="34" charset="0"/>
              </a:rPr>
              <a:t>12</a:t>
            </a:r>
            <a:r>
              <a:rPr lang="en-US" sz="2000" baseline="30000" dirty="0">
                <a:solidFill>
                  <a:schemeClr val="bg1"/>
                </a:solidFill>
                <a:latin typeface="Arial Narrow" panose="020B0606020202030204" pitchFamily="34" charset="0"/>
              </a:rPr>
              <a:t>th</a:t>
            </a:r>
            <a:r>
              <a:rPr lang="en-US" sz="2000" dirty="0">
                <a:solidFill>
                  <a:schemeClr val="bg1"/>
                </a:solidFill>
                <a:latin typeface="Arial Narrow" panose="020B0606020202030204" pitchFamily="34" charset="0"/>
              </a:rPr>
              <a:t> May 2025</a:t>
            </a:r>
            <a:endParaRPr lang="en-IN" sz="2000" dirty="0">
              <a:solidFill>
                <a:schemeClr val="bg1"/>
              </a:solidFill>
              <a:latin typeface="Arial Narrow" panose="020B0606020202030204" pitchFamily="34" charset="0"/>
            </a:endParaRPr>
          </a:p>
        </p:txBody>
      </p:sp>
      <p:pic>
        <p:nvPicPr>
          <p:cNvPr id="12" name="Picture 11">
            <a:extLst>
              <a:ext uri="{FF2B5EF4-FFF2-40B4-BE49-F238E27FC236}">
                <a16:creationId xmlns:a16="http://schemas.microsoft.com/office/drawing/2014/main" id="{EA8C96C1-9D8A-1D34-1CB1-C89780CE49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07227" y="2616002"/>
            <a:ext cx="2920180" cy="2387599"/>
          </a:xfrm>
          <a:prstGeom prst="rect">
            <a:avLst/>
          </a:prstGeom>
        </p:spPr>
      </p:pic>
      <p:sp>
        <p:nvSpPr>
          <p:cNvPr id="13" name="TextBox 12">
            <a:extLst>
              <a:ext uri="{FF2B5EF4-FFF2-40B4-BE49-F238E27FC236}">
                <a16:creationId xmlns:a16="http://schemas.microsoft.com/office/drawing/2014/main" id="{2BF2B368-02BC-6191-5356-7E7E9C01500F}"/>
              </a:ext>
            </a:extLst>
          </p:cNvPr>
          <p:cNvSpPr txBox="1"/>
          <p:nvPr/>
        </p:nvSpPr>
        <p:spPr>
          <a:xfrm>
            <a:off x="3016188" y="3917045"/>
            <a:ext cx="432853" cy="670326"/>
          </a:xfrm>
          <a:prstGeom prst="rect">
            <a:avLst/>
          </a:prstGeom>
          <a:noFill/>
        </p:spPr>
        <p:txBody>
          <a:bodyPr wrap="square" rtlCol="0">
            <a:spAutoFit/>
          </a:bodyPr>
          <a:lstStyle/>
          <a:p>
            <a:endParaRPr lang="en-IN" dirty="0"/>
          </a:p>
        </p:txBody>
      </p:sp>
      <p:sp>
        <p:nvSpPr>
          <p:cNvPr id="14" name="TextBox 13">
            <a:extLst>
              <a:ext uri="{FF2B5EF4-FFF2-40B4-BE49-F238E27FC236}">
                <a16:creationId xmlns:a16="http://schemas.microsoft.com/office/drawing/2014/main" id="{4FBDDFEA-5F57-EB6C-11CB-1AC508201494}"/>
              </a:ext>
            </a:extLst>
          </p:cNvPr>
          <p:cNvSpPr txBox="1"/>
          <p:nvPr/>
        </p:nvSpPr>
        <p:spPr>
          <a:xfrm>
            <a:off x="786581" y="4988540"/>
            <a:ext cx="6184490" cy="400110"/>
          </a:xfrm>
          <a:prstGeom prst="rect">
            <a:avLst/>
          </a:prstGeom>
          <a:noFill/>
        </p:spPr>
        <p:txBody>
          <a:bodyPr wrap="square" rtlCol="0">
            <a:spAutoFit/>
          </a:bodyPr>
          <a:lstStyle/>
          <a:p>
            <a:pPr algn="ctr"/>
            <a:r>
              <a:rPr lang="en-US" sz="2000" dirty="0">
                <a:solidFill>
                  <a:schemeClr val="bg1"/>
                </a:solidFill>
                <a:latin typeface="Arial Narrow" panose="020B0606020202030204" pitchFamily="34" charset="0"/>
              </a:rPr>
              <a:t>  Powered by: Infinisec Technologies Pvt. Ltd</a:t>
            </a:r>
            <a:endParaRPr lang="en-IN" sz="20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34954124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78D6D3-0D3B-557E-1C28-80B2D93D91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251" y="80387"/>
            <a:ext cx="15610277" cy="7103608"/>
          </a:xfrm>
          <a:prstGeom prst="rect">
            <a:avLst/>
          </a:prstGeom>
          <a:ln w="2286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98556515-1C01-E737-F4CC-A3D7A4F423DA}"/>
              </a:ext>
            </a:extLst>
          </p:cNvPr>
          <p:cNvSpPr txBox="1"/>
          <p:nvPr/>
        </p:nvSpPr>
        <p:spPr>
          <a:xfrm>
            <a:off x="1093648" y="-1"/>
            <a:ext cx="8819535" cy="707886"/>
          </a:xfrm>
          <a:prstGeom prst="rect">
            <a:avLst/>
          </a:prstGeom>
          <a:noFill/>
        </p:spPr>
        <p:txBody>
          <a:bodyPr wrap="square" rtlCol="0">
            <a:spAutoFit/>
          </a:bodyPr>
          <a:lstStyle/>
          <a:p>
            <a:pPr algn="ctr"/>
            <a:r>
              <a:rPr lang="en-IN" sz="4000" b="1" dirty="0">
                <a:solidFill>
                  <a:schemeClr val="bg1"/>
                </a:solidFill>
                <a:latin typeface="Algerian" panose="04020705040A02060702" pitchFamily="82" charset="0"/>
              </a:rPr>
              <a:t>Future Enhancements</a:t>
            </a:r>
          </a:p>
        </p:txBody>
      </p:sp>
      <p:sp>
        <p:nvSpPr>
          <p:cNvPr id="5" name="TextBox 4">
            <a:extLst>
              <a:ext uri="{FF2B5EF4-FFF2-40B4-BE49-F238E27FC236}">
                <a16:creationId xmlns:a16="http://schemas.microsoft.com/office/drawing/2014/main" id="{D6239965-3F57-57D8-0F5A-187F90F78DEC}"/>
              </a:ext>
            </a:extLst>
          </p:cNvPr>
          <p:cNvSpPr txBox="1"/>
          <p:nvPr/>
        </p:nvSpPr>
        <p:spPr>
          <a:xfrm>
            <a:off x="-1995948" y="788272"/>
            <a:ext cx="15475973" cy="6370975"/>
          </a:xfrm>
          <a:prstGeom prst="rect">
            <a:avLst/>
          </a:prstGeom>
          <a:noFill/>
        </p:spPr>
        <p:txBody>
          <a:bodyPr wrap="square" rtlCol="0">
            <a:spAutoFit/>
          </a:bodyPr>
          <a:lstStyle/>
          <a:p>
            <a:pPr marL="457200" indent="-457200">
              <a:buAutoNum type="arabicPeriod"/>
            </a:pPr>
            <a:r>
              <a:rPr lang="en-IN" sz="2400" b="1" dirty="0">
                <a:solidFill>
                  <a:schemeClr val="bg1"/>
                </a:solidFill>
                <a:latin typeface="Arial Narrow" panose="020B0606020202030204" pitchFamily="34" charset="0"/>
              </a:rPr>
              <a:t>Hyper-Realistic Deepfakes:</a:t>
            </a:r>
          </a:p>
          <a:p>
            <a:pPr marL="342900" indent="-342900">
              <a:buFont typeface="Arial" panose="020B0604020202020204" pitchFamily="34" charset="0"/>
              <a:buChar char="•"/>
            </a:pPr>
            <a:r>
              <a:rPr lang="en-US" sz="2400" dirty="0">
                <a:solidFill>
                  <a:schemeClr val="bg1"/>
                </a:solidFill>
                <a:latin typeface="Arial Narrow" panose="020B0606020202030204" pitchFamily="34" charset="0"/>
              </a:rPr>
              <a:t>  Deepfake technology will become indistinguishable from real video and audio, making visual scams even harder to detect.</a:t>
            </a:r>
          </a:p>
          <a:p>
            <a:pPr marL="342900" indent="-342900">
              <a:buFont typeface="Arial" panose="020B0604020202020204" pitchFamily="34" charset="0"/>
              <a:buChar char="•"/>
            </a:pPr>
            <a:endParaRPr lang="en-US" sz="2400" b="1" dirty="0">
              <a:solidFill>
                <a:schemeClr val="bg1"/>
              </a:solidFill>
              <a:latin typeface="Arial Narrow" panose="020B0606020202030204" pitchFamily="34" charset="0"/>
            </a:endParaRPr>
          </a:p>
          <a:p>
            <a:pPr marL="457200" indent="-457200">
              <a:buAutoNum type="arabicPeriod" startAt="2"/>
            </a:pPr>
            <a:r>
              <a:rPr lang="en-IN" sz="2400" b="1" dirty="0">
                <a:solidFill>
                  <a:schemeClr val="bg1"/>
                </a:solidFill>
                <a:latin typeface="Arial Narrow" panose="020B0606020202030204" pitchFamily="34" charset="0"/>
              </a:rPr>
              <a:t>Autonomous Phishing Bots:</a:t>
            </a:r>
          </a:p>
          <a:p>
            <a:pPr marL="457200" indent="-457200">
              <a:buFont typeface="Arial" panose="020B0604020202020204" pitchFamily="34" charset="0"/>
              <a:buChar char="•"/>
            </a:pPr>
            <a:r>
              <a:rPr lang="en-US" sz="2400" dirty="0">
                <a:solidFill>
                  <a:schemeClr val="bg1"/>
                </a:solidFill>
                <a:latin typeface="Arial Narrow" panose="020B0606020202030204" pitchFamily="34" charset="0"/>
              </a:rPr>
              <a:t>AI agents may be deployed on social media and messaging platforms to automatically identify, engage, and phish victims in real time using   personalized data.</a:t>
            </a:r>
          </a:p>
          <a:p>
            <a:pPr marL="457200" indent="-457200">
              <a:buFont typeface="Arial" panose="020B0604020202020204" pitchFamily="34" charset="0"/>
              <a:buChar char="•"/>
            </a:pPr>
            <a:endParaRPr lang="en-US" sz="2400" b="1" dirty="0">
              <a:solidFill>
                <a:schemeClr val="bg1"/>
              </a:solidFill>
              <a:latin typeface="Arial Narrow" panose="020B0606020202030204" pitchFamily="34" charset="0"/>
            </a:endParaRPr>
          </a:p>
          <a:p>
            <a:pPr marL="457200" indent="-457200">
              <a:buAutoNum type="arabicPeriod" startAt="3"/>
            </a:pPr>
            <a:r>
              <a:rPr lang="en-IN" sz="2400" b="1" dirty="0">
                <a:solidFill>
                  <a:schemeClr val="bg1"/>
                </a:solidFill>
                <a:latin typeface="Arial Narrow" panose="020B0606020202030204" pitchFamily="34" charset="0"/>
              </a:rPr>
              <a:t>AI-Augmented Cyber Defense:</a:t>
            </a:r>
          </a:p>
          <a:p>
            <a:pPr marL="457200" indent="-457200">
              <a:buFont typeface="Arial" panose="020B0604020202020204" pitchFamily="34" charset="0"/>
              <a:buChar char="•"/>
            </a:pPr>
            <a:r>
              <a:rPr lang="en-US" sz="2400" dirty="0">
                <a:solidFill>
                  <a:schemeClr val="bg1"/>
                </a:solidFill>
                <a:latin typeface="Arial Narrow" panose="020B0606020202030204" pitchFamily="34" charset="0"/>
              </a:rPr>
              <a:t>The future will also see the rise of AI in cybersecurity defense—such as automated phishing detection, behavioral analysis, and real-time anomaly tracking.</a:t>
            </a:r>
          </a:p>
          <a:p>
            <a:pPr marL="457200" indent="-457200">
              <a:buFont typeface="Arial" panose="020B0604020202020204" pitchFamily="34" charset="0"/>
              <a:buChar char="•"/>
            </a:pPr>
            <a:endParaRPr lang="en-US" sz="2400" b="1" dirty="0">
              <a:solidFill>
                <a:schemeClr val="bg1"/>
              </a:solidFill>
              <a:latin typeface="Arial Narrow" panose="020B0606020202030204" pitchFamily="34" charset="0"/>
            </a:endParaRPr>
          </a:p>
          <a:p>
            <a:pPr marL="457200" indent="-457200">
              <a:buAutoNum type="arabicPeriod" startAt="4"/>
            </a:pPr>
            <a:r>
              <a:rPr lang="en-IN" sz="2400" b="1" dirty="0">
                <a:solidFill>
                  <a:schemeClr val="bg1"/>
                </a:solidFill>
                <a:latin typeface="Arial Narrow" panose="020B0606020202030204" pitchFamily="34" charset="0"/>
              </a:rPr>
              <a:t>AI-Ethics and Policy Frameworks:</a:t>
            </a:r>
          </a:p>
          <a:p>
            <a:pPr marL="457200" indent="-457200">
              <a:buFont typeface="Arial" panose="020B0604020202020204" pitchFamily="34" charset="0"/>
              <a:buChar char="•"/>
            </a:pPr>
            <a:r>
              <a:rPr lang="en-US" sz="2400" dirty="0">
                <a:solidFill>
                  <a:schemeClr val="bg1"/>
                </a:solidFill>
                <a:latin typeface="Arial Narrow" panose="020B0606020202030204" pitchFamily="34" charset="0"/>
              </a:rPr>
              <a:t>There will be an increased push for global AI regulation and ethical guidelines to prevent the misuse of generative AI tools.</a:t>
            </a:r>
          </a:p>
          <a:p>
            <a:pPr marL="457200" indent="-457200">
              <a:buFont typeface="Arial" panose="020B0604020202020204" pitchFamily="34" charset="0"/>
              <a:buChar char="•"/>
            </a:pPr>
            <a:endParaRPr lang="en-US" sz="2400" b="1" dirty="0">
              <a:solidFill>
                <a:schemeClr val="bg1"/>
              </a:solidFill>
              <a:latin typeface="Arial Narrow" panose="020B0606020202030204" pitchFamily="34" charset="0"/>
            </a:endParaRPr>
          </a:p>
          <a:p>
            <a:pPr marL="457200" indent="-457200">
              <a:buAutoNum type="arabicPeriod" startAt="5"/>
            </a:pPr>
            <a:r>
              <a:rPr lang="en-IN" sz="2400" b="1" dirty="0">
                <a:solidFill>
                  <a:schemeClr val="bg1"/>
                </a:solidFill>
                <a:latin typeface="Arial Narrow" panose="020B0606020202030204" pitchFamily="34" charset="0"/>
              </a:rPr>
              <a:t>Upskilling the Workforce: </a:t>
            </a:r>
          </a:p>
          <a:p>
            <a:pPr marL="342900" indent="-342900">
              <a:buFont typeface="Arial" panose="020B0604020202020204" pitchFamily="34" charset="0"/>
              <a:buChar char="•"/>
            </a:pPr>
            <a:r>
              <a:rPr lang="en-IN" sz="2400" b="1" dirty="0">
                <a:solidFill>
                  <a:schemeClr val="bg1"/>
                </a:solidFill>
                <a:latin typeface="Arial Narrow" panose="020B0606020202030204" pitchFamily="34" charset="0"/>
              </a:rPr>
              <a:t> </a:t>
            </a:r>
            <a:r>
              <a:rPr lang="en-US" sz="2400" dirty="0">
                <a:solidFill>
                  <a:schemeClr val="bg1"/>
                </a:solidFill>
                <a:latin typeface="Arial Narrow" panose="020B0606020202030204" pitchFamily="34" charset="0"/>
              </a:rPr>
              <a:t>Organizations will need AI-trained cybersecurity professionals who can understand both the risks and countermeasures associated           with intelligent cyber threats.</a:t>
            </a:r>
            <a:endParaRPr lang="en-IN" sz="2400" b="1" dirty="0">
              <a:solidFill>
                <a:schemeClr val="bg1"/>
              </a:solidFill>
              <a:latin typeface="Arial Narrow" panose="020B0606020202030204" pitchFamily="34" charset="0"/>
            </a:endParaRPr>
          </a:p>
        </p:txBody>
      </p:sp>
      <p:sp>
        <p:nvSpPr>
          <p:cNvPr id="9" name="Rectangle 4">
            <a:extLst>
              <a:ext uri="{FF2B5EF4-FFF2-40B4-BE49-F238E27FC236}">
                <a16:creationId xmlns:a16="http://schemas.microsoft.com/office/drawing/2014/main" id="{88FADD84-2FA4-40BB-87D4-C5CD15310471}"/>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3012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43D6F1-8A87-2035-D756-339384B9A5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9806" y="0"/>
            <a:ext cx="15426812" cy="8308258"/>
          </a:xfrm>
          <a:prstGeom prst="rect">
            <a:avLst/>
          </a:prstGeom>
          <a:ln w="2286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A70C87A1-AE79-5DB5-5EFC-DE0B4060E068}"/>
              </a:ext>
            </a:extLst>
          </p:cNvPr>
          <p:cNvSpPr txBox="1"/>
          <p:nvPr/>
        </p:nvSpPr>
        <p:spPr>
          <a:xfrm>
            <a:off x="4395019" y="88490"/>
            <a:ext cx="7698657" cy="707886"/>
          </a:xfrm>
          <a:prstGeom prst="rect">
            <a:avLst/>
          </a:prstGeom>
          <a:noFill/>
        </p:spPr>
        <p:txBody>
          <a:bodyPr wrap="square" rtlCol="0">
            <a:spAutoFit/>
          </a:bodyPr>
          <a:lstStyle/>
          <a:p>
            <a:pPr algn="ctr"/>
            <a:r>
              <a:rPr lang="en-IN" sz="4000" dirty="0">
                <a:solidFill>
                  <a:schemeClr val="bg1"/>
                </a:solidFill>
                <a:latin typeface="Algerian" panose="04020705040A02060702" pitchFamily="82" charset="0"/>
              </a:rPr>
              <a:t>References</a:t>
            </a:r>
          </a:p>
        </p:txBody>
      </p:sp>
      <p:sp>
        <p:nvSpPr>
          <p:cNvPr id="7" name="TextBox 6">
            <a:extLst>
              <a:ext uri="{FF2B5EF4-FFF2-40B4-BE49-F238E27FC236}">
                <a16:creationId xmlns:a16="http://schemas.microsoft.com/office/drawing/2014/main" id="{4D04C2B2-5F63-47BB-8E7F-544AFC229E78}"/>
              </a:ext>
            </a:extLst>
          </p:cNvPr>
          <p:cNvSpPr txBox="1"/>
          <p:nvPr/>
        </p:nvSpPr>
        <p:spPr>
          <a:xfrm>
            <a:off x="4395019" y="884865"/>
            <a:ext cx="9104671" cy="5940088"/>
          </a:xfrm>
          <a:prstGeom prst="rect">
            <a:avLst/>
          </a:prstGeom>
          <a:noFill/>
        </p:spPr>
        <p:txBody>
          <a:bodyPr wrap="square" rtlCol="0">
            <a:spAutoFit/>
          </a:bodyPr>
          <a:lstStyle/>
          <a:p>
            <a:pPr marL="342900" indent="-342900">
              <a:buAutoNum type="arabicPeriod"/>
            </a:pPr>
            <a:r>
              <a:rPr lang="en-IN" sz="2000" b="1" dirty="0">
                <a:solidFill>
                  <a:schemeClr val="bg1"/>
                </a:solidFill>
                <a:latin typeface="Arial Narrow" panose="020B0606020202030204" pitchFamily="34" charset="0"/>
              </a:rPr>
              <a:t>MIT Technology Review (2023) = </a:t>
            </a:r>
            <a:r>
              <a:rPr lang="en-US" sz="2000" dirty="0">
                <a:solidFill>
                  <a:schemeClr val="bg1"/>
                </a:solidFill>
                <a:latin typeface="Arial Narrow" panose="020B0606020202030204" pitchFamily="34" charset="0"/>
              </a:rPr>
              <a:t>Coverage on AI misuse in phishing and scams.</a:t>
            </a:r>
          </a:p>
          <a:p>
            <a:pPr marL="342900" indent="-342900">
              <a:buAutoNum type="arabicPeriod"/>
            </a:pPr>
            <a:endParaRPr lang="en-US" sz="2000" dirty="0">
              <a:solidFill>
                <a:schemeClr val="bg1"/>
              </a:solidFill>
              <a:latin typeface="Arial Narrow" panose="020B0606020202030204" pitchFamily="34" charset="0"/>
            </a:endParaRPr>
          </a:p>
          <a:p>
            <a:r>
              <a:rPr lang="en-IN" sz="2000" dirty="0">
                <a:solidFill>
                  <a:schemeClr val="bg1"/>
                </a:solidFill>
                <a:latin typeface="Arial Narrow" panose="020B0606020202030204" pitchFamily="34" charset="0"/>
              </a:rPr>
              <a:t>2. </a:t>
            </a:r>
            <a:r>
              <a:rPr lang="en-US" sz="2000" b="1" dirty="0">
                <a:solidFill>
                  <a:schemeClr val="bg1"/>
                </a:solidFill>
                <a:latin typeface="Arial Narrow" panose="020B0606020202030204" pitchFamily="34" charset="0"/>
              </a:rPr>
              <a:t>Europol Report on AI and Crime (2023) = </a:t>
            </a:r>
            <a:r>
              <a:rPr lang="en-US" sz="2000" dirty="0">
                <a:solidFill>
                  <a:schemeClr val="bg1"/>
                </a:solidFill>
                <a:latin typeface="Arial Narrow" panose="020B0606020202030204" pitchFamily="34" charset="0"/>
              </a:rPr>
              <a:t>Use of LLMs and deepfakes in cybercrime.</a:t>
            </a:r>
          </a:p>
          <a:p>
            <a:endParaRPr lang="en-US" sz="2000" dirty="0">
              <a:solidFill>
                <a:schemeClr val="bg1"/>
              </a:solidFill>
              <a:latin typeface="Arial Narrow" panose="020B0606020202030204" pitchFamily="34" charset="0"/>
            </a:endParaRPr>
          </a:p>
          <a:p>
            <a:r>
              <a:rPr lang="en-US" sz="2000" dirty="0">
                <a:solidFill>
                  <a:schemeClr val="bg1"/>
                </a:solidFill>
                <a:latin typeface="Arial Narrow" panose="020B0606020202030204" pitchFamily="34" charset="0"/>
              </a:rPr>
              <a:t>3. </a:t>
            </a:r>
            <a:r>
              <a:rPr lang="en-US" sz="2000" b="1" dirty="0">
                <a:solidFill>
                  <a:schemeClr val="bg1"/>
                </a:solidFill>
                <a:latin typeface="Arial Narrow" panose="020B0606020202030204" pitchFamily="34" charset="0"/>
              </a:rPr>
              <a:t>CISA (Cybersecurity &amp; Infrastructure Security Agency) = </a:t>
            </a:r>
            <a:r>
              <a:rPr lang="en-US" sz="2000" dirty="0">
                <a:solidFill>
                  <a:schemeClr val="bg1"/>
                </a:solidFill>
                <a:latin typeface="Arial Narrow" panose="020B0606020202030204" pitchFamily="34" charset="0"/>
              </a:rPr>
              <a:t>Public alerts on phishing trends.</a:t>
            </a:r>
          </a:p>
          <a:p>
            <a:endParaRPr lang="en-US" sz="2000" dirty="0">
              <a:solidFill>
                <a:schemeClr val="bg1"/>
              </a:solidFill>
              <a:latin typeface="Arial Narrow" panose="020B0606020202030204" pitchFamily="34" charset="0"/>
            </a:endParaRPr>
          </a:p>
          <a:p>
            <a:r>
              <a:rPr lang="en-US" sz="2000" b="1" dirty="0">
                <a:solidFill>
                  <a:schemeClr val="bg1"/>
                </a:solidFill>
                <a:latin typeface="Arial Narrow" panose="020B0606020202030204" pitchFamily="34" charset="0"/>
              </a:rPr>
              <a:t>4. </a:t>
            </a:r>
            <a:r>
              <a:rPr lang="en-IN" sz="2000" b="1" dirty="0">
                <a:solidFill>
                  <a:schemeClr val="bg1"/>
                </a:solidFill>
                <a:latin typeface="Arial Narrow" panose="020B0606020202030204" pitchFamily="34" charset="0"/>
              </a:rPr>
              <a:t>IEEE Research Papers = </a:t>
            </a:r>
            <a:r>
              <a:rPr lang="en-US" sz="2000" dirty="0">
                <a:solidFill>
                  <a:schemeClr val="bg1"/>
                </a:solidFill>
                <a:latin typeface="Arial Narrow" panose="020B0606020202030204" pitchFamily="34" charset="0"/>
              </a:rPr>
              <a:t>Technical studies on deepfake detection and AI ethics.</a:t>
            </a:r>
          </a:p>
          <a:p>
            <a:endParaRPr lang="en-US" sz="2000" dirty="0">
              <a:solidFill>
                <a:schemeClr val="bg1"/>
              </a:solidFill>
              <a:latin typeface="Arial Narrow" panose="020B0606020202030204" pitchFamily="34" charset="0"/>
            </a:endParaRPr>
          </a:p>
          <a:p>
            <a:r>
              <a:rPr lang="en-US" sz="2000" dirty="0">
                <a:solidFill>
                  <a:schemeClr val="bg1"/>
                </a:solidFill>
                <a:latin typeface="Arial Narrow" panose="020B0606020202030204" pitchFamily="34" charset="0"/>
              </a:rPr>
              <a:t>5. </a:t>
            </a:r>
            <a:r>
              <a:rPr lang="en-IN" sz="2000" b="1" dirty="0">
                <a:solidFill>
                  <a:schemeClr val="bg1"/>
                </a:solidFill>
                <a:latin typeface="Arial Narrow" panose="020B0606020202030204" pitchFamily="34" charset="0"/>
              </a:rPr>
              <a:t>Symantec AI Threat Report = </a:t>
            </a:r>
            <a:r>
              <a:rPr lang="en-US" sz="2000" dirty="0">
                <a:solidFill>
                  <a:schemeClr val="bg1"/>
                </a:solidFill>
                <a:latin typeface="Arial Narrow" panose="020B0606020202030204" pitchFamily="34" charset="0"/>
              </a:rPr>
              <a:t>Insights into AI-generated malware and phishing campaigns.</a:t>
            </a:r>
          </a:p>
          <a:p>
            <a:endParaRPr lang="en-US" sz="2000" dirty="0">
              <a:solidFill>
                <a:schemeClr val="bg1"/>
              </a:solidFill>
              <a:latin typeface="Arial Narrow" panose="020B0606020202030204" pitchFamily="34" charset="0"/>
            </a:endParaRPr>
          </a:p>
          <a:p>
            <a:r>
              <a:rPr lang="en-US" sz="2000" dirty="0">
                <a:solidFill>
                  <a:schemeClr val="bg1"/>
                </a:solidFill>
                <a:latin typeface="Arial Narrow" panose="020B0606020202030204" pitchFamily="34" charset="0"/>
              </a:rPr>
              <a:t>6. </a:t>
            </a:r>
            <a:r>
              <a:rPr lang="en-IN" sz="2000" b="1" dirty="0">
                <a:solidFill>
                  <a:schemeClr val="bg1"/>
                </a:solidFill>
                <a:latin typeface="Arial Narrow" panose="020B0606020202030204" pitchFamily="34" charset="0"/>
              </a:rPr>
              <a:t>OWASP AI Security Guidelines = </a:t>
            </a:r>
            <a:r>
              <a:rPr lang="en-US" sz="2000" dirty="0">
                <a:solidFill>
                  <a:schemeClr val="bg1"/>
                </a:solidFill>
                <a:latin typeface="Arial Narrow" panose="020B0606020202030204" pitchFamily="34" charset="0"/>
              </a:rPr>
              <a:t>Best practices for AI safety in cybersecurity.</a:t>
            </a:r>
          </a:p>
          <a:p>
            <a:endParaRPr lang="en-US" sz="2000" dirty="0">
              <a:solidFill>
                <a:schemeClr val="bg1"/>
              </a:solidFill>
              <a:latin typeface="Arial Narrow" panose="020B0606020202030204" pitchFamily="34" charset="0"/>
            </a:endParaRPr>
          </a:p>
          <a:p>
            <a:r>
              <a:rPr lang="en-US" sz="2000" b="1" dirty="0">
                <a:solidFill>
                  <a:schemeClr val="bg1"/>
                </a:solidFill>
                <a:latin typeface="Arial Narrow" panose="020B0606020202030204" pitchFamily="34" charset="0"/>
              </a:rPr>
              <a:t>7. IBM X-Force Threat Intelligence Index = </a:t>
            </a:r>
            <a:r>
              <a:rPr lang="en-US" sz="2000" dirty="0">
                <a:solidFill>
                  <a:schemeClr val="bg1"/>
                </a:solidFill>
                <a:latin typeface="Arial Narrow" panose="020B0606020202030204" pitchFamily="34" charset="0"/>
              </a:rPr>
              <a:t>Case studies and data on phishing and fraud.</a:t>
            </a:r>
          </a:p>
          <a:p>
            <a:endParaRPr lang="en-US" sz="2000" dirty="0">
              <a:solidFill>
                <a:schemeClr val="bg1"/>
              </a:solidFill>
              <a:latin typeface="Arial Narrow" panose="020B0606020202030204" pitchFamily="34" charset="0"/>
            </a:endParaRPr>
          </a:p>
          <a:p>
            <a:r>
              <a:rPr lang="en-US" sz="2000" b="1" dirty="0">
                <a:solidFill>
                  <a:schemeClr val="bg1"/>
                </a:solidFill>
                <a:latin typeface="Arial Narrow" panose="020B0606020202030204" pitchFamily="34" charset="0"/>
              </a:rPr>
              <a:t>8. </a:t>
            </a:r>
            <a:r>
              <a:rPr lang="en-IN" sz="2000" b="1" dirty="0">
                <a:solidFill>
                  <a:schemeClr val="bg1"/>
                </a:solidFill>
                <a:latin typeface="Arial Narrow" panose="020B0606020202030204" pitchFamily="34" charset="0"/>
              </a:rPr>
              <a:t>Forbes Cybersecurity Predictions = </a:t>
            </a:r>
            <a:r>
              <a:rPr lang="en-US" sz="2000" dirty="0">
                <a:solidFill>
                  <a:schemeClr val="bg1"/>
                </a:solidFill>
                <a:latin typeface="Arial Narrow" panose="020B0606020202030204" pitchFamily="34" charset="0"/>
              </a:rPr>
              <a:t>Trends and forecasts about AI threats.</a:t>
            </a:r>
          </a:p>
          <a:p>
            <a:endParaRPr lang="en-US" sz="2000" dirty="0">
              <a:solidFill>
                <a:schemeClr val="bg1"/>
              </a:solidFill>
              <a:latin typeface="Arial Narrow" panose="020B0606020202030204" pitchFamily="34" charset="0"/>
            </a:endParaRPr>
          </a:p>
          <a:p>
            <a:r>
              <a:rPr lang="en-US" sz="2000" b="1" dirty="0">
                <a:solidFill>
                  <a:schemeClr val="bg1"/>
                </a:solidFill>
                <a:latin typeface="Arial Narrow" panose="020B0606020202030204" pitchFamily="34" charset="0"/>
              </a:rPr>
              <a:t>9. </a:t>
            </a:r>
            <a:r>
              <a:rPr lang="en-IN" sz="2000" b="1" dirty="0">
                <a:solidFill>
                  <a:schemeClr val="bg1"/>
                </a:solidFill>
                <a:latin typeface="Arial Narrow" panose="020B0606020202030204" pitchFamily="34" charset="0"/>
              </a:rPr>
              <a:t>Wired Magazine = </a:t>
            </a:r>
            <a:r>
              <a:rPr lang="en-US" sz="2000" dirty="0">
                <a:solidFill>
                  <a:schemeClr val="bg1"/>
                </a:solidFill>
                <a:latin typeface="Arial Narrow" panose="020B0606020202030204" pitchFamily="34" charset="0"/>
              </a:rPr>
              <a:t>Articles on real-world examples of AI in scams.</a:t>
            </a:r>
          </a:p>
          <a:p>
            <a:endParaRPr lang="en-US" sz="2000" dirty="0">
              <a:solidFill>
                <a:schemeClr val="bg1"/>
              </a:solidFill>
              <a:latin typeface="Arial Narrow" panose="020B0606020202030204" pitchFamily="34" charset="0"/>
            </a:endParaRPr>
          </a:p>
          <a:p>
            <a:r>
              <a:rPr lang="en-US" sz="2000" b="1" dirty="0">
                <a:solidFill>
                  <a:schemeClr val="bg1"/>
                </a:solidFill>
                <a:latin typeface="Arial Narrow" panose="020B0606020202030204" pitchFamily="34" charset="0"/>
              </a:rPr>
              <a:t>10. </a:t>
            </a:r>
            <a:r>
              <a:rPr lang="en-IN" sz="2000" b="1" dirty="0">
                <a:solidFill>
                  <a:schemeClr val="bg1"/>
                </a:solidFill>
                <a:latin typeface="Arial Narrow" panose="020B0606020202030204" pitchFamily="34" charset="0"/>
              </a:rPr>
              <a:t>Bleeping Computer = </a:t>
            </a:r>
            <a:r>
              <a:rPr lang="en-US" sz="2000" dirty="0">
                <a:solidFill>
                  <a:schemeClr val="bg1"/>
                </a:solidFill>
                <a:latin typeface="Arial Narrow" panose="020B0606020202030204" pitchFamily="34" charset="0"/>
              </a:rPr>
              <a:t>News reports on AI voice cloning, deepfake interviews, and more.</a:t>
            </a:r>
            <a:endParaRPr lang="en-IN" sz="2000" b="1"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69097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DDE56B-E2D3-57F7-EACF-F78D5FDC2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591" y="-41787"/>
            <a:ext cx="14540727" cy="6472732"/>
          </a:xfrm>
          <a:prstGeom prst="rect">
            <a:avLst/>
          </a:prstGeom>
          <a:ln w="2286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F0B4D05B-0A57-C548-4221-FDA731367088}"/>
              </a:ext>
            </a:extLst>
          </p:cNvPr>
          <p:cNvSpPr txBox="1"/>
          <p:nvPr/>
        </p:nvSpPr>
        <p:spPr>
          <a:xfrm>
            <a:off x="-1022554" y="2861187"/>
            <a:ext cx="13008077" cy="830997"/>
          </a:xfrm>
          <a:prstGeom prst="rect">
            <a:avLst/>
          </a:prstGeom>
          <a:noFill/>
        </p:spPr>
        <p:txBody>
          <a:bodyPr wrap="square" rtlCol="0">
            <a:spAutoFit/>
          </a:bodyPr>
          <a:lstStyle/>
          <a:p>
            <a:pPr algn="ctr"/>
            <a:r>
              <a:rPr lang="en-US" sz="4800" b="1" dirty="0">
                <a:latin typeface="Algerian" panose="04020705040A02060702" pitchFamily="82" charset="0"/>
              </a:rPr>
              <a:t> </a:t>
            </a:r>
            <a:r>
              <a:rPr lang="en-US" sz="4800" b="1" dirty="0">
                <a:solidFill>
                  <a:schemeClr val="bg1"/>
                </a:solidFill>
                <a:latin typeface="Algerian" panose="04020705040A02060702" pitchFamily="82" charset="0"/>
              </a:rPr>
              <a:t>Thank you for your time and attention!</a:t>
            </a:r>
            <a:endParaRPr lang="en-IN" sz="4800" b="1" dirty="0">
              <a:solidFill>
                <a:schemeClr val="bg1"/>
              </a:solidFill>
              <a:latin typeface="Algerian" panose="04020705040A02060702" pitchFamily="82" charset="0"/>
            </a:endParaRPr>
          </a:p>
        </p:txBody>
      </p:sp>
    </p:spTree>
    <p:extLst>
      <p:ext uri="{BB962C8B-B14F-4D97-AF65-F5344CB8AC3E}">
        <p14:creationId xmlns:p14="http://schemas.microsoft.com/office/powerpoint/2010/main" val="507632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C2BE5F-AA19-7096-D0EE-058216FF14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4272" y="-884902"/>
            <a:ext cx="15269498" cy="6764592"/>
          </a:xfrm>
          <a:prstGeom prst="rect">
            <a:avLst/>
          </a:prstGeom>
          <a:ln w="228600" cap="sq" cmpd="thickThin">
            <a:solidFill>
              <a:srgbClr val="000000"/>
            </a:solidFill>
            <a:prstDash val="solid"/>
            <a:miter lim="800000"/>
          </a:ln>
          <a:effectLst>
            <a:innerShdw blurRad="76200">
              <a:srgbClr val="000000"/>
            </a:innerShdw>
          </a:effectLst>
        </p:spPr>
      </p:pic>
      <p:sp>
        <p:nvSpPr>
          <p:cNvPr id="5" name="TextBox 4">
            <a:extLst>
              <a:ext uri="{FF2B5EF4-FFF2-40B4-BE49-F238E27FC236}">
                <a16:creationId xmlns:a16="http://schemas.microsoft.com/office/drawing/2014/main" id="{C2B8C065-A965-8CA8-4236-000864C6F012}"/>
              </a:ext>
            </a:extLst>
          </p:cNvPr>
          <p:cNvSpPr txBox="1"/>
          <p:nvPr/>
        </p:nvSpPr>
        <p:spPr>
          <a:xfrm>
            <a:off x="2143432" y="-884902"/>
            <a:ext cx="4090220" cy="830997"/>
          </a:xfrm>
          <a:prstGeom prst="rect">
            <a:avLst/>
          </a:prstGeom>
          <a:noFill/>
        </p:spPr>
        <p:txBody>
          <a:bodyPr wrap="square" rtlCol="0">
            <a:spAutoFit/>
          </a:bodyPr>
          <a:lstStyle/>
          <a:p>
            <a:pPr algn="ctr"/>
            <a:r>
              <a:rPr lang="en-IN" sz="4800" b="1" dirty="0">
                <a:solidFill>
                  <a:schemeClr val="bg1"/>
                </a:solidFill>
                <a:latin typeface="Algerian" panose="04020705040A02060702" pitchFamily="82" charset="0"/>
              </a:rPr>
              <a:t>Abstract</a:t>
            </a:r>
          </a:p>
        </p:txBody>
      </p:sp>
      <p:sp>
        <p:nvSpPr>
          <p:cNvPr id="6" name="TextBox 5">
            <a:extLst>
              <a:ext uri="{FF2B5EF4-FFF2-40B4-BE49-F238E27FC236}">
                <a16:creationId xmlns:a16="http://schemas.microsoft.com/office/drawing/2014/main" id="{F2088363-CAC8-BA91-D1FE-6EC0FA639C37}"/>
              </a:ext>
            </a:extLst>
          </p:cNvPr>
          <p:cNvSpPr txBox="1"/>
          <p:nvPr/>
        </p:nvSpPr>
        <p:spPr>
          <a:xfrm>
            <a:off x="-1592826" y="398021"/>
            <a:ext cx="11611898" cy="5632311"/>
          </a:xfrm>
          <a:prstGeom prst="rect">
            <a:avLst/>
          </a:prstGeom>
          <a:noFill/>
        </p:spPr>
        <p:txBody>
          <a:bodyPr wrap="square" rtlCol="0">
            <a:spAutoFit/>
          </a:bodyPr>
          <a:lstStyle/>
          <a:p>
            <a:pPr>
              <a:buNone/>
            </a:pPr>
            <a:r>
              <a:rPr lang="en-US" sz="2400" b="1" i="1" dirty="0">
                <a:latin typeface="Arial Narrow" panose="020B0606020202030204" pitchFamily="34" charset="0"/>
              </a:rPr>
              <a:t>This research explores the growing role of Artificial Intelligence (AI) in modern phishing and social engineering campaigns. As AI technologies like large language models (LLMs), deepfake tools, and voice cloning software become increasingly accessible, cybercriminals are leveraging them to craft highly personalized, convincing, and large-scale attacks that traditional security systems struggle to detect.</a:t>
            </a:r>
          </a:p>
          <a:p>
            <a:pPr>
              <a:buNone/>
            </a:pPr>
            <a:r>
              <a:rPr lang="en-US" sz="2400" b="1" i="1" dirty="0">
                <a:latin typeface="Arial Narrow" panose="020B0606020202030204" pitchFamily="34" charset="0"/>
              </a:rPr>
              <a:t>The study investigates how tools such as ChatGPT, WormGPT, Eleven Labs, and DeepFaceLab are being misused to manipulate human behavior, automate phishing, and impersonate trusted individuals. Real-world case studies are analyzed to understand the impact of AI-enhanced threats on organizations and individuals.</a:t>
            </a:r>
          </a:p>
          <a:p>
            <a:r>
              <a:rPr lang="en-US" sz="2400" b="1" i="1" dirty="0">
                <a:latin typeface="Arial Narrow" panose="020B0606020202030204" pitchFamily="34" charset="0"/>
              </a:rPr>
              <a:t>This research also highlights the ethical challenges, market relevance, and future risks associated with AI-driven social engineering, while emphasizing the need for AI-aware cybersecurity professionals and proactive defense strategies. The findings underline the urgent necessity for both technical and educational measures to keep pace with evolving AI-powered cyber threats.</a:t>
            </a:r>
          </a:p>
          <a:p>
            <a:pPr algn="just"/>
            <a:endParaRPr lang="en-IN" sz="2400" dirty="0">
              <a:solidFill>
                <a:schemeClr val="bg1"/>
              </a:solidFill>
            </a:endParaRPr>
          </a:p>
        </p:txBody>
      </p:sp>
    </p:spTree>
    <p:extLst>
      <p:ext uri="{BB962C8B-B14F-4D97-AF65-F5344CB8AC3E}">
        <p14:creationId xmlns:p14="http://schemas.microsoft.com/office/powerpoint/2010/main" val="285868952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705129-E7D6-34D0-3220-BCA7FA584E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5614" y="-530940"/>
            <a:ext cx="15641179" cy="7000811"/>
          </a:xfrm>
          <a:prstGeom prst="rect">
            <a:avLst/>
          </a:prstGeom>
          <a:ln w="2286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F8199532-6037-BF74-C206-D69B5582629A}"/>
              </a:ext>
            </a:extLst>
          </p:cNvPr>
          <p:cNvSpPr txBox="1"/>
          <p:nvPr/>
        </p:nvSpPr>
        <p:spPr>
          <a:xfrm>
            <a:off x="-688258" y="-363794"/>
            <a:ext cx="11218605" cy="707886"/>
          </a:xfrm>
          <a:prstGeom prst="rect">
            <a:avLst/>
          </a:prstGeom>
          <a:noFill/>
        </p:spPr>
        <p:txBody>
          <a:bodyPr wrap="square" rtlCol="0">
            <a:spAutoFit/>
          </a:bodyPr>
          <a:lstStyle/>
          <a:p>
            <a:pPr algn="ctr"/>
            <a:r>
              <a:rPr lang="en-IN" sz="4000" b="1" dirty="0">
                <a:solidFill>
                  <a:schemeClr val="bg1"/>
                </a:solidFill>
                <a:latin typeface="Algerian" panose="04020705040A02060702" pitchFamily="82" charset="0"/>
              </a:rPr>
              <a:t>Problem Statement &amp; Objective</a:t>
            </a:r>
          </a:p>
        </p:txBody>
      </p:sp>
      <p:sp>
        <p:nvSpPr>
          <p:cNvPr id="5" name="TextBox 4">
            <a:extLst>
              <a:ext uri="{FF2B5EF4-FFF2-40B4-BE49-F238E27FC236}">
                <a16:creationId xmlns:a16="http://schemas.microsoft.com/office/drawing/2014/main" id="{2CF36A45-4C5C-362D-4A07-9DF8EE503EC7}"/>
              </a:ext>
            </a:extLst>
          </p:cNvPr>
          <p:cNvSpPr txBox="1"/>
          <p:nvPr/>
        </p:nvSpPr>
        <p:spPr>
          <a:xfrm>
            <a:off x="-2015615" y="444789"/>
            <a:ext cx="3529781" cy="523220"/>
          </a:xfrm>
          <a:prstGeom prst="rect">
            <a:avLst/>
          </a:prstGeom>
          <a:noFill/>
        </p:spPr>
        <p:txBody>
          <a:bodyPr wrap="square" rtlCol="0">
            <a:spAutoFit/>
          </a:bodyPr>
          <a:lstStyle/>
          <a:p>
            <a:r>
              <a:rPr lang="en-IN" sz="2800" b="1" dirty="0">
                <a:solidFill>
                  <a:schemeClr val="bg1"/>
                </a:solidFill>
                <a:latin typeface="Arial Narrow" panose="020B0606020202030204" pitchFamily="34" charset="0"/>
              </a:rPr>
              <a:t>Problem</a:t>
            </a:r>
            <a:r>
              <a:rPr lang="en-IN" sz="2800" dirty="0">
                <a:solidFill>
                  <a:schemeClr val="bg1"/>
                </a:solidFill>
                <a:latin typeface="Arial Narrow" panose="020B0606020202030204" pitchFamily="34" charset="0"/>
              </a:rPr>
              <a:t> </a:t>
            </a:r>
            <a:r>
              <a:rPr lang="en-IN" sz="2800" b="1" dirty="0">
                <a:solidFill>
                  <a:schemeClr val="bg1"/>
                </a:solidFill>
                <a:latin typeface="Arial Narrow" panose="020B0606020202030204" pitchFamily="34" charset="0"/>
              </a:rPr>
              <a:t>Statement</a:t>
            </a:r>
            <a:r>
              <a:rPr lang="en-IN" sz="2800" dirty="0">
                <a:solidFill>
                  <a:schemeClr val="bg1"/>
                </a:solidFill>
                <a:latin typeface="Arial Narrow" panose="020B0606020202030204" pitchFamily="34" charset="0"/>
              </a:rPr>
              <a:t>:</a:t>
            </a:r>
          </a:p>
        </p:txBody>
      </p:sp>
      <p:sp>
        <p:nvSpPr>
          <p:cNvPr id="6" name="TextBox 5">
            <a:extLst>
              <a:ext uri="{FF2B5EF4-FFF2-40B4-BE49-F238E27FC236}">
                <a16:creationId xmlns:a16="http://schemas.microsoft.com/office/drawing/2014/main" id="{6B995124-3D24-3A67-672E-51692E1787A0}"/>
              </a:ext>
            </a:extLst>
          </p:cNvPr>
          <p:cNvSpPr txBox="1"/>
          <p:nvPr/>
        </p:nvSpPr>
        <p:spPr>
          <a:xfrm>
            <a:off x="-2015613" y="911349"/>
            <a:ext cx="9586452" cy="1631216"/>
          </a:xfrm>
          <a:prstGeom prst="rect">
            <a:avLst/>
          </a:prstGeom>
          <a:noFill/>
        </p:spPr>
        <p:txBody>
          <a:bodyPr wrap="square" rtlCol="0">
            <a:spAutoFit/>
          </a:bodyPr>
          <a:lstStyle/>
          <a:p>
            <a:r>
              <a:rPr lang="en-US" sz="2000" b="1" dirty="0">
                <a:solidFill>
                  <a:schemeClr val="bg1"/>
                </a:solidFill>
                <a:latin typeface="Arial Narrow" panose="020B0606020202030204" pitchFamily="34" charset="0"/>
              </a:rPr>
              <a:t>With the advancement of AI technologies, phishing and social engineering attacks have become more sophisticated, personalized, and difficult to detect. Cybercriminals are using AI tools like large language models, voice clones, and deepfakes to manipulate targets at scale. Traditional security tools often fail to recognize AI-generated content, and the general public lacks awareness of these evolving threats.</a:t>
            </a:r>
            <a:endParaRPr lang="en-IN" sz="2000" b="1" dirty="0">
              <a:solidFill>
                <a:schemeClr val="bg1"/>
              </a:solidFill>
              <a:latin typeface="Arial Narrow" panose="020B0606020202030204" pitchFamily="34" charset="0"/>
            </a:endParaRPr>
          </a:p>
        </p:txBody>
      </p:sp>
      <p:sp>
        <p:nvSpPr>
          <p:cNvPr id="7" name="TextBox 6">
            <a:extLst>
              <a:ext uri="{FF2B5EF4-FFF2-40B4-BE49-F238E27FC236}">
                <a16:creationId xmlns:a16="http://schemas.microsoft.com/office/drawing/2014/main" id="{EEC7C8DA-ADBC-0FCB-3F57-251B3BAE7DBD}"/>
              </a:ext>
            </a:extLst>
          </p:cNvPr>
          <p:cNvSpPr txBox="1"/>
          <p:nvPr/>
        </p:nvSpPr>
        <p:spPr>
          <a:xfrm>
            <a:off x="-2015613" y="2542565"/>
            <a:ext cx="3028336" cy="461665"/>
          </a:xfrm>
          <a:prstGeom prst="rect">
            <a:avLst/>
          </a:prstGeom>
          <a:noFill/>
        </p:spPr>
        <p:txBody>
          <a:bodyPr wrap="square" rtlCol="0">
            <a:spAutoFit/>
          </a:bodyPr>
          <a:lstStyle/>
          <a:p>
            <a:r>
              <a:rPr lang="en-IN" sz="2400" b="1" dirty="0">
                <a:solidFill>
                  <a:schemeClr val="bg1"/>
                </a:solidFill>
                <a:latin typeface="Arial Narrow" panose="020B0606020202030204" pitchFamily="34" charset="0"/>
              </a:rPr>
              <a:t>Research Objective:</a:t>
            </a:r>
          </a:p>
        </p:txBody>
      </p:sp>
      <p:sp>
        <p:nvSpPr>
          <p:cNvPr id="8" name="TextBox 7">
            <a:extLst>
              <a:ext uri="{FF2B5EF4-FFF2-40B4-BE49-F238E27FC236}">
                <a16:creationId xmlns:a16="http://schemas.microsoft.com/office/drawing/2014/main" id="{B7C5900C-1AFD-B7A2-4E32-B15B228EC871}"/>
              </a:ext>
            </a:extLst>
          </p:cNvPr>
          <p:cNvSpPr txBox="1"/>
          <p:nvPr/>
        </p:nvSpPr>
        <p:spPr>
          <a:xfrm>
            <a:off x="-1917291" y="2978348"/>
            <a:ext cx="10412361"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latin typeface="Arial Narrow" panose="020B0606020202030204" pitchFamily="34" charset="0"/>
              </a:rPr>
              <a:t>To explore how AI is enhancing phishing and social engineering techniques.</a:t>
            </a:r>
          </a:p>
          <a:p>
            <a:endParaRPr lang="en-IN" sz="2400" dirty="0">
              <a:solidFill>
                <a:schemeClr val="bg1"/>
              </a:solidFill>
              <a:latin typeface="Arial Narrow" panose="020B0606020202030204" pitchFamily="34" charset="0"/>
            </a:endParaRPr>
          </a:p>
          <a:p>
            <a:pPr marL="285750" indent="-285750">
              <a:buFont typeface="Arial" panose="020B0604020202020204" pitchFamily="34" charset="0"/>
              <a:buChar char="•"/>
            </a:pPr>
            <a:r>
              <a:rPr lang="en-US" sz="2400" dirty="0">
                <a:solidFill>
                  <a:schemeClr val="bg1"/>
                </a:solidFill>
                <a:latin typeface="Arial Narrow" panose="020B0606020202030204" pitchFamily="34" charset="0"/>
              </a:rPr>
              <a:t>To identify the tools, platforms, and strategies used by attackers.</a:t>
            </a:r>
          </a:p>
          <a:p>
            <a:endParaRPr lang="en-US" sz="2400" dirty="0">
              <a:solidFill>
                <a:schemeClr val="bg1"/>
              </a:solidFill>
              <a:latin typeface="Arial Narrow" panose="020B0606020202030204" pitchFamily="34" charset="0"/>
            </a:endParaRPr>
          </a:p>
          <a:p>
            <a:pPr marL="285750" indent="-285750">
              <a:buFont typeface="Arial" panose="020B0604020202020204" pitchFamily="34" charset="0"/>
              <a:buChar char="•"/>
            </a:pPr>
            <a:r>
              <a:rPr lang="en-US" sz="2400" dirty="0">
                <a:solidFill>
                  <a:schemeClr val="bg1"/>
                </a:solidFill>
                <a:latin typeface="Arial Narrow" panose="020B0606020202030204" pitchFamily="34" charset="0"/>
              </a:rPr>
              <a:t>To analyze the ethical implications and security challenges posed by AI-driven threats.</a:t>
            </a:r>
          </a:p>
          <a:p>
            <a:endParaRPr lang="en-US" sz="2400" dirty="0">
              <a:solidFill>
                <a:schemeClr val="bg1"/>
              </a:solidFill>
              <a:latin typeface="Arial Narrow" panose="020B0606020202030204" pitchFamily="34" charset="0"/>
            </a:endParaRPr>
          </a:p>
          <a:p>
            <a:pPr marL="285750" indent="-285750">
              <a:buFont typeface="Arial" panose="020B0604020202020204" pitchFamily="34" charset="0"/>
              <a:buChar char="•"/>
            </a:pPr>
            <a:r>
              <a:rPr lang="en-US" sz="2400" dirty="0">
                <a:solidFill>
                  <a:schemeClr val="bg1"/>
                </a:solidFill>
                <a:latin typeface="Arial Narrow" panose="020B0606020202030204" pitchFamily="34" charset="0"/>
              </a:rPr>
              <a:t>To propose preventive measures and the need for AI-aware cybersecurity professionals.</a:t>
            </a:r>
          </a:p>
        </p:txBody>
      </p:sp>
      <p:sp>
        <p:nvSpPr>
          <p:cNvPr id="14" name="Rectangle 6">
            <a:extLst>
              <a:ext uri="{FF2B5EF4-FFF2-40B4-BE49-F238E27FC236}">
                <a16:creationId xmlns:a16="http://schemas.microsoft.com/office/drawing/2014/main" id="{852F11E8-415B-B5E3-76DE-DF06559BA19C}"/>
              </a:ext>
            </a:extLst>
          </p:cNvPr>
          <p:cNvSpPr>
            <a:spLocks noChangeArrowheads="1"/>
          </p:cNvSpPr>
          <p:nvPr/>
        </p:nvSpPr>
        <p:spPr bwMode="auto">
          <a:xfrm>
            <a:off x="152400" y="-1707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3556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60149B-8402-3106-5D02-A6946FEC4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5562" y="-552660"/>
            <a:ext cx="15643123" cy="7094137"/>
          </a:xfrm>
          <a:prstGeom prst="rect">
            <a:avLst/>
          </a:prstGeom>
          <a:ln w="2286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DCB55B40-1967-1EEF-8C8A-B6EC0FDC697B}"/>
              </a:ext>
            </a:extLst>
          </p:cNvPr>
          <p:cNvSpPr txBox="1"/>
          <p:nvPr/>
        </p:nvSpPr>
        <p:spPr>
          <a:xfrm>
            <a:off x="2290916" y="-452284"/>
            <a:ext cx="7089058" cy="707886"/>
          </a:xfrm>
          <a:prstGeom prst="rect">
            <a:avLst/>
          </a:prstGeom>
          <a:noFill/>
        </p:spPr>
        <p:txBody>
          <a:bodyPr wrap="square" rtlCol="0">
            <a:spAutoFit/>
          </a:bodyPr>
          <a:lstStyle/>
          <a:p>
            <a:pPr algn="ctr"/>
            <a:r>
              <a:rPr lang="en-IN" sz="4000" b="1" dirty="0">
                <a:solidFill>
                  <a:schemeClr val="bg1"/>
                </a:solidFill>
                <a:latin typeface="Algerian" panose="04020705040A02060702" pitchFamily="82" charset="0"/>
              </a:rPr>
              <a:t>Defense Strategies</a:t>
            </a:r>
          </a:p>
        </p:txBody>
      </p:sp>
      <p:sp>
        <p:nvSpPr>
          <p:cNvPr id="5" name="TextBox 4">
            <a:extLst>
              <a:ext uri="{FF2B5EF4-FFF2-40B4-BE49-F238E27FC236}">
                <a16:creationId xmlns:a16="http://schemas.microsoft.com/office/drawing/2014/main" id="{35123140-6593-6522-08F9-58BC8054CD18}"/>
              </a:ext>
            </a:extLst>
          </p:cNvPr>
          <p:cNvSpPr txBox="1"/>
          <p:nvPr/>
        </p:nvSpPr>
        <p:spPr>
          <a:xfrm>
            <a:off x="-1494502" y="647954"/>
            <a:ext cx="14709058" cy="5262979"/>
          </a:xfrm>
          <a:prstGeom prst="rect">
            <a:avLst/>
          </a:prstGeom>
          <a:noFill/>
        </p:spPr>
        <p:txBody>
          <a:bodyPr wrap="square" rtlCol="0">
            <a:spAutoFit/>
          </a:bodyPr>
          <a:lstStyle/>
          <a:p>
            <a:pPr marL="457200" indent="-457200">
              <a:buAutoNum type="arabicPeriod"/>
            </a:pPr>
            <a:r>
              <a:rPr lang="en-IN" sz="2400" b="1" dirty="0">
                <a:solidFill>
                  <a:schemeClr val="bg1"/>
                </a:solidFill>
                <a:latin typeface="Arial Narrow" panose="020B0606020202030204" pitchFamily="34" charset="0"/>
              </a:rPr>
              <a:t>AI-Powered Detection Tools:</a:t>
            </a:r>
          </a:p>
          <a:p>
            <a:pPr marL="285750" indent="-285750">
              <a:buFont typeface="Arial" panose="020B0604020202020204" pitchFamily="34" charset="0"/>
              <a:buChar char="•"/>
            </a:pPr>
            <a:r>
              <a:rPr lang="en-US" sz="2400" dirty="0">
                <a:solidFill>
                  <a:schemeClr val="bg1"/>
                </a:solidFill>
                <a:latin typeface="Arial Narrow" panose="020B0606020202030204" pitchFamily="34" charset="0"/>
              </a:rPr>
              <a:t>   Use security tools that integrate AI for behavioral analysis, email filtering, and real-time anomaly detection.</a:t>
            </a:r>
            <a:endParaRPr lang="en-IN" sz="2400" dirty="0">
              <a:solidFill>
                <a:schemeClr val="bg1"/>
              </a:solidFill>
              <a:latin typeface="Arial Narrow" panose="020B0606020202030204" pitchFamily="34" charset="0"/>
            </a:endParaRPr>
          </a:p>
          <a:p>
            <a:pPr marL="285750" indent="-285750">
              <a:buFont typeface="Arial" panose="020B0604020202020204" pitchFamily="34" charset="0"/>
              <a:buChar char="•"/>
            </a:pPr>
            <a:endParaRPr lang="en-IN" sz="2400" b="1" dirty="0">
              <a:solidFill>
                <a:schemeClr val="bg1"/>
              </a:solidFill>
              <a:latin typeface="Arial Narrow" panose="020B0606020202030204" pitchFamily="34" charset="0"/>
            </a:endParaRPr>
          </a:p>
          <a:p>
            <a:r>
              <a:rPr lang="en-IN" sz="2400" b="1" dirty="0">
                <a:solidFill>
                  <a:schemeClr val="bg1"/>
                </a:solidFill>
                <a:latin typeface="Arial Narrow" panose="020B0606020202030204" pitchFamily="34" charset="0"/>
              </a:rPr>
              <a:t>2.    User Awareness Training </a:t>
            </a:r>
            <a:r>
              <a:rPr lang="en-US" sz="2400" b="1" dirty="0">
                <a:solidFill>
                  <a:schemeClr val="bg1"/>
                </a:solidFill>
                <a:latin typeface="Arial Narrow" panose="020B0606020202030204" pitchFamily="34" charset="0"/>
              </a:rPr>
              <a:t>:</a:t>
            </a:r>
          </a:p>
          <a:p>
            <a:pPr marL="342900" indent="-342900">
              <a:buFont typeface="Arial" panose="020B0604020202020204" pitchFamily="34" charset="0"/>
              <a:buChar char="•"/>
            </a:pPr>
            <a:r>
              <a:rPr lang="en-US" sz="2400" b="1" dirty="0">
                <a:solidFill>
                  <a:schemeClr val="bg1"/>
                </a:solidFill>
                <a:latin typeface="Arial Narrow" panose="020B0606020202030204" pitchFamily="34" charset="0"/>
              </a:rPr>
              <a:t>  </a:t>
            </a:r>
            <a:r>
              <a:rPr lang="en-US" sz="2400" dirty="0">
                <a:solidFill>
                  <a:schemeClr val="bg1"/>
                </a:solidFill>
                <a:latin typeface="Arial Narrow" panose="020B0606020202030204" pitchFamily="34" charset="0"/>
              </a:rPr>
              <a:t>Regularly train individuals to recognize AI-generated scams, voice phishing, and deepfakes.</a:t>
            </a:r>
          </a:p>
          <a:p>
            <a:pPr marL="342900" indent="-342900">
              <a:buFont typeface="Arial" panose="020B0604020202020204" pitchFamily="34" charset="0"/>
              <a:buChar char="•"/>
            </a:pPr>
            <a:endParaRPr lang="en-US" sz="2400" b="1" dirty="0">
              <a:solidFill>
                <a:schemeClr val="bg1"/>
              </a:solidFill>
              <a:latin typeface="Arial Narrow" panose="020B0606020202030204" pitchFamily="34" charset="0"/>
            </a:endParaRPr>
          </a:p>
          <a:p>
            <a:r>
              <a:rPr lang="en-US" sz="2400" b="1" dirty="0">
                <a:solidFill>
                  <a:schemeClr val="bg1"/>
                </a:solidFill>
                <a:latin typeface="Arial Narrow" panose="020B0606020202030204" pitchFamily="34" charset="0"/>
              </a:rPr>
              <a:t>3.    </a:t>
            </a:r>
            <a:r>
              <a:rPr lang="en-IN" sz="2400" b="1" dirty="0">
                <a:solidFill>
                  <a:schemeClr val="bg1"/>
                </a:solidFill>
                <a:latin typeface="Arial Narrow" panose="020B0606020202030204" pitchFamily="34" charset="0"/>
              </a:rPr>
              <a:t>Policy &amp; Access Control:</a:t>
            </a:r>
          </a:p>
          <a:p>
            <a:pPr marL="342900" indent="-342900">
              <a:buFont typeface="Arial" panose="020B0604020202020204" pitchFamily="34" charset="0"/>
              <a:buChar char="•"/>
            </a:pPr>
            <a:r>
              <a:rPr lang="en-US" sz="2400" dirty="0">
                <a:solidFill>
                  <a:schemeClr val="bg1"/>
                </a:solidFill>
                <a:latin typeface="Arial Narrow" panose="020B0606020202030204" pitchFamily="34" charset="0"/>
              </a:rPr>
              <a:t>  Implement stricter access controls and data verification layers in communication workflows.</a:t>
            </a:r>
          </a:p>
          <a:p>
            <a:pPr marL="342900" indent="-342900">
              <a:buFont typeface="Arial" panose="020B0604020202020204" pitchFamily="34" charset="0"/>
              <a:buChar char="•"/>
            </a:pPr>
            <a:endParaRPr lang="en-US" sz="2400" b="1" dirty="0">
              <a:solidFill>
                <a:schemeClr val="bg1"/>
              </a:solidFill>
              <a:latin typeface="Arial Narrow" panose="020B0606020202030204" pitchFamily="34" charset="0"/>
            </a:endParaRPr>
          </a:p>
          <a:p>
            <a:r>
              <a:rPr lang="en-US" sz="2400" b="1" dirty="0">
                <a:solidFill>
                  <a:schemeClr val="bg1"/>
                </a:solidFill>
                <a:latin typeface="Arial Narrow" panose="020B0606020202030204" pitchFamily="34" charset="0"/>
              </a:rPr>
              <a:t>4.     </a:t>
            </a:r>
            <a:r>
              <a:rPr lang="en-IN" sz="2400" b="1" dirty="0">
                <a:solidFill>
                  <a:schemeClr val="bg1"/>
                </a:solidFill>
                <a:latin typeface="Arial Narrow" panose="020B0606020202030204" pitchFamily="34" charset="0"/>
              </a:rPr>
              <a:t>AI Usage Regulation: </a:t>
            </a:r>
          </a:p>
          <a:p>
            <a:pPr marL="342900" indent="-342900">
              <a:buFont typeface="Arial" panose="020B0604020202020204" pitchFamily="34" charset="0"/>
              <a:buChar char="•"/>
            </a:pPr>
            <a:r>
              <a:rPr lang="en-IN" sz="2400" b="1" dirty="0">
                <a:solidFill>
                  <a:schemeClr val="bg1"/>
                </a:solidFill>
                <a:latin typeface="Arial Narrow" panose="020B0606020202030204" pitchFamily="34" charset="0"/>
              </a:rPr>
              <a:t>   </a:t>
            </a:r>
            <a:r>
              <a:rPr lang="en-US" sz="2400" dirty="0">
                <a:solidFill>
                  <a:schemeClr val="bg1"/>
                </a:solidFill>
                <a:latin typeface="Arial Narrow" panose="020B0606020202030204" pitchFamily="34" charset="0"/>
              </a:rPr>
              <a:t>Enforce ethical AI development standards and control open-source AI misuse.</a:t>
            </a:r>
          </a:p>
          <a:p>
            <a:pPr marL="342900" indent="-342900">
              <a:buFont typeface="Arial" panose="020B0604020202020204" pitchFamily="34" charset="0"/>
              <a:buChar char="•"/>
            </a:pPr>
            <a:endParaRPr lang="en-US" sz="2400" b="1" dirty="0">
              <a:solidFill>
                <a:schemeClr val="bg1"/>
              </a:solidFill>
              <a:latin typeface="Arial Narrow" panose="020B0606020202030204" pitchFamily="34" charset="0"/>
            </a:endParaRPr>
          </a:p>
          <a:p>
            <a:pPr marL="457200" indent="-457200">
              <a:buAutoNum type="arabicPeriod" startAt="5"/>
            </a:pPr>
            <a:r>
              <a:rPr lang="en-IN" sz="2400" b="1" dirty="0">
                <a:solidFill>
                  <a:schemeClr val="bg1"/>
                </a:solidFill>
                <a:latin typeface="Arial Narrow" panose="020B0606020202030204" pitchFamily="34" charset="0"/>
              </a:rPr>
              <a:t> Collaboration &amp; Intelligence Sharing:</a:t>
            </a:r>
          </a:p>
          <a:p>
            <a:pPr marL="457200" indent="-457200">
              <a:buFont typeface="Arial" panose="020B0604020202020204" pitchFamily="34" charset="0"/>
              <a:buChar char="•"/>
            </a:pPr>
            <a:r>
              <a:rPr lang="en-US" sz="2400" dirty="0">
                <a:solidFill>
                  <a:schemeClr val="bg1"/>
                </a:solidFill>
                <a:latin typeface="Arial Narrow" panose="020B0606020202030204" pitchFamily="34" charset="0"/>
              </a:rPr>
              <a:t> Encourage threat intelligence sharing across industries to stay ahead of evolving AI techniques.</a:t>
            </a:r>
            <a:r>
              <a:rPr lang="en-US" sz="2400" dirty="0">
                <a:latin typeface="Arial Narrow" panose="020B0606020202030204" pitchFamily="34" charset="0"/>
              </a:rPr>
              <a:t>.</a:t>
            </a:r>
            <a:endParaRPr lang="en-IN" sz="2400" b="1"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628347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A696E4-0AD4-D436-F79A-C67506657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6954" y="20096"/>
            <a:ext cx="15642906" cy="7098890"/>
          </a:xfrm>
          <a:prstGeom prst="rect">
            <a:avLst/>
          </a:prstGeom>
          <a:ln w="2286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5554B5BC-D350-50A1-46BB-A4F5ACB24EDE}"/>
              </a:ext>
            </a:extLst>
          </p:cNvPr>
          <p:cNvSpPr txBox="1"/>
          <p:nvPr/>
        </p:nvSpPr>
        <p:spPr>
          <a:xfrm>
            <a:off x="2939845" y="0"/>
            <a:ext cx="7079226" cy="707886"/>
          </a:xfrm>
          <a:prstGeom prst="rect">
            <a:avLst/>
          </a:prstGeom>
          <a:noFill/>
        </p:spPr>
        <p:txBody>
          <a:bodyPr wrap="square" rtlCol="0">
            <a:spAutoFit/>
          </a:bodyPr>
          <a:lstStyle/>
          <a:p>
            <a:pPr algn="ctr"/>
            <a:r>
              <a:rPr lang="en-IN" sz="4000" b="1" dirty="0">
                <a:solidFill>
                  <a:schemeClr val="bg1"/>
                </a:solidFill>
                <a:latin typeface="Algerian" panose="04020705040A02060702" pitchFamily="82" charset="0"/>
              </a:rPr>
              <a:t>Research Methodology</a:t>
            </a:r>
          </a:p>
        </p:txBody>
      </p:sp>
      <p:sp>
        <p:nvSpPr>
          <p:cNvPr id="8" name="TextBox 7">
            <a:extLst>
              <a:ext uri="{FF2B5EF4-FFF2-40B4-BE49-F238E27FC236}">
                <a16:creationId xmlns:a16="http://schemas.microsoft.com/office/drawing/2014/main" id="{E400F4AC-2862-DE53-9195-0221B09ECA32}"/>
              </a:ext>
            </a:extLst>
          </p:cNvPr>
          <p:cNvSpPr txBox="1"/>
          <p:nvPr/>
        </p:nvSpPr>
        <p:spPr>
          <a:xfrm>
            <a:off x="-1748413" y="974691"/>
            <a:ext cx="13807678" cy="4893647"/>
          </a:xfrm>
          <a:prstGeom prst="rect">
            <a:avLst/>
          </a:prstGeom>
          <a:noFill/>
        </p:spPr>
        <p:txBody>
          <a:bodyPr wrap="square" rtlCol="0">
            <a:spAutoFit/>
          </a:bodyPr>
          <a:lstStyle/>
          <a:p>
            <a:r>
              <a:rPr lang="en-IN" sz="2000" b="1" dirty="0">
                <a:solidFill>
                  <a:schemeClr val="bg1"/>
                </a:solidFill>
                <a:latin typeface="Arial Narrow" panose="020B0606020202030204" pitchFamily="34" charset="0"/>
              </a:rPr>
              <a:t>1. </a:t>
            </a:r>
            <a:r>
              <a:rPr lang="en-IN" sz="2400" b="1" dirty="0">
                <a:solidFill>
                  <a:schemeClr val="bg1"/>
                </a:solidFill>
                <a:latin typeface="Arial Narrow" panose="020B0606020202030204" pitchFamily="34" charset="0"/>
              </a:rPr>
              <a:t>Secondary Research:</a:t>
            </a:r>
          </a:p>
          <a:p>
            <a:pPr marL="342900" indent="-342900">
              <a:buFont typeface="Arial" panose="020B0604020202020204" pitchFamily="34" charset="0"/>
              <a:buChar char="•"/>
            </a:pPr>
            <a:r>
              <a:rPr lang="en-US" sz="2400" dirty="0">
                <a:solidFill>
                  <a:schemeClr val="bg1"/>
                </a:solidFill>
                <a:latin typeface="Arial Narrow" panose="020B0606020202030204" pitchFamily="34" charset="0"/>
              </a:rPr>
              <a:t>Reviewed academic journals, cybersecurity whitepapers, industry reports, and government advisories.</a:t>
            </a:r>
            <a:endParaRPr lang="en-IN" sz="2400" dirty="0">
              <a:solidFill>
                <a:schemeClr val="bg1"/>
              </a:solidFill>
              <a:latin typeface="Arial Narrow" panose="020B0606020202030204" pitchFamily="34" charset="0"/>
            </a:endParaRPr>
          </a:p>
          <a:p>
            <a:pPr marL="342900" indent="-342900">
              <a:buFont typeface="Arial" panose="020B0604020202020204" pitchFamily="34" charset="0"/>
              <a:buChar char="•"/>
            </a:pPr>
            <a:r>
              <a:rPr lang="en-US" sz="2400" dirty="0">
                <a:solidFill>
                  <a:schemeClr val="bg1"/>
                </a:solidFill>
                <a:latin typeface="Arial Narrow" panose="020B0606020202030204" pitchFamily="34" charset="0"/>
              </a:rPr>
              <a:t>Analyzed content from trusted sources such as Europol, CISA, IEEE, IBM X-Force, and Forbes.</a:t>
            </a:r>
          </a:p>
          <a:p>
            <a:r>
              <a:rPr lang="en-US" sz="2400" b="1" dirty="0">
                <a:solidFill>
                  <a:schemeClr val="bg1"/>
                </a:solidFill>
                <a:latin typeface="Arial Narrow" panose="020B0606020202030204" pitchFamily="34" charset="0"/>
              </a:rPr>
              <a:t>2</a:t>
            </a:r>
            <a:r>
              <a:rPr lang="en-US" sz="2400" dirty="0">
                <a:solidFill>
                  <a:schemeClr val="bg1"/>
                </a:solidFill>
                <a:latin typeface="Arial Narrow" panose="020B0606020202030204" pitchFamily="34" charset="0"/>
              </a:rPr>
              <a:t>. </a:t>
            </a:r>
            <a:r>
              <a:rPr lang="en-IN" sz="2400" b="1" dirty="0">
                <a:solidFill>
                  <a:schemeClr val="bg1"/>
                </a:solidFill>
                <a:latin typeface="Arial Narrow" panose="020B0606020202030204" pitchFamily="34" charset="0"/>
              </a:rPr>
              <a:t>Case Study Analysis:</a:t>
            </a:r>
          </a:p>
          <a:p>
            <a:pPr marL="342900" indent="-342900">
              <a:buFont typeface="Arial" panose="020B0604020202020204" pitchFamily="34" charset="0"/>
              <a:buChar char="•"/>
            </a:pPr>
            <a:r>
              <a:rPr lang="en-US" sz="2400" dirty="0">
                <a:solidFill>
                  <a:schemeClr val="bg1"/>
                </a:solidFill>
                <a:latin typeface="Arial Narrow" panose="020B0606020202030204" pitchFamily="34" charset="0"/>
              </a:rPr>
              <a:t>Studied real-world incidents where AI tools were used in phishing, voice scams, and deepfake impersonations.</a:t>
            </a:r>
          </a:p>
          <a:p>
            <a:pPr marL="342900" indent="-342900">
              <a:buFont typeface="Arial" panose="020B0604020202020204" pitchFamily="34" charset="0"/>
              <a:buChar char="•"/>
            </a:pPr>
            <a:r>
              <a:rPr lang="en-US" sz="2400" dirty="0">
                <a:solidFill>
                  <a:schemeClr val="bg1"/>
                </a:solidFill>
                <a:latin typeface="Arial Narrow" panose="020B0606020202030204" pitchFamily="34" charset="0"/>
              </a:rPr>
              <a:t>Evaluated the impact and method of each attack to understand trends and effectiveness.</a:t>
            </a:r>
          </a:p>
          <a:p>
            <a:r>
              <a:rPr lang="en-US" sz="2400" b="1" dirty="0">
                <a:solidFill>
                  <a:schemeClr val="bg1"/>
                </a:solidFill>
                <a:latin typeface="Arial Narrow" panose="020B0606020202030204" pitchFamily="34" charset="0"/>
              </a:rPr>
              <a:t>3. </a:t>
            </a:r>
            <a:r>
              <a:rPr lang="en-IN" sz="2400" b="1" dirty="0">
                <a:solidFill>
                  <a:schemeClr val="bg1"/>
                </a:solidFill>
                <a:latin typeface="Arial Narrow" panose="020B0606020202030204" pitchFamily="34" charset="0"/>
              </a:rPr>
              <a:t>Tool Exploration</a:t>
            </a:r>
            <a:r>
              <a:rPr lang="en-US" sz="2400" b="1" dirty="0">
                <a:solidFill>
                  <a:schemeClr val="bg1"/>
                </a:solidFill>
                <a:latin typeface="Arial Narrow" panose="020B0606020202030204" pitchFamily="34" charset="0"/>
              </a:rPr>
              <a:t>:</a:t>
            </a:r>
          </a:p>
          <a:p>
            <a:pPr marL="342900" indent="-342900">
              <a:buFont typeface="Arial" panose="020B0604020202020204" pitchFamily="34" charset="0"/>
              <a:buChar char="•"/>
            </a:pPr>
            <a:r>
              <a:rPr lang="en-US" sz="2400" dirty="0">
                <a:solidFill>
                  <a:schemeClr val="bg1"/>
                </a:solidFill>
                <a:latin typeface="Arial Narrow" panose="020B0606020202030204" pitchFamily="34" charset="0"/>
              </a:rPr>
              <a:t>Investigated how specific AI tools (e.g., ChatGPT, WormGPT, ElevenLabs, DeepFaceLab) are used or misused in phishing campaigns.</a:t>
            </a:r>
          </a:p>
          <a:p>
            <a:pPr marL="342900" indent="-342900">
              <a:buFont typeface="Arial" panose="020B0604020202020204" pitchFamily="34" charset="0"/>
              <a:buChar char="•"/>
            </a:pPr>
            <a:r>
              <a:rPr lang="en-US" sz="2400" dirty="0">
                <a:solidFill>
                  <a:schemeClr val="bg1"/>
                </a:solidFill>
                <a:latin typeface="Arial Narrow" panose="020B0606020202030204" pitchFamily="34" charset="0"/>
              </a:rPr>
              <a:t>Focused on their capabilities, accessibility, and risk level.</a:t>
            </a:r>
          </a:p>
          <a:p>
            <a:r>
              <a:rPr lang="en-US" sz="2400" b="1" dirty="0">
                <a:solidFill>
                  <a:schemeClr val="bg1"/>
                </a:solidFill>
                <a:latin typeface="Arial Narrow" panose="020B0606020202030204" pitchFamily="34" charset="0"/>
              </a:rPr>
              <a:t>4. Ethical and Market Relevance Review</a:t>
            </a:r>
            <a:r>
              <a:rPr lang="en-US" sz="2400" dirty="0">
                <a:solidFill>
                  <a:schemeClr val="bg1"/>
                </a:solidFill>
                <a:latin typeface="Arial Narrow" panose="020B0606020202030204" pitchFamily="34" charset="0"/>
              </a:rPr>
              <a:t>:</a:t>
            </a:r>
          </a:p>
          <a:p>
            <a:pPr marL="342900" indent="-342900">
              <a:buFont typeface="Arial" panose="020B0604020202020204" pitchFamily="34" charset="0"/>
              <a:buChar char="•"/>
            </a:pPr>
            <a:r>
              <a:rPr lang="en-US" sz="2400" dirty="0">
                <a:solidFill>
                  <a:schemeClr val="bg1"/>
                </a:solidFill>
                <a:latin typeface="Arial Narrow" panose="020B0606020202030204" pitchFamily="34" charset="0"/>
              </a:rPr>
              <a:t>Considered the ethical implications of dual-use technologies.</a:t>
            </a:r>
          </a:p>
          <a:p>
            <a:pPr marL="342900" indent="-342900">
              <a:buFont typeface="Arial" panose="020B0604020202020204" pitchFamily="34" charset="0"/>
              <a:buChar char="•"/>
            </a:pPr>
            <a:r>
              <a:rPr lang="en-US" sz="2400" dirty="0">
                <a:solidFill>
                  <a:schemeClr val="bg1"/>
                </a:solidFill>
                <a:latin typeface="Arial Narrow" panose="020B0606020202030204" pitchFamily="34" charset="0"/>
              </a:rPr>
              <a:t>Explored industry responses and the growing demand for AI-aware cybersecurity professionals.</a:t>
            </a:r>
            <a:endParaRPr lang="en-US" sz="2400" b="1"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97736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5970C2-4189-0881-A6B7-F1A96D2C1D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1" y="0"/>
            <a:ext cx="15430920" cy="6858000"/>
          </a:xfrm>
          <a:prstGeom prst="rect">
            <a:avLst/>
          </a:prstGeom>
          <a:ln w="2286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1719FCD8-013B-1ED4-E284-1294549EC163}"/>
              </a:ext>
            </a:extLst>
          </p:cNvPr>
          <p:cNvSpPr txBox="1"/>
          <p:nvPr/>
        </p:nvSpPr>
        <p:spPr>
          <a:xfrm>
            <a:off x="3116827" y="216311"/>
            <a:ext cx="6017342" cy="769441"/>
          </a:xfrm>
          <a:prstGeom prst="rect">
            <a:avLst/>
          </a:prstGeom>
          <a:noFill/>
        </p:spPr>
        <p:txBody>
          <a:bodyPr wrap="square" rtlCol="0">
            <a:spAutoFit/>
          </a:bodyPr>
          <a:lstStyle/>
          <a:p>
            <a:r>
              <a:rPr lang="en-IN" sz="3600" b="1" dirty="0">
                <a:solidFill>
                  <a:schemeClr val="bg1"/>
                </a:solidFill>
                <a:latin typeface="Algerian" panose="04020705040A02060702" pitchFamily="82" charset="0"/>
              </a:rPr>
              <a:t>  </a:t>
            </a:r>
            <a:r>
              <a:rPr lang="en-IN" sz="4400" b="1" dirty="0">
                <a:solidFill>
                  <a:schemeClr val="bg1"/>
                </a:solidFill>
                <a:latin typeface="Algerian" panose="04020705040A02060702" pitchFamily="82" charset="0"/>
              </a:rPr>
              <a:t>Literature Review</a:t>
            </a:r>
          </a:p>
        </p:txBody>
      </p:sp>
      <p:sp>
        <p:nvSpPr>
          <p:cNvPr id="6" name="TextBox 5">
            <a:extLst>
              <a:ext uri="{FF2B5EF4-FFF2-40B4-BE49-F238E27FC236}">
                <a16:creationId xmlns:a16="http://schemas.microsoft.com/office/drawing/2014/main" id="{925CD7B3-AD01-179C-24ED-D6E0CAC20E0D}"/>
              </a:ext>
            </a:extLst>
          </p:cNvPr>
          <p:cNvSpPr txBox="1"/>
          <p:nvPr/>
        </p:nvSpPr>
        <p:spPr>
          <a:xfrm>
            <a:off x="-1445343" y="1322197"/>
            <a:ext cx="15010618" cy="4524315"/>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bg1"/>
                </a:solidFill>
                <a:latin typeface="Arial Narrow" panose="020B0606020202030204" pitchFamily="34" charset="0"/>
              </a:rPr>
              <a:t>LLMs (Large Language Models)</a:t>
            </a:r>
            <a:r>
              <a:rPr lang="en-US" sz="2400" dirty="0">
                <a:solidFill>
                  <a:schemeClr val="bg1"/>
                </a:solidFill>
                <a:latin typeface="Arial Narrow" panose="020B0606020202030204" pitchFamily="34" charset="0"/>
              </a:rPr>
              <a:t> like ChatGPT and WormGPT are being exploited to generate highly convincing phishing emails and scripts. According to a Europol report (2023), these tools significantly reduce the time and effort needed to create scams that mimic real organizations or individuals.</a:t>
            </a:r>
          </a:p>
          <a:p>
            <a:endParaRPr lang="en-US" sz="2400" dirty="0">
              <a:solidFill>
                <a:schemeClr val="bg1"/>
              </a:solidFill>
              <a:latin typeface="Arial Narrow" panose="020B0606020202030204" pitchFamily="34" charset="0"/>
            </a:endParaRPr>
          </a:p>
          <a:p>
            <a:pPr marL="285750" indent="-285750">
              <a:buFont typeface="Arial" panose="020B0604020202020204" pitchFamily="34" charset="0"/>
              <a:buChar char="•"/>
            </a:pPr>
            <a:r>
              <a:rPr lang="en-US" sz="2400" b="1" dirty="0">
                <a:solidFill>
                  <a:schemeClr val="bg1"/>
                </a:solidFill>
                <a:latin typeface="Arial Narrow" panose="020B0606020202030204" pitchFamily="34" charset="0"/>
              </a:rPr>
              <a:t>Voice Cloning Tools</a:t>
            </a:r>
            <a:r>
              <a:rPr lang="en-US" sz="2400" dirty="0">
                <a:solidFill>
                  <a:schemeClr val="bg1"/>
                </a:solidFill>
                <a:latin typeface="Arial Narrow" panose="020B0606020202030204" pitchFamily="34" charset="0"/>
              </a:rPr>
              <a:t>, such as ElevenLabs, are being used in vishing (voice phishing) attacks. Cybercriminals can replicate a person’s voice using only short audio samples, making scams more believable and emotionally manipulative.</a:t>
            </a:r>
          </a:p>
          <a:p>
            <a:endParaRPr lang="en-IN" sz="2400" dirty="0">
              <a:solidFill>
                <a:schemeClr val="bg1"/>
              </a:solidFill>
              <a:latin typeface="Arial Narrow" panose="020B0606020202030204" pitchFamily="34" charset="0"/>
            </a:endParaRPr>
          </a:p>
          <a:p>
            <a:pPr marL="285750" indent="-285750">
              <a:buFont typeface="Arial" panose="020B0604020202020204" pitchFamily="34" charset="0"/>
              <a:buChar char="•"/>
            </a:pPr>
            <a:r>
              <a:rPr lang="en-US" sz="2400" b="1" dirty="0">
                <a:solidFill>
                  <a:schemeClr val="bg1"/>
                </a:solidFill>
                <a:latin typeface="Arial Narrow" panose="020B0606020202030204" pitchFamily="34" charset="0"/>
              </a:rPr>
              <a:t>Deepfake Technologies</a:t>
            </a:r>
            <a:r>
              <a:rPr lang="en-US" sz="2400" dirty="0">
                <a:solidFill>
                  <a:schemeClr val="bg1"/>
                </a:solidFill>
                <a:latin typeface="Arial Narrow" panose="020B0606020202030204" pitchFamily="34" charset="0"/>
              </a:rPr>
              <a:t> like DeepFaceLab allow attackers to create fake video content, which has been used in job interview scams and virtual meeting fraud.</a:t>
            </a:r>
          </a:p>
          <a:p>
            <a:pPr marL="285750" indent="-285750">
              <a:buFont typeface="Arial" panose="020B0604020202020204" pitchFamily="34" charset="0"/>
              <a:buChar char="•"/>
            </a:pPr>
            <a:endParaRPr lang="en-US" sz="2400" dirty="0">
              <a:solidFill>
                <a:schemeClr val="bg1"/>
              </a:solidFill>
              <a:latin typeface="Arial Narrow" panose="020B0606020202030204" pitchFamily="34" charset="0"/>
            </a:endParaRPr>
          </a:p>
          <a:p>
            <a:pPr marL="285750" indent="-285750">
              <a:buFont typeface="Arial" panose="020B0604020202020204" pitchFamily="34" charset="0"/>
              <a:buChar char="•"/>
            </a:pPr>
            <a:r>
              <a:rPr lang="en-US" sz="2400" b="1" dirty="0">
                <a:solidFill>
                  <a:schemeClr val="bg1"/>
                </a:solidFill>
                <a:latin typeface="Arial Narrow" panose="020B0606020202030204" pitchFamily="34" charset="0"/>
              </a:rPr>
              <a:t>Security agencies and tech companies</a:t>
            </a:r>
            <a:r>
              <a:rPr lang="en-US" sz="2400" dirty="0">
                <a:solidFill>
                  <a:schemeClr val="bg1"/>
                </a:solidFill>
                <a:latin typeface="Arial Narrow" panose="020B0606020202030204" pitchFamily="34" charset="0"/>
              </a:rPr>
              <a:t> including CISA, IBM, and Symantec have documented an increase in AI-assisted cyberattacks, emphasizing the need for AI-integrated threat detection and public awareness.</a:t>
            </a:r>
          </a:p>
        </p:txBody>
      </p:sp>
    </p:spTree>
    <p:extLst>
      <p:ext uri="{BB962C8B-B14F-4D97-AF65-F5344CB8AC3E}">
        <p14:creationId xmlns:p14="http://schemas.microsoft.com/office/powerpoint/2010/main" val="820080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D1B813-DB14-4E1C-488D-65F67BED70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1104" y="-530941"/>
            <a:ext cx="15563106" cy="7580670"/>
          </a:xfrm>
          <a:prstGeom prst="rect">
            <a:avLst/>
          </a:prstGeom>
          <a:ln w="228600" cap="sq" cmpd="thickThin">
            <a:solidFill>
              <a:srgbClr val="000000"/>
            </a:solidFill>
            <a:prstDash val="solid"/>
            <a:miter lim="800000"/>
          </a:ln>
          <a:effectLst>
            <a:innerShdw blurRad="76200">
              <a:srgbClr val="000000"/>
            </a:innerShdw>
          </a:effectLst>
        </p:spPr>
      </p:pic>
      <p:sp>
        <p:nvSpPr>
          <p:cNvPr id="7" name="TextBox 6">
            <a:extLst>
              <a:ext uri="{FF2B5EF4-FFF2-40B4-BE49-F238E27FC236}">
                <a16:creationId xmlns:a16="http://schemas.microsoft.com/office/drawing/2014/main" id="{6C0DAE69-2230-0F2A-F178-A174122697CD}"/>
              </a:ext>
            </a:extLst>
          </p:cNvPr>
          <p:cNvSpPr txBox="1"/>
          <p:nvPr/>
        </p:nvSpPr>
        <p:spPr>
          <a:xfrm>
            <a:off x="776748" y="-432619"/>
            <a:ext cx="6420465" cy="707886"/>
          </a:xfrm>
          <a:prstGeom prst="rect">
            <a:avLst/>
          </a:prstGeom>
          <a:noFill/>
        </p:spPr>
        <p:txBody>
          <a:bodyPr wrap="square" rtlCol="0">
            <a:spAutoFit/>
          </a:bodyPr>
          <a:lstStyle/>
          <a:p>
            <a:pPr algn="ctr"/>
            <a:r>
              <a:rPr lang="en-IN" sz="4000" b="1" dirty="0">
                <a:solidFill>
                  <a:schemeClr val="bg1"/>
                </a:solidFill>
                <a:latin typeface="Algerian" panose="04020705040A02060702" pitchFamily="82" charset="0"/>
              </a:rPr>
              <a:t>Tool Implementation</a:t>
            </a:r>
          </a:p>
        </p:txBody>
      </p:sp>
      <p:sp>
        <p:nvSpPr>
          <p:cNvPr id="8" name="TextBox 7">
            <a:extLst>
              <a:ext uri="{FF2B5EF4-FFF2-40B4-BE49-F238E27FC236}">
                <a16:creationId xmlns:a16="http://schemas.microsoft.com/office/drawing/2014/main" id="{1683B9F4-1654-1F18-0CAD-E39EBE476CD2}"/>
              </a:ext>
            </a:extLst>
          </p:cNvPr>
          <p:cNvSpPr txBox="1"/>
          <p:nvPr/>
        </p:nvSpPr>
        <p:spPr>
          <a:xfrm>
            <a:off x="-3184291" y="530472"/>
            <a:ext cx="15376291" cy="1384995"/>
          </a:xfrm>
          <a:prstGeom prst="rect">
            <a:avLst/>
          </a:prstGeom>
          <a:noFill/>
        </p:spPr>
        <p:txBody>
          <a:bodyPr wrap="square" rtlCol="0">
            <a:spAutoFit/>
          </a:bodyPr>
          <a:lstStyle/>
          <a:p>
            <a:r>
              <a:rPr lang="en-US" sz="2800" dirty="0">
                <a:solidFill>
                  <a:schemeClr val="bg1"/>
                </a:solidFill>
                <a:latin typeface="Arial Narrow" panose="020B0606020202030204" pitchFamily="34" charset="0"/>
              </a:rPr>
              <a:t>This project is based on </a:t>
            </a:r>
            <a:r>
              <a:rPr lang="en-US" sz="2800" b="1" dirty="0">
                <a:solidFill>
                  <a:schemeClr val="bg1"/>
                </a:solidFill>
                <a:latin typeface="Arial Narrow" panose="020B0606020202030204" pitchFamily="34" charset="0"/>
              </a:rPr>
              <a:t>theoretical research and case study analysis</a:t>
            </a:r>
            <a:r>
              <a:rPr lang="en-US" sz="2800" dirty="0">
                <a:solidFill>
                  <a:schemeClr val="bg1"/>
                </a:solidFill>
                <a:latin typeface="Arial Narrow" panose="020B0606020202030204" pitchFamily="34" charset="0"/>
              </a:rPr>
              <a:t>, with no practical tool developed or deployed. However, to understand the risks and functionality of AI-driven social engineering, the research examined how various tools are </a:t>
            </a:r>
            <a:r>
              <a:rPr lang="en-US" sz="2800" b="1" dirty="0">
                <a:solidFill>
                  <a:schemeClr val="bg1"/>
                </a:solidFill>
                <a:latin typeface="Arial Narrow" panose="020B0606020202030204" pitchFamily="34" charset="0"/>
              </a:rPr>
              <a:t>commonly misused</a:t>
            </a:r>
            <a:r>
              <a:rPr lang="en-US" sz="2800" dirty="0">
                <a:solidFill>
                  <a:schemeClr val="bg1"/>
                </a:solidFill>
                <a:latin typeface="Arial Narrow" panose="020B0606020202030204" pitchFamily="34" charset="0"/>
              </a:rPr>
              <a:t> in phishing attacks:</a:t>
            </a:r>
            <a:endParaRPr lang="en-IN" sz="2800" dirty="0">
              <a:solidFill>
                <a:schemeClr val="bg1"/>
              </a:solidFill>
              <a:latin typeface="Arial Narrow" panose="020B0606020202030204" pitchFamily="34" charset="0"/>
            </a:endParaRPr>
          </a:p>
        </p:txBody>
      </p:sp>
      <p:sp>
        <p:nvSpPr>
          <p:cNvPr id="9" name="TextBox 8">
            <a:extLst>
              <a:ext uri="{FF2B5EF4-FFF2-40B4-BE49-F238E27FC236}">
                <a16:creationId xmlns:a16="http://schemas.microsoft.com/office/drawing/2014/main" id="{6F8AAE9B-E338-D05D-A286-D158B007BF17}"/>
              </a:ext>
            </a:extLst>
          </p:cNvPr>
          <p:cNvSpPr txBox="1"/>
          <p:nvPr/>
        </p:nvSpPr>
        <p:spPr>
          <a:xfrm>
            <a:off x="-3277697" y="2290807"/>
            <a:ext cx="15376291"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bg1"/>
                </a:solidFill>
                <a:latin typeface="Arial Narrow" panose="020B0606020202030204" pitchFamily="34" charset="0"/>
              </a:rPr>
              <a:t>ChatGPT / </a:t>
            </a:r>
            <a:r>
              <a:rPr lang="en-IN" sz="2400" b="1" dirty="0">
                <a:solidFill>
                  <a:schemeClr val="bg1"/>
                </a:solidFill>
              </a:rPr>
              <a:t>WormGPT:</a:t>
            </a:r>
            <a:r>
              <a:rPr lang="en-US" sz="2400" dirty="0">
                <a:solidFill>
                  <a:schemeClr val="bg1"/>
                </a:solidFill>
                <a:latin typeface="Arial Narrow" panose="020B0606020202030204" pitchFamily="34" charset="0"/>
              </a:rPr>
              <a:t> These LLMs are used to auto-generate phishing emails, SMS scams, and deceptive chat messages that mimic human communication.</a:t>
            </a:r>
          </a:p>
          <a:p>
            <a:pPr marL="285750" indent="-285750">
              <a:buFont typeface="Arial" panose="020B0604020202020204" pitchFamily="34" charset="0"/>
              <a:buChar char="•"/>
            </a:pPr>
            <a:endParaRPr lang="en-US" sz="2400" dirty="0">
              <a:solidFill>
                <a:schemeClr val="bg1"/>
              </a:solidFill>
              <a:latin typeface="Arial Narrow" panose="020B0606020202030204" pitchFamily="34" charset="0"/>
            </a:endParaRPr>
          </a:p>
          <a:p>
            <a:pPr marL="285750" indent="-285750">
              <a:buFont typeface="Arial" panose="020B0604020202020204" pitchFamily="34" charset="0"/>
              <a:buChar char="•"/>
            </a:pPr>
            <a:r>
              <a:rPr lang="en-US" sz="2400" b="1" dirty="0">
                <a:solidFill>
                  <a:schemeClr val="bg1"/>
                </a:solidFill>
                <a:latin typeface="Arial Narrow" panose="020B0606020202030204" pitchFamily="34" charset="0"/>
              </a:rPr>
              <a:t>ElevenLabs</a:t>
            </a:r>
            <a:r>
              <a:rPr lang="en-US" sz="2400" dirty="0">
                <a:solidFill>
                  <a:schemeClr val="bg1"/>
                </a:solidFill>
                <a:latin typeface="Arial Narrow" panose="020B0606020202030204" pitchFamily="34" charset="0"/>
              </a:rPr>
              <a:t>: A powerful voice cloning tool that can replicate a person's voice from short audio samples—commonly used in vishing scams.</a:t>
            </a:r>
          </a:p>
          <a:p>
            <a:pPr marL="285750" indent="-285750">
              <a:buFont typeface="Arial" panose="020B0604020202020204" pitchFamily="34" charset="0"/>
              <a:buChar char="•"/>
            </a:pPr>
            <a:endParaRPr lang="en-US" sz="2400" dirty="0">
              <a:solidFill>
                <a:schemeClr val="bg1"/>
              </a:solidFill>
              <a:latin typeface="Arial Narrow" panose="020B0606020202030204" pitchFamily="34" charset="0"/>
            </a:endParaRPr>
          </a:p>
          <a:p>
            <a:pPr marL="285750" indent="-285750">
              <a:buFont typeface="Arial" panose="020B0604020202020204" pitchFamily="34" charset="0"/>
              <a:buChar char="•"/>
            </a:pPr>
            <a:r>
              <a:rPr lang="en-US" sz="2400" b="1" dirty="0">
                <a:solidFill>
                  <a:schemeClr val="bg1"/>
                </a:solidFill>
                <a:latin typeface="Arial Narrow" panose="020B0606020202030204" pitchFamily="34" charset="0"/>
              </a:rPr>
              <a:t>DeepFaceLab</a:t>
            </a:r>
            <a:r>
              <a:rPr lang="en-US" sz="2400" dirty="0">
                <a:solidFill>
                  <a:schemeClr val="bg1"/>
                </a:solidFill>
                <a:latin typeface="Arial Narrow" panose="020B0606020202030204" pitchFamily="34" charset="0"/>
              </a:rPr>
              <a:t>: A deepfake video creation tool often used to impersonate someone visually in online meetings or interviews.</a:t>
            </a:r>
          </a:p>
          <a:p>
            <a:pPr marL="285750" indent="-285750">
              <a:buFont typeface="Arial" panose="020B0604020202020204" pitchFamily="34" charset="0"/>
              <a:buChar char="•"/>
            </a:pPr>
            <a:endParaRPr lang="en-US" sz="2400" dirty="0">
              <a:solidFill>
                <a:schemeClr val="bg1"/>
              </a:solidFill>
              <a:latin typeface="Arial Narrow" panose="020B0606020202030204" pitchFamily="34" charset="0"/>
            </a:endParaRPr>
          </a:p>
          <a:p>
            <a:pPr marL="285750" indent="-285750">
              <a:buFont typeface="Arial" panose="020B0604020202020204" pitchFamily="34" charset="0"/>
              <a:buChar char="•"/>
            </a:pPr>
            <a:r>
              <a:rPr lang="en-US" sz="2400" b="1" dirty="0">
                <a:solidFill>
                  <a:schemeClr val="bg1"/>
                </a:solidFill>
                <a:latin typeface="Arial Narrow" panose="020B0606020202030204" pitchFamily="34" charset="0"/>
              </a:rPr>
              <a:t>AI Chatbots</a:t>
            </a:r>
            <a:r>
              <a:rPr lang="en-US" sz="2400" dirty="0">
                <a:solidFill>
                  <a:schemeClr val="bg1"/>
                </a:solidFill>
                <a:latin typeface="Arial Narrow" panose="020B0606020202030204" pitchFamily="34" charset="0"/>
              </a:rPr>
              <a:t>: Attackers program bots to simulate support agents or authority figures, tricking users into sharing credentials or personal data.</a:t>
            </a:r>
            <a:endParaRPr lang="en-IN" sz="24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647119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FBDFCC-6879-03D2-8198-C49730A0BB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3165" y="0"/>
            <a:ext cx="16278329" cy="6858000"/>
          </a:xfrm>
          <a:prstGeom prst="rect">
            <a:avLst/>
          </a:prstGeom>
          <a:ln w="2286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AB0E4076-845D-2803-8EC9-426FF4AE8A10}"/>
              </a:ext>
            </a:extLst>
          </p:cNvPr>
          <p:cNvSpPr txBox="1"/>
          <p:nvPr/>
        </p:nvSpPr>
        <p:spPr>
          <a:xfrm>
            <a:off x="2331218" y="70338"/>
            <a:ext cx="7184571" cy="707886"/>
          </a:xfrm>
          <a:prstGeom prst="rect">
            <a:avLst/>
          </a:prstGeom>
          <a:noFill/>
        </p:spPr>
        <p:txBody>
          <a:bodyPr wrap="square" rtlCol="0">
            <a:spAutoFit/>
          </a:bodyPr>
          <a:lstStyle/>
          <a:p>
            <a:r>
              <a:rPr lang="en-IN" sz="4000" b="1" dirty="0">
                <a:solidFill>
                  <a:schemeClr val="bg1"/>
                </a:solidFill>
                <a:latin typeface="Algerian" panose="04020705040A02060702" pitchFamily="82" charset="0"/>
              </a:rPr>
              <a:t>Results &amp; Observations</a:t>
            </a:r>
          </a:p>
        </p:txBody>
      </p:sp>
      <p:sp>
        <p:nvSpPr>
          <p:cNvPr id="5" name="TextBox 4">
            <a:extLst>
              <a:ext uri="{FF2B5EF4-FFF2-40B4-BE49-F238E27FC236}">
                <a16:creationId xmlns:a16="http://schemas.microsoft.com/office/drawing/2014/main" id="{F1ECD2C7-BCE3-C098-3A57-F5D4A13A370D}"/>
              </a:ext>
            </a:extLst>
          </p:cNvPr>
          <p:cNvSpPr txBox="1"/>
          <p:nvPr/>
        </p:nvSpPr>
        <p:spPr>
          <a:xfrm>
            <a:off x="-1969477" y="1004836"/>
            <a:ext cx="15705575" cy="5324535"/>
          </a:xfrm>
          <a:prstGeom prst="rect">
            <a:avLst/>
          </a:prstGeom>
          <a:noFill/>
        </p:spPr>
        <p:txBody>
          <a:bodyPr wrap="square" rtlCol="0">
            <a:spAutoFit/>
          </a:bodyPr>
          <a:lstStyle/>
          <a:p>
            <a:r>
              <a:rPr lang="en-US" sz="2000" b="1" dirty="0">
                <a:solidFill>
                  <a:schemeClr val="bg1"/>
                </a:solidFill>
              </a:rPr>
              <a:t>1</a:t>
            </a:r>
            <a:r>
              <a:rPr lang="en-US" sz="2000" b="1" dirty="0">
                <a:solidFill>
                  <a:schemeClr val="bg1"/>
                </a:solidFill>
                <a:latin typeface="Arial Narrow" panose="020B0606020202030204" pitchFamily="34" charset="0"/>
              </a:rPr>
              <a:t>. AI Greatly Increases Attack Success Rates:</a:t>
            </a:r>
          </a:p>
          <a:p>
            <a:pPr marL="342900" indent="-342900">
              <a:buFont typeface="Arial" panose="020B0604020202020204" pitchFamily="34" charset="0"/>
              <a:buChar char="•"/>
            </a:pPr>
            <a:r>
              <a:rPr lang="en-US" sz="2000" b="1" dirty="0">
                <a:solidFill>
                  <a:schemeClr val="bg1"/>
                </a:solidFill>
                <a:latin typeface="Arial Narrow" panose="020B0606020202030204" pitchFamily="34" charset="0"/>
              </a:rPr>
              <a:t>AI-generated messages are context-aware, well-written, and highly convincing—making them far more successful than traditional phishing content.</a:t>
            </a:r>
          </a:p>
          <a:p>
            <a:r>
              <a:rPr lang="en-US" sz="2000" b="1" dirty="0">
                <a:solidFill>
                  <a:schemeClr val="bg1"/>
                </a:solidFill>
                <a:latin typeface="Arial Narrow" panose="020B0606020202030204" pitchFamily="34" charset="0"/>
              </a:rPr>
              <a:t> </a:t>
            </a:r>
          </a:p>
          <a:p>
            <a:r>
              <a:rPr lang="en-US" sz="2000" b="1" dirty="0">
                <a:solidFill>
                  <a:schemeClr val="bg1"/>
                </a:solidFill>
                <a:latin typeface="Arial Narrow" panose="020B0606020202030204" pitchFamily="34" charset="0"/>
              </a:rPr>
              <a:t>2. </a:t>
            </a:r>
            <a:r>
              <a:rPr lang="en-IN" sz="2000" b="1" dirty="0">
                <a:solidFill>
                  <a:schemeClr val="bg1"/>
                </a:solidFill>
                <a:latin typeface="Arial Narrow" panose="020B0606020202030204" pitchFamily="34" charset="0"/>
              </a:rPr>
              <a:t>Automation at Scale:</a:t>
            </a:r>
          </a:p>
          <a:p>
            <a:pPr marL="342900" indent="-342900">
              <a:buFont typeface="Arial" panose="020B0604020202020204" pitchFamily="34" charset="0"/>
              <a:buChar char="•"/>
            </a:pPr>
            <a:r>
              <a:rPr lang="en-US" sz="2000" b="1" dirty="0">
                <a:solidFill>
                  <a:schemeClr val="bg1"/>
                </a:solidFill>
                <a:latin typeface="Arial Narrow" panose="020B0606020202030204" pitchFamily="34" charset="0"/>
              </a:rPr>
              <a:t>Tools like ChatGPT and WormGPT allow attackers to generate thousands of personalized scam messages in seconds, eliminating the need for manual effort.</a:t>
            </a:r>
          </a:p>
          <a:p>
            <a:pPr marL="342900" indent="-342900">
              <a:buFont typeface="Arial" panose="020B0604020202020204" pitchFamily="34" charset="0"/>
              <a:buChar char="•"/>
            </a:pPr>
            <a:endParaRPr lang="en-US" sz="2000" b="1" dirty="0">
              <a:solidFill>
                <a:schemeClr val="bg1"/>
              </a:solidFill>
              <a:latin typeface="Arial Narrow" panose="020B0606020202030204" pitchFamily="34" charset="0"/>
            </a:endParaRPr>
          </a:p>
          <a:p>
            <a:r>
              <a:rPr lang="en-US" sz="2000" b="1" dirty="0">
                <a:solidFill>
                  <a:schemeClr val="bg1"/>
                </a:solidFill>
                <a:latin typeface="Arial Narrow" panose="020B0606020202030204" pitchFamily="34" charset="0"/>
              </a:rPr>
              <a:t>3. Deepfakes and Voice Cloning Amplify Trust Exploitation:</a:t>
            </a:r>
          </a:p>
          <a:p>
            <a:pPr marL="342900" indent="-342900">
              <a:buFont typeface="Arial" panose="020B0604020202020204" pitchFamily="34" charset="0"/>
              <a:buChar char="•"/>
            </a:pPr>
            <a:r>
              <a:rPr lang="en-US" sz="2000" b="1" dirty="0">
                <a:solidFill>
                  <a:schemeClr val="bg1"/>
                </a:solidFill>
                <a:latin typeface="Arial Narrow" panose="020B0606020202030204" pitchFamily="34" charset="0"/>
              </a:rPr>
              <a:t>Attackers now use cloned voices and fake video content to impersonate bosses, coworkers, or family members, adding a visual or auditory layer of manipulation.</a:t>
            </a:r>
          </a:p>
          <a:p>
            <a:pPr marL="342900" indent="-342900">
              <a:buFont typeface="Arial" panose="020B0604020202020204" pitchFamily="34" charset="0"/>
              <a:buChar char="•"/>
            </a:pPr>
            <a:endParaRPr lang="en-US" sz="2000" b="1" dirty="0">
              <a:solidFill>
                <a:schemeClr val="bg1"/>
              </a:solidFill>
              <a:latin typeface="Arial Narrow" panose="020B0606020202030204" pitchFamily="34" charset="0"/>
            </a:endParaRPr>
          </a:p>
          <a:p>
            <a:r>
              <a:rPr lang="en-US" sz="2000" b="1" dirty="0">
                <a:solidFill>
                  <a:schemeClr val="bg1"/>
                </a:solidFill>
                <a:latin typeface="Arial Narrow" panose="020B0606020202030204" pitchFamily="34" charset="0"/>
              </a:rPr>
              <a:t>4. Harder to Detect with Traditional Filters:</a:t>
            </a:r>
          </a:p>
          <a:p>
            <a:pPr marL="342900" indent="-342900">
              <a:buFont typeface="Arial" panose="020B0604020202020204" pitchFamily="34" charset="0"/>
              <a:buChar char="•"/>
            </a:pPr>
            <a:r>
              <a:rPr lang="en-US" sz="2000" b="1" dirty="0">
                <a:solidFill>
                  <a:schemeClr val="bg1"/>
                </a:solidFill>
                <a:latin typeface="Arial Narrow" panose="020B0606020202030204" pitchFamily="34" charset="0"/>
              </a:rPr>
              <a:t>Because AI-generated content is grammatically correct and mimics real communication, it often bypasses traditional spam filters and email security systems.</a:t>
            </a:r>
          </a:p>
          <a:p>
            <a:pPr marL="342900" indent="-342900">
              <a:buFont typeface="Arial" panose="020B0604020202020204" pitchFamily="34" charset="0"/>
              <a:buChar char="•"/>
            </a:pPr>
            <a:endParaRPr lang="en-US" sz="2000" b="1" dirty="0">
              <a:solidFill>
                <a:schemeClr val="bg1"/>
              </a:solidFill>
              <a:latin typeface="Arial Narrow" panose="020B0606020202030204" pitchFamily="34" charset="0"/>
            </a:endParaRPr>
          </a:p>
          <a:p>
            <a:r>
              <a:rPr lang="en-US" sz="2000" b="1" dirty="0">
                <a:solidFill>
                  <a:schemeClr val="bg1"/>
                </a:solidFill>
                <a:latin typeface="Arial Narrow" panose="020B0606020202030204" pitchFamily="34" charset="0"/>
              </a:rPr>
              <a:t>5. </a:t>
            </a:r>
            <a:r>
              <a:rPr lang="en-IN" sz="2000" b="1" dirty="0">
                <a:solidFill>
                  <a:schemeClr val="bg1"/>
                </a:solidFill>
                <a:latin typeface="Arial Narrow" panose="020B0606020202030204" pitchFamily="34" charset="0"/>
              </a:rPr>
              <a:t>Growing Public Unawareness:</a:t>
            </a:r>
          </a:p>
          <a:p>
            <a:pPr marL="285750" indent="-285750">
              <a:buFont typeface="Arial" panose="020B0604020202020204" pitchFamily="34" charset="0"/>
              <a:buChar char="•"/>
            </a:pPr>
            <a:r>
              <a:rPr lang="en-US" sz="2000" b="1" dirty="0">
                <a:solidFill>
                  <a:schemeClr val="bg1"/>
                </a:solidFill>
                <a:latin typeface="Arial Narrow" panose="020B0606020202030204" pitchFamily="34" charset="0"/>
              </a:rPr>
              <a:t>Many people are unaware of how realistic and accessible AI-generated content can be, increasing their vulnerability to deception.</a:t>
            </a:r>
            <a:endParaRPr lang="en-IN" sz="2000" b="1"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926851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163389-BD2A-962C-3901-448C39CE3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36" y="-70771"/>
            <a:ext cx="15201705" cy="7071956"/>
          </a:xfrm>
          <a:prstGeom prst="rect">
            <a:avLst/>
          </a:prstGeom>
          <a:ln w="2286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a16="http://schemas.microsoft.com/office/drawing/2014/main" id="{847E36D5-E0D7-5947-4ABF-175E79C9389C}"/>
              </a:ext>
            </a:extLst>
          </p:cNvPr>
          <p:cNvSpPr txBox="1"/>
          <p:nvPr/>
        </p:nvSpPr>
        <p:spPr>
          <a:xfrm>
            <a:off x="2391509" y="120580"/>
            <a:ext cx="2284836"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D33FA809-6676-BBB1-2AAF-9BFE4BC14E91}"/>
              </a:ext>
            </a:extLst>
          </p:cNvPr>
          <p:cNvSpPr txBox="1"/>
          <p:nvPr/>
        </p:nvSpPr>
        <p:spPr>
          <a:xfrm>
            <a:off x="1296237" y="-279529"/>
            <a:ext cx="8932985" cy="584775"/>
          </a:xfrm>
          <a:prstGeom prst="rect">
            <a:avLst/>
          </a:prstGeom>
          <a:noFill/>
        </p:spPr>
        <p:txBody>
          <a:bodyPr wrap="square" rtlCol="0">
            <a:spAutoFit/>
          </a:bodyPr>
          <a:lstStyle/>
          <a:p>
            <a:r>
              <a:rPr lang="en-IN" sz="3200" b="1" dirty="0">
                <a:solidFill>
                  <a:schemeClr val="bg1"/>
                </a:solidFill>
                <a:latin typeface="Algerian" panose="04020705040A02060702" pitchFamily="82" charset="0"/>
              </a:rPr>
              <a:t>Ethical Impact &amp; Market Relevance</a:t>
            </a:r>
          </a:p>
        </p:txBody>
      </p:sp>
      <p:sp>
        <p:nvSpPr>
          <p:cNvPr id="8" name="TextBox 7">
            <a:extLst>
              <a:ext uri="{FF2B5EF4-FFF2-40B4-BE49-F238E27FC236}">
                <a16:creationId xmlns:a16="http://schemas.microsoft.com/office/drawing/2014/main" id="{F2A6A832-C4FB-F7F1-70F9-4D0B1916C60A}"/>
              </a:ext>
            </a:extLst>
          </p:cNvPr>
          <p:cNvSpPr txBox="1"/>
          <p:nvPr/>
        </p:nvSpPr>
        <p:spPr>
          <a:xfrm>
            <a:off x="-1979525" y="305246"/>
            <a:ext cx="4501661" cy="523220"/>
          </a:xfrm>
          <a:prstGeom prst="rect">
            <a:avLst/>
          </a:prstGeom>
          <a:noFill/>
        </p:spPr>
        <p:txBody>
          <a:bodyPr wrap="square" rtlCol="0">
            <a:spAutoFit/>
          </a:bodyPr>
          <a:lstStyle/>
          <a:p>
            <a:r>
              <a:rPr lang="en-IN" sz="2800" b="1" dirty="0">
                <a:solidFill>
                  <a:schemeClr val="bg1"/>
                </a:solidFill>
                <a:latin typeface="Arial Narrow" panose="020B0606020202030204" pitchFamily="34" charset="0"/>
              </a:rPr>
              <a:t>Ethical Impact:</a:t>
            </a:r>
            <a:endParaRPr lang="en-IN" dirty="0">
              <a:latin typeface="Arial Narrow" panose="020B0606020202030204" pitchFamily="34" charset="0"/>
            </a:endParaRPr>
          </a:p>
        </p:txBody>
      </p:sp>
      <p:sp>
        <p:nvSpPr>
          <p:cNvPr id="9" name="TextBox 8">
            <a:extLst>
              <a:ext uri="{FF2B5EF4-FFF2-40B4-BE49-F238E27FC236}">
                <a16:creationId xmlns:a16="http://schemas.microsoft.com/office/drawing/2014/main" id="{AA28AAA5-94FF-12A2-6730-6F5786E7B780}"/>
              </a:ext>
            </a:extLst>
          </p:cNvPr>
          <p:cNvSpPr txBox="1"/>
          <p:nvPr/>
        </p:nvSpPr>
        <p:spPr>
          <a:xfrm>
            <a:off x="-1899139" y="1097670"/>
            <a:ext cx="15444315" cy="2862322"/>
          </a:xfrm>
          <a:prstGeom prst="rect">
            <a:avLst/>
          </a:prstGeom>
          <a:noFill/>
        </p:spPr>
        <p:txBody>
          <a:bodyPr wrap="square" rtlCol="0">
            <a:spAutoFit/>
          </a:bodyPr>
          <a:lstStyle/>
          <a:p>
            <a:pPr marL="457200" indent="-457200">
              <a:buAutoNum type="arabicPeriod"/>
            </a:pPr>
            <a:r>
              <a:rPr lang="en-IN" sz="2000" b="1" dirty="0">
                <a:solidFill>
                  <a:schemeClr val="bg1"/>
                </a:solidFill>
                <a:latin typeface="Arial Narrow" panose="020B0606020202030204" pitchFamily="34" charset="0"/>
              </a:rPr>
              <a:t>Misuse of Technology </a:t>
            </a:r>
            <a:r>
              <a:rPr lang="en-IN" sz="2000" dirty="0">
                <a:solidFill>
                  <a:schemeClr val="bg1"/>
                </a:solidFill>
                <a:latin typeface="Arial Narrow" panose="020B0606020202030204" pitchFamily="34" charset="0"/>
              </a:rPr>
              <a:t>= </a:t>
            </a:r>
            <a:r>
              <a:rPr lang="en-US" sz="2000" dirty="0">
                <a:solidFill>
                  <a:schemeClr val="bg1"/>
                </a:solidFill>
                <a:latin typeface="Arial Narrow" panose="020B0606020202030204" pitchFamily="34" charset="0"/>
              </a:rPr>
              <a:t>AI tools developed for educational or productivity purposes are now being exploited for malicious attacks—raising serious concerns about open access and responsible development.</a:t>
            </a:r>
          </a:p>
          <a:p>
            <a:pPr marL="457200" indent="-457200">
              <a:buAutoNum type="arabicPeriod"/>
            </a:pPr>
            <a:endParaRPr lang="en-US" sz="2000" dirty="0">
              <a:solidFill>
                <a:schemeClr val="bg1"/>
              </a:solidFill>
              <a:latin typeface="Arial Narrow" panose="020B0606020202030204" pitchFamily="34" charset="0"/>
            </a:endParaRPr>
          </a:p>
          <a:p>
            <a:pPr marL="457200" indent="-457200">
              <a:buAutoNum type="arabicPeriod"/>
            </a:pPr>
            <a:r>
              <a:rPr lang="en-IN" sz="2000" b="1" dirty="0">
                <a:solidFill>
                  <a:schemeClr val="bg1"/>
                </a:solidFill>
                <a:latin typeface="Arial Narrow" panose="020B0606020202030204" pitchFamily="34" charset="0"/>
              </a:rPr>
              <a:t>Lack of Accountability </a:t>
            </a:r>
            <a:r>
              <a:rPr lang="en-IN" sz="2000" dirty="0">
                <a:solidFill>
                  <a:schemeClr val="bg1"/>
                </a:solidFill>
                <a:latin typeface="Arial Narrow" panose="020B0606020202030204" pitchFamily="34" charset="0"/>
              </a:rPr>
              <a:t>= </a:t>
            </a:r>
            <a:r>
              <a:rPr lang="en-US" sz="2000" dirty="0">
                <a:solidFill>
                  <a:schemeClr val="bg1"/>
                </a:solidFill>
                <a:latin typeface="Arial Narrow" panose="020B0606020202030204" pitchFamily="34" charset="0"/>
              </a:rPr>
              <a:t>When phishing attacks are carried out using AI-generated content, it becomes difficult to trace the origin or assign responsibility.</a:t>
            </a:r>
          </a:p>
          <a:p>
            <a:pPr marL="457200" indent="-457200">
              <a:buAutoNum type="arabicPeriod"/>
            </a:pPr>
            <a:endParaRPr lang="en-US" sz="2000" dirty="0">
              <a:solidFill>
                <a:schemeClr val="bg1"/>
              </a:solidFill>
              <a:latin typeface="Arial Narrow" panose="020B0606020202030204" pitchFamily="34" charset="0"/>
            </a:endParaRPr>
          </a:p>
          <a:p>
            <a:pPr marL="457200" indent="-457200">
              <a:buAutoNum type="arabicPeriod"/>
            </a:pPr>
            <a:r>
              <a:rPr lang="en-IN" sz="2000" b="1" dirty="0">
                <a:solidFill>
                  <a:schemeClr val="bg1"/>
                </a:solidFill>
                <a:latin typeface="Arial Narrow" panose="020B0606020202030204" pitchFamily="34" charset="0"/>
              </a:rPr>
              <a:t>Privacy Violations </a:t>
            </a:r>
            <a:r>
              <a:rPr lang="en-IN" sz="2000" dirty="0">
                <a:solidFill>
                  <a:schemeClr val="bg1"/>
                </a:solidFill>
                <a:latin typeface="Arial Narrow" panose="020B0606020202030204" pitchFamily="34" charset="0"/>
              </a:rPr>
              <a:t>= </a:t>
            </a:r>
            <a:r>
              <a:rPr lang="en-US" sz="2000" dirty="0">
                <a:solidFill>
                  <a:schemeClr val="bg1"/>
                </a:solidFill>
                <a:latin typeface="Arial Narrow" panose="020B0606020202030204" pitchFamily="34" charset="0"/>
              </a:rPr>
              <a:t>Deepfake videos and voice cloning often involve using someone’s likeness or data without consent, breaching privacy and human rights.</a:t>
            </a:r>
          </a:p>
          <a:p>
            <a:pPr marL="457200" indent="-457200">
              <a:buAutoNum type="arabicPeriod"/>
            </a:pPr>
            <a:endParaRPr lang="en-US" sz="2000" dirty="0">
              <a:solidFill>
                <a:schemeClr val="bg1"/>
              </a:solidFill>
              <a:latin typeface="Arial Narrow" panose="020B0606020202030204" pitchFamily="34" charset="0"/>
            </a:endParaRPr>
          </a:p>
          <a:p>
            <a:pPr marL="457200" indent="-457200">
              <a:buAutoNum type="arabicPeriod"/>
            </a:pPr>
            <a:r>
              <a:rPr lang="en-IN" sz="2000" b="1" dirty="0">
                <a:solidFill>
                  <a:schemeClr val="bg1"/>
                </a:solidFill>
                <a:latin typeface="Arial Narrow" panose="020B0606020202030204" pitchFamily="34" charset="0"/>
              </a:rPr>
              <a:t>Dual-Use Dilemma </a:t>
            </a:r>
            <a:r>
              <a:rPr lang="en-IN" sz="2000" dirty="0">
                <a:solidFill>
                  <a:schemeClr val="bg1"/>
                </a:solidFill>
                <a:latin typeface="Arial Narrow" panose="020B0606020202030204" pitchFamily="34" charset="0"/>
              </a:rPr>
              <a:t>= </a:t>
            </a:r>
            <a:r>
              <a:rPr lang="en-US" sz="2000" dirty="0">
                <a:solidFill>
                  <a:schemeClr val="bg1"/>
                </a:solidFill>
                <a:latin typeface="Arial Narrow" panose="020B0606020202030204" pitchFamily="34" charset="0"/>
              </a:rPr>
              <a:t>Tools with legitimate applications (e.g., voice assistants, chatbots) can be repurposed to deceive and harm, making ethical boundaries blurry.</a:t>
            </a:r>
            <a:endParaRPr lang="en-IN" sz="2000" dirty="0">
              <a:solidFill>
                <a:schemeClr val="bg1"/>
              </a:solidFill>
              <a:latin typeface="Arial Narrow" panose="020B0606020202030204" pitchFamily="34" charset="0"/>
            </a:endParaRPr>
          </a:p>
        </p:txBody>
      </p:sp>
      <p:sp>
        <p:nvSpPr>
          <p:cNvPr id="10" name="TextBox 9">
            <a:extLst>
              <a:ext uri="{FF2B5EF4-FFF2-40B4-BE49-F238E27FC236}">
                <a16:creationId xmlns:a16="http://schemas.microsoft.com/office/drawing/2014/main" id="{5B7B5FC6-80CC-7264-1B5F-2495EFA900A5}"/>
              </a:ext>
            </a:extLst>
          </p:cNvPr>
          <p:cNvSpPr txBox="1"/>
          <p:nvPr/>
        </p:nvSpPr>
        <p:spPr>
          <a:xfrm>
            <a:off x="-1899139" y="3959992"/>
            <a:ext cx="3908809" cy="523220"/>
          </a:xfrm>
          <a:prstGeom prst="rect">
            <a:avLst/>
          </a:prstGeom>
          <a:noFill/>
        </p:spPr>
        <p:txBody>
          <a:bodyPr wrap="square" rtlCol="0">
            <a:spAutoFit/>
          </a:bodyPr>
          <a:lstStyle/>
          <a:p>
            <a:r>
              <a:rPr lang="en-IN" sz="2800" b="1" dirty="0">
                <a:solidFill>
                  <a:schemeClr val="bg1"/>
                </a:solidFill>
                <a:latin typeface="Arial Narrow" panose="020B0606020202030204" pitchFamily="34" charset="0"/>
              </a:rPr>
              <a:t>Market Relevance:</a:t>
            </a:r>
          </a:p>
        </p:txBody>
      </p:sp>
      <p:sp>
        <p:nvSpPr>
          <p:cNvPr id="11" name="TextBox 10">
            <a:extLst>
              <a:ext uri="{FF2B5EF4-FFF2-40B4-BE49-F238E27FC236}">
                <a16:creationId xmlns:a16="http://schemas.microsoft.com/office/drawing/2014/main" id="{9F4ADA09-4373-39BA-9E0F-45C23390EBCF}"/>
              </a:ext>
            </a:extLst>
          </p:cNvPr>
          <p:cNvSpPr txBox="1"/>
          <p:nvPr/>
        </p:nvSpPr>
        <p:spPr>
          <a:xfrm>
            <a:off x="-1899139" y="4483212"/>
            <a:ext cx="15283543" cy="2639083"/>
          </a:xfrm>
          <a:prstGeom prst="rect">
            <a:avLst/>
          </a:prstGeom>
          <a:noFill/>
        </p:spPr>
        <p:txBody>
          <a:bodyPr wrap="square" rtlCol="0">
            <a:spAutoFit/>
          </a:bodyPr>
          <a:lstStyle/>
          <a:p>
            <a:pPr marL="457200" indent="-457200">
              <a:buAutoNum type="arabicPeriod"/>
            </a:pPr>
            <a:r>
              <a:rPr lang="en-US" sz="2000" b="1" dirty="0">
                <a:solidFill>
                  <a:schemeClr val="bg1"/>
                </a:solidFill>
                <a:latin typeface="Arial Narrow" panose="020B0606020202030204" pitchFamily="34" charset="0"/>
              </a:rPr>
              <a:t>Demand for AI-Aware Cybersecurity Professionals = </a:t>
            </a:r>
            <a:r>
              <a:rPr lang="en-US" sz="2000" dirty="0">
                <a:solidFill>
                  <a:schemeClr val="bg1"/>
                </a:solidFill>
                <a:latin typeface="Arial Narrow" panose="020B0606020202030204" pitchFamily="34" charset="0"/>
              </a:rPr>
              <a:t>Organizations now look for security experts who understand both AI threats and defensive AI techniques.</a:t>
            </a:r>
          </a:p>
          <a:p>
            <a:pPr marL="457200" indent="-457200">
              <a:buAutoNum type="arabicPeriod"/>
            </a:pPr>
            <a:endParaRPr lang="en-US" sz="2000" b="1" dirty="0">
              <a:solidFill>
                <a:schemeClr val="bg1"/>
              </a:solidFill>
              <a:latin typeface="Arial Narrow" panose="020B0606020202030204" pitchFamily="34" charset="0"/>
            </a:endParaRPr>
          </a:p>
          <a:p>
            <a:pPr marL="457200" indent="-457200">
              <a:buAutoNum type="arabicPeriod"/>
            </a:pPr>
            <a:r>
              <a:rPr lang="en-IN" sz="2000" b="1" dirty="0">
                <a:solidFill>
                  <a:schemeClr val="bg1"/>
                </a:solidFill>
                <a:latin typeface="Arial Narrow" panose="020B0606020202030204" pitchFamily="34" charset="0"/>
              </a:rPr>
              <a:t>Emerging Startups and Tools = </a:t>
            </a:r>
            <a:r>
              <a:rPr lang="en-US" sz="2000" dirty="0">
                <a:solidFill>
                  <a:schemeClr val="bg1"/>
                </a:solidFill>
                <a:latin typeface="Arial Narrow" panose="020B0606020202030204" pitchFamily="34" charset="0"/>
              </a:rPr>
              <a:t>The market is seeing growth in companies focused on deepfake detection, AI threat intelligence, and phishing simulation tools.</a:t>
            </a:r>
          </a:p>
          <a:p>
            <a:pPr marL="457200" indent="-457200">
              <a:buAutoNum type="arabicPeriod"/>
            </a:pPr>
            <a:endParaRPr lang="en-US" sz="2000" b="1" dirty="0">
              <a:solidFill>
                <a:schemeClr val="bg1"/>
              </a:solidFill>
              <a:latin typeface="Arial Narrow" panose="020B0606020202030204" pitchFamily="34" charset="0"/>
            </a:endParaRPr>
          </a:p>
          <a:p>
            <a:pPr marL="457200" indent="-457200">
              <a:buAutoNum type="arabicPeriod"/>
            </a:pPr>
            <a:r>
              <a:rPr lang="en-IN" sz="2000" b="1" dirty="0">
                <a:solidFill>
                  <a:schemeClr val="bg1"/>
                </a:solidFill>
                <a:latin typeface="Arial Narrow" panose="020B0606020202030204" pitchFamily="34" charset="0"/>
              </a:rPr>
              <a:t>Business Risk Priority </a:t>
            </a:r>
            <a:r>
              <a:rPr lang="en-IN" sz="2000" dirty="0">
                <a:solidFill>
                  <a:schemeClr val="bg1"/>
                </a:solidFill>
                <a:latin typeface="Arial Narrow" panose="020B0606020202030204" pitchFamily="34" charset="0"/>
              </a:rPr>
              <a:t>= </a:t>
            </a:r>
            <a:r>
              <a:rPr lang="en-US" sz="2000" dirty="0">
                <a:solidFill>
                  <a:schemeClr val="bg1"/>
                </a:solidFill>
                <a:latin typeface="Arial Narrow" panose="020B0606020202030204" pitchFamily="34" charset="0"/>
              </a:rPr>
              <a:t>According to surveys by IBM and Gartner, AI-based phishing is now a top concern for CISOs across industries like finance, healthcare, and tech.</a:t>
            </a:r>
            <a:endParaRPr lang="en-IN" sz="2000" b="1"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816602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TotalTime>
  <Words>1536</Words>
  <Application>Microsoft Office PowerPoint</Application>
  <PresentationFormat>Widescreen</PresentationFormat>
  <Paragraphs>137</Paragraphs>
  <Slides>12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Arial</vt:lpstr>
      <vt:lpstr>Arial Narrow</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Sucharita Das</dc:creator>
  <cp:lastModifiedBy>Sucharita Das</cp:lastModifiedBy>
  <cp:revision>4</cp:revision>
  <dcterms:created xsi:type="dcterms:W3CDTF">2025-04-29T17:31:32Z</dcterms:created>
  <dcterms:modified xsi:type="dcterms:W3CDTF">2025-04-30T16:14:03Z</dcterms:modified>
</cp:coreProperties>
</file>