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Lst>
  <p:notesMasterIdLst>
    <p:notesMasterId r:id="rId19"/>
  </p:notesMasterIdLst>
  <p:sldIdLst>
    <p:sldId id="256" r:id="rId3"/>
    <p:sldId id="258" r:id="rId4"/>
    <p:sldId id="261" r:id="rId5"/>
    <p:sldId id="262" r:id="rId6"/>
    <p:sldId id="303" r:id="rId7"/>
    <p:sldId id="307" r:id="rId8"/>
    <p:sldId id="302" r:id="rId9"/>
    <p:sldId id="263" r:id="rId10"/>
    <p:sldId id="301" r:id="rId11"/>
    <p:sldId id="304" r:id="rId12"/>
    <p:sldId id="297" r:id="rId13"/>
    <p:sldId id="298" r:id="rId14"/>
    <p:sldId id="309" r:id="rId15"/>
    <p:sldId id="279" r:id="rId16"/>
    <p:sldId id="275" r:id="rId17"/>
    <p:sldId id="266" r:id="rId18"/>
  </p:sldIdLst>
  <p:sldSz cx="9144000" cy="5143500" type="screen16x9"/>
  <p:notesSz cx="6858000" cy="9144000"/>
  <p:embeddedFontLst>
    <p:embeddedFont>
      <p:font typeface="Open Sans" panose="020B0606030504020204" pitchFamily="34" charset="0"/>
      <p:regular r:id="rId20"/>
      <p:bold r:id="rId21"/>
      <p:italic r:id="rId22"/>
      <p:boldItalic r:id="rId23"/>
    </p:embeddedFont>
    <p:embeddedFont>
      <p:font typeface="Proxima Nova" panose="02000506030000020004" pitchFamily="2" charset="0"/>
      <p:regular r:id="rId24"/>
      <p:bold r:id="rId25"/>
      <p:italic r:id="rId26"/>
      <p:boldItalic r:id="rId27"/>
    </p:embeddedFont>
    <p:embeddedFont>
      <p:font typeface="Proxima Nova Semibold" panose="02000506030000020004" pitchFamily="2" charset="0"/>
      <p:regular r:id="rId28"/>
      <p:bold r:id="rId29"/>
      <p:italic r:id="rId30"/>
      <p:boldItalic r:id="rId31"/>
    </p:embeddedFont>
    <p:embeddedFont>
      <p:font typeface="Raleway" pitchFamily="2" charset="77"/>
      <p:regular r:id="rId32"/>
      <p:bold r:id="rId33"/>
      <p:italic r:id="rId34"/>
      <p:boldItalic r:id="rId35"/>
    </p:embeddedFont>
    <p:embeddedFont>
      <p:font typeface="Raleway ExtraBold" panose="020F0502020204030204" pitchFamily="34" charset="0"/>
      <p:bold r:id="rId36"/>
      <p:italic r:id="rId37"/>
      <p:boldItalic r:id="rId38"/>
    </p:embeddedFont>
    <p:embeddedFont>
      <p:font typeface="Raleway Medium" panose="020F050202020403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3B2996-FA03-411C-A0B7-3A76ABCC77AF}">
  <a:tblStyle styleId="{DB3B2996-FA03-411C-A0B7-3A76ABCC77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A2D570B-AF3C-44A7-B73F-C3973C10F7D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99"/>
    <p:restoredTop sz="96650"/>
  </p:normalViewPr>
  <p:slideViewPr>
    <p:cSldViewPr snapToGrid="0">
      <p:cViewPr varScale="1">
        <p:scale>
          <a:sx n="189" d="100"/>
          <a:sy n="189" d="100"/>
        </p:scale>
        <p:origin x="3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tableStyles" Target="tableStyles.xml"/><Relationship Id="rId20" Type="http://schemas.openxmlformats.org/officeDocument/2006/relationships/font" Target="fonts/font1.fntdata"/><Relationship Id="rId41"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E0E0E"/>
                </a:solidFill>
                <a:effectLst/>
                <a:latin typeface=".AppleSystemUIFont"/>
              </a:rPr>
              <a:t>Hi everyone, my name is </a:t>
            </a:r>
            <a:r>
              <a:rPr lang="en-US" b="1" dirty="0">
                <a:solidFill>
                  <a:srgbClr val="0E0E0E"/>
                </a:solidFill>
                <a:effectLst/>
                <a:latin typeface=".AppleSystemUIFont"/>
              </a:rPr>
              <a:t>Anuj Garg</a:t>
            </a:r>
            <a:r>
              <a:rPr lang="en-US" dirty="0">
                <a:solidFill>
                  <a:srgbClr val="0E0E0E"/>
                </a:solidFill>
                <a:effectLst/>
                <a:latin typeface=".AppleSystemUIFont"/>
              </a:rPr>
              <a:t>, and today, I, along with my team, am excited to present our project titled </a:t>
            </a:r>
            <a:r>
              <a:rPr lang="en-US" b="1" dirty="0">
                <a:solidFill>
                  <a:srgbClr val="0E0E0E"/>
                </a:solidFill>
                <a:effectLst/>
                <a:latin typeface=".AppleSystemUIFont"/>
              </a:rPr>
              <a:t>Predictive Modeling for Diabetes Risk Assessment</a:t>
            </a:r>
            <a:r>
              <a:rPr lang="en-US" dirty="0">
                <a:solidFill>
                  <a:srgbClr val="0E0E0E"/>
                </a:solidFill>
                <a:effectLst/>
                <a:latin typeface=".AppleSystemUIFont"/>
              </a:rPr>
              <a:t>. We’ve worked diligently to explore how data-driven insights can make a significant impact on identifying individuals at risk of developing diabetes. This project showcases the powerful way on how data science and healthcare.</a:t>
            </a:r>
          </a:p>
          <a:p>
            <a:pPr marL="0" lvl="0" indent="0" algn="l" rtl="0">
              <a:spcBef>
                <a:spcPts val="0"/>
              </a:spcBef>
              <a:spcAft>
                <a:spcPts val="0"/>
              </a:spcAft>
              <a:buNone/>
            </a:pPr>
            <a:r>
              <a:rPr lang="en-US" dirty="0"/>
              <a:t>0</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a:extLst>
            <a:ext uri="{FF2B5EF4-FFF2-40B4-BE49-F238E27FC236}">
              <a16:creationId xmlns:a16="http://schemas.microsoft.com/office/drawing/2014/main" id="{BF2E9F63-E777-C667-8FDF-6C0EDE3A5D90}"/>
            </a:ext>
          </a:extLst>
        </p:cNvPr>
        <p:cNvGrpSpPr/>
        <p:nvPr/>
      </p:nvGrpSpPr>
      <p:grpSpPr>
        <a:xfrm>
          <a:off x="0" y="0"/>
          <a:ext cx="0" cy="0"/>
          <a:chOff x="0" y="0"/>
          <a:chExt cx="0" cy="0"/>
        </a:xfrm>
      </p:grpSpPr>
      <p:sp>
        <p:nvSpPr>
          <p:cNvPr id="392" name="Google Shape;392;g184d99d1a72_0_57:notes">
            <a:extLst>
              <a:ext uri="{FF2B5EF4-FFF2-40B4-BE49-F238E27FC236}">
                <a16:creationId xmlns:a16="http://schemas.microsoft.com/office/drawing/2014/main" id="{75A23C7D-D857-61EF-A7A5-A83A77DF85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84d99d1a72_0_57:notes">
            <a:extLst>
              <a:ext uri="{FF2B5EF4-FFF2-40B4-BE49-F238E27FC236}">
                <a16:creationId xmlns:a16="http://schemas.microsoft.com/office/drawing/2014/main" id="{628DEA03-BB75-D672-65E7-1A71D85BFC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solidFill>
                  <a:srgbClr val="0E0E0E"/>
                </a:solidFill>
                <a:effectLst/>
                <a:latin typeface=".AppleSystemUIFont"/>
              </a:rPr>
              <a:t>Before applying oversampling, the models exhibited high accuracy; however, for this particular use case, our primary concern was minimizing the misclassification of true positives. In other words, we prioritized achieving strong </a:t>
            </a:r>
            <a:r>
              <a:rPr lang="en-US" b="1" dirty="0">
                <a:solidFill>
                  <a:srgbClr val="0E0E0E"/>
                </a:solidFill>
                <a:effectLst/>
                <a:latin typeface=".AppleSystemUIFont"/>
              </a:rPr>
              <a:t>recall values</a:t>
            </a:r>
            <a:r>
              <a:rPr lang="en-US" dirty="0">
                <a:solidFill>
                  <a:srgbClr val="0E0E0E"/>
                </a:solidFill>
                <a:effectLst/>
                <a:latin typeface=".AppleSystemUIFont"/>
              </a:rPr>
              <a:t>, as identifying individuals at risk of diabetes is critical for timely intervention.</a:t>
            </a:r>
          </a:p>
          <a:p>
            <a:r>
              <a:rPr lang="en-US" dirty="0">
                <a:solidFill>
                  <a:srgbClr val="0E0E0E"/>
                </a:solidFill>
                <a:effectLst/>
                <a:latin typeface=".AppleSystemUIFont"/>
              </a:rPr>
              <a:t>As previously mentioned, the imbalance in the dataset led to a significant number of false negatives before oversampling. By implementing the </a:t>
            </a:r>
            <a:r>
              <a:rPr lang="en-US" b="1" dirty="0">
                <a:solidFill>
                  <a:srgbClr val="0E0E0E"/>
                </a:solidFill>
                <a:effectLst/>
                <a:latin typeface=".AppleSystemUIFont"/>
              </a:rPr>
              <a:t>SMOTEENN technique</a:t>
            </a:r>
            <a:r>
              <a:rPr lang="en-US" dirty="0">
                <a:solidFill>
                  <a:srgbClr val="0E0E0E"/>
                </a:solidFill>
                <a:effectLst/>
                <a:latin typeface=".AppleSystemUIFont"/>
              </a:rPr>
              <a:t>, we effectively addressed this issue. All models showed notable improvements in recall, with a substantial reduction in false negatives.</a:t>
            </a:r>
          </a:p>
          <a:p>
            <a:r>
              <a:rPr lang="en-US" dirty="0">
                <a:solidFill>
                  <a:srgbClr val="0E0E0E"/>
                </a:solidFill>
                <a:effectLst/>
                <a:latin typeface=".AppleSystemUIFont"/>
              </a:rPr>
              <a:t>Among the models, the </a:t>
            </a:r>
            <a:r>
              <a:rPr lang="en-US" b="1" dirty="0">
                <a:solidFill>
                  <a:srgbClr val="0E0E0E"/>
                </a:solidFill>
                <a:effectLst/>
                <a:latin typeface=".AppleSystemUIFont"/>
              </a:rPr>
              <a:t>Random Forest</a:t>
            </a:r>
            <a:r>
              <a:rPr lang="en-US" dirty="0">
                <a:solidFill>
                  <a:srgbClr val="0E0E0E"/>
                </a:solidFill>
                <a:effectLst/>
                <a:latin typeface=".AppleSystemUIFont"/>
              </a:rPr>
              <a:t> achieved the best performance, with an impressive </a:t>
            </a:r>
            <a:r>
              <a:rPr lang="en-US" b="1" dirty="0">
                <a:solidFill>
                  <a:srgbClr val="0E0E0E"/>
                </a:solidFill>
                <a:effectLst/>
                <a:latin typeface=".AppleSystemUIFont"/>
              </a:rPr>
              <a:t>96% accuracy</a:t>
            </a:r>
            <a:r>
              <a:rPr lang="en-US" dirty="0">
                <a:solidFill>
                  <a:srgbClr val="0E0E0E"/>
                </a:solidFill>
                <a:effectLst/>
                <a:latin typeface=".AppleSystemUIFont"/>
              </a:rPr>
              <a:t> and </a:t>
            </a:r>
            <a:r>
              <a:rPr lang="en-US" b="1" dirty="0">
                <a:solidFill>
                  <a:srgbClr val="0E0E0E"/>
                </a:solidFill>
                <a:effectLst/>
                <a:latin typeface=".AppleSystemUIFont"/>
              </a:rPr>
              <a:t>96% recall</a:t>
            </a:r>
            <a:r>
              <a:rPr lang="en-US" dirty="0">
                <a:solidFill>
                  <a:srgbClr val="0E0E0E"/>
                </a:solidFill>
                <a:effectLst/>
                <a:latin typeface=".AppleSystemUIFont"/>
              </a:rPr>
              <a:t>, making it the most reliable for our use case.</a:t>
            </a:r>
          </a:p>
          <a:p>
            <a:r>
              <a:rPr lang="en-US" dirty="0">
                <a:solidFill>
                  <a:srgbClr val="0E0E0E"/>
                </a:solidFill>
                <a:effectLst/>
                <a:latin typeface=".AppleSystemUIFont"/>
              </a:rPr>
              <a:t>The </a:t>
            </a:r>
            <a:r>
              <a:rPr lang="en-US" b="1" dirty="0">
                <a:solidFill>
                  <a:srgbClr val="0E0E0E"/>
                </a:solidFill>
                <a:effectLst/>
                <a:latin typeface=".AppleSystemUIFont"/>
              </a:rPr>
              <a:t>Neural Network</a:t>
            </a:r>
            <a:r>
              <a:rPr lang="en-US" dirty="0">
                <a:solidFill>
                  <a:srgbClr val="0E0E0E"/>
                </a:solidFill>
                <a:effectLst/>
                <a:latin typeface=".AppleSystemUIFont"/>
              </a:rPr>
              <a:t> was a close second in performance. With further fine-tuning of hyperparameters, its predictive potential could be enhanced even further, offering a promising avenue for future improvement.</a:t>
            </a:r>
          </a:p>
          <a:p>
            <a:pPr marL="158750" indent="0">
              <a:buNone/>
            </a:pPr>
            <a:endParaRPr lang="en-US" dirty="0"/>
          </a:p>
        </p:txBody>
      </p:sp>
    </p:spTree>
    <p:extLst>
      <p:ext uri="{BB962C8B-B14F-4D97-AF65-F5344CB8AC3E}">
        <p14:creationId xmlns:p14="http://schemas.microsoft.com/office/powerpoint/2010/main" val="233132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g2861dab2821_0_89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2861dab2821_0_8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a:t>
            </a:r>
            <a:r>
              <a:rPr lang="en-US" dirty="0" err="1"/>
              <a:t>analysing</a:t>
            </a:r>
            <a:r>
              <a:rPr lang="en-US" dirty="0"/>
              <a:t> all the models we see random forest has the highest  accuracy rate of 96% . We have also </a:t>
            </a:r>
            <a:r>
              <a:rPr lang="en-US" dirty="0" err="1"/>
              <a:t>ploted</a:t>
            </a:r>
            <a:r>
              <a:rPr lang="en-US" dirty="0"/>
              <a:t> the ROC curve and the Area under the curve value is 0.99. as the recall value is high we can say that there are less false negative. During the analysis we got to know </a:t>
            </a:r>
            <a:r>
              <a:rPr lang="en-US" dirty="0" err="1"/>
              <a:t>abot</a:t>
            </a:r>
            <a:r>
              <a:rPr lang="en-US" dirty="0"/>
              <a:t> the key predictors like HbA1c levels and blood glucose which were helpful in  decision-making.</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These are few key takeaways after completing the data analysis. As we started withe the business problem of diabetes prediction we would like to conclude that Models can be scaled to analyze larger datasets across multiple regions or healthcare systems. This also Provides a foundation for exploring other diseases using similar methodologies, expanding healthcare analytics.</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solidFill>
                  <a:srgbClr val="0E0E0E"/>
                </a:solidFill>
                <a:effectLst/>
                <a:latin typeface=".AppleSystemUIFont"/>
              </a:rPr>
              <a:t>In today’s presentation, we’ll cover:</a:t>
            </a:r>
          </a:p>
          <a:p>
            <a:pPr marL="158750" indent="0">
              <a:buNone/>
            </a:pPr>
            <a:r>
              <a:rPr lang="en-US" dirty="0">
                <a:solidFill>
                  <a:srgbClr val="0E0E0E"/>
                </a:solidFill>
                <a:effectLst/>
                <a:latin typeface=".AppleSystemUIFont"/>
              </a:rPr>
              <a:t>• </a:t>
            </a:r>
            <a:r>
              <a:rPr lang="en-US" b="1" dirty="0">
                <a:solidFill>
                  <a:srgbClr val="0E0E0E"/>
                </a:solidFill>
                <a:effectLst/>
                <a:latin typeface=".AppleSystemUIFont"/>
              </a:rPr>
              <a:t>The objective of our project</a:t>
            </a:r>
            <a:r>
              <a:rPr lang="en-US" dirty="0">
                <a:solidFill>
                  <a:srgbClr val="0E0E0E"/>
                </a:solidFill>
                <a:effectLst/>
                <a:latin typeface=".AppleSystemUIFont"/>
              </a:rPr>
              <a:t>, detailing what we set out to achieve and its significance.</a:t>
            </a:r>
          </a:p>
          <a:p>
            <a:pPr marL="158750" indent="0">
              <a:spcBef>
                <a:spcPts val="900"/>
              </a:spcBef>
              <a:buNone/>
            </a:pPr>
            <a:r>
              <a:rPr lang="en-US" dirty="0">
                <a:solidFill>
                  <a:srgbClr val="0E0E0E"/>
                </a:solidFill>
                <a:effectLst/>
                <a:latin typeface=".AppleSystemUIFont"/>
              </a:rPr>
              <a:t>• </a:t>
            </a:r>
            <a:r>
              <a:rPr lang="en-US" b="1" dirty="0">
                <a:solidFill>
                  <a:srgbClr val="0E0E0E"/>
                </a:solidFill>
                <a:effectLst/>
                <a:latin typeface=".AppleSystemUIFont"/>
              </a:rPr>
              <a:t>The dataset</a:t>
            </a:r>
            <a:r>
              <a:rPr lang="en-US" dirty="0">
                <a:solidFill>
                  <a:srgbClr val="0E0E0E"/>
                </a:solidFill>
                <a:effectLst/>
                <a:latin typeface=".AppleSystemUIFont"/>
              </a:rPr>
              <a:t>, providing an overview of its key features and the source.</a:t>
            </a:r>
          </a:p>
          <a:p>
            <a:pPr marL="158750" indent="0">
              <a:spcBef>
                <a:spcPts val="900"/>
              </a:spcBef>
              <a:buNone/>
            </a:pPr>
            <a:r>
              <a:rPr lang="en-US" dirty="0">
                <a:solidFill>
                  <a:srgbClr val="0E0E0E"/>
                </a:solidFill>
                <a:effectLst/>
                <a:latin typeface=".AppleSystemUIFont"/>
              </a:rPr>
              <a:t>• Walk you through the approach and challenges we faced using various predictive models.</a:t>
            </a:r>
          </a:p>
          <a:p>
            <a:pPr marL="158750" indent="0">
              <a:spcBef>
                <a:spcPts val="900"/>
              </a:spcBef>
              <a:buNone/>
            </a:pPr>
            <a:r>
              <a:rPr lang="en-US" dirty="0">
                <a:solidFill>
                  <a:srgbClr val="0E0E0E"/>
                </a:solidFill>
                <a:effectLst/>
                <a:latin typeface=".AppleSystemUIFont"/>
              </a:rPr>
              <a:t>• Some of the </a:t>
            </a:r>
            <a:r>
              <a:rPr lang="en-US" b="1" dirty="0">
                <a:solidFill>
                  <a:srgbClr val="0E0E0E"/>
                </a:solidFill>
                <a:effectLst/>
                <a:latin typeface=".AppleSystemUIFont"/>
              </a:rPr>
              <a:t>Key findings </a:t>
            </a:r>
            <a:r>
              <a:rPr lang="en-US" dirty="0">
                <a:solidFill>
                  <a:srgbClr val="0E0E0E"/>
                </a:solidFill>
                <a:effectLst/>
                <a:latin typeface=".AppleSystemUIFont"/>
              </a:rPr>
              <a:t>which reveal the insights derived from our analysis and model.</a:t>
            </a:r>
          </a:p>
          <a:p>
            <a:pPr marL="158750" indent="0">
              <a:spcBef>
                <a:spcPts val="900"/>
              </a:spcBef>
              <a:buNone/>
            </a:pPr>
            <a:r>
              <a:rPr lang="en-US" dirty="0">
                <a:solidFill>
                  <a:srgbClr val="0E0E0E"/>
                </a:solidFill>
                <a:effectLst/>
                <a:latin typeface=".AppleSystemUIFont"/>
              </a:rPr>
              <a:t>• </a:t>
            </a:r>
            <a:r>
              <a:rPr lang="en-US" b="1" dirty="0">
                <a:solidFill>
                  <a:srgbClr val="0E0E0E"/>
                </a:solidFill>
                <a:effectLst/>
                <a:latin typeface=".AppleSystemUIFont"/>
              </a:rPr>
              <a:t>The impact and value</a:t>
            </a:r>
            <a:r>
              <a:rPr lang="en-US" dirty="0">
                <a:solidFill>
                  <a:srgbClr val="0E0E0E"/>
                </a:solidFill>
                <a:effectLst/>
                <a:latin typeface=".AppleSystemUIFont"/>
              </a:rPr>
              <a:t> of this work, emphasizing how our results contribute to better healthcare decisions</a:t>
            </a:r>
          </a:p>
          <a:p>
            <a:pPr marL="158750" indent="0">
              <a:spcBef>
                <a:spcPts val="900"/>
              </a:spcBef>
              <a:buNone/>
            </a:pPr>
            <a:r>
              <a:rPr lang="en-US" dirty="0">
                <a:solidFill>
                  <a:srgbClr val="0E0E0E"/>
                </a:solidFill>
                <a:effectLst/>
                <a:latin typeface=".AppleSystemUIFont"/>
              </a:rPr>
              <a:t>Lets start with the </a:t>
            </a:r>
            <a:r>
              <a:rPr lang="en-US" b="1" dirty="0">
                <a:solidFill>
                  <a:srgbClr val="0E0E0E"/>
                </a:solidFill>
                <a:effectLst/>
                <a:latin typeface=".AppleSystemUIFont"/>
              </a:rPr>
              <a:t>objective of the project</a:t>
            </a:r>
            <a:r>
              <a:rPr lang="en-US" dirty="0">
                <a:solidFill>
                  <a:srgbClr val="0E0E0E"/>
                </a:solidFill>
                <a:effectLst/>
                <a:latin typeface=".AppleSystemUIFont"/>
              </a:rPr>
              <a:t>.</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solidFill>
                  <a:srgbClr val="0E0E0E"/>
                </a:solidFill>
                <a:effectLst/>
                <a:latin typeface=".AppleSystemUIFont"/>
              </a:rPr>
              <a:t>The </a:t>
            </a:r>
            <a:r>
              <a:rPr lang="en-US" b="1" dirty="0">
                <a:solidFill>
                  <a:srgbClr val="0E0E0E"/>
                </a:solidFill>
                <a:effectLst/>
                <a:latin typeface=".AppleSystemUIFont"/>
              </a:rPr>
              <a:t>objective</a:t>
            </a:r>
            <a:r>
              <a:rPr lang="en-US" dirty="0">
                <a:solidFill>
                  <a:srgbClr val="0E0E0E"/>
                </a:solidFill>
                <a:effectLst/>
                <a:latin typeface=".AppleSystemUIFont"/>
              </a:rPr>
              <a:t> of our project was </a:t>
            </a:r>
            <a:r>
              <a:rPr lang="en-US" b="1" dirty="0">
                <a:solidFill>
                  <a:srgbClr val="0E0E0E"/>
                </a:solidFill>
                <a:effectLst/>
                <a:latin typeface=".AppleSystemUIFont"/>
              </a:rPr>
              <a:t>to develop a predictive model</a:t>
            </a:r>
            <a:r>
              <a:rPr lang="en-US" dirty="0">
                <a:solidFill>
                  <a:srgbClr val="0E0E0E"/>
                </a:solidFill>
                <a:effectLst/>
                <a:latin typeface=".AppleSystemUIFont"/>
              </a:rPr>
              <a:t> capable of identifying individuals at risk of diabetes using a combination of demographic and health-related data.</a:t>
            </a:r>
          </a:p>
          <a:p>
            <a:pPr marL="158750" indent="0">
              <a:buNone/>
            </a:pPr>
            <a:r>
              <a:rPr lang="en-US" dirty="0">
                <a:solidFill>
                  <a:srgbClr val="0E0E0E"/>
                </a:solidFill>
                <a:effectLst/>
                <a:latin typeface=".AppleSystemUIFont"/>
              </a:rPr>
              <a:t>The </a:t>
            </a:r>
            <a:r>
              <a:rPr lang="en-US" b="1" dirty="0">
                <a:solidFill>
                  <a:srgbClr val="0E0E0E"/>
                </a:solidFill>
                <a:effectLst/>
                <a:latin typeface=".AppleSystemUIFont"/>
              </a:rPr>
              <a:t>significance</a:t>
            </a:r>
            <a:r>
              <a:rPr lang="en-US" dirty="0">
                <a:solidFill>
                  <a:srgbClr val="0E0E0E"/>
                </a:solidFill>
                <a:effectLst/>
                <a:latin typeface=".AppleSystemUIFont"/>
              </a:rPr>
              <a:t> of this work is immense, as early detection can lead to timely medical intervention. This not only reduces long-term health complications but also significantly lowers healthcare costs for patients and providers alike.</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solidFill>
                  <a:srgbClr val="0E0E0E"/>
                </a:solidFill>
                <a:effectLst/>
                <a:latin typeface=".AppleSystemUIFont"/>
              </a:rPr>
              <a:t>Now, let’s take a closer look at the dataset we used.</a:t>
            </a:r>
          </a:p>
          <a:p>
            <a:pPr marL="158750" indent="0">
              <a:buNone/>
            </a:pPr>
            <a:r>
              <a:rPr lang="en-US" dirty="0">
                <a:solidFill>
                  <a:srgbClr val="0E0E0E"/>
                </a:solidFill>
                <a:effectLst/>
                <a:latin typeface=".AppleSystemUIFont"/>
              </a:rPr>
              <a:t>Our dataset was sourced from </a:t>
            </a:r>
            <a:r>
              <a:rPr lang="en-US" b="1" dirty="0">
                <a:solidFill>
                  <a:srgbClr val="0E0E0E"/>
                </a:solidFill>
                <a:effectLst/>
                <a:latin typeface=".AppleSystemUIFont"/>
              </a:rPr>
              <a:t>Kaggle</a:t>
            </a:r>
            <a:r>
              <a:rPr lang="en-US" dirty="0">
                <a:solidFill>
                  <a:srgbClr val="0E0E0E"/>
                </a:solidFill>
                <a:effectLst/>
                <a:latin typeface=".AppleSystemUIFont"/>
              </a:rPr>
              <a:t> and is titled the </a:t>
            </a:r>
            <a:r>
              <a:rPr lang="en-US" b="1" dirty="0">
                <a:solidFill>
                  <a:srgbClr val="0E0E0E"/>
                </a:solidFill>
                <a:effectLst/>
                <a:latin typeface=".AppleSystemUIFont"/>
              </a:rPr>
              <a:t>100,000 Diabetes Clinical Dataset</a:t>
            </a:r>
            <a:r>
              <a:rPr lang="en-US" dirty="0">
                <a:solidFill>
                  <a:srgbClr val="0E0E0E"/>
                </a:solidFill>
                <a:effectLst/>
                <a:latin typeface=".AppleSystemUIFont"/>
              </a:rPr>
              <a:t>. It comprises records of 100,000 individuals, providing a robust foundation for our predictive modeling.</a:t>
            </a:r>
          </a:p>
          <a:p>
            <a:pPr marL="158750" indent="0">
              <a:buNone/>
            </a:pPr>
            <a:r>
              <a:rPr lang="en-US" dirty="0">
                <a:solidFill>
                  <a:srgbClr val="0E0E0E"/>
                </a:solidFill>
                <a:effectLst/>
                <a:latin typeface=".AppleSystemUIFont"/>
              </a:rPr>
              <a:t>The dataset comprises of both numerical and categorical variables</a:t>
            </a:r>
          </a:p>
          <a:p>
            <a:pPr marL="158750" indent="0">
              <a:buNone/>
            </a:pPr>
            <a:r>
              <a:rPr lang="en-US" dirty="0">
                <a:solidFill>
                  <a:srgbClr val="0E0E0E"/>
                </a:solidFill>
                <a:effectLst/>
                <a:latin typeface=".AppleSystemUIFont"/>
              </a:rPr>
              <a:t>Some of the key attributes are</a:t>
            </a:r>
          </a:p>
          <a:p>
            <a:pPr marL="158750" indent="0">
              <a:buNone/>
            </a:pPr>
            <a:r>
              <a:rPr lang="en-US" dirty="0">
                <a:solidFill>
                  <a:srgbClr val="0E0E0E"/>
                </a:solidFill>
                <a:effectLst/>
                <a:latin typeface=".AppleSystemUIFont"/>
              </a:rPr>
              <a:t>Now </a:t>
            </a:r>
            <a:r>
              <a:rPr lang="en-US" dirty="0" err="1">
                <a:solidFill>
                  <a:srgbClr val="0E0E0E"/>
                </a:solidFill>
                <a:effectLst/>
                <a:latin typeface=".AppleSystemUIFont"/>
              </a:rPr>
              <a:t>i</a:t>
            </a:r>
            <a:r>
              <a:rPr lang="en-US" dirty="0">
                <a:solidFill>
                  <a:srgbClr val="0E0E0E"/>
                </a:solidFill>
                <a:effectLst/>
                <a:latin typeface=".AppleSystemUIFont"/>
              </a:rPr>
              <a:t> will hand it over to </a:t>
            </a:r>
            <a:r>
              <a:rPr lang="en-US" dirty="0" err="1">
                <a:solidFill>
                  <a:srgbClr val="0E0E0E"/>
                </a:solidFill>
                <a:effectLst/>
                <a:latin typeface=".AppleSystemUIFont"/>
              </a:rPr>
              <a:t>kartik</a:t>
            </a:r>
            <a:r>
              <a:rPr lang="en-US" dirty="0">
                <a:solidFill>
                  <a:srgbClr val="0E0E0E"/>
                </a:solidFill>
                <a:effectLst/>
                <a:latin typeface=".AppleSystemUIFont"/>
              </a:rPr>
              <a:t> for further presentation.</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a:extLst>
            <a:ext uri="{FF2B5EF4-FFF2-40B4-BE49-F238E27FC236}">
              <a16:creationId xmlns:a16="http://schemas.microsoft.com/office/drawing/2014/main" id="{56A136AB-285B-A4D8-46E0-5652565D9D66}"/>
            </a:ext>
          </a:extLst>
        </p:cNvPr>
        <p:cNvGrpSpPr/>
        <p:nvPr/>
      </p:nvGrpSpPr>
      <p:grpSpPr>
        <a:xfrm>
          <a:off x="0" y="0"/>
          <a:ext cx="0" cy="0"/>
          <a:chOff x="0" y="0"/>
          <a:chExt cx="0" cy="0"/>
        </a:xfrm>
      </p:grpSpPr>
      <p:sp>
        <p:nvSpPr>
          <p:cNvPr id="405" name="Google Shape;405;g184d99d1a72_0_2:notes">
            <a:extLst>
              <a:ext uri="{FF2B5EF4-FFF2-40B4-BE49-F238E27FC236}">
                <a16:creationId xmlns:a16="http://schemas.microsoft.com/office/drawing/2014/main" id="{BF40443C-9C42-C090-DF5E-B4134E8A30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84d99d1a72_0_2:notes">
            <a:extLst>
              <a:ext uri="{FF2B5EF4-FFF2-40B4-BE49-F238E27FC236}">
                <a16:creationId xmlns:a16="http://schemas.microsoft.com/office/drawing/2014/main" id="{8DD20734-45A6-CCBE-30D2-78EA8D79E6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solidFill>
                  <a:srgbClr val="0E0E0E"/>
                </a:solidFill>
                <a:effectLst/>
                <a:latin typeface=".AppleSystemUIFont"/>
              </a:rPr>
              <a:t>Talking Points:</a:t>
            </a:r>
            <a:endParaRPr lang="en-US" dirty="0">
              <a:solidFill>
                <a:srgbClr val="0E0E0E"/>
              </a:solidFill>
              <a:effectLst/>
              <a:latin typeface=".AppleSystemUIFont"/>
            </a:endParaRPr>
          </a:p>
          <a:p>
            <a:pPr>
              <a:spcBef>
                <a:spcPts val="900"/>
              </a:spcBef>
            </a:pPr>
            <a:r>
              <a:rPr lang="en-US" dirty="0">
                <a:solidFill>
                  <a:srgbClr val="0E0E0E"/>
                </a:solidFill>
                <a:effectLst/>
                <a:latin typeface=".AppleSystemUIFont"/>
              </a:rPr>
              <a:t>• Highlight the primary challenges faced during the project:</a:t>
            </a:r>
          </a:p>
          <a:p>
            <a:pPr>
              <a:spcBef>
                <a:spcPts val="900"/>
              </a:spcBef>
            </a:pPr>
            <a:r>
              <a:rPr lang="en-US" dirty="0">
                <a:solidFill>
                  <a:srgbClr val="0E0E0E"/>
                </a:solidFill>
                <a:effectLst/>
                <a:latin typeface=".AppleSystemUIFont"/>
              </a:rPr>
              <a:t>• </a:t>
            </a:r>
            <a:r>
              <a:rPr lang="en-US" b="1" dirty="0">
                <a:solidFill>
                  <a:srgbClr val="0E0E0E"/>
                </a:solidFill>
                <a:effectLst/>
                <a:latin typeface=".AppleSystemUIFont"/>
              </a:rPr>
              <a:t>Class Imbalance</a:t>
            </a:r>
            <a:r>
              <a:rPr lang="en-US" dirty="0">
                <a:solidFill>
                  <a:srgbClr val="0E0E0E"/>
                </a:solidFill>
                <a:effectLst/>
                <a:latin typeface=".AppleSystemUIFont"/>
              </a:rPr>
              <a:t>: “The dataset was highly imbalanced, with only 8.5% of entries representing diabetic individuals. This posed a significant challenge for the model, as it tended to favor the majority class.”</a:t>
            </a:r>
          </a:p>
          <a:p>
            <a:pPr>
              <a:spcBef>
                <a:spcPts val="900"/>
              </a:spcBef>
            </a:pPr>
            <a:r>
              <a:rPr lang="en-US" dirty="0">
                <a:solidFill>
                  <a:srgbClr val="0E0E0E"/>
                </a:solidFill>
                <a:effectLst/>
                <a:latin typeface=".AppleSystemUIFont"/>
              </a:rPr>
              <a:t>• </a:t>
            </a:r>
            <a:r>
              <a:rPr lang="en-US" b="1" dirty="0">
                <a:solidFill>
                  <a:srgbClr val="0E0E0E"/>
                </a:solidFill>
                <a:effectLst/>
                <a:latin typeface=".AppleSystemUIFont"/>
              </a:rPr>
              <a:t>Skewness in Key Features</a:t>
            </a:r>
            <a:r>
              <a:rPr lang="en-US" dirty="0">
                <a:solidFill>
                  <a:srgbClr val="0E0E0E"/>
                </a:solidFill>
                <a:effectLst/>
                <a:latin typeface=".AppleSystemUIFont"/>
              </a:rPr>
              <a:t>: “Metrics like BMI, HbA1c levels, and blood glucose levels exhibited high skewness, which could impact the stability of our models.”</a:t>
            </a:r>
          </a:p>
          <a:p>
            <a:pPr>
              <a:spcBef>
                <a:spcPts val="900"/>
              </a:spcBef>
            </a:pPr>
            <a:r>
              <a:rPr lang="en-US" dirty="0">
                <a:solidFill>
                  <a:srgbClr val="0E0E0E"/>
                </a:solidFill>
                <a:effectLst/>
                <a:latin typeface=".AppleSystemUIFont"/>
              </a:rPr>
              <a:t>• </a:t>
            </a:r>
            <a:r>
              <a:rPr lang="en-US" b="1" dirty="0">
                <a:solidFill>
                  <a:srgbClr val="0E0E0E"/>
                </a:solidFill>
                <a:effectLst/>
                <a:latin typeface=".AppleSystemUIFont"/>
              </a:rPr>
              <a:t>Model Complexity</a:t>
            </a:r>
            <a:r>
              <a:rPr lang="en-US" dirty="0">
                <a:solidFill>
                  <a:srgbClr val="0E0E0E"/>
                </a:solidFill>
                <a:effectLst/>
                <a:latin typeface=".AppleSystemUIFont"/>
              </a:rPr>
              <a:t>: “While Neural Networks and Random Forests provided high accuracy, their interpretability was a concern, especially for healthcare applications.”</a:t>
            </a:r>
          </a:p>
          <a:p>
            <a:pPr>
              <a:spcBef>
                <a:spcPts val="900"/>
              </a:spcBef>
            </a:pPr>
            <a:r>
              <a:rPr lang="en-US" dirty="0">
                <a:solidFill>
                  <a:srgbClr val="0E0E0E"/>
                </a:solidFill>
                <a:effectLst/>
                <a:latin typeface=".AppleSystemUIFont"/>
              </a:rPr>
              <a:t>•• “We applied the </a:t>
            </a:r>
            <a:r>
              <a:rPr lang="en-US" b="1" dirty="0">
                <a:solidFill>
                  <a:srgbClr val="0E0E0E"/>
                </a:solidFill>
                <a:effectLst/>
                <a:latin typeface=".AppleSystemUIFont"/>
              </a:rPr>
              <a:t>SMOTEENN technique</a:t>
            </a:r>
            <a:r>
              <a:rPr lang="en-US" dirty="0">
                <a:solidFill>
                  <a:srgbClr val="0E0E0E"/>
                </a:solidFill>
                <a:effectLst/>
                <a:latin typeface=".AppleSystemUIFont"/>
              </a:rPr>
              <a:t> to address class imbalance, ensuring our models could learn effectively from the data.”</a:t>
            </a:r>
          </a:p>
          <a:p>
            <a:pPr>
              <a:spcBef>
                <a:spcPts val="900"/>
              </a:spcBef>
            </a:pPr>
            <a:r>
              <a:rPr lang="en-US" dirty="0">
                <a:solidFill>
                  <a:srgbClr val="0E0E0E"/>
                </a:solidFill>
                <a:effectLst/>
                <a:latin typeface=".AppleSystemUIFont"/>
              </a:rPr>
              <a:t>• “Box-Cox transformation was used to reduce skewness, making the data more uniform for analysis.”</a:t>
            </a:r>
          </a:p>
          <a:p>
            <a:pPr>
              <a:spcBef>
                <a:spcPts val="900"/>
              </a:spcBef>
            </a:pPr>
            <a:r>
              <a:rPr lang="en-US" dirty="0">
                <a:solidFill>
                  <a:srgbClr val="0E0E0E"/>
                </a:solidFill>
                <a:effectLst/>
                <a:latin typeface=".AppleSystemUIFont"/>
              </a:rPr>
              <a:t>• “We supplemented complex models with simpler ones like Decision Trees, which offered interpretability and transparency in decision-making.”</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74741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a:extLst>
            <a:ext uri="{FF2B5EF4-FFF2-40B4-BE49-F238E27FC236}">
              <a16:creationId xmlns:a16="http://schemas.microsoft.com/office/drawing/2014/main" id="{5B6137E8-7F61-BB40-07FE-64A7C42BFF07}"/>
            </a:ext>
          </a:extLst>
        </p:cNvPr>
        <p:cNvGrpSpPr/>
        <p:nvPr/>
      </p:nvGrpSpPr>
      <p:grpSpPr>
        <a:xfrm>
          <a:off x="0" y="0"/>
          <a:ext cx="0" cy="0"/>
          <a:chOff x="0" y="0"/>
          <a:chExt cx="0" cy="0"/>
        </a:xfrm>
      </p:grpSpPr>
      <p:sp>
        <p:nvSpPr>
          <p:cNvPr id="422" name="Google Shape;422;g54dda1946d_4_2730:notes">
            <a:extLst>
              <a:ext uri="{FF2B5EF4-FFF2-40B4-BE49-F238E27FC236}">
                <a16:creationId xmlns:a16="http://schemas.microsoft.com/office/drawing/2014/main" id="{27F38EB7-6308-9FDA-76B4-7AC520D4A4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54dda1946d_4_2730:notes">
            <a:extLst>
              <a:ext uri="{FF2B5EF4-FFF2-40B4-BE49-F238E27FC236}">
                <a16:creationId xmlns:a16="http://schemas.microsoft.com/office/drawing/2014/main" id="{03ED5BD4-D567-9B74-BB74-BE7C365DDF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effectLst/>
                <a:latin typeface="-apple-system"/>
              </a:rPr>
              <a:t>Logistic Regression on the previously mentioned variables showed all the variables used are significant for the output</a:t>
            </a:r>
          </a:p>
          <a:p>
            <a:r>
              <a:rPr lang="en-US" dirty="0">
                <a:effectLst/>
                <a:latin typeface="-apple-system"/>
              </a:rPr>
              <a:t>About 60% of the variance of the target variable is explained</a:t>
            </a:r>
          </a:p>
        </p:txBody>
      </p:sp>
    </p:spTree>
    <p:extLst>
      <p:ext uri="{BB962C8B-B14F-4D97-AF65-F5344CB8AC3E}">
        <p14:creationId xmlns:p14="http://schemas.microsoft.com/office/powerpoint/2010/main" val="405159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a:extLst>
            <a:ext uri="{FF2B5EF4-FFF2-40B4-BE49-F238E27FC236}">
              <a16:creationId xmlns:a16="http://schemas.microsoft.com/office/drawing/2014/main" id="{832FAD5E-429F-3A88-E0CE-D0550C3556CD}"/>
            </a:ext>
          </a:extLst>
        </p:cNvPr>
        <p:cNvGrpSpPr/>
        <p:nvPr/>
      </p:nvGrpSpPr>
      <p:grpSpPr>
        <a:xfrm>
          <a:off x="0" y="0"/>
          <a:ext cx="0" cy="0"/>
          <a:chOff x="0" y="0"/>
          <a:chExt cx="0" cy="0"/>
        </a:xfrm>
      </p:grpSpPr>
      <p:sp>
        <p:nvSpPr>
          <p:cNvPr id="422" name="Google Shape;422;g54dda1946d_4_2730:notes">
            <a:extLst>
              <a:ext uri="{FF2B5EF4-FFF2-40B4-BE49-F238E27FC236}">
                <a16:creationId xmlns:a16="http://schemas.microsoft.com/office/drawing/2014/main" id="{D18299AD-FB5E-A044-6C03-80CB099CEB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54dda1946d_4_2730:notes">
            <a:extLst>
              <a:ext uri="{FF2B5EF4-FFF2-40B4-BE49-F238E27FC236}">
                <a16:creationId xmlns:a16="http://schemas.microsoft.com/office/drawing/2014/main" id="{65026F96-2A39-C27D-F50A-9CDE71B10D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effectLst/>
              </a:rPr>
              <a:t>The neural network required some fine tuning of the hyperparameters but finally this the model we finalized upon. This is a Neural network with 4 layers. Tanh for the input layer followed by </a:t>
            </a:r>
            <a:r>
              <a:rPr lang="en-US" dirty="0" err="1">
                <a:effectLst/>
              </a:rPr>
              <a:t>reluand</a:t>
            </a:r>
            <a:r>
              <a:rPr lang="en-US" dirty="0">
                <a:effectLst/>
              </a:rPr>
              <a:t> </a:t>
            </a:r>
            <a:r>
              <a:rPr lang="en-US" dirty="0" err="1">
                <a:effectLst/>
              </a:rPr>
              <a:t>softmax</a:t>
            </a:r>
            <a:r>
              <a:rPr lang="en-US" dirty="0">
                <a:effectLst/>
              </a:rPr>
              <a:t> hidden layers and a sigmoid output layer so that the outputs are probabilities.</a:t>
            </a:r>
            <a:endParaRPr lang="en-US" dirty="0"/>
          </a:p>
          <a:p>
            <a:r>
              <a:rPr lang="en-US" dirty="0">
                <a:effectLst/>
              </a:rPr>
              <a:t>We tried out a few loss functions but binary cross-entropy, which is also the most popular loss function for binary classification problems, worked best.</a:t>
            </a:r>
            <a:endParaRPr lang="en-US" dirty="0"/>
          </a:p>
          <a:p>
            <a:r>
              <a:rPr lang="en-US" dirty="0">
                <a:effectLst/>
              </a:rPr>
              <a:t>After 15 epochs we were noticing overfitting, as the validation loss was going up.</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863517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a:extLst>
            <a:ext uri="{FF2B5EF4-FFF2-40B4-BE49-F238E27FC236}">
              <a16:creationId xmlns:a16="http://schemas.microsoft.com/office/drawing/2014/main" id="{535F7086-C639-8E50-00D9-AF3418D0581D}"/>
            </a:ext>
          </a:extLst>
        </p:cNvPr>
        <p:cNvGrpSpPr/>
        <p:nvPr/>
      </p:nvGrpSpPr>
      <p:grpSpPr>
        <a:xfrm>
          <a:off x="0" y="0"/>
          <a:ext cx="0" cy="0"/>
          <a:chOff x="0" y="0"/>
          <a:chExt cx="0" cy="0"/>
        </a:xfrm>
      </p:grpSpPr>
      <p:sp>
        <p:nvSpPr>
          <p:cNvPr id="422" name="Google Shape;422;g54dda1946d_4_2730:notes">
            <a:extLst>
              <a:ext uri="{FF2B5EF4-FFF2-40B4-BE49-F238E27FC236}">
                <a16:creationId xmlns:a16="http://schemas.microsoft.com/office/drawing/2014/main" id="{CF0AC9C1-A617-D24C-30DC-8E5FE3E36C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54dda1946d_4_2730:notes">
            <a:extLst>
              <a:ext uri="{FF2B5EF4-FFF2-40B4-BE49-F238E27FC236}">
                <a16:creationId xmlns:a16="http://schemas.microsoft.com/office/drawing/2014/main" id="{E36B7028-B77A-AF51-0703-3C6F03CFD1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effectLst/>
              </a:rPr>
              <a:t>DT with max depth 5 to avoid overfitting</a:t>
            </a:r>
            <a:endParaRPr lang="en-US" dirty="0"/>
          </a:p>
          <a:p>
            <a:r>
              <a:rPr lang="en-US" dirty="0">
                <a:effectLst/>
              </a:rPr>
              <a:t>RF with max depth 10</a:t>
            </a:r>
            <a:endParaRPr lang="en-US" dirty="0"/>
          </a:p>
        </p:txBody>
      </p:sp>
    </p:spTree>
    <p:extLst>
      <p:ext uri="{BB962C8B-B14F-4D97-AF65-F5344CB8AC3E}">
        <p14:creationId xmlns:p14="http://schemas.microsoft.com/office/powerpoint/2010/main" val="44405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506650"/>
            <a:ext cx="6651600" cy="15621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449750"/>
            <a:ext cx="3926400" cy="4146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5" name="Google Shape;145;p18"/>
          <p:cNvSpPr txBox="1">
            <a:spLocks noGrp="1"/>
          </p:cNvSpPr>
          <p:nvPr>
            <p:ph type="subTitle" idx="1"/>
          </p:nvPr>
        </p:nvSpPr>
        <p:spPr>
          <a:xfrm>
            <a:off x="713225" y="1659425"/>
            <a:ext cx="32862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18"/>
          <p:cNvSpPr txBox="1">
            <a:spLocks noGrp="1"/>
          </p:cNvSpPr>
          <p:nvPr>
            <p:ph type="subTitle" idx="2"/>
          </p:nvPr>
        </p:nvSpPr>
        <p:spPr>
          <a:xfrm>
            <a:off x="4698825" y="1659425"/>
            <a:ext cx="32862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 name="Google Shape;147;p18"/>
          <p:cNvSpPr txBox="1">
            <a:spLocks noGrp="1"/>
          </p:cNvSpPr>
          <p:nvPr>
            <p:ph type="subTitle" idx="3"/>
          </p:nvPr>
        </p:nvSpPr>
        <p:spPr>
          <a:xfrm>
            <a:off x="713225" y="3396200"/>
            <a:ext cx="32862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8" name="Google Shape;148;p18"/>
          <p:cNvSpPr txBox="1">
            <a:spLocks noGrp="1"/>
          </p:cNvSpPr>
          <p:nvPr>
            <p:ph type="subTitle" idx="4"/>
          </p:nvPr>
        </p:nvSpPr>
        <p:spPr>
          <a:xfrm>
            <a:off x="4698825" y="3396200"/>
            <a:ext cx="32862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9" name="Google Shape;149;p18"/>
          <p:cNvSpPr txBox="1">
            <a:spLocks noGrp="1"/>
          </p:cNvSpPr>
          <p:nvPr>
            <p:ph type="subTitle" idx="5"/>
          </p:nvPr>
        </p:nvSpPr>
        <p:spPr>
          <a:xfrm>
            <a:off x="713225" y="1338475"/>
            <a:ext cx="3286200" cy="40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0" name="Google Shape;150;p18"/>
          <p:cNvSpPr txBox="1">
            <a:spLocks noGrp="1"/>
          </p:cNvSpPr>
          <p:nvPr>
            <p:ph type="subTitle" idx="6"/>
          </p:nvPr>
        </p:nvSpPr>
        <p:spPr>
          <a:xfrm>
            <a:off x="713225" y="3075275"/>
            <a:ext cx="3286200" cy="40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1" name="Google Shape;151;p18"/>
          <p:cNvSpPr txBox="1">
            <a:spLocks noGrp="1"/>
          </p:cNvSpPr>
          <p:nvPr>
            <p:ph type="subTitle" idx="7"/>
          </p:nvPr>
        </p:nvSpPr>
        <p:spPr>
          <a:xfrm>
            <a:off x="4698825" y="1338475"/>
            <a:ext cx="3286200" cy="40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2" name="Google Shape;152;p18"/>
          <p:cNvSpPr txBox="1">
            <a:spLocks noGrp="1"/>
          </p:cNvSpPr>
          <p:nvPr>
            <p:ph type="subTitle" idx="8"/>
          </p:nvPr>
        </p:nvSpPr>
        <p:spPr>
          <a:xfrm>
            <a:off x="4698825" y="3075275"/>
            <a:ext cx="3286200" cy="40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53" name="Google Shape;153;p18"/>
          <p:cNvGrpSpPr/>
          <p:nvPr/>
        </p:nvGrpSpPr>
        <p:grpSpPr>
          <a:xfrm>
            <a:off x="0" y="3429300"/>
            <a:ext cx="9160425" cy="1714200"/>
            <a:chOff x="0" y="3429300"/>
            <a:chExt cx="9160425" cy="1714200"/>
          </a:xfrm>
        </p:grpSpPr>
        <p:grpSp>
          <p:nvGrpSpPr>
            <p:cNvPr id="154" name="Google Shape;154;p18"/>
            <p:cNvGrpSpPr/>
            <p:nvPr/>
          </p:nvGrpSpPr>
          <p:grpSpPr>
            <a:xfrm>
              <a:off x="8795925" y="3429300"/>
              <a:ext cx="364500" cy="1714200"/>
              <a:chOff x="8795925" y="3429300"/>
              <a:chExt cx="364500" cy="1714200"/>
            </a:xfrm>
          </p:grpSpPr>
          <p:sp>
            <p:nvSpPr>
              <p:cNvPr id="155" name="Google Shape;155;p18"/>
              <p:cNvSpPr/>
              <p:nvPr/>
            </p:nvSpPr>
            <p:spPr>
              <a:xfrm rot="10800000" flipH="1">
                <a:off x="8795925" y="4286400"/>
                <a:ext cx="3645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6" name="Google Shape;156;p18"/>
              <p:cNvSpPr/>
              <p:nvPr/>
            </p:nvSpPr>
            <p:spPr>
              <a:xfrm rot="10800000" flipH="1">
                <a:off x="8795925" y="3429300"/>
                <a:ext cx="3645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57" name="Google Shape;157;p18"/>
            <p:cNvGrpSpPr/>
            <p:nvPr/>
          </p:nvGrpSpPr>
          <p:grpSpPr>
            <a:xfrm>
              <a:off x="0" y="3429300"/>
              <a:ext cx="364500" cy="1714200"/>
              <a:chOff x="0" y="3429300"/>
              <a:chExt cx="364500" cy="1714200"/>
            </a:xfrm>
          </p:grpSpPr>
          <p:sp>
            <p:nvSpPr>
              <p:cNvPr id="158" name="Google Shape;158;p18"/>
              <p:cNvSpPr/>
              <p:nvPr/>
            </p:nvSpPr>
            <p:spPr>
              <a:xfrm rot="10800000" flipH="1">
                <a:off x="0" y="4286400"/>
                <a:ext cx="3645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9" name="Google Shape;159;p18"/>
              <p:cNvSpPr/>
              <p:nvPr/>
            </p:nvSpPr>
            <p:spPr>
              <a:xfrm rot="10800000" flipH="1">
                <a:off x="0" y="3429300"/>
                <a:ext cx="3645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60" name="Google Shape;160;p18"/>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61"/>
        <p:cNvGrpSpPr/>
        <p:nvPr/>
      </p:nvGrpSpPr>
      <p:grpSpPr>
        <a:xfrm>
          <a:off x="0" y="0"/>
          <a:ext cx="0" cy="0"/>
          <a:chOff x="0" y="0"/>
          <a:chExt cx="0" cy="0"/>
        </a:xfrm>
      </p:grpSpPr>
      <p:sp>
        <p:nvSpPr>
          <p:cNvPr id="162" name="Google Shape;162;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3" name="Google Shape;163;p19"/>
          <p:cNvSpPr txBox="1">
            <a:spLocks noGrp="1"/>
          </p:cNvSpPr>
          <p:nvPr>
            <p:ph type="subTitle" idx="1"/>
          </p:nvPr>
        </p:nvSpPr>
        <p:spPr>
          <a:xfrm>
            <a:off x="713100" y="155776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 name="Google Shape;164;p19"/>
          <p:cNvSpPr txBox="1">
            <a:spLocks noGrp="1"/>
          </p:cNvSpPr>
          <p:nvPr>
            <p:ph type="subTitle" idx="2"/>
          </p:nvPr>
        </p:nvSpPr>
        <p:spPr>
          <a:xfrm>
            <a:off x="3455250" y="155776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5" name="Google Shape;165;p19"/>
          <p:cNvSpPr txBox="1">
            <a:spLocks noGrp="1"/>
          </p:cNvSpPr>
          <p:nvPr>
            <p:ph type="subTitle" idx="3"/>
          </p:nvPr>
        </p:nvSpPr>
        <p:spPr>
          <a:xfrm>
            <a:off x="713100" y="328805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6" name="Google Shape;166;p19"/>
          <p:cNvSpPr txBox="1">
            <a:spLocks noGrp="1"/>
          </p:cNvSpPr>
          <p:nvPr>
            <p:ph type="subTitle" idx="4"/>
          </p:nvPr>
        </p:nvSpPr>
        <p:spPr>
          <a:xfrm>
            <a:off x="3455250" y="328805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7" name="Google Shape;167;p19"/>
          <p:cNvSpPr txBox="1">
            <a:spLocks noGrp="1"/>
          </p:cNvSpPr>
          <p:nvPr>
            <p:ph type="subTitle" idx="5"/>
          </p:nvPr>
        </p:nvSpPr>
        <p:spPr>
          <a:xfrm>
            <a:off x="6197400" y="155776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9"/>
          <p:cNvSpPr txBox="1">
            <a:spLocks noGrp="1"/>
          </p:cNvSpPr>
          <p:nvPr>
            <p:ph type="subTitle" idx="6"/>
          </p:nvPr>
        </p:nvSpPr>
        <p:spPr>
          <a:xfrm>
            <a:off x="6197400" y="328805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19"/>
          <p:cNvSpPr txBox="1">
            <a:spLocks noGrp="1"/>
          </p:cNvSpPr>
          <p:nvPr>
            <p:ph type="subTitle" idx="7"/>
          </p:nvPr>
        </p:nvSpPr>
        <p:spPr>
          <a:xfrm>
            <a:off x="713100" y="1307112"/>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0" name="Google Shape;170;p19"/>
          <p:cNvSpPr txBox="1">
            <a:spLocks noGrp="1"/>
          </p:cNvSpPr>
          <p:nvPr>
            <p:ph type="subTitle" idx="8"/>
          </p:nvPr>
        </p:nvSpPr>
        <p:spPr>
          <a:xfrm>
            <a:off x="3457650" y="1307112"/>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1" name="Google Shape;171;p19"/>
          <p:cNvSpPr txBox="1">
            <a:spLocks noGrp="1"/>
          </p:cNvSpPr>
          <p:nvPr>
            <p:ph type="subTitle" idx="9"/>
          </p:nvPr>
        </p:nvSpPr>
        <p:spPr>
          <a:xfrm>
            <a:off x="6199800" y="1307112"/>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2" name="Google Shape;172;p19"/>
          <p:cNvSpPr txBox="1">
            <a:spLocks noGrp="1"/>
          </p:cNvSpPr>
          <p:nvPr>
            <p:ph type="subTitle" idx="13"/>
          </p:nvPr>
        </p:nvSpPr>
        <p:spPr>
          <a:xfrm>
            <a:off x="713100" y="3034188"/>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3" name="Google Shape;173;p19"/>
          <p:cNvSpPr txBox="1">
            <a:spLocks noGrp="1"/>
          </p:cNvSpPr>
          <p:nvPr>
            <p:ph type="subTitle" idx="14"/>
          </p:nvPr>
        </p:nvSpPr>
        <p:spPr>
          <a:xfrm>
            <a:off x="3457650" y="3034193"/>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4" name="Google Shape;174;p19"/>
          <p:cNvSpPr txBox="1">
            <a:spLocks noGrp="1"/>
          </p:cNvSpPr>
          <p:nvPr>
            <p:ph type="subTitle" idx="15"/>
          </p:nvPr>
        </p:nvSpPr>
        <p:spPr>
          <a:xfrm>
            <a:off x="6199800" y="3034193"/>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75" name="Google Shape;175;p19"/>
          <p:cNvGrpSpPr/>
          <p:nvPr/>
        </p:nvGrpSpPr>
        <p:grpSpPr>
          <a:xfrm>
            <a:off x="0" y="4661988"/>
            <a:ext cx="9144000" cy="481513"/>
            <a:chOff x="0" y="4661988"/>
            <a:chExt cx="9144000" cy="481513"/>
          </a:xfrm>
        </p:grpSpPr>
        <p:sp>
          <p:nvSpPr>
            <p:cNvPr id="176" name="Google Shape;176;p19"/>
            <p:cNvSpPr/>
            <p:nvPr/>
          </p:nvSpPr>
          <p:spPr>
            <a:xfrm>
              <a:off x="0" y="4983000"/>
              <a:ext cx="9144000" cy="160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7" name="Google Shape;177;p19"/>
            <p:cNvSpPr/>
            <p:nvPr/>
          </p:nvSpPr>
          <p:spPr>
            <a:xfrm>
              <a:off x="0" y="4822500"/>
              <a:ext cx="9144000" cy="160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8" name="Google Shape;178;p19"/>
            <p:cNvSpPr/>
            <p:nvPr/>
          </p:nvSpPr>
          <p:spPr>
            <a:xfrm>
              <a:off x="0" y="4661988"/>
              <a:ext cx="9144000" cy="160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79" name="Google Shape;179;p19"/>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80"/>
        <p:cNvGrpSpPr/>
        <p:nvPr/>
      </p:nvGrpSpPr>
      <p:grpSpPr>
        <a:xfrm>
          <a:off x="0" y="0"/>
          <a:ext cx="0" cy="0"/>
          <a:chOff x="0" y="0"/>
          <a:chExt cx="0" cy="0"/>
        </a:xfrm>
      </p:grpSpPr>
      <p:sp>
        <p:nvSpPr>
          <p:cNvPr id="181" name="Google Shape;181;p20"/>
          <p:cNvSpPr txBox="1">
            <a:spLocks noGrp="1"/>
          </p:cNvSpPr>
          <p:nvPr>
            <p:ph type="title" hasCustomPrompt="1"/>
          </p:nvPr>
        </p:nvSpPr>
        <p:spPr>
          <a:xfrm>
            <a:off x="3287850" y="2064188"/>
            <a:ext cx="25683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2" name="Google Shape;182;p20"/>
          <p:cNvSpPr txBox="1">
            <a:spLocks noGrp="1"/>
          </p:cNvSpPr>
          <p:nvPr>
            <p:ph type="subTitle" idx="1"/>
          </p:nvPr>
        </p:nvSpPr>
        <p:spPr>
          <a:xfrm>
            <a:off x="3287850" y="2746902"/>
            <a:ext cx="2568300" cy="332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83" name="Google Shape;183;p20"/>
          <p:cNvSpPr txBox="1">
            <a:spLocks noGrp="1"/>
          </p:cNvSpPr>
          <p:nvPr>
            <p:ph type="title" idx="2" hasCustomPrompt="1"/>
          </p:nvPr>
        </p:nvSpPr>
        <p:spPr>
          <a:xfrm>
            <a:off x="3287850" y="915175"/>
            <a:ext cx="25683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4" name="Google Shape;184;p20"/>
          <p:cNvSpPr txBox="1">
            <a:spLocks noGrp="1"/>
          </p:cNvSpPr>
          <p:nvPr>
            <p:ph type="subTitle" idx="3"/>
          </p:nvPr>
        </p:nvSpPr>
        <p:spPr>
          <a:xfrm>
            <a:off x="3287850" y="1597879"/>
            <a:ext cx="2568300" cy="332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85" name="Google Shape;185;p20"/>
          <p:cNvSpPr txBox="1">
            <a:spLocks noGrp="1"/>
          </p:cNvSpPr>
          <p:nvPr>
            <p:ph type="title" idx="4" hasCustomPrompt="1"/>
          </p:nvPr>
        </p:nvSpPr>
        <p:spPr>
          <a:xfrm>
            <a:off x="3287850" y="3213200"/>
            <a:ext cx="25683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6" name="Google Shape;186;p20"/>
          <p:cNvSpPr txBox="1">
            <a:spLocks noGrp="1"/>
          </p:cNvSpPr>
          <p:nvPr>
            <p:ph type="subTitle" idx="5"/>
          </p:nvPr>
        </p:nvSpPr>
        <p:spPr>
          <a:xfrm>
            <a:off x="3287850" y="3895925"/>
            <a:ext cx="2568300" cy="332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grpSp>
        <p:nvGrpSpPr>
          <p:cNvPr id="187" name="Google Shape;187;p20"/>
          <p:cNvGrpSpPr/>
          <p:nvPr/>
        </p:nvGrpSpPr>
        <p:grpSpPr>
          <a:xfrm>
            <a:off x="3847050" y="378431"/>
            <a:ext cx="1449900" cy="4386056"/>
            <a:chOff x="3847050" y="378431"/>
            <a:chExt cx="1449900" cy="4386056"/>
          </a:xfrm>
        </p:grpSpPr>
        <p:sp>
          <p:nvSpPr>
            <p:cNvPr id="188" name="Google Shape;188;p20"/>
            <p:cNvSpPr/>
            <p:nvPr/>
          </p:nvSpPr>
          <p:spPr>
            <a:xfrm>
              <a:off x="3847050" y="378431"/>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9" name="Google Shape;189;p20"/>
            <p:cNvSpPr/>
            <p:nvPr/>
          </p:nvSpPr>
          <p:spPr>
            <a:xfrm>
              <a:off x="3847050" y="4603988"/>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46"/>
        <p:cNvGrpSpPr/>
        <p:nvPr/>
      </p:nvGrpSpPr>
      <p:grpSpPr>
        <a:xfrm>
          <a:off x="0" y="0"/>
          <a:ext cx="0" cy="0"/>
          <a:chOff x="0" y="0"/>
          <a:chExt cx="0" cy="0"/>
        </a:xfrm>
      </p:grpSpPr>
      <p:sp>
        <p:nvSpPr>
          <p:cNvPr id="247" name="Google Shape;247;p27"/>
          <p:cNvSpPr txBox="1">
            <a:spLocks noGrp="1"/>
          </p:cNvSpPr>
          <p:nvPr>
            <p:ph type="title"/>
          </p:nvPr>
        </p:nvSpPr>
        <p:spPr>
          <a:xfrm>
            <a:off x="4253750" y="769400"/>
            <a:ext cx="36840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8" name="Google Shape;248;p27"/>
          <p:cNvSpPr txBox="1">
            <a:spLocks noGrp="1"/>
          </p:cNvSpPr>
          <p:nvPr>
            <p:ph type="subTitle" idx="1"/>
          </p:nvPr>
        </p:nvSpPr>
        <p:spPr>
          <a:xfrm>
            <a:off x="4253750" y="1859617"/>
            <a:ext cx="3684000" cy="127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9" name="Google Shape;249;p27"/>
          <p:cNvSpPr txBox="1"/>
          <p:nvPr/>
        </p:nvSpPr>
        <p:spPr>
          <a:xfrm>
            <a:off x="4253760" y="3320333"/>
            <a:ext cx="3684000" cy="76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Raleway Medium"/>
                <a:ea typeface="Raleway Medium"/>
                <a:cs typeface="Raleway Medium"/>
                <a:sym typeface="Raleway Medium"/>
              </a:rPr>
              <a:t>CREDITS: This presentation template was created by </a:t>
            </a:r>
            <a:r>
              <a:rPr lang="en" sz="1200" b="1" u="sng">
                <a:solidFill>
                  <a:schemeClr val="hlink"/>
                </a:solidFill>
                <a:latin typeface="Raleway"/>
                <a:ea typeface="Raleway"/>
                <a:cs typeface="Raleway"/>
                <a:sym typeface="Raleway"/>
                <a:hlinkClick r:id="rId2"/>
              </a:rPr>
              <a:t>Slidesgo</a:t>
            </a:r>
            <a:r>
              <a:rPr lang="en" sz="1200">
                <a:solidFill>
                  <a:schemeClr val="dk1"/>
                </a:solidFill>
                <a:latin typeface="Raleway Medium"/>
                <a:ea typeface="Raleway Medium"/>
                <a:cs typeface="Raleway Medium"/>
                <a:sym typeface="Raleway Medium"/>
              </a:rPr>
              <a:t>, and includes icons by </a:t>
            </a:r>
            <a:r>
              <a:rPr lang="en" sz="1200" b="1" u="sng">
                <a:solidFill>
                  <a:schemeClr val="dk1"/>
                </a:solid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200">
                <a:solidFill>
                  <a:schemeClr val="dk1"/>
                </a:solidFill>
                <a:latin typeface="Raleway Medium"/>
                <a:ea typeface="Raleway Medium"/>
                <a:cs typeface="Raleway Medium"/>
                <a:sym typeface="Raleway Medium"/>
              </a:rPr>
              <a:t>, and infographics &amp; images by </a:t>
            </a:r>
            <a:r>
              <a:rPr lang="en" sz="1200" b="1" u="sng">
                <a:solidFill>
                  <a:schemeClr val="dk1"/>
                </a:solid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Raleway Medium"/>
                <a:ea typeface="Raleway Medium"/>
                <a:cs typeface="Raleway Medium"/>
                <a:sym typeface="Raleway Medium"/>
              </a:rPr>
              <a:t> </a:t>
            </a:r>
            <a:endParaRPr sz="1200" u="sng">
              <a:solidFill>
                <a:schemeClr val="dk1"/>
              </a:solidFill>
              <a:latin typeface="Raleway Medium"/>
              <a:ea typeface="Raleway Medium"/>
              <a:cs typeface="Raleway Medium"/>
              <a:sym typeface="Raleway Medium"/>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0"/>
        <p:cNvGrpSpPr/>
        <p:nvPr/>
      </p:nvGrpSpPr>
      <p:grpSpPr>
        <a:xfrm>
          <a:off x="0" y="0"/>
          <a:ext cx="0" cy="0"/>
          <a:chOff x="0" y="0"/>
          <a:chExt cx="0" cy="0"/>
        </a:xfrm>
      </p:grpSpPr>
      <p:grpSp>
        <p:nvGrpSpPr>
          <p:cNvPr id="251" name="Google Shape;251;p28"/>
          <p:cNvGrpSpPr/>
          <p:nvPr/>
        </p:nvGrpSpPr>
        <p:grpSpPr>
          <a:xfrm>
            <a:off x="335" y="2150"/>
            <a:ext cx="713300" cy="5139225"/>
            <a:chOff x="7468800" y="0"/>
            <a:chExt cx="1675200" cy="5139225"/>
          </a:xfrm>
        </p:grpSpPr>
        <p:sp>
          <p:nvSpPr>
            <p:cNvPr id="252" name="Google Shape;252;p28"/>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3" name="Google Shape;253;p28"/>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4" name="Google Shape;254;p28"/>
            <p:cNvSpPr/>
            <p:nvPr/>
          </p:nvSpPr>
          <p:spPr>
            <a:xfrm>
              <a:off x="7468800" y="2487375"/>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5" name="Google Shape;255;p28"/>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6" name="Google Shape;256;p28"/>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7" name="Google Shape;257;p28"/>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8" name="Google Shape;258;p28"/>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59"/>
        <p:cNvGrpSpPr/>
        <p:nvPr/>
      </p:nvGrpSpPr>
      <p:grpSpPr>
        <a:xfrm>
          <a:off x="0" y="0"/>
          <a:ext cx="0" cy="0"/>
          <a:chOff x="0" y="0"/>
          <a:chExt cx="0" cy="0"/>
        </a:xfrm>
      </p:grpSpPr>
      <p:grpSp>
        <p:nvGrpSpPr>
          <p:cNvPr id="260" name="Google Shape;260;p29"/>
          <p:cNvGrpSpPr/>
          <p:nvPr/>
        </p:nvGrpSpPr>
        <p:grpSpPr>
          <a:xfrm>
            <a:off x="0" y="0"/>
            <a:ext cx="9143875" cy="5143500"/>
            <a:chOff x="0" y="0"/>
            <a:chExt cx="9143875" cy="5143500"/>
          </a:xfrm>
        </p:grpSpPr>
        <p:sp>
          <p:nvSpPr>
            <p:cNvPr id="261" name="Google Shape;261;p29"/>
            <p:cNvSpPr/>
            <p:nvPr/>
          </p:nvSpPr>
          <p:spPr>
            <a:xfrm rot="10800000" flipH="1">
              <a:off x="0"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2" name="Google Shape;262;p29"/>
            <p:cNvSpPr/>
            <p:nvPr/>
          </p:nvSpPr>
          <p:spPr>
            <a:xfrm rot="10800000" flipH="1">
              <a:off x="0" y="34293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3" name="Google Shape;263;p29"/>
            <p:cNvSpPr/>
            <p:nvPr/>
          </p:nvSpPr>
          <p:spPr>
            <a:xfrm rot="10800000" flipH="1">
              <a:off x="8430775" y="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4" name="Google Shape;264;p29"/>
            <p:cNvSpPr/>
            <p:nvPr/>
          </p:nvSpPr>
          <p:spPr>
            <a:xfrm rot="10800000" flipH="1">
              <a:off x="8430775" y="8571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5" name="Google Shape;265;p29"/>
            <p:cNvSpPr/>
            <p:nvPr/>
          </p:nvSpPr>
          <p:spPr>
            <a:xfrm>
              <a:off x="8430775" y="1714200"/>
              <a:ext cx="7131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66" name="Google Shape;266;p29"/>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71"/>
        <p:cNvGrpSpPr/>
        <p:nvPr/>
      </p:nvGrpSpPr>
      <p:grpSpPr>
        <a:xfrm>
          <a:off x="0" y="0"/>
          <a:ext cx="0" cy="0"/>
          <a:chOff x="0" y="0"/>
          <a:chExt cx="0" cy="0"/>
        </a:xfrm>
      </p:grpSpPr>
      <p:sp>
        <p:nvSpPr>
          <p:cNvPr id="272" name="Google Shape;272;p32"/>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5"/>
          <p:cNvSpPr txBox="1">
            <a:spLocks noGrp="1"/>
          </p:cNvSpPr>
          <p:nvPr>
            <p:ph type="subTitle" idx="1"/>
          </p:nvPr>
        </p:nvSpPr>
        <p:spPr>
          <a:xfrm>
            <a:off x="1628225" y="3279925"/>
            <a:ext cx="6267600" cy="7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2"/>
          </p:nvPr>
        </p:nvSpPr>
        <p:spPr>
          <a:xfrm>
            <a:off x="1628225" y="1845299"/>
            <a:ext cx="6267600" cy="7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3"/>
          </p:nvPr>
        </p:nvSpPr>
        <p:spPr>
          <a:xfrm>
            <a:off x="1628225" y="1588175"/>
            <a:ext cx="6267600" cy="35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 name="Google Shape;31;p5"/>
          <p:cNvSpPr txBox="1">
            <a:spLocks noGrp="1"/>
          </p:cNvSpPr>
          <p:nvPr>
            <p:ph type="subTitle" idx="4"/>
          </p:nvPr>
        </p:nvSpPr>
        <p:spPr>
          <a:xfrm>
            <a:off x="1628225" y="3022850"/>
            <a:ext cx="6267600" cy="35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2" name="Google Shape;32;p5"/>
          <p:cNvGrpSpPr/>
          <p:nvPr/>
        </p:nvGrpSpPr>
        <p:grpSpPr>
          <a:xfrm>
            <a:off x="0" y="4661988"/>
            <a:ext cx="9144000" cy="481513"/>
            <a:chOff x="0" y="4661988"/>
            <a:chExt cx="9144000" cy="481513"/>
          </a:xfrm>
        </p:grpSpPr>
        <p:sp>
          <p:nvSpPr>
            <p:cNvPr id="33" name="Google Shape;33;p5"/>
            <p:cNvSpPr/>
            <p:nvPr/>
          </p:nvSpPr>
          <p:spPr>
            <a:xfrm>
              <a:off x="0" y="4983000"/>
              <a:ext cx="9144000" cy="160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 name="Google Shape;34;p5"/>
            <p:cNvSpPr/>
            <p:nvPr/>
          </p:nvSpPr>
          <p:spPr>
            <a:xfrm>
              <a:off x="0" y="4822500"/>
              <a:ext cx="9144000" cy="160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 name="Google Shape;35;p5"/>
            <p:cNvSpPr/>
            <p:nvPr/>
          </p:nvSpPr>
          <p:spPr>
            <a:xfrm>
              <a:off x="0" y="4661988"/>
              <a:ext cx="9144000" cy="160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6" name="Google Shape;36;p5"/>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6" name="Google Shape;56;p8"/>
          <p:cNvGrpSpPr/>
          <p:nvPr/>
        </p:nvGrpSpPr>
        <p:grpSpPr>
          <a:xfrm>
            <a:off x="8424000" y="-4125"/>
            <a:ext cx="720300" cy="5143600"/>
            <a:chOff x="8424000" y="-4125"/>
            <a:chExt cx="720300" cy="5143600"/>
          </a:xfrm>
        </p:grpSpPr>
        <p:grpSp>
          <p:nvGrpSpPr>
            <p:cNvPr id="57" name="Google Shape;57;p8"/>
            <p:cNvGrpSpPr/>
            <p:nvPr/>
          </p:nvGrpSpPr>
          <p:grpSpPr>
            <a:xfrm>
              <a:off x="8584500" y="-4125"/>
              <a:ext cx="559800" cy="5143600"/>
              <a:chOff x="8584500" y="-4125"/>
              <a:chExt cx="559800" cy="5143600"/>
            </a:xfrm>
          </p:grpSpPr>
          <p:sp>
            <p:nvSpPr>
              <p:cNvPr id="58" name="Google Shape;58;p8"/>
              <p:cNvSpPr/>
              <p:nvPr/>
            </p:nvSpPr>
            <p:spPr>
              <a:xfrm>
                <a:off x="8584500" y="-4125"/>
                <a:ext cx="559800" cy="1714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9" name="Google Shape;59;p8"/>
              <p:cNvSpPr/>
              <p:nvPr/>
            </p:nvSpPr>
            <p:spPr>
              <a:xfrm>
                <a:off x="8584500" y="1710575"/>
                <a:ext cx="559800" cy="1714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0" name="Google Shape;60;p8"/>
              <p:cNvSpPr/>
              <p:nvPr/>
            </p:nvSpPr>
            <p:spPr>
              <a:xfrm>
                <a:off x="8584500" y="3424975"/>
                <a:ext cx="559800" cy="1714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61" name="Google Shape;61;p8"/>
            <p:cNvSpPr/>
            <p:nvPr/>
          </p:nvSpPr>
          <p:spPr>
            <a:xfrm rot="5400000">
              <a:off x="5934900" y="2489132"/>
              <a:ext cx="5138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62" name="Google Shape;62;p8"/>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5" name="Google Shape;6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6" name="Google Shape;66;p9"/>
          <p:cNvGrpSpPr/>
          <p:nvPr/>
        </p:nvGrpSpPr>
        <p:grpSpPr>
          <a:xfrm>
            <a:off x="7717675" y="3429300"/>
            <a:ext cx="1426200" cy="1714200"/>
            <a:chOff x="7717675" y="3429300"/>
            <a:chExt cx="1426200" cy="1714200"/>
          </a:xfrm>
        </p:grpSpPr>
        <p:sp>
          <p:nvSpPr>
            <p:cNvPr id="67" name="Google Shape;67;p9"/>
            <p:cNvSpPr/>
            <p:nvPr/>
          </p:nvSpPr>
          <p:spPr>
            <a:xfrm>
              <a:off x="8430775" y="428640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8" name="Google Shape;68;p9"/>
            <p:cNvSpPr/>
            <p:nvPr/>
          </p:nvSpPr>
          <p:spPr>
            <a:xfrm>
              <a:off x="8430775" y="34293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9" name="Google Shape;69;p9"/>
            <p:cNvSpPr/>
            <p:nvPr/>
          </p:nvSpPr>
          <p:spPr>
            <a:xfrm>
              <a:off x="7717675"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70" name="Google Shape;70;p9"/>
          <p:cNvSpPr/>
          <p:nvPr/>
        </p:nvSpPr>
        <p:spPr>
          <a:xfrm>
            <a:off x="713225" y="539488"/>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10"/>
          <p:cNvSpPr>
            <a:spLocks noGrp="1"/>
          </p:cNvSpPr>
          <p:nvPr>
            <p:ph type="pic" idx="2"/>
          </p:nvPr>
        </p:nvSpPr>
        <p:spPr>
          <a:xfrm>
            <a:off x="0" y="0"/>
            <a:ext cx="9144000" cy="5143500"/>
          </a:xfrm>
          <a:prstGeom prst="rect">
            <a:avLst/>
          </a:prstGeom>
          <a:noFill/>
          <a:ln>
            <a:noFill/>
          </a:ln>
        </p:spPr>
      </p:sp>
      <p:sp>
        <p:nvSpPr>
          <p:cNvPr id="73" name="Google Shape;73;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4"/>
        <p:cNvGrpSpPr/>
        <p:nvPr/>
      </p:nvGrpSpPr>
      <p:grpSpPr>
        <a:xfrm>
          <a:off x="0" y="0"/>
          <a:ext cx="0" cy="0"/>
          <a:chOff x="0" y="0"/>
          <a:chExt cx="0" cy="0"/>
        </a:xfrm>
      </p:grpSpPr>
      <p:sp>
        <p:nvSpPr>
          <p:cNvPr id="75" name="Google Shape;75;p11"/>
          <p:cNvSpPr txBox="1">
            <a:spLocks noGrp="1"/>
          </p:cNvSpPr>
          <p:nvPr>
            <p:ph type="title" hasCustomPrompt="1"/>
          </p:nvPr>
        </p:nvSpPr>
        <p:spPr>
          <a:xfrm>
            <a:off x="2617600" y="2118550"/>
            <a:ext cx="3908700" cy="1017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6" name="Google Shape;76;p11"/>
          <p:cNvSpPr txBox="1">
            <a:spLocks noGrp="1"/>
          </p:cNvSpPr>
          <p:nvPr>
            <p:ph type="subTitle" idx="1"/>
          </p:nvPr>
        </p:nvSpPr>
        <p:spPr>
          <a:xfrm>
            <a:off x="2817525" y="3212000"/>
            <a:ext cx="3509100" cy="4173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 name="Google Shape;80;p13"/>
          <p:cNvSpPr txBox="1">
            <a:spLocks noGrp="1"/>
          </p:cNvSpPr>
          <p:nvPr>
            <p:ph type="title" idx="2" hasCustomPrompt="1"/>
          </p:nvPr>
        </p:nvSpPr>
        <p:spPr>
          <a:xfrm>
            <a:off x="720000" y="1615673"/>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title" idx="3" hasCustomPrompt="1"/>
          </p:nvPr>
        </p:nvSpPr>
        <p:spPr>
          <a:xfrm>
            <a:off x="4572000" y="1615673"/>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4" hasCustomPrompt="1"/>
          </p:nvPr>
        </p:nvSpPr>
        <p:spPr>
          <a:xfrm>
            <a:off x="720000" y="2706036"/>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title" idx="5" hasCustomPrompt="1"/>
          </p:nvPr>
        </p:nvSpPr>
        <p:spPr>
          <a:xfrm>
            <a:off x="4572000" y="2706036"/>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title" idx="6" hasCustomPrompt="1"/>
          </p:nvPr>
        </p:nvSpPr>
        <p:spPr>
          <a:xfrm>
            <a:off x="720000" y="3796398"/>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title" idx="7" hasCustomPrompt="1"/>
          </p:nvPr>
        </p:nvSpPr>
        <p:spPr>
          <a:xfrm>
            <a:off x="4572000" y="3796398"/>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1"/>
          </p:nvPr>
        </p:nvSpPr>
        <p:spPr>
          <a:xfrm>
            <a:off x="1607100" y="1762373"/>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7" name="Google Shape;87;p13"/>
          <p:cNvSpPr txBox="1">
            <a:spLocks noGrp="1"/>
          </p:cNvSpPr>
          <p:nvPr>
            <p:ph type="subTitle" idx="8"/>
          </p:nvPr>
        </p:nvSpPr>
        <p:spPr>
          <a:xfrm>
            <a:off x="1607100" y="2852736"/>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8" name="Google Shape;88;p13"/>
          <p:cNvSpPr txBox="1">
            <a:spLocks noGrp="1"/>
          </p:cNvSpPr>
          <p:nvPr>
            <p:ph type="subTitle" idx="9"/>
          </p:nvPr>
        </p:nvSpPr>
        <p:spPr>
          <a:xfrm>
            <a:off x="1607100" y="3943098"/>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9" name="Google Shape;89;p13"/>
          <p:cNvSpPr txBox="1">
            <a:spLocks noGrp="1"/>
          </p:cNvSpPr>
          <p:nvPr>
            <p:ph type="subTitle" idx="13"/>
          </p:nvPr>
        </p:nvSpPr>
        <p:spPr>
          <a:xfrm>
            <a:off x="5459100" y="1762373"/>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0" name="Google Shape;90;p13"/>
          <p:cNvSpPr txBox="1">
            <a:spLocks noGrp="1"/>
          </p:cNvSpPr>
          <p:nvPr>
            <p:ph type="subTitle" idx="14"/>
          </p:nvPr>
        </p:nvSpPr>
        <p:spPr>
          <a:xfrm>
            <a:off x="5459100" y="2852736"/>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1" name="Google Shape;91;p13"/>
          <p:cNvSpPr txBox="1">
            <a:spLocks noGrp="1"/>
          </p:cNvSpPr>
          <p:nvPr>
            <p:ph type="subTitle" idx="15"/>
          </p:nvPr>
        </p:nvSpPr>
        <p:spPr>
          <a:xfrm>
            <a:off x="5459100" y="3943098"/>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92" name="Google Shape;92;p13"/>
          <p:cNvGrpSpPr/>
          <p:nvPr/>
        </p:nvGrpSpPr>
        <p:grpSpPr>
          <a:xfrm>
            <a:off x="8424000" y="-4125"/>
            <a:ext cx="720300" cy="5143600"/>
            <a:chOff x="8424000" y="-4125"/>
            <a:chExt cx="720300" cy="5143600"/>
          </a:xfrm>
        </p:grpSpPr>
        <p:grpSp>
          <p:nvGrpSpPr>
            <p:cNvPr id="93" name="Google Shape;93;p13"/>
            <p:cNvGrpSpPr/>
            <p:nvPr/>
          </p:nvGrpSpPr>
          <p:grpSpPr>
            <a:xfrm>
              <a:off x="8584500" y="-4125"/>
              <a:ext cx="559800" cy="5143600"/>
              <a:chOff x="8584500" y="-4125"/>
              <a:chExt cx="559800" cy="5143600"/>
            </a:xfrm>
          </p:grpSpPr>
          <p:sp>
            <p:nvSpPr>
              <p:cNvPr id="94" name="Google Shape;94;p13"/>
              <p:cNvSpPr/>
              <p:nvPr/>
            </p:nvSpPr>
            <p:spPr>
              <a:xfrm>
                <a:off x="8584500" y="-4125"/>
                <a:ext cx="559800" cy="1714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5" name="Google Shape;95;p13"/>
              <p:cNvSpPr/>
              <p:nvPr/>
            </p:nvSpPr>
            <p:spPr>
              <a:xfrm>
                <a:off x="8584500" y="1710575"/>
                <a:ext cx="559800" cy="1714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6" name="Google Shape;96;p13"/>
              <p:cNvSpPr/>
              <p:nvPr/>
            </p:nvSpPr>
            <p:spPr>
              <a:xfrm>
                <a:off x="8584500" y="3424975"/>
                <a:ext cx="559800" cy="1714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97" name="Google Shape;97;p13"/>
            <p:cNvSpPr/>
            <p:nvPr/>
          </p:nvSpPr>
          <p:spPr>
            <a:xfrm rot="5400000">
              <a:off x="5934900" y="2489132"/>
              <a:ext cx="5138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98" name="Google Shape;98;p13"/>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1" name="Google Shape;131;p17"/>
          <p:cNvSpPr txBox="1">
            <a:spLocks noGrp="1"/>
          </p:cNvSpPr>
          <p:nvPr>
            <p:ph type="subTitle" idx="1"/>
          </p:nvPr>
        </p:nvSpPr>
        <p:spPr>
          <a:xfrm>
            <a:off x="713225" y="2785400"/>
            <a:ext cx="2369700" cy="18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17"/>
          <p:cNvSpPr txBox="1">
            <a:spLocks noGrp="1"/>
          </p:cNvSpPr>
          <p:nvPr>
            <p:ph type="subTitle" idx="2"/>
          </p:nvPr>
        </p:nvSpPr>
        <p:spPr>
          <a:xfrm>
            <a:off x="3231361" y="2785400"/>
            <a:ext cx="2369700" cy="18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3" name="Google Shape;133;p17"/>
          <p:cNvSpPr txBox="1">
            <a:spLocks noGrp="1"/>
          </p:cNvSpPr>
          <p:nvPr>
            <p:ph type="subTitle" idx="3"/>
          </p:nvPr>
        </p:nvSpPr>
        <p:spPr>
          <a:xfrm>
            <a:off x="5749496" y="2785400"/>
            <a:ext cx="2369700" cy="18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4" name="Google Shape;134;p17"/>
          <p:cNvSpPr txBox="1">
            <a:spLocks noGrp="1"/>
          </p:cNvSpPr>
          <p:nvPr>
            <p:ph type="subTitle" idx="4"/>
          </p:nvPr>
        </p:nvSpPr>
        <p:spPr>
          <a:xfrm>
            <a:off x="713225" y="2202125"/>
            <a:ext cx="2369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5" name="Google Shape;135;p17"/>
          <p:cNvSpPr txBox="1">
            <a:spLocks noGrp="1"/>
          </p:cNvSpPr>
          <p:nvPr>
            <p:ph type="subTitle" idx="5"/>
          </p:nvPr>
        </p:nvSpPr>
        <p:spPr>
          <a:xfrm>
            <a:off x="3231357" y="2202125"/>
            <a:ext cx="2369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6" name="Google Shape;136;p17"/>
          <p:cNvSpPr txBox="1">
            <a:spLocks noGrp="1"/>
          </p:cNvSpPr>
          <p:nvPr>
            <p:ph type="subTitle" idx="6"/>
          </p:nvPr>
        </p:nvSpPr>
        <p:spPr>
          <a:xfrm>
            <a:off x="5749488" y="2202125"/>
            <a:ext cx="2369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37" name="Google Shape;137;p17"/>
          <p:cNvGrpSpPr/>
          <p:nvPr/>
        </p:nvGrpSpPr>
        <p:grpSpPr>
          <a:xfrm>
            <a:off x="8795925" y="2411700"/>
            <a:ext cx="364500" cy="2731800"/>
            <a:chOff x="8795925" y="2411700"/>
            <a:chExt cx="364500" cy="2731800"/>
          </a:xfrm>
        </p:grpSpPr>
        <p:sp>
          <p:nvSpPr>
            <p:cNvPr id="138" name="Google Shape;138;p17"/>
            <p:cNvSpPr/>
            <p:nvPr/>
          </p:nvSpPr>
          <p:spPr>
            <a:xfrm rot="10800000" flipH="1">
              <a:off x="8795925" y="4286400"/>
              <a:ext cx="3645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9" name="Google Shape;139;p17"/>
            <p:cNvSpPr/>
            <p:nvPr/>
          </p:nvSpPr>
          <p:spPr>
            <a:xfrm rot="10800000" flipH="1">
              <a:off x="8795925" y="3429300"/>
              <a:ext cx="3645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0" name="Google Shape;140;p17"/>
            <p:cNvSpPr/>
            <p:nvPr/>
          </p:nvSpPr>
          <p:spPr>
            <a:xfrm rot="10800000" flipH="1">
              <a:off x="8795925" y="2572200"/>
              <a:ext cx="3645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1" name="Google Shape;141;p17"/>
            <p:cNvSpPr/>
            <p:nvPr/>
          </p:nvSpPr>
          <p:spPr>
            <a:xfrm>
              <a:off x="8795925" y="2411700"/>
              <a:ext cx="3645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42" name="Google Shape;142;p17"/>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1pPr>
            <a:lvl2pPr lvl="1"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2pPr>
            <a:lvl3pPr lvl="2"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3pPr>
            <a:lvl4pPr lvl="3"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4pPr>
            <a:lvl5pPr lvl="4"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5pPr>
            <a:lvl6pPr lvl="5"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6pPr>
            <a:lvl7pPr lvl="6"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7pPr>
            <a:lvl8pPr lvl="7"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8pPr>
            <a:lvl9pPr lvl="8"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1pPr>
            <a:lvl2pPr marL="914400" lvl="1"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2pPr>
            <a:lvl3pPr marL="1371600" lvl="2"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3pPr>
            <a:lvl4pPr marL="1828800" lvl="3"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4pPr>
            <a:lvl5pPr marL="2286000" lvl="4"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5pPr>
            <a:lvl6pPr marL="2743200" lvl="5"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6pPr>
            <a:lvl7pPr marL="3200400" lvl="6"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7pPr>
            <a:lvl8pPr marL="3657600" lvl="7"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8pPr>
            <a:lvl9pPr marL="4114800" lvl="8"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6" r:id="rId5"/>
    <p:sldLayoutId id="2147483657" r:id="rId6"/>
    <p:sldLayoutId id="2147483658" r:id="rId7"/>
    <p:sldLayoutId id="2147483659" r:id="rId8"/>
    <p:sldLayoutId id="2147483663" r:id="rId9"/>
    <p:sldLayoutId id="2147483664" r:id="rId10"/>
    <p:sldLayoutId id="2147483665" r:id="rId11"/>
    <p:sldLayoutId id="2147483666" r:id="rId12"/>
    <p:sldLayoutId id="2147483673" r:id="rId13"/>
    <p:sldLayoutId id="2147483674" r:id="rId14"/>
    <p:sldLayoutId id="2147483675"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67"/>
        <p:cNvGrpSpPr/>
        <p:nvPr/>
      </p:nvGrpSpPr>
      <p:grpSpPr>
        <a:xfrm>
          <a:off x="0" y="0"/>
          <a:ext cx="0" cy="0"/>
          <a:chOff x="0" y="0"/>
          <a:chExt cx="0" cy="0"/>
        </a:xfrm>
      </p:grpSpPr>
      <p:sp>
        <p:nvSpPr>
          <p:cNvPr id="268" name="Google Shape;268;p3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69" name="Google Shape;269;p3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grpSp>
        <p:nvGrpSpPr>
          <p:cNvPr id="277" name="Google Shape;277;p33"/>
          <p:cNvGrpSpPr/>
          <p:nvPr/>
        </p:nvGrpSpPr>
        <p:grpSpPr>
          <a:xfrm>
            <a:off x="7468800" y="2138"/>
            <a:ext cx="1675200" cy="5139225"/>
            <a:chOff x="7468800" y="0"/>
            <a:chExt cx="1675200" cy="5139225"/>
          </a:xfrm>
        </p:grpSpPr>
        <p:grpSp>
          <p:nvGrpSpPr>
            <p:cNvPr id="278" name="Google Shape;278;p33"/>
            <p:cNvGrpSpPr/>
            <p:nvPr/>
          </p:nvGrpSpPr>
          <p:grpSpPr>
            <a:xfrm>
              <a:off x="7468800" y="0"/>
              <a:ext cx="1675200" cy="5139225"/>
              <a:chOff x="7468800" y="0"/>
              <a:chExt cx="1675200" cy="5139225"/>
            </a:xfrm>
          </p:grpSpPr>
          <p:sp>
            <p:nvSpPr>
              <p:cNvPr id="279" name="Google Shape;279;p33"/>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0" name="Google Shape;280;p33"/>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33"/>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2" name="Google Shape;282;p33"/>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3" name="Google Shape;283;p33"/>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4" name="Google Shape;284;p33"/>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85" name="Google Shape;285;p33"/>
            <p:cNvSpPr/>
            <p:nvPr/>
          </p:nvSpPr>
          <p:spPr>
            <a:xfrm>
              <a:off x="7468800" y="2491500"/>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grpSp>
      <p:sp>
        <p:nvSpPr>
          <p:cNvPr id="286" name="Google Shape;286;p33"/>
          <p:cNvSpPr txBox="1">
            <a:spLocks noGrp="1"/>
          </p:cNvSpPr>
          <p:nvPr>
            <p:ph type="ctrTitle"/>
          </p:nvPr>
        </p:nvSpPr>
        <p:spPr>
          <a:xfrm>
            <a:off x="713225" y="1453694"/>
            <a:ext cx="6651600" cy="1562100"/>
          </a:xfrm>
          <a:prstGeom prst="rect">
            <a:avLst/>
          </a:prstGeom>
        </p:spPr>
        <p:txBody>
          <a:bodyPr spcFirstLastPara="1" wrap="square" lIns="91425" tIns="91425" rIns="91425" bIns="91425" anchor="b" anchorCtr="0">
            <a:noAutofit/>
          </a:bodyPr>
          <a:lstStyle/>
          <a:p>
            <a:br>
              <a:rPr lang="en-US" sz="2800" i="1" dirty="0">
                <a:solidFill>
                  <a:srgbClr val="0E0E0E"/>
                </a:solidFill>
                <a:effectLst/>
                <a:latin typeface="Calibri" panose="020F0502020204030204" pitchFamily="34" charset="0"/>
                <a:cs typeface="Calibri" panose="020F0502020204030204" pitchFamily="34" charset="0"/>
              </a:rPr>
            </a:br>
            <a:br>
              <a:rPr lang="en-US" sz="2800" i="1" dirty="0">
                <a:solidFill>
                  <a:srgbClr val="0E0E0E"/>
                </a:solidFill>
                <a:effectLst/>
                <a:latin typeface="Calibri" panose="020F0502020204030204" pitchFamily="34" charset="0"/>
                <a:cs typeface="Calibri" panose="020F0502020204030204" pitchFamily="34" charset="0"/>
              </a:rPr>
            </a:br>
            <a:r>
              <a:rPr lang="en-US" sz="2800" i="1" dirty="0">
                <a:solidFill>
                  <a:srgbClr val="0E0E0E"/>
                </a:solidFill>
                <a:effectLst/>
                <a:latin typeface="Calibri" panose="020F0502020204030204" pitchFamily="34" charset="0"/>
                <a:cs typeface="Calibri" panose="020F0502020204030204" pitchFamily="34" charset="0"/>
              </a:rPr>
              <a:t>BUAN 6356.002 - BA with R</a:t>
            </a:r>
            <a:br>
              <a:rPr lang="en-US" dirty="0">
                <a:solidFill>
                  <a:srgbClr val="0E0E0E"/>
                </a:solidFill>
                <a:effectLst/>
                <a:latin typeface="Calibri" panose="020F0502020204030204" pitchFamily="34" charset="0"/>
                <a:cs typeface="Calibri" panose="020F0502020204030204" pitchFamily="34" charset="0"/>
              </a:rPr>
            </a:br>
            <a:r>
              <a:rPr lang="en-US" dirty="0">
                <a:solidFill>
                  <a:srgbClr val="0E0E0E"/>
                </a:solidFill>
                <a:effectLst/>
                <a:latin typeface="Calibri" panose="020F0502020204030204" pitchFamily="34" charset="0"/>
                <a:cs typeface="Calibri" panose="020F0502020204030204" pitchFamily="34" charset="0"/>
              </a:rPr>
              <a:t>Predictive Modelling</a:t>
            </a:r>
            <a:endParaRPr lang="en-US" dirty="0">
              <a:latin typeface="Calibri" panose="020F0502020204030204" pitchFamily="34" charset="0"/>
              <a:cs typeface="Calibri" panose="020F0502020204030204" pitchFamily="34" charset="0"/>
            </a:endParaRPr>
          </a:p>
        </p:txBody>
      </p:sp>
      <p:sp>
        <p:nvSpPr>
          <p:cNvPr id="287" name="Google Shape;287;p33"/>
          <p:cNvSpPr txBox="1">
            <a:spLocks noGrp="1"/>
          </p:cNvSpPr>
          <p:nvPr>
            <p:ph type="subTitle" idx="1"/>
          </p:nvPr>
        </p:nvSpPr>
        <p:spPr>
          <a:xfrm>
            <a:off x="713225" y="3259613"/>
            <a:ext cx="3926400" cy="414600"/>
          </a:xfrm>
          <a:prstGeom prst="rect">
            <a:avLst/>
          </a:prstGeom>
        </p:spPr>
        <p:txBody>
          <a:bodyPr spcFirstLastPara="1" wrap="square" lIns="91425" tIns="91425" rIns="91425" bIns="91425" anchor="t" anchorCtr="0">
            <a:noAutofit/>
          </a:bodyPr>
          <a:lstStyle/>
          <a:p>
            <a:pPr marL="0" indent="0"/>
            <a:r>
              <a:rPr lang="en-US" dirty="0">
                <a:latin typeface="+mn-lt"/>
              </a:rPr>
              <a:t>For </a:t>
            </a:r>
            <a:r>
              <a:rPr lang="en-US" i="1" dirty="0">
                <a:solidFill>
                  <a:srgbClr val="0E0E0E"/>
                </a:solidFill>
                <a:effectLst/>
                <a:latin typeface="+mn-lt"/>
              </a:rPr>
              <a:t>Diabetes Risk Assessment</a:t>
            </a:r>
            <a:endParaRPr lang="en-US" dirty="0">
              <a:solidFill>
                <a:srgbClr val="0E0E0E"/>
              </a:solidFill>
              <a:effectLst/>
              <a:latin typeface="+mn-lt"/>
            </a:endParaRPr>
          </a:p>
          <a:p>
            <a:pPr marL="0" lvl="0" indent="0" algn="l" rtl="0">
              <a:spcBef>
                <a:spcPts val="0"/>
              </a:spcBef>
              <a:spcAft>
                <a:spcPts val="0"/>
              </a:spcAft>
              <a:buNone/>
            </a:pPr>
            <a:endParaRPr dirty="0"/>
          </a:p>
        </p:txBody>
      </p:sp>
      <p:sp>
        <p:nvSpPr>
          <p:cNvPr id="288" name="Google Shape;288;p33"/>
          <p:cNvSpPr/>
          <p:nvPr/>
        </p:nvSpPr>
        <p:spPr>
          <a:xfrm>
            <a:off x="713225" y="859239"/>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TextBox 1">
            <a:extLst>
              <a:ext uri="{FF2B5EF4-FFF2-40B4-BE49-F238E27FC236}">
                <a16:creationId xmlns:a16="http://schemas.microsoft.com/office/drawing/2014/main" id="{6644F2C5-7666-AD6D-DC88-29482CF70EC7}"/>
              </a:ext>
            </a:extLst>
          </p:cNvPr>
          <p:cNvSpPr txBox="1"/>
          <p:nvPr/>
        </p:nvSpPr>
        <p:spPr>
          <a:xfrm>
            <a:off x="691786" y="3674213"/>
            <a:ext cx="1264257" cy="261610"/>
          </a:xfrm>
          <a:prstGeom prst="rect">
            <a:avLst/>
          </a:prstGeom>
          <a:noFill/>
        </p:spPr>
        <p:txBody>
          <a:bodyPr wrap="square" rtlCol="0">
            <a:spAutoFit/>
          </a:bodyPr>
          <a:lstStyle/>
          <a:p>
            <a:r>
              <a:rPr lang="en-US" sz="1100" dirty="0"/>
              <a:t>Group No. 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4">
          <a:extLst>
            <a:ext uri="{FF2B5EF4-FFF2-40B4-BE49-F238E27FC236}">
              <a16:creationId xmlns:a16="http://schemas.microsoft.com/office/drawing/2014/main" id="{E65E5A2B-BF88-7799-AAEA-D626E9483280}"/>
            </a:ext>
          </a:extLst>
        </p:cNvPr>
        <p:cNvGrpSpPr/>
        <p:nvPr/>
      </p:nvGrpSpPr>
      <p:grpSpPr>
        <a:xfrm>
          <a:off x="0" y="0"/>
          <a:ext cx="0" cy="0"/>
          <a:chOff x="0" y="0"/>
          <a:chExt cx="0" cy="0"/>
        </a:xfrm>
      </p:grpSpPr>
      <p:sp>
        <p:nvSpPr>
          <p:cNvPr id="425" name="Google Shape;425;p42">
            <a:extLst>
              <a:ext uri="{FF2B5EF4-FFF2-40B4-BE49-F238E27FC236}">
                <a16:creationId xmlns:a16="http://schemas.microsoft.com/office/drawing/2014/main" id="{A824424B-3984-1138-660C-190758BAABD3}"/>
              </a:ext>
            </a:extLst>
          </p:cNvPr>
          <p:cNvSpPr txBox="1">
            <a:spLocks noGrp="1"/>
          </p:cNvSpPr>
          <p:nvPr>
            <p:ph type="subTitle" idx="1"/>
          </p:nvPr>
        </p:nvSpPr>
        <p:spPr>
          <a:xfrm>
            <a:off x="4817060" y="1643466"/>
            <a:ext cx="2460278" cy="2209732"/>
          </a:xfrm>
          <a:prstGeom prst="rect">
            <a:avLst/>
          </a:prstGeom>
        </p:spPr>
        <p:txBody>
          <a:bodyPr spcFirstLastPara="1" wrap="square" lIns="91425" tIns="91425" rIns="91425" bIns="91425" anchor="t" anchorCtr="0">
            <a:noAutofit/>
          </a:bodyPr>
          <a:lstStyle/>
          <a:p>
            <a:pPr algn="l">
              <a:spcBef>
                <a:spcPts val="900"/>
              </a:spcBef>
            </a:pPr>
            <a:r>
              <a:rPr lang="en-US" dirty="0">
                <a:solidFill>
                  <a:srgbClr val="0E0E0E"/>
                </a:solidFill>
                <a:effectLst/>
                <a:latin typeface=".AppleSystemUIFont"/>
              </a:rPr>
              <a:t> </a:t>
            </a:r>
          </a:p>
        </p:txBody>
      </p:sp>
      <p:sp>
        <p:nvSpPr>
          <p:cNvPr id="426" name="Google Shape;426;p42">
            <a:extLst>
              <a:ext uri="{FF2B5EF4-FFF2-40B4-BE49-F238E27FC236}">
                <a16:creationId xmlns:a16="http://schemas.microsoft.com/office/drawing/2014/main" id="{0D504322-190D-22AA-CF56-100A4BFA8226}"/>
              </a:ext>
            </a:extLst>
          </p:cNvPr>
          <p:cNvSpPr txBox="1">
            <a:spLocks noGrp="1"/>
          </p:cNvSpPr>
          <p:nvPr>
            <p:ph type="title"/>
          </p:nvPr>
        </p:nvSpPr>
        <p:spPr>
          <a:xfrm>
            <a:off x="1289640" y="1032766"/>
            <a:ext cx="2568300" cy="36360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Logistic Regression</a:t>
            </a:r>
            <a:endParaRPr sz="1600" dirty="0"/>
          </a:p>
        </p:txBody>
      </p:sp>
      <p:sp>
        <p:nvSpPr>
          <p:cNvPr id="427" name="Google Shape;427;p42">
            <a:extLst>
              <a:ext uri="{FF2B5EF4-FFF2-40B4-BE49-F238E27FC236}">
                <a16:creationId xmlns:a16="http://schemas.microsoft.com/office/drawing/2014/main" id="{F50C1A64-2BB0-5CB3-7B32-36B44E44305E}"/>
              </a:ext>
            </a:extLst>
          </p:cNvPr>
          <p:cNvSpPr txBox="1">
            <a:spLocks noGrp="1"/>
          </p:cNvSpPr>
          <p:nvPr>
            <p:ph type="title" idx="2"/>
          </p:nvPr>
        </p:nvSpPr>
        <p:spPr>
          <a:xfrm>
            <a:off x="1109192" y="315669"/>
            <a:ext cx="3462807"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Key Findings</a:t>
            </a:r>
            <a:endParaRPr sz="3200" dirty="0"/>
          </a:p>
        </p:txBody>
      </p:sp>
      <p:grpSp>
        <p:nvGrpSpPr>
          <p:cNvPr id="431" name="Google Shape;431;p42">
            <a:extLst>
              <a:ext uri="{FF2B5EF4-FFF2-40B4-BE49-F238E27FC236}">
                <a16:creationId xmlns:a16="http://schemas.microsoft.com/office/drawing/2014/main" id="{F31C0413-D02B-CD28-6195-61DEB79340DE}"/>
              </a:ext>
            </a:extLst>
          </p:cNvPr>
          <p:cNvGrpSpPr/>
          <p:nvPr/>
        </p:nvGrpSpPr>
        <p:grpSpPr>
          <a:xfrm>
            <a:off x="0" y="0"/>
            <a:ext cx="1199700" cy="5149225"/>
            <a:chOff x="0" y="0"/>
            <a:chExt cx="1199700" cy="5149225"/>
          </a:xfrm>
        </p:grpSpPr>
        <p:sp>
          <p:nvSpPr>
            <p:cNvPr id="432" name="Google Shape;432;p42">
              <a:extLst>
                <a:ext uri="{FF2B5EF4-FFF2-40B4-BE49-F238E27FC236}">
                  <a16:creationId xmlns:a16="http://schemas.microsoft.com/office/drawing/2014/main" id="{13A233AD-E052-7AFB-C39B-9791F8FAC0F0}"/>
                </a:ext>
              </a:extLst>
            </p:cNvPr>
            <p:cNvSpPr/>
            <p:nvPr/>
          </p:nvSpPr>
          <p:spPr>
            <a:xfrm>
              <a:off x="0" y="3434891"/>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3" name="Google Shape;433;p42">
              <a:extLst>
                <a:ext uri="{FF2B5EF4-FFF2-40B4-BE49-F238E27FC236}">
                  <a16:creationId xmlns:a16="http://schemas.microsoft.com/office/drawing/2014/main" id="{0D2CCCE1-942A-0147-98BD-8075A0C74EFE}"/>
                </a:ext>
              </a:extLst>
            </p:cNvPr>
            <p:cNvSpPr/>
            <p:nvPr/>
          </p:nvSpPr>
          <p:spPr>
            <a:xfrm>
              <a:off x="0" y="25778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4" name="Google Shape;434;p42">
              <a:extLst>
                <a:ext uri="{FF2B5EF4-FFF2-40B4-BE49-F238E27FC236}">
                  <a16:creationId xmlns:a16="http://schemas.microsoft.com/office/drawing/2014/main" id="{A7F782B4-464B-2D20-FCC3-9578B0AA0563}"/>
                </a:ext>
              </a:extLst>
            </p:cNvPr>
            <p:cNvSpPr/>
            <p:nvPr/>
          </p:nvSpPr>
          <p:spPr>
            <a:xfrm>
              <a:off x="0" y="857100"/>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5" name="Google Shape;435;p42">
              <a:extLst>
                <a:ext uri="{FF2B5EF4-FFF2-40B4-BE49-F238E27FC236}">
                  <a16:creationId xmlns:a16="http://schemas.microsoft.com/office/drawing/2014/main" id="{1947C91D-0C65-453D-A375-BA3E998A6F01}"/>
                </a:ext>
              </a:extLst>
            </p:cNvPr>
            <p:cNvSpPr/>
            <p:nvPr/>
          </p:nvSpPr>
          <p:spPr>
            <a:xfrm>
              <a:off x="0" y="0"/>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6" name="Google Shape;436;p42">
              <a:extLst>
                <a:ext uri="{FF2B5EF4-FFF2-40B4-BE49-F238E27FC236}">
                  <a16:creationId xmlns:a16="http://schemas.microsoft.com/office/drawing/2014/main" id="{7457CB5B-5FD1-05BE-1BB8-8633C1C4CC41}"/>
                </a:ext>
              </a:extLst>
            </p:cNvPr>
            <p:cNvSpPr/>
            <p:nvPr/>
          </p:nvSpPr>
          <p:spPr>
            <a:xfrm>
              <a:off x="0" y="17142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7" name="Google Shape;437;p42">
              <a:extLst>
                <a:ext uri="{FF2B5EF4-FFF2-40B4-BE49-F238E27FC236}">
                  <a16:creationId xmlns:a16="http://schemas.microsoft.com/office/drawing/2014/main" id="{25A2B12A-EB30-44C5-4D4B-B9C9ED5DCAC3}"/>
                </a:ext>
              </a:extLst>
            </p:cNvPr>
            <p:cNvSpPr/>
            <p:nvPr/>
          </p:nvSpPr>
          <p:spPr>
            <a:xfrm>
              <a:off x="0" y="4292125"/>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8" name="Google Shape;438;p42">
              <a:extLst>
                <a:ext uri="{FF2B5EF4-FFF2-40B4-BE49-F238E27FC236}">
                  <a16:creationId xmlns:a16="http://schemas.microsoft.com/office/drawing/2014/main" id="{DBE40CA3-25E2-B7EC-F38C-166FB146F978}"/>
                </a:ext>
              </a:extLst>
            </p:cNvPr>
            <p:cNvSpPr/>
            <p:nvPr/>
          </p:nvSpPr>
          <p:spPr>
            <a:xfrm>
              <a:off x="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39" name="Google Shape;439;p42">
            <a:extLst>
              <a:ext uri="{FF2B5EF4-FFF2-40B4-BE49-F238E27FC236}">
                <a16:creationId xmlns:a16="http://schemas.microsoft.com/office/drawing/2014/main" id="{471B67A7-8334-2F74-17EC-35957827315B}"/>
              </a:ext>
            </a:extLst>
          </p:cNvPr>
          <p:cNvGrpSpPr/>
          <p:nvPr/>
        </p:nvGrpSpPr>
        <p:grpSpPr>
          <a:xfrm>
            <a:off x="7944300" y="0"/>
            <a:ext cx="1199700" cy="5149225"/>
            <a:chOff x="7944300" y="0"/>
            <a:chExt cx="1199700" cy="5149225"/>
          </a:xfrm>
        </p:grpSpPr>
        <p:sp>
          <p:nvSpPr>
            <p:cNvPr id="440" name="Google Shape;440;p42">
              <a:extLst>
                <a:ext uri="{FF2B5EF4-FFF2-40B4-BE49-F238E27FC236}">
                  <a16:creationId xmlns:a16="http://schemas.microsoft.com/office/drawing/2014/main" id="{7F26A40D-2727-424F-C55A-B87C5D1D1C1F}"/>
                </a:ext>
              </a:extLst>
            </p:cNvPr>
            <p:cNvSpPr/>
            <p:nvPr/>
          </p:nvSpPr>
          <p:spPr>
            <a:xfrm>
              <a:off x="7944300" y="3434891"/>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1" name="Google Shape;441;p42">
              <a:extLst>
                <a:ext uri="{FF2B5EF4-FFF2-40B4-BE49-F238E27FC236}">
                  <a16:creationId xmlns:a16="http://schemas.microsoft.com/office/drawing/2014/main" id="{2B2B9026-CC17-BECE-45AA-86E443B286C1}"/>
                </a:ext>
              </a:extLst>
            </p:cNvPr>
            <p:cNvSpPr/>
            <p:nvPr/>
          </p:nvSpPr>
          <p:spPr>
            <a:xfrm>
              <a:off x="7944300" y="25778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2" name="Google Shape;442;p42">
              <a:extLst>
                <a:ext uri="{FF2B5EF4-FFF2-40B4-BE49-F238E27FC236}">
                  <a16:creationId xmlns:a16="http://schemas.microsoft.com/office/drawing/2014/main" id="{E1E76DAD-98EF-F911-A5A2-30ACE3C86BDC}"/>
                </a:ext>
              </a:extLst>
            </p:cNvPr>
            <p:cNvSpPr/>
            <p:nvPr/>
          </p:nvSpPr>
          <p:spPr>
            <a:xfrm>
              <a:off x="7944300" y="857100"/>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3" name="Google Shape;443;p42">
              <a:extLst>
                <a:ext uri="{FF2B5EF4-FFF2-40B4-BE49-F238E27FC236}">
                  <a16:creationId xmlns:a16="http://schemas.microsoft.com/office/drawing/2014/main" id="{7C549BBA-646B-C77F-0604-05B8D023E4F9}"/>
                </a:ext>
              </a:extLst>
            </p:cNvPr>
            <p:cNvSpPr/>
            <p:nvPr/>
          </p:nvSpPr>
          <p:spPr>
            <a:xfrm>
              <a:off x="7944300" y="0"/>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4" name="Google Shape;444;p42">
              <a:extLst>
                <a:ext uri="{FF2B5EF4-FFF2-40B4-BE49-F238E27FC236}">
                  <a16:creationId xmlns:a16="http://schemas.microsoft.com/office/drawing/2014/main" id="{FB452707-4577-5C40-29FB-F075F412E02D}"/>
                </a:ext>
              </a:extLst>
            </p:cNvPr>
            <p:cNvSpPr/>
            <p:nvPr/>
          </p:nvSpPr>
          <p:spPr>
            <a:xfrm>
              <a:off x="7944300" y="17142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5" name="Google Shape;445;p42">
              <a:extLst>
                <a:ext uri="{FF2B5EF4-FFF2-40B4-BE49-F238E27FC236}">
                  <a16:creationId xmlns:a16="http://schemas.microsoft.com/office/drawing/2014/main" id="{A663B1F5-ABB7-2016-3A81-6CDF60B09F3D}"/>
                </a:ext>
              </a:extLst>
            </p:cNvPr>
            <p:cNvSpPr/>
            <p:nvPr/>
          </p:nvSpPr>
          <p:spPr>
            <a:xfrm>
              <a:off x="7944300" y="4292125"/>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6" name="Google Shape;446;p42">
              <a:extLst>
                <a:ext uri="{FF2B5EF4-FFF2-40B4-BE49-F238E27FC236}">
                  <a16:creationId xmlns:a16="http://schemas.microsoft.com/office/drawing/2014/main" id="{1E9677E5-A653-751B-8FA1-37634FB09896}"/>
                </a:ext>
              </a:extLst>
            </p:cNvPr>
            <p:cNvSpPr/>
            <p:nvPr/>
          </p:nvSpPr>
          <p:spPr>
            <a:xfrm>
              <a:off x="794430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pic>
        <p:nvPicPr>
          <p:cNvPr id="3" name="Picture 2">
            <a:extLst>
              <a:ext uri="{FF2B5EF4-FFF2-40B4-BE49-F238E27FC236}">
                <a16:creationId xmlns:a16="http://schemas.microsoft.com/office/drawing/2014/main" id="{FB3BBA3A-5582-6552-EC2F-133DABCB15C6}"/>
              </a:ext>
            </a:extLst>
          </p:cNvPr>
          <p:cNvPicPr>
            <a:picLocks noChangeAspect="1"/>
          </p:cNvPicPr>
          <p:nvPr/>
        </p:nvPicPr>
        <p:blipFill>
          <a:blip r:embed="rId3"/>
          <a:srcRect b="14262"/>
          <a:stretch/>
        </p:blipFill>
        <p:spPr>
          <a:xfrm>
            <a:off x="1782909" y="1400238"/>
            <a:ext cx="5599747" cy="2946909"/>
          </a:xfrm>
          <a:prstGeom prst="rect">
            <a:avLst/>
          </a:prstGeom>
        </p:spPr>
      </p:pic>
    </p:spTree>
    <p:extLst>
      <p:ext uri="{BB962C8B-B14F-4D97-AF65-F5344CB8AC3E}">
        <p14:creationId xmlns:p14="http://schemas.microsoft.com/office/powerpoint/2010/main" val="1075625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4">
          <a:extLst>
            <a:ext uri="{FF2B5EF4-FFF2-40B4-BE49-F238E27FC236}">
              <a16:creationId xmlns:a16="http://schemas.microsoft.com/office/drawing/2014/main" id="{0BBCBF83-296B-01D4-6B76-77FDC070D510}"/>
            </a:ext>
          </a:extLst>
        </p:cNvPr>
        <p:cNvGrpSpPr/>
        <p:nvPr/>
      </p:nvGrpSpPr>
      <p:grpSpPr>
        <a:xfrm>
          <a:off x="0" y="0"/>
          <a:ext cx="0" cy="0"/>
          <a:chOff x="0" y="0"/>
          <a:chExt cx="0" cy="0"/>
        </a:xfrm>
      </p:grpSpPr>
      <p:sp>
        <p:nvSpPr>
          <p:cNvPr id="426" name="Google Shape;426;p42">
            <a:extLst>
              <a:ext uri="{FF2B5EF4-FFF2-40B4-BE49-F238E27FC236}">
                <a16:creationId xmlns:a16="http://schemas.microsoft.com/office/drawing/2014/main" id="{BDB799AE-69A5-7ECD-2A85-5E4984825CC3}"/>
              </a:ext>
            </a:extLst>
          </p:cNvPr>
          <p:cNvSpPr txBox="1">
            <a:spLocks noGrp="1"/>
          </p:cNvSpPr>
          <p:nvPr>
            <p:ph type="title"/>
          </p:nvPr>
        </p:nvSpPr>
        <p:spPr>
          <a:xfrm>
            <a:off x="1199700" y="570551"/>
            <a:ext cx="2568300" cy="36360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a:t>Neural Network</a:t>
            </a:r>
            <a:endParaRPr sz="1600" dirty="0"/>
          </a:p>
        </p:txBody>
      </p:sp>
      <p:grpSp>
        <p:nvGrpSpPr>
          <p:cNvPr id="431" name="Google Shape;431;p42">
            <a:extLst>
              <a:ext uri="{FF2B5EF4-FFF2-40B4-BE49-F238E27FC236}">
                <a16:creationId xmlns:a16="http://schemas.microsoft.com/office/drawing/2014/main" id="{388B2F82-D547-05C7-400A-2C325D77457C}"/>
              </a:ext>
            </a:extLst>
          </p:cNvPr>
          <p:cNvGrpSpPr/>
          <p:nvPr/>
        </p:nvGrpSpPr>
        <p:grpSpPr>
          <a:xfrm>
            <a:off x="0" y="0"/>
            <a:ext cx="1199700" cy="5149225"/>
            <a:chOff x="0" y="0"/>
            <a:chExt cx="1199700" cy="5149225"/>
          </a:xfrm>
        </p:grpSpPr>
        <p:sp>
          <p:nvSpPr>
            <p:cNvPr id="432" name="Google Shape;432;p42">
              <a:extLst>
                <a:ext uri="{FF2B5EF4-FFF2-40B4-BE49-F238E27FC236}">
                  <a16:creationId xmlns:a16="http://schemas.microsoft.com/office/drawing/2014/main" id="{68B8288B-76CB-F993-7DFA-800F7D1F3049}"/>
                </a:ext>
              </a:extLst>
            </p:cNvPr>
            <p:cNvSpPr/>
            <p:nvPr/>
          </p:nvSpPr>
          <p:spPr>
            <a:xfrm>
              <a:off x="0" y="3434891"/>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3" name="Google Shape;433;p42">
              <a:extLst>
                <a:ext uri="{FF2B5EF4-FFF2-40B4-BE49-F238E27FC236}">
                  <a16:creationId xmlns:a16="http://schemas.microsoft.com/office/drawing/2014/main" id="{D5BC8EAC-7B59-70A1-9A51-687946AF87EA}"/>
                </a:ext>
              </a:extLst>
            </p:cNvPr>
            <p:cNvSpPr/>
            <p:nvPr/>
          </p:nvSpPr>
          <p:spPr>
            <a:xfrm>
              <a:off x="0" y="25778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4" name="Google Shape;434;p42">
              <a:extLst>
                <a:ext uri="{FF2B5EF4-FFF2-40B4-BE49-F238E27FC236}">
                  <a16:creationId xmlns:a16="http://schemas.microsoft.com/office/drawing/2014/main" id="{F8E024E1-8C4D-F7A2-3F4F-4D779B41895D}"/>
                </a:ext>
              </a:extLst>
            </p:cNvPr>
            <p:cNvSpPr/>
            <p:nvPr/>
          </p:nvSpPr>
          <p:spPr>
            <a:xfrm>
              <a:off x="0" y="857100"/>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5" name="Google Shape;435;p42">
              <a:extLst>
                <a:ext uri="{FF2B5EF4-FFF2-40B4-BE49-F238E27FC236}">
                  <a16:creationId xmlns:a16="http://schemas.microsoft.com/office/drawing/2014/main" id="{E390BEB2-CDB8-A52A-96B2-5B92339F1B5C}"/>
                </a:ext>
              </a:extLst>
            </p:cNvPr>
            <p:cNvSpPr/>
            <p:nvPr/>
          </p:nvSpPr>
          <p:spPr>
            <a:xfrm>
              <a:off x="0" y="0"/>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6" name="Google Shape;436;p42">
              <a:extLst>
                <a:ext uri="{FF2B5EF4-FFF2-40B4-BE49-F238E27FC236}">
                  <a16:creationId xmlns:a16="http://schemas.microsoft.com/office/drawing/2014/main" id="{26C99E22-3CE1-238D-C6C5-B3DB743A31D4}"/>
                </a:ext>
              </a:extLst>
            </p:cNvPr>
            <p:cNvSpPr/>
            <p:nvPr/>
          </p:nvSpPr>
          <p:spPr>
            <a:xfrm>
              <a:off x="0" y="17142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7" name="Google Shape;437;p42">
              <a:extLst>
                <a:ext uri="{FF2B5EF4-FFF2-40B4-BE49-F238E27FC236}">
                  <a16:creationId xmlns:a16="http://schemas.microsoft.com/office/drawing/2014/main" id="{FE82B333-D658-1330-DCA2-B5D820C1EA4E}"/>
                </a:ext>
              </a:extLst>
            </p:cNvPr>
            <p:cNvSpPr/>
            <p:nvPr/>
          </p:nvSpPr>
          <p:spPr>
            <a:xfrm>
              <a:off x="0" y="4292125"/>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8" name="Google Shape;438;p42">
              <a:extLst>
                <a:ext uri="{FF2B5EF4-FFF2-40B4-BE49-F238E27FC236}">
                  <a16:creationId xmlns:a16="http://schemas.microsoft.com/office/drawing/2014/main" id="{5E740A8B-6808-085D-055F-A8A891B3A755}"/>
                </a:ext>
              </a:extLst>
            </p:cNvPr>
            <p:cNvSpPr/>
            <p:nvPr/>
          </p:nvSpPr>
          <p:spPr>
            <a:xfrm>
              <a:off x="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39" name="Google Shape;439;p42">
            <a:extLst>
              <a:ext uri="{FF2B5EF4-FFF2-40B4-BE49-F238E27FC236}">
                <a16:creationId xmlns:a16="http://schemas.microsoft.com/office/drawing/2014/main" id="{0678AA98-4B76-6AF4-654F-3F49C2ED2065}"/>
              </a:ext>
            </a:extLst>
          </p:cNvPr>
          <p:cNvGrpSpPr/>
          <p:nvPr/>
        </p:nvGrpSpPr>
        <p:grpSpPr>
          <a:xfrm>
            <a:off x="7944300" y="0"/>
            <a:ext cx="1199700" cy="5149225"/>
            <a:chOff x="7944300" y="0"/>
            <a:chExt cx="1199700" cy="5149225"/>
          </a:xfrm>
        </p:grpSpPr>
        <p:sp>
          <p:nvSpPr>
            <p:cNvPr id="440" name="Google Shape;440;p42">
              <a:extLst>
                <a:ext uri="{FF2B5EF4-FFF2-40B4-BE49-F238E27FC236}">
                  <a16:creationId xmlns:a16="http://schemas.microsoft.com/office/drawing/2014/main" id="{73BE58E2-2D30-1091-0100-B08D58C26B1B}"/>
                </a:ext>
              </a:extLst>
            </p:cNvPr>
            <p:cNvSpPr/>
            <p:nvPr/>
          </p:nvSpPr>
          <p:spPr>
            <a:xfrm>
              <a:off x="7944300" y="3434891"/>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1" name="Google Shape;441;p42">
              <a:extLst>
                <a:ext uri="{FF2B5EF4-FFF2-40B4-BE49-F238E27FC236}">
                  <a16:creationId xmlns:a16="http://schemas.microsoft.com/office/drawing/2014/main" id="{7162F24C-98F9-1A24-6243-810784A312F7}"/>
                </a:ext>
              </a:extLst>
            </p:cNvPr>
            <p:cNvSpPr/>
            <p:nvPr/>
          </p:nvSpPr>
          <p:spPr>
            <a:xfrm>
              <a:off x="7944300" y="25778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2" name="Google Shape;442;p42">
              <a:extLst>
                <a:ext uri="{FF2B5EF4-FFF2-40B4-BE49-F238E27FC236}">
                  <a16:creationId xmlns:a16="http://schemas.microsoft.com/office/drawing/2014/main" id="{6D9ABB98-7DD9-4A9D-BE12-AAFF5DD1A682}"/>
                </a:ext>
              </a:extLst>
            </p:cNvPr>
            <p:cNvSpPr/>
            <p:nvPr/>
          </p:nvSpPr>
          <p:spPr>
            <a:xfrm>
              <a:off x="7944300" y="857100"/>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3" name="Google Shape;443;p42">
              <a:extLst>
                <a:ext uri="{FF2B5EF4-FFF2-40B4-BE49-F238E27FC236}">
                  <a16:creationId xmlns:a16="http://schemas.microsoft.com/office/drawing/2014/main" id="{5798D650-7650-DA8B-CE7A-218068FC827E}"/>
                </a:ext>
              </a:extLst>
            </p:cNvPr>
            <p:cNvSpPr/>
            <p:nvPr/>
          </p:nvSpPr>
          <p:spPr>
            <a:xfrm>
              <a:off x="7944300" y="0"/>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4" name="Google Shape;444;p42">
              <a:extLst>
                <a:ext uri="{FF2B5EF4-FFF2-40B4-BE49-F238E27FC236}">
                  <a16:creationId xmlns:a16="http://schemas.microsoft.com/office/drawing/2014/main" id="{9807ADE5-32DE-284F-982E-BBDE4F9F2DD8}"/>
                </a:ext>
              </a:extLst>
            </p:cNvPr>
            <p:cNvSpPr/>
            <p:nvPr/>
          </p:nvSpPr>
          <p:spPr>
            <a:xfrm>
              <a:off x="7944300" y="17142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5" name="Google Shape;445;p42">
              <a:extLst>
                <a:ext uri="{FF2B5EF4-FFF2-40B4-BE49-F238E27FC236}">
                  <a16:creationId xmlns:a16="http://schemas.microsoft.com/office/drawing/2014/main" id="{9001A772-16AD-E97C-09CF-87597714CBF1}"/>
                </a:ext>
              </a:extLst>
            </p:cNvPr>
            <p:cNvSpPr/>
            <p:nvPr/>
          </p:nvSpPr>
          <p:spPr>
            <a:xfrm>
              <a:off x="7944300" y="4292125"/>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6" name="Google Shape;446;p42">
              <a:extLst>
                <a:ext uri="{FF2B5EF4-FFF2-40B4-BE49-F238E27FC236}">
                  <a16:creationId xmlns:a16="http://schemas.microsoft.com/office/drawing/2014/main" id="{DDCB0692-3A3E-86F6-39EA-4535808445DC}"/>
                </a:ext>
              </a:extLst>
            </p:cNvPr>
            <p:cNvSpPr/>
            <p:nvPr/>
          </p:nvSpPr>
          <p:spPr>
            <a:xfrm>
              <a:off x="794430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pic>
        <p:nvPicPr>
          <p:cNvPr id="3" name="Picture 2">
            <a:extLst>
              <a:ext uri="{FF2B5EF4-FFF2-40B4-BE49-F238E27FC236}">
                <a16:creationId xmlns:a16="http://schemas.microsoft.com/office/drawing/2014/main" id="{267B3F38-8B0E-A99C-3C2A-698FDB53ABFB}"/>
              </a:ext>
            </a:extLst>
          </p:cNvPr>
          <p:cNvPicPr>
            <a:picLocks noChangeAspect="1"/>
          </p:cNvPicPr>
          <p:nvPr/>
        </p:nvPicPr>
        <p:blipFill>
          <a:blip r:embed="rId3"/>
          <a:stretch>
            <a:fillRect/>
          </a:stretch>
        </p:blipFill>
        <p:spPr>
          <a:xfrm>
            <a:off x="1295428" y="934160"/>
            <a:ext cx="6553143" cy="3638790"/>
          </a:xfrm>
          <a:prstGeom prst="rect">
            <a:avLst/>
          </a:prstGeom>
        </p:spPr>
      </p:pic>
      <p:pic>
        <p:nvPicPr>
          <p:cNvPr id="5" name="Picture 4">
            <a:extLst>
              <a:ext uri="{FF2B5EF4-FFF2-40B4-BE49-F238E27FC236}">
                <a16:creationId xmlns:a16="http://schemas.microsoft.com/office/drawing/2014/main" id="{A33CF8A0-0DD7-0409-79B2-7D2A0E070050}"/>
              </a:ext>
            </a:extLst>
          </p:cNvPr>
          <p:cNvPicPr>
            <a:picLocks noChangeAspect="1"/>
          </p:cNvPicPr>
          <p:nvPr/>
        </p:nvPicPr>
        <p:blipFill>
          <a:blip r:embed="rId4"/>
          <a:stretch>
            <a:fillRect/>
          </a:stretch>
        </p:blipFill>
        <p:spPr>
          <a:xfrm>
            <a:off x="1295428" y="4706854"/>
            <a:ext cx="3406435" cy="281964"/>
          </a:xfrm>
          <a:prstGeom prst="rect">
            <a:avLst/>
          </a:prstGeom>
        </p:spPr>
      </p:pic>
    </p:spTree>
    <p:extLst>
      <p:ext uri="{BB962C8B-B14F-4D97-AF65-F5344CB8AC3E}">
        <p14:creationId xmlns:p14="http://schemas.microsoft.com/office/powerpoint/2010/main" val="276777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4">
          <a:extLst>
            <a:ext uri="{FF2B5EF4-FFF2-40B4-BE49-F238E27FC236}">
              <a16:creationId xmlns:a16="http://schemas.microsoft.com/office/drawing/2014/main" id="{3A738126-28DF-E2F3-6640-C52AC1322294}"/>
            </a:ext>
          </a:extLst>
        </p:cNvPr>
        <p:cNvGrpSpPr/>
        <p:nvPr/>
      </p:nvGrpSpPr>
      <p:grpSpPr>
        <a:xfrm>
          <a:off x="0" y="0"/>
          <a:ext cx="0" cy="0"/>
          <a:chOff x="0" y="0"/>
          <a:chExt cx="0" cy="0"/>
        </a:xfrm>
      </p:grpSpPr>
      <p:sp>
        <p:nvSpPr>
          <p:cNvPr id="426" name="Google Shape;426;p42">
            <a:extLst>
              <a:ext uri="{FF2B5EF4-FFF2-40B4-BE49-F238E27FC236}">
                <a16:creationId xmlns:a16="http://schemas.microsoft.com/office/drawing/2014/main" id="{9BD8AC25-648F-7E87-C21E-EF081692447F}"/>
              </a:ext>
            </a:extLst>
          </p:cNvPr>
          <p:cNvSpPr txBox="1">
            <a:spLocks noGrp="1"/>
          </p:cNvSpPr>
          <p:nvPr>
            <p:ph type="title"/>
          </p:nvPr>
        </p:nvSpPr>
        <p:spPr>
          <a:xfrm>
            <a:off x="1199700" y="317830"/>
            <a:ext cx="2568300" cy="36360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a:t>Decision Tree</a:t>
            </a:r>
          </a:p>
        </p:txBody>
      </p:sp>
      <p:grpSp>
        <p:nvGrpSpPr>
          <p:cNvPr id="431" name="Google Shape;431;p42">
            <a:extLst>
              <a:ext uri="{FF2B5EF4-FFF2-40B4-BE49-F238E27FC236}">
                <a16:creationId xmlns:a16="http://schemas.microsoft.com/office/drawing/2014/main" id="{2590E791-DFEC-E1EC-DD3E-DFBAE0C40320}"/>
              </a:ext>
            </a:extLst>
          </p:cNvPr>
          <p:cNvGrpSpPr/>
          <p:nvPr/>
        </p:nvGrpSpPr>
        <p:grpSpPr>
          <a:xfrm>
            <a:off x="0" y="0"/>
            <a:ext cx="1199700" cy="5149225"/>
            <a:chOff x="0" y="0"/>
            <a:chExt cx="1199700" cy="5149225"/>
          </a:xfrm>
        </p:grpSpPr>
        <p:sp>
          <p:nvSpPr>
            <p:cNvPr id="432" name="Google Shape;432;p42">
              <a:extLst>
                <a:ext uri="{FF2B5EF4-FFF2-40B4-BE49-F238E27FC236}">
                  <a16:creationId xmlns:a16="http://schemas.microsoft.com/office/drawing/2014/main" id="{5104976B-4CC9-FCAE-B2A4-7AEA0C72DCBE}"/>
                </a:ext>
              </a:extLst>
            </p:cNvPr>
            <p:cNvSpPr/>
            <p:nvPr/>
          </p:nvSpPr>
          <p:spPr>
            <a:xfrm>
              <a:off x="0" y="3434891"/>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3" name="Google Shape;433;p42">
              <a:extLst>
                <a:ext uri="{FF2B5EF4-FFF2-40B4-BE49-F238E27FC236}">
                  <a16:creationId xmlns:a16="http://schemas.microsoft.com/office/drawing/2014/main" id="{0AC0B272-E325-CF14-F155-46343C743C96}"/>
                </a:ext>
              </a:extLst>
            </p:cNvPr>
            <p:cNvSpPr/>
            <p:nvPr/>
          </p:nvSpPr>
          <p:spPr>
            <a:xfrm>
              <a:off x="0" y="25778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4" name="Google Shape;434;p42">
              <a:extLst>
                <a:ext uri="{FF2B5EF4-FFF2-40B4-BE49-F238E27FC236}">
                  <a16:creationId xmlns:a16="http://schemas.microsoft.com/office/drawing/2014/main" id="{B95FE0D1-AE68-7715-DFEA-826A4CC91DF9}"/>
                </a:ext>
              </a:extLst>
            </p:cNvPr>
            <p:cNvSpPr/>
            <p:nvPr/>
          </p:nvSpPr>
          <p:spPr>
            <a:xfrm>
              <a:off x="0" y="857100"/>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5" name="Google Shape;435;p42">
              <a:extLst>
                <a:ext uri="{FF2B5EF4-FFF2-40B4-BE49-F238E27FC236}">
                  <a16:creationId xmlns:a16="http://schemas.microsoft.com/office/drawing/2014/main" id="{DCDED905-5B71-44B3-8F3A-F659BE7A2590}"/>
                </a:ext>
              </a:extLst>
            </p:cNvPr>
            <p:cNvSpPr/>
            <p:nvPr/>
          </p:nvSpPr>
          <p:spPr>
            <a:xfrm>
              <a:off x="0" y="0"/>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6" name="Google Shape;436;p42">
              <a:extLst>
                <a:ext uri="{FF2B5EF4-FFF2-40B4-BE49-F238E27FC236}">
                  <a16:creationId xmlns:a16="http://schemas.microsoft.com/office/drawing/2014/main" id="{53C0917C-B0A8-5C15-2B1D-54E0FCDEEF0E}"/>
                </a:ext>
              </a:extLst>
            </p:cNvPr>
            <p:cNvSpPr/>
            <p:nvPr/>
          </p:nvSpPr>
          <p:spPr>
            <a:xfrm>
              <a:off x="0" y="17142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7" name="Google Shape;437;p42">
              <a:extLst>
                <a:ext uri="{FF2B5EF4-FFF2-40B4-BE49-F238E27FC236}">
                  <a16:creationId xmlns:a16="http://schemas.microsoft.com/office/drawing/2014/main" id="{F593046E-3317-46E9-E1A4-199B397841DF}"/>
                </a:ext>
              </a:extLst>
            </p:cNvPr>
            <p:cNvSpPr/>
            <p:nvPr/>
          </p:nvSpPr>
          <p:spPr>
            <a:xfrm>
              <a:off x="0" y="4292125"/>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8" name="Google Shape;438;p42">
              <a:extLst>
                <a:ext uri="{FF2B5EF4-FFF2-40B4-BE49-F238E27FC236}">
                  <a16:creationId xmlns:a16="http://schemas.microsoft.com/office/drawing/2014/main" id="{438F1C5E-66BB-6D86-08D0-3BBD508F3DF8}"/>
                </a:ext>
              </a:extLst>
            </p:cNvPr>
            <p:cNvSpPr/>
            <p:nvPr/>
          </p:nvSpPr>
          <p:spPr>
            <a:xfrm>
              <a:off x="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39" name="Google Shape;439;p42">
            <a:extLst>
              <a:ext uri="{FF2B5EF4-FFF2-40B4-BE49-F238E27FC236}">
                <a16:creationId xmlns:a16="http://schemas.microsoft.com/office/drawing/2014/main" id="{A0FC5095-872A-3986-CCD5-087E66903D7F}"/>
              </a:ext>
            </a:extLst>
          </p:cNvPr>
          <p:cNvGrpSpPr/>
          <p:nvPr/>
        </p:nvGrpSpPr>
        <p:grpSpPr>
          <a:xfrm>
            <a:off x="7944300" y="0"/>
            <a:ext cx="1199700" cy="5149225"/>
            <a:chOff x="7944300" y="0"/>
            <a:chExt cx="1199700" cy="5149225"/>
          </a:xfrm>
        </p:grpSpPr>
        <p:sp>
          <p:nvSpPr>
            <p:cNvPr id="440" name="Google Shape;440;p42">
              <a:extLst>
                <a:ext uri="{FF2B5EF4-FFF2-40B4-BE49-F238E27FC236}">
                  <a16:creationId xmlns:a16="http://schemas.microsoft.com/office/drawing/2014/main" id="{59388C73-7D59-8267-1884-ED934CBF937B}"/>
                </a:ext>
              </a:extLst>
            </p:cNvPr>
            <p:cNvSpPr/>
            <p:nvPr/>
          </p:nvSpPr>
          <p:spPr>
            <a:xfrm>
              <a:off x="7944300" y="3434891"/>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1" name="Google Shape;441;p42">
              <a:extLst>
                <a:ext uri="{FF2B5EF4-FFF2-40B4-BE49-F238E27FC236}">
                  <a16:creationId xmlns:a16="http://schemas.microsoft.com/office/drawing/2014/main" id="{96F96171-ED7D-234E-9989-911C9B0D2D45}"/>
                </a:ext>
              </a:extLst>
            </p:cNvPr>
            <p:cNvSpPr/>
            <p:nvPr/>
          </p:nvSpPr>
          <p:spPr>
            <a:xfrm>
              <a:off x="7944300" y="25778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2" name="Google Shape;442;p42">
              <a:extLst>
                <a:ext uri="{FF2B5EF4-FFF2-40B4-BE49-F238E27FC236}">
                  <a16:creationId xmlns:a16="http://schemas.microsoft.com/office/drawing/2014/main" id="{F96311D1-657D-5252-4F67-9895568247D0}"/>
                </a:ext>
              </a:extLst>
            </p:cNvPr>
            <p:cNvSpPr/>
            <p:nvPr/>
          </p:nvSpPr>
          <p:spPr>
            <a:xfrm>
              <a:off x="7944300" y="857100"/>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3" name="Google Shape;443;p42">
              <a:extLst>
                <a:ext uri="{FF2B5EF4-FFF2-40B4-BE49-F238E27FC236}">
                  <a16:creationId xmlns:a16="http://schemas.microsoft.com/office/drawing/2014/main" id="{668D7A1A-1A19-41C4-1FCF-584D700178FC}"/>
                </a:ext>
              </a:extLst>
            </p:cNvPr>
            <p:cNvSpPr/>
            <p:nvPr/>
          </p:nvSpPr>
          <p:spPr>
            <a:xfrm>
              <a:off x="7944300" y="0"/>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4" name="Google Shape;444;p42">
              <a:extLst>
                <a:ext uri="{FF2B5EF4-FFF2-40B4-BE49-F238E27FC236}">
                  <a16:creationId xmlns:a16="http://schemas.microsoft.com/office/drawing/2014/main" id="{C3D845AC-ED24-47B8-B6B3-F1BBCD793186}"/>
                </a:ext>
              </a:extLst>
            </p:cNvPr>
            <p:cNvSpPr/>
            <p:nvPr/>
          </p:nvSpPr>
          <p:spPr>
            <a:xfrm>
              <a:off x="7944300" y="17142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5" name="Google Shape;445;p42">
              <a:extLst>
                <a:ext uri="{FF2B5EF4-FFF2-40B4-BE49-F238E27FC236}">
                  <a16:creationId xmlns:a16="http://schemas.microsoft.com/office/drawing/2014/main" id="{18459018-4E0B-EC32-3DA4-260928B67A62}"/>
                </a:ext>
              </a:extLst>
            </p:cNvPr>
            <p:cNvSpPr/>
            <p:nvPr/>
          </p:nvSpPr>
          <p:spPr>
            <a:xfrm>
              <a:off x="7944300" y="4292125"/>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6" name="Google Shape;446;p42">
              <a:extLst>
                <a:ext uri="{FF2B5EF4-FFF2-40B4-BE49-F238E27FC236}">
                  <a16:creationId xmlns:a16="http://schemas.microsoft.com/office/drawing/2014/main" id="{907AD158-A399-5C54-743B-5B4B2C4F89BB}"/>
                </a:ext>
              </a:extLst>
            </p:cNvPr>
            <p:cNvSpPr/>
            <p:nvPr/>
          </p:nvSpPr>
          <p:spPr>
            <a:xfrm>
              <a:off x="794430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pic>
        <p:nvPicPr>
          <p:cNvPr id="7" name="Picture 6">
            <a:extLst>
              <a:ext uri="{FF2B5EF4-FFF2-40B4-BE49-F238E27FC236}">
                <a16:creationId xmlns:a16="http://schemas.microsoft.com/office/drawing/2014/main" id="{00260F0E-9E19-A229-C388-688B24B4D7CF}"/>
              </a:ext>
            </a:extLst>
          </p:cNvPr>
          <p:cNvPicPr>
            <a:picLocks noChangeAspect="1"/>
          </p:cNvPicPr>
          <p:nvPr/>
        </p:nvPicPr>
        <p:blipFill>
          <a:blip r:embed="rId3"/>
          <a:stretch>
            <a:fillRect/>
          </a:stretch>
        </p:blipFill>
        <p:spPr>
          <a:xfrm>
            <a:off x="1793010" y="684688"/>
            <a:ext cx="5315094" cy="2887206"/>
          </a:xfrm>
          <a:prstGeom prst="rect">
            <a:avLst/>
          </a:prstGeom>
        </p:spPr>
      </p:pic>
      <p:sp>
        <p:nvSpPr>
          <p:cNvPr id="2" name="Google Shape;426;p42">
            <a:extLst>
              <a:ext uri="{FF2B5EF4-FFF2-40B4-BE49-F238E27FC236}">
                <a16:creationId xmlns:a16="http://schemas.microsoft.com/office/drawing/2014/main" id="{25713844-CEC2-1595-0FD9-1FB03321EAE5}"/>
              </a:ext>
            </a:extLst>
          </p:cNvPr>
          <p:cNvSpPr txBox="1">
            <a:spLocks/>
          </p:cNvSpPr>
          <p:nvPr/>
        </p:nvSpPr>
        <p:spPr>
          <a:xfrm>
            <a:off x="1199700" y="3636831"/>
            <a:ext cx="2568300" cy="3636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Raleway ExtraBold"/>
              <a:buNone/>
              <a:defRPr sz="4000" b="0" i="0" u="none" strike="noStrike" cap="none">
                <a:solidFill>
                  <a:schemeClr val="accent1"/>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9pPr>
          </a:lstStyle>
          <a:p>
            <a:r>
              <a:rPr lang="en-US" sz="1600" dirty="0"/>
              <a:t>Random Forest</a:t>
            </a:r>
          </a:p>
        </p:txBody>
      </p:sp>
      <p:sp>
        <p:nvSpPr>
          <p:cNvPr id="4" name="TextBox 3">
            <a:extLst>
              <a:ext uri="{FF2B5EF4-FFF2-40B4-BE49-F238E27FC236}">
                <a16:creationId xmlns:a16="http://schemas.microsoft.com/office/drawing/2014/main" id="{50D71229-AB8B-823A-9E2C-B4A904E155D2}"/>
              </a:ext>
            </a:extLst>
          </p:cNvPr>
          <p:cNvSpPr txBox="1"/>
          <p:nvPr/>
        </p:nvSpPr>
        <p:spPr>
          <a:xfrm>
            <a:off x="1793010" y="4000439"/>
            <a:ext cx="4572000" cy="307777"/>
          </a:xfrm>
          <a:prstGeom prst="rect">
            <a:avLst/>
          </a:prstGeom>
          <a:noFill/>
        </p:spPr>
        <p:txBody>
          <a:bodyPr wrap="square">
            <a:spAutoFit/>
          </a:bodyPr>
          <a:lstStyle/>
          <a:p>
            <a:pPr algn="l">
              <a:spcBef>
                <a:spcPts val="900"/>
              </a:spcBef>
              <a:buFont typeface="Arial" panose="020B0604020202020204" pitchFamily="34" charset="0"/>
              <a:buChar char="•"/>
            </a:pPr>
            <a:r>
              <a:rPr lang="en-US" dirty="0" err="1">
                <a:solidFill>
                  <a:srgbClr val="0E0E0E"/>
                </a:solidFill>
                <a:effectLst/>
                <a:latin typeface="Calibri" panose="020F0502020204030204" pitchFamily="34" charset="0"/>
                <a:cs typeface="Calibri" panose="020F0502020204030204" pitchFamily="34" charset="0"/>
              </a:rPr>
              <a:t>RandomForestClassifier</a:t>
            </a:r>
            <a:r>
              <a:rPr lang="en-US" dirty="0">
                <a:solidFill>
                  <a:srgbClr val="0E0E0E"/>
                </a:solidFill>
                <a:effectLst/>
                <a:latin typeface="Calibri" panose="020F0502020204030204" pitchFamily="34" charset="0"/>
                <a:cs typeface="Calibri" panose="020F0502020204030204" pitchFamily="34" charset="0"/>
              </a:rPr>
              <a:t>(</a:t>
            </a:r>
            <a:r>
              <a:rPr lang="en-US" dirty="0" err="1">
                <a:solidFill>
                  <a:srgbClr val="0E0E0E"/>
                </a:solidFill>
                <a:effectLst/>
                <a:latin typeface="Calibri" panose="020F0502020204030204" pitchFamily="34" charset="0"/>
                <a:cs typeface="Calibri" panose="020F0502020204030204" pitchFamily="34" charset="0"/>
              </a:rPr>
              <a:t>max_depth</a:t>
            </a:r>
            <a:r>
              <a:rPr lang="en-US" dirty="0">
                <a:solidFill>
                  <a:srgbClr val="0E0E0E"/>
                </a:solidFill>
                <a:effectLst/>
                <a:latin typeface="Calibri" panose="020F0502020204030204" pitchFamily="34" charset="0"/>
                <a:cs typeface="Calibri" panose="020F0502020204030204" pitchFamily="34" charset="0"/>
              </a:rPr>
              <a:t>=10, </a:t>
            </a:r>
            <a:r>
              <a:rPr lang="en-US" dirty="0" err="1">
                <a:solidFill>
                  <a:srgbClr val="0E0E0E"/>
                </a:solidFill>
                <a:effectLst/>
                <a:latin typeface="Calibri" panose="020F0502020204030204" pitchFamily="34" charset="0"/>
                <a:cs typeface="Calibri" panose="020F0502020204030204" pitchFamily="34" charset="0"/>
              </a:rPr>
              <a:t>random_state</a:t>
            </a:r>
            <a:r>
              <a:rPr lang="en-US" dirty="0">
                <a:solidFill>
                  <a:srgbClr val="0E0E0E"/>
                </a:solidFill>
                <a:effectLst/>
                <a:latin typeface="Calibri" panose="020F0502020204030204" pitchFamily="34" charset="0"/>
                <a:cs typeface="Calibri" panose="020F0502020204030204" pitchFamily="34" charset="0"/>
              </a:rPr>
              <a:t>=42) </a:t>
            </a:r>
          </a:p>
        </p:txBody>
      </p:sp>
    </p:spTree>
    <p:extLst>
      <p:ext uri="{BB962C8B-B14F-4D97-AF65-F5344CB8AC3E}">
        <p14:creationId xmlns:p14="http://schemas.microsoft.com/office/powerpoint/2010/main" val="3320054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4">
          <a:extLst>
            <a:ext uri="{FF2B5EF4-FFF2-40B4-BE49-F238E27FC236}">
              <a16:creationId xmlns:a16="http://schemas.microsoft.com/office/drawing/2014/main" id="{7DDEB05A-A89D-10E8-9D80-707B24E6871A}"/>
            </a:ext>
          </a:extLst>
        </p:cNvPr>
        <p:cNvGrpSpPr/>
        <p:nvPr/>
      </p:nvGrpSpPr>
      <p:grpSpPr>
        <a:xfrm>
          <a:off x="0" y="0"/>
          <a:ext cx="0" cy="0"/>
          <a:chOff x="0" y="0"/>
          <a:chExt cx="0" cy="0"/>
        </a:xfrm>
      </p:grpSpPr>
      <p:sp>
        <p:nvSpPr>
          <p:cNvPr id="50" name="Rectangle: Rounded Corners 49">
            <a:extLst>
              <a:ext uri="{FF2B5EF4-FFF2-40B4-BE49-F238E27FC236}">
                <a16:creationId xmlns:a16="http://schemas.microsoft.com/office/drawing/2014/main" id="{D59F348F-FFAF-103B-49B8-AF425E8E7582}"/>
              </a:ext>
            </a:extLst>
          </p:cNvPr>
          <p:cNvSpPr/>
          <p:nvPr/>
        </p:nvSpPr>
        <p:spPr>
          <a:xfrm>
            <a:off x="176679" y="592928"/>
            <a:ext cx="2137489" cy="445055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51" name="Rectangle: Rounded Corners 50">
            <a:extLst>
              <a:ext uri="{FF2B5EF4-FFF2-40B4-BE49-F238E27FC236}">
                <a16:creationId xmlns:a16="http://schemas.microsoft.com/office/drawing/2014/main" id="{E5887E21-F7B4-2455-CB44-720990D13F66}"/>
              </a:ext>
            </a:extLst>
          </p:cNvPr>
          <p:cNvSpPr/>
          <p:nvPr/>
        </p:nvSpPr>
        <p:spPr>
          <a:xfrm>
            <a:off x="2394172" y="592928"/>
            <a:ext cx="2137489" cy="445055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52" name="Rectangle: Rounded Corners 51">
            <a:extLst>
              <a:ext uri="{FF2B5EF4-FFF2-40B4-BE49-F238E27FC236}">
                <a16:creationId xmlns:a16="http://schemas.microsoft.com/office/drawing/2014/main" id="{2AE4C634-CE0E-3AB4-3CA3-D27DAB7B84D4}"/>
              </a:ext>
            </a:extLst>
          </p:cNvPr>
          <p:cNvSpPr/>
          <p:nvPr/>
        </p:nvSpPr>
        <p:spPr>
          <a:xfrm>
            <a:off x="4589158" y="592928"/>
            <a:ext cx="2137489" cy="445055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53" name="Rectangle: Rounded Corners 52">
            <a:extLst>
              <a:ext uri="{FF2B5EF4-FFF2-40B4-BE49-F238E27FC236}">
                <a16:creationId xmlns:a16="http://schemas.microsoft.com/office/drawing/2014/main" id="{07DFE578-AC57-D3FA-F61D-BBA31F66993A}"/>
              </a:ext>
            </a:extLst>
          </p:cNvPr>
          <p:cNvSpPr/>
          <p:nvPr/>
        </p:nvSpPr>
        <p:spPr>
          <a:xfrm>
            <a:off x="6795533" y="592928"/>
            <a:ext cx="2177709" cy="445055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20" name="Google Shape;426;p42">
            <a:extLst>
              <a:ext uri="{FF2B5EF4-FFF2-40B4-BE49-F238E27FC236}">
                <a16:creationId xmlns:a16="http://schemas.microsoft.com/office/drawing/2014/main" id="{5599592D-8F27-BF5B-C570-6E47638C771F}"/>
              </a:ext>
            </a:extLst>
          </p:cNvPr>
          <p:cNvSpPr txBox="1">
            <a:spLocks noGrp="1"/>
          </p:cNvSpPr>
          <p:nvPr>
            <p:ph type="title"/>
          </p:nvPr>
        </p:nvSpPr>
        <p:spPr>
          <a:xfrm>
            <a:off x="-36854" y="750439"/>
            <a:ext cx="2568300" cy="36360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b="1" dirty="0">
                <a:latin typeface="Calibri" panose="020F0502020204030204" pitchFamily="34" charset="0"/>
                <a:cs typeface="Calibri" panose="020F0502020204030204" pitchFamily="34" charset="0"/>
              </a:rPr>
              <a:t>Logistic</a:t>
            </a:r>
            <a:r>
              <a:rPr lang="en" sz="1600" dirty="0">
                <a:latin typeface="Calibri" panose="020F0502020204030204" pitchFamily="34" charset="0"/>
                <a:cs typeface="Calibri" panose="020F0502020204030204" pitchFamily="34" charset="0"/>
              </a:rPr>
              <a:t> </a:t>
            </a:r>
            <a:r>
              <a:rPr lang="en" sz="1600" b="1" dirty="0">
                <a:latin typeface="Calibri" panose="020F0502020204030204" pitchFamily="34" charset="0"/>
                <a:cs typeface="Calibri" panose="020F0502020204030204" pitchFamily="34" charset="0"/>
              </a:rPr>
              <a:t>Regression</a:t>
            </a:r>
            <a:endParaRPr sz="1600" b="1" dirty="0">
              <a:latin typeface="Calibri" panose="020F0502020204030204" pitchFamily="34" charset="0"/>
              <a:cs typeface="Calibri" panose="020F0502020204030204" pitchFamily="34" charset="0"/>
            </a:endParaRPr>
          </a:p>
        </p:txBody>
      </p:sp>
      <p:sp>
        <p:nvSpPr>
          <p:cNvPr id="21" name="Google Shape;426;p42">
            <a:extLst>
              <a:ext uri="{FF2B5EF4-FFF2-40B4-BE49-F238E27FC236}">
                <a16:creationId xmlns:a16="http://schemas.microsoft.com/office/drawing/2014/main" id="{0167B630-F818-AE4D-0EA9-ED66062E4208}"/>
              </a:ext>
            </a:extLst>
          </p:cNvPr>
          <p:cNvSpPr txBox="1">
            <a:spLocks/>
          </p:cNvSpPr>
          <p:nvPr/>
        </p:nvSpPr>
        <p:spPr>
          <a:xfrm>
            <a:off x="2160124" y="734321"/>
            <a:ext cx="2568300" cy="3636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Raleway ExtraBold"/>
              <a:buNone/>
              <a:defRPr sz="4000" b="0" i="0" u="none" strike="noStrike" cap="none">
                <a:solidFill>
                  <a:schemeClr val="accent1"/>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9pPr>
          </a:lstStyle>
          <a:p>
            <a:r>
              <a:rPr lang="en-IN" sz="1600" b="1" dirty="0">
                <a:latin typeface="Calibri" panose="020F0502020204030204" pitchFamily="34" charset="0"/>
                <a:cs typeface="Calibri" panose="020F0502020204030204" pitchFamily="34" charset="0"/>
              </a:rPr>
              <a:t>Neural Network</a:t>
            </a:r>
          </a:p>
        </p:txBody>
      </p:sp>
      <p:sp>
        <p:nvSpPr>
          <p:cNvPr id="22" name="Google Shape;426;p42">
            <a:extLst>
              <a:ext uri="{FF2B5EF4-FFF2-40B4-BE49-F238E27FC236}">
                <a16:creationId xmlns:a16="http://schemas.microsoft.com/office/drawing/2014/main" id="{6A293C59-D4FE-E08F-D8BA-DB7C84F2348E}"/>
              </a:ext>
            </a:extLst>
          </p:cNvPr>
          <p:cNvSpPr txBox="1">
            <a:spLocks/>
          </p:cNvSpPr>
          <p:nvPr/>
        </p:nvSpPr>
        <p:spPr>
          <a:xfrm>
            <a:off x="4295267" y="741158"/>
            <a:ext cx="2568300" cy="3636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Raleway ExtraBold"/>
              <a:buNone/>
              <a:defRPr sz="4000" b="0" i="0" u="none" strike="noStrike" cap="none">
                <a:solidFill>
                  <a:schemeClr val="accent1"/>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9pPr>
          </a:lstStyle>
          <a:p>
            <a:r>
              <a:rPr lang="en-IN" sz="1600" b="1" dirty="0">
                <a:latin typeface="Calibri" panose="020F0502020204030204" pitchFamily="34" charset="0"/>
                <a:cs typeface="Calibri" panose="020F0502020204030204" pitchFamily="34" charset="0"/>
              </a:rPr>
              <a:t>Decision Tree</a:t>
            </a:r>
          </a:p>
        </p:txBody>
      </p:sp>
      <p:sp>
        <p:nvSpPr>
          <p:cNvPr id="23" name="Google Shape;426;p42">
            <a:extLst>
              <a:ext uri="{FF2B5EF4-FFF2-40B4-BE49-F238E27FC236}">
                <a16:creationId xmlns:a16="http://schemas.microsoft.com/office/drawing/2014/main" id="{B6F98A7D-4C7F-B421-B4FC-DAB3B4CFAEA1}"/>
              </a:ext>
            </a:extLst>
          </p:cNvPr>
          <p:cNvSpPr txBox="1">
            <a:spLocks/>
          </p:cNvSpPr>
          <p:nvPr/>
        </p:nvSpPr>
        <p:spPr>
          <a:xfrm>
            <a:off x="6575700" y="723433"/>
            <a:ext cx="2568300" cy="3636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Raleway ExtraBold"/>
              <a:buNone/>
              <a:defRPr sz="4000" b="0" i="0" u="none" strike="noStrike" cap="none">
                <a:solidFill>
                  <a:schemeClr val="accent1"/>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9pPr>
          </a:lstStyle>
          <a:p>
            <a:r>
              <a:rPr lang="en-IN" sz="1600" b="1" dirty="0">
                <a:latin typeface="Calibri" panose="020F0502020204030204" pitchFamily="34" charset="0"/>
                <a:cs typeface="Calibri" panose="020F0502020204030204" pitchFamily="34" charset="0"/>
              </a:rPr>
              <a:t>Random Forest</a:t>
            </a:r>
          </a:p>
        </p:txBody>
      </p:sp>
      <p:sp>
        <p:nvSpPr>
          <p:cNvPr id="24" name="TextBox 23">
            <a:extLst>
              <a:ext uri="{FF2B5EF4-FFF2-40B4-BE49-F238E27FC236}">
                <a16:creationId xmlns:a16="http://schemas.microsoft.com/office/drawing/2014/main" id="{ED863DC2-308F-0F3B-0E64-1FAD3F48B20D}"/>
              </a:ext>
            </a:extLst>
          </p:cNvPr>
          <p:cNvSpPr txBox="1"/>
          <p:nvPr/>
        </p:nvSpPr>
        <p:spPr>
          <a:xfrm>
            <a:off x="195935" y="1141745"/>
            <a:ext cx="2286000" cy="492443"/>
          </a:xfrm>
          <a:prstGeom prst="rect">
            <a:avLst/>
          </a:prstGeom>
          <a:noFill/>
        </p:spPr>
        <p:txBody>
          <a:bodyPr wrap="square" rtlCol="0">
            <a:spAutoFit/>
          </a:bodyPr>
          <a:lstStyle/>
          <a:p>
            <a:r>
              <a:rPr lang="en-US" sz="1200" b="1" dirty="0">
                <a:solidFill>
                  <a:srgbClr val="0E0E0E"/>
                </a:solidFill>
                <a:latin typeface="Calibri" panose="020F0502020204030204" pitchFamily="34" charset="0"/>
                <a:cs typeface="Calibri" panose="020F0502020204030204" pitchFamily="34" charset="0"/>
                <a:sym typeface="Raleway Medium"/>
              </a:rPr>
              <a:t>Without SMOTEENN:</a:t>
            </a:r>
          </a:p>
          <a:p>
            <a:endParaRPr lang="en-US" dirty="0">
              <a:latin typeface="Calibri" panose="020F0502020204030204" pitchFamily="34" charset="0"/>
              <a:cs typeface="Calibri" panose="020F0502020204030204" pitchFamily="34" charset="0"/>
            </a:endParaRPr>
          </a:p>
        </p:txBody>
      </p:sp>
      <p:pic>
        <p:nvPicPr>
          <p:cNvPr id="25" name="Picture 24" descr="A black and white text&#10;&#10;Description automatically generated">
            <a:extLst>
              <a:ext uri="{FF2B5EF4-FFF2-40B4-BE49-F238E27FC236}">
                <a16:creationId xmlns:a16="http://schemas.microsoft.com/office/drawing/2014/main" id="{5C901325-7B8A-7E8F-6ACB-D84EB56DD320}"/>
              </a:ext>
            </a:extLst>
          </p:cNvPr>
          <p:cNvPicPr>
            <a:picLocks noChangeAspect="1"/>
          </p:cNvPicPr>
          <p:nvPr/>
        </p:nvPicPr>
        <p:blipFill>
          <a:blip r:embed="rId3"/>
          <a:srcRect r="12592"/>
          <a:stretch/>
        </p:blipFill>
        <p:spPr>
          <a:xfrm>
            <a:off x="260481" y="1410339"/>
            <a:ext cx="1831804" cy="685859"/>
          </a:xfrm>
          <a:prstGeom prst="rect">
            <a:avLst/>
          </a:prstGeom>
        </p:spPr>
      </p:pic>
      <p:sp>
        <p:nvSpPr>
          <p:cNvPr id="26" name="TextBox 25">
            <a:extLst>
              <a:ext uri="{FF2B5EF4-FFF2-40B4-BE49-F238E27FC236}">
                <a16:creationId xmlns:a16="http://schemas.microsoft.com/office/drawing/2014/main" id="{E7CB03F5-8DDC-3242-6D3A-20603C6A0192}"/>
              </a:ext>
            </a:extLst>
          </p:cNvPr>
          <p:cNvSpPr txBox="1"/>
          <p:nvPr/>
        </p:nvSpPr>
        <p:spPr>
          <a:xfrm>
            <a:off x="177651" y="2133287"/>
            <a:ext cx="2033678" cy="276999"/>
          </a:xfrm>
          <a:prstGeom prst="rect">
            <a:avLst/>
          </a:prstGeom>
          <a:noFill/>
        </p:spPr>
        <p:txBody>
          <a:bodyPr wrap="square" rtlCol="0">
            <a:spAutoFit/>
          </a:bodyPr>
          <a:lstStyle/>
          <a:p>
            <a:r>
              <a:rPr lang="en-US" sz="1200" b="1" dirty="0">
                <a:solidFill>
                  <a:srgbClr val="0E0E0E"/>
                </a:solidFill>
                <a:latin typeface="Calibri" panose="020F0502020204030204" pitchFamily="34" charset="0"/>
                <a:cs typeface="Calibri" panose="020F0502020204030204" pitchFamily="34" charset="0"/>
              </a:rPr>
              <a:t>With SMOTEENN:</a:t>
            </a:r>
            <a:endParaRPr lang="en-IN" sz="1200" b="1" dirty="0">
              <a:solidFill>
                <a:srgbClr val="0E0E0E"/>
              </a:solidFill>
              <a:latin typeface="Calibri" panose="020F0502020204030204" pitchFamily="34" charset="0"/>
              <a:cs typeface="Calibri" panose="020F0502020204030204" pitchFamily="34" charset="0"/>
            </a:endParaRPr>
          </a:p>
        </p:txBody>
      </p:sp>
      <p:pic>
        <p:nvPicPr>
          <p:cNvPr id="27" name="Picture 26" descr="A black numbers and symbols on a white background&#10;&#10;Description automatically generated">
            <a:extLst>
              <a:ext uri="{FF2B5EF4-FFF2-40B4-BE49-F238E27FC236}">
                <a16:creationId xmlns:a16="http://schemas.microsoft.com/office/drawing/2014/main" id="{09F620A8-2BBF-EF56-A153-91CB9F239FBD}"/>
              </a:ext>
            </a:extLst>
          </p:cNvPr>
          <p:cNvPicPr>
            <a:picLocks noChangeAspect="1"/>
          </p:cNvPicPr>
          <p:nvPr/>
        </p:nvPicPr>
        <p:blipFill>
          <a:blip r:embed="rId4"/>
          <a:srcRect r="9376"/>
          <a:stretch/>
        </p:blipFill>
        <p:spPr>
          <a:xfrm>
            <a:off x="296695" y="2410482"/>
            <a:ext cx="1795590" cy="701101"/>
          </a:xfrm>
          <a:prstGeom prst="rect">
            <a:avLst/>
          </a:prstGeom>
        </p:spPr>
      </p:pic>
      <p:sp>
        <p:nvSpPr>
          <p:cNvPr id="43" name="Google Shape;425;p42">
            <a:extLst>
              <a:ext uri="{FF2B5EF4-FFF2-40B4-BE49-F238E27FC236}">
                <a16:creationId xmlns:a16="http://schemas.microsoft.com/office/drawing/2014/main" id="{B4449AB0-A683-C5A0-D82D-2846DF05C1B6}"/>
              </a:ext>
            </a:extLst>
          </p:cNvPr>
          <p:cNvSpPr txBox="1">
            <a:spLocks noGrp="1"/>
          </p:cNvSpPr>
          <p:nvPr>
            <p:ph type="subTitle" idx="1"/>
          </p:nvPr>
        </p:nvSpPr>
        <p:spPr>
          <a:xfrm>
            <a:off x="52218" y="3026211"/>
            <a:ext cx="2417425" cy="1474591"/>
          </a:xfrm>
          <a:prstGeom prst="rect">
            <a:avLst/>
          </a:prstGeom>
        </p:spPr>
        <p:txBody>
          <a:bodyPr spcFirstLastPara="1" wrap="square" lIns="91425" tIns="91425" rIns="91425" bIns="91425" anchor="t" anchorCtr="0">
            <a:noAutofit/>
          </a:bodyPr>
          <a:lstStyle/>
          <a:p>
            <a:pPr algn="l">
              <a:spcBef>
                <a:spcPts val="900"/>
              </a:spcBef>
            </a:pPr>
            <a:r>
              <a:rPr lang="en-US" dirty="0">
                <a:solidFill>
                  <a:srgbClr val="0E0E0E"/>
                </a:solidFill>
                <a:effectLst/>
                <a:latin typeface="Calibri" panose="020F0502020204030204" pitchFamily="34" charset="0"/>
                <a:cs typeface="Calibri" panose="020F0502020204030204" pitchFamily="34" charset="0"/>
              </a:rPr>
              <a:t> </a:t>
            </a:r>
            <a:r>
              <a:rPr lang="en-US" b="1" dirty="0">
                <a:solidFill>
                  <a:srgbClr val="0E0E0E"/>
                </a:solidFill>
                <a:effectLst/>
                <a:latin typeface="Calibri" panose="020F0502020204030204" pitchFamily="34" charset="0"/>
                <a:cs typeface="Calibri" panose="020F0502020204030204" pitchFamily="34" charset="0"/>
              </a:rPr>
              <a:t>Insights</a:t>
            </a:r>
            <a:r>
              <a:rPr lang="en-US" dirty="0">
                <a:solidFill>
                  <a:srgbClr val="0E0E0E"/>
                </a:solidFill>
                <a:effectLst/>
                <a:latin typeface="Calibri" panose="020F0502020204030204" pitchFamily="34" charset="0"/>
                <a:cs typeface="Calibri" panose="020F0502020204030204" pitchFamily="34" charset="0"/>
              </a:rPr>
              <a:t>:</a:t>
            </a:r>
          </a:p>
          <a:p>
            <a:pPr algn="l">
              <a:spcBef>
                <a:spcPts val="900"/>
              </a:spcBef>
              <a:buFont typeface="Arial" panose="020B0604020202020204" pitchFamily="34" charset="0"/>
              <a:buChar char="•"/>
            </a:pPr>
            <a:r>
              <a:rPr lang="en-US" dirty="0">
                <a:solidFill>
                  <a:srgbClr val="0E0E0E"/>
                </a:solidFill>
                <a:latin typeface="Calibri" panose="020F0502020204030204" pitchFamily="34" charset="0"/>
                <a:cs typeface="Calibri" panose="020F0502020204030204" pitchFamily="34" charset="0"/>
              </a:rPr>
              <a:t>Age, hypertension, and HbA1c levels have a strong association with diabetes diagnosis.</a:t>
            </a:r>
          </a:p>
        </p:txBody>
      </p:sp>
      <p:grpSp>
        <p:nvGrpSpPr>
          <p:cNvPr id="47" name="Group 46">
            <a:extLst>
              <a:ext uri="{FF2B5EF4-FFF2-40B4-BE49-F238E27FC236}">
                <a16:creationId xmlns:a16="http://schemas.microsoft.com/office/drawing/2014/main" id="{6F2B2D25-8F20-8DA2-A640-420B0995A86E}"/>
              </a:ext>
            </a:extLst>
          </p:cNvPr>
          <p:cNvGrpSpPr/>
          <p:nvPr/>
        </p:nvGrpSpPr>
        <p:grpSpPr>
          <a:xfrm>
            <a:off x="2260370" y="1128783"/>
            <a:ext cx="2464259" cy="3496681"/>
            <a:chOff x="2487229" y="1101394"/>
            <a:chExt cx="2464259" cy="3496681"/>
          </a:xfrm>
        </p:grpSpPr>
        <p:grpSp>
          <p:nvGrpSpPr>
            <p:cNvPr id="28" name="Group 27">
              <a:extLst>
                <a:ext uri="{FF2B5EF4-FFF2-40B4-BE49-F238E27FC236}">
                  <a16:creationId xmlns:a16="http://schemas.microsoft.com/office/drawing/2014/main" id="{EBF1E0F6-6093-E799-ABE3-AA033E5C156A}"/>
                </a:ext>
              </a:extLst>
            </p:cNvPr>
            <p:cNvGrpSpPr/>
            <p:nvPr/>
          </p:nvGrpSpPr>
          <p:grpSpPr>
            <a:xfrm>
              <a:off x="2665488" y="1101394"/>
              <a:ext cx="2286000" cy="1303996"/>
              <a:chOff x="462626" y="1253794"/>
              <a:chExt cx="2286000" cy="1303996"/>
            </a:xfrm>
          </p:grpSpPr>
          <p:sp>
            <p:nvSpPr>
              <p:cNvPr id="29" name="TextBox 28">
                <a:extLst>
                  <a:ext uri="{FF2B5EF4-FFF2-40B4-BE49-F238E27FC236}">
                    <a16:creationId xmlns:a16="http://schemas.microsoft.com/office/drawing/2014/main" id="{BC0B974F-1FBF-EB17-0DC7-FBE06ED3E310}"/>
                  </a:ext>
                </a:extLst>
              </p:cNvPr>
              <p:cNvSpPr txBox="1"/>
              <p:nvPr/>
            </p:nvSpPr>
            <p:spPr>
              <a:xfrm>
                <a:off x="462626" y="1253794"/>
                <a:ext cx="2286000" cy="492443"/>
              </a:xfrm>
              <a:prstGeom prst="rect">
                <a:avLst/>
              </a:prstGeom>
              <a:noFill/>
            </p:spPr>
            <p:txBody>
              <a:bodyPr wrap="square" rtlCol="0">
                <a:spAutoFit/>
              </a:bodyPr>
              <a:lstStyle/>
              <a:p>
                <a:r>
                  <a:rPr lang="en-US" sz="1200" b="1" dirty="0">
                    <a:solidFill>
                      <a:srgbClr val="0E0E0E"/>
                    </a:solidFill>
                    <a:latin typeface="Calibri" panose="020F0502020204030204" pitchFamily="34" charset="0"/>
                    <a:cs typeface="Calibri" panose="020F0502020204030204" pitchFamily="34" charset="0"/>
                    <a:sym typeface="Raleway Medium"/>
                  </a:rPr>
                  <a:t>Without</a:t>
                </a:r>
                <a:r>
                  <a:rPr lang="en-US" sz="1200" b="1" dirty="0">
                    <a:solidFill>
                      <a:srgbClr val="0E0E0E"/>
                    </a:solidFill>
                    <a:latin typeface="Calibri" panose="020F0502020204030204" pitchFamily="34" charset="0"/>
                    <a:cs typeface="Calibri" panose="020F0502020204030204" pitchFamily="34" charset="0"/>
                  </a:rPr>
                  <a:t> SMOTEENN:</a:t>
                </a:r>
              </a:p>
              <a:p>
                <a:endParaRPr lang="en-US" dirty="0">
                  <a:latin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7A18C343-8E51-4291-60E4-837F9DE7470F}"/>
                  </a:ext>
                </a:extLst>
              </p:cNvPr>
              <p:cNvSpPr txBox="1"/>
              <p:nvPr/>
            </p:nvSpPr>
            <p:spPr>
              <a:xfrm>
                <a:off x="492552" y="2280791"/>
                <a:ext cx="2033678" cy="276999"/>
              </a:xfrm>
              <a:prstGeom prst="rect">
                <a:avLst/>
              </a:prstGeom>
              <a:noFill/>
            </p:spPr>
            <p:txBody>
              <a:bodyPr wrap="square" rtlCol="0">
                <a:spAutoFit/>
              </a:bodyPr>
              <a:lstStyle/>
              <a:p>
                <a:r>
                  <a:rPr lang="en-US" sz="1200" b="1" dirty="0">
                    <a:solidFill>
                      <a:srgbClr val="0E0E0E"/>
                    </a:solidFill>
                    <a:latin typeface="Calibri" panose="020F0502020204030204" pitchFamily="34" charset="0"/>
                    <a:cs typeface="Calibri" panose="020F0502020204030204" pitchFamily="34" charset="0"/>
                  </a:rPr>
                  <a:t>With SMOTEENN:</a:t>
                </a:r>
                <a:endParaRPr lang="en-IN" sz="1200" b="1" dirty="0">
                  <a:solidFill>
                    <a:srgbClr val="0E0E0E"/>
                  </a:solidFill>
                  <a:latin typeface="Calibri" panose="020F0502020204030204" pitchFamily="34" charset="0"/>
                  <a:cs typeface="Calibri" panose="020F0502020204030204" pitchFamily="34" charset="0"/>
                </a:endParaRPr>
              </a:p>
            </p:txBody>
          </p:sp>
        </p:grpSp>
        <p:sp>
          <p:nvSpPr>
            <p:cNvPr id="44" name="Google Shape;425;p42">
              <a:extLst>
                <a:ext uri="{FF2B5EF4-FFF2-40B4-BE49-F238E27FC236}">
                  <a16:creationId xmlns:a16="http://schemas.microsoft.com/office/drawing/2014/main" id="{9F489ABE-CFCA-3305-4163-58ACBB20F54C}"/>
                </a:ext>
              </a:extLst>
            </p:cNvPr>
            <p:cNvSpPr txBox="1">
              <a:spLocks/>
            </p:cNvSpPr>
            <p:nvPr/>
          </p:nvSpPr>
          <p:spPr>
            <a:xfrm>
              <a:off x="2487229" y="3055025"/>
              <a:ext cx="2319831" cy="15430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1pPr>
              <a:lvl2pPr marL="914400" marR="0" lvl="1"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2pPr>
              <a:lvl3pPr marL="1371600" marR="0" lvl="2"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3pPr>
              <a:lvl4pPr marL="1828800" marR="0" lvl="3"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4pPr>
              <a:lvl5pPr marL="2286000" marR="0" lvl="4"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5pPr>
              <a:lvl6pPr marL="2743200" marR="0" lvl="5"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6pPr>
              <a:lvl7pPr marL="3200400" marR="0" lvl="6"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7pPr>
              <a:lvl8pPr marL="3657600" marR="0" lvl="7"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8pPr>
              <a:lvl9pPr marL="4114800" marR="0" lvl="8"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9pPr>
            </a:lstStyle>
            <a:p>
              <a:pPr>
                <a:spcBef>
                  <a:spcPts val="900"/>
                </a:spcBef>
              </a:pPr>
              <a:r>
                <a:rPr lang="en-US" b="1" dirty="0">
                  <a:solidFill>
                    <a:srgbClr val="0E0E0E"/>
                  </a:solidFill>
                  <a:latin typeface="Calibri" panose="020F0502020204030204" pitchFamily="34" charset="0"/>
                  <a:cs typeface="Calibri" panose="020F0502020204030204" pitchFamily="34" charset="0"/>
                </a:rPr>
                <a:t> Insights:</a:t>
              </a:r>
            </a:p>
            <a:p>
              <a:pPr>
                <a:buFont typeface="Arial" panose="020B0604020202020204" pitchFamily="34" charset="0"/>
                <a:buChar char="•"/>
              </a:pPr>
              <a:r>
                <a:rPr lang="en-US" dirty="0">
                  <a:solidFill>
                    <a:srgbClr val="0E0E0E"/>
                  </a:solidFill>
                  <a:latin typeface="Calibri" panose="020F0502020204030204" pitchFamily="34" charset="0"/>
                  <a:cs typeface="Calibri" panose="020F0502020204030204" pitchFamily="34" charset="0"/>
                </a:rPr>
                <a:t>Neural networks does not provide a great scope for interpretability of results because of being a BlackBox</a:t>
              </a:r>
            </a:p>
            <a:p>
              <a:pPr marL="152400" indent="0"/>
              <a:endParaRPr lang="en-US" dirty="0">
                <a:solidFill>
                  <a:srgbClr val="0E0E0E"/>
                </a:solidFill>
                <a:latin typeface="Calibri" panose="020F0502020204030204" pitchFamily="34" charset="0"/>
                <a:cs typeface="Calibri" panose="020F0502020204030204" pitchFamily="34" charset="0"/>
              </a:endParaRPr>
            </a:p>
          </p:txBody>
        </p:sp>
      </p:grpSp>
      <p:grpSp>
        <p:nvGrpSpPr>
          <p:cNvPr id="48" name="Group 47">
            <a:extLst>
              <a:ext uri="{FF2B5EF4-FFF2-40B4-BE49-F238E27FC236}">
                <a16:creationId xmlns:a16="http://schemas.microsoft.com/office/drawing/2014/main" id="{8FCEA27E-7CBA-CED5-44CB-7E9B2C50F2A0}"/>
              </a:ext>
            </a:extLst>
          </p:cNvPr>
          <p:cNvGrpSpPr/>
          <p:nvPr/>
        </p:nvGrpSpPr>
        <p:grpSpPr>
          <a:xfrm>
            <a:off x="4441144" y="1097929"/>
            <a:ext cx="2416593" cy="4190197"/>
            <a:chOff x="4835197" y="1107032"/>
            <a:chExt cx="2416593" cy="4190197"/>
          </a:xfrm>
        </p:grpSpPr>
        <p:grpSp>
          <p:nvGrpSpPr>
            <p:cNvPr id="33" name="Group 32">
              <a:extLst>
                <a:ext uri="{FF2B5EF4-FFF2-40B4-BE49-F238E27FC236}">
                  <a16:creationId xmlns:a16="http://schemas.microsoft.com/office/drawing/2014/main" id="{3013FE71-686E-1242-5FF4-64386945E2A6}"/>
                </a:ext>
              </a:extLst>
            </p:cNvPr>
            <p:cNvGrpSpPr/>
            <p:nvPr/>
          </p:nvGrpSpPr>
          <p:grpSpPr>
            <a:xfrm>
              <a:off x="4965790" y="1107032"/>
              <a:ext cx="2286000" cy="1308736"/>
              <a:chOff x="476928" y="1259432"/>
              <a:chExt cx="2286000" cy="1308736"/>
            </a:xfrm>
          </p:grpSpPr>
          <p:sp>
            <p:nvSpPr>
              <p:cNvPr id="34" name="TextBox 33">
                <a:extLst>
                  <a:ext uri="{FF2B5EF4-FFF2-40B4-BE49-F238E27FC236}">
                    <a16:creationId xmlns:a16="http://schemas.microsoft.com/office/drawing/2014/main" id="{E477B3A3-1920-3D63-C579-01F22F9A1360}"/>
                  </a:ext>
                </a:extLst>
              </p:cNvPr>
              <p:cNvSpPr txBox="1"/>
              <p:nvPr/>
            </p:nvSpPr>
            <p:spPr>
              <a:xfrm>
                <a:off x="476928" y="1259432"/>
                <a:ext cx="2286000" cy="492443"/>
              </a:xfrm>
              <a:prstGeom prst="rect">
                <a:avLst/>
              </a:prstGeom>
              <a:noFill/>
            </p:spPr>
            <p:txBody>
              <a:bodyPr wrap="square" rtlCol="0">
                <a:spAutoFit/>
              </a:bodyPr>
              <a:lstStyle/>
              <a:p>
                <a:r>
                  <a:rPr lang="en-US" sz="1200" b="1" dirty="0">
                    <a:solidFill>
                      <a:srgbClr val="0E0E0E"/>
                    </a:solidFill>
                    <a:latin typeface="Calibri" panose="020F0502020204030204" pitchFamily="34" charset="0"/>
                    <a:cs typeface="Calibri" panose="020F0502020204030204" pitchFamily="34" charset="0"/>
                    <a:sym typeface="Raleway Medium"/>
                  </a:rPr>
                  <a:t>Without</a:t>
                </a:r>
                <a:r>
                  <a:rPr lang="en-US" sz="1200" b="1" dirty="0">
                    <a:solidFill>
                      <a:srgbClr val="0E0E0E"/>
                    </a:solidFill>
                    <a:latin typeface="Calibri" panose="020F0502020204030204" pitchFamily="34" charset="0"/>
                    <a:cs typeface="Calibri" panose="020F0502020204030204" pitchFamily="34" charset="0"/>
                  </a:rPr>
                  <a:t> SMOTEENN:</a:t>
                </a:r>
              </a:p>
              <a:p>
                <a:endParaRPr lang="en-US" dirty="0">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A201E437-27C8-9EB2-23E4-DEC091A2DE35}"/>
                  </a:ext>
                </a:extLst>
              </p:cNvPr>
              <p:cNvSpPr txBox="1"/>
              <p:nvPr/>
            </p:nvSpPr>
            <p:spPr>
              <a:xfrm>
                <a:off x="493855" y="2291169"/>
                <a:ext cx="2033678" cy="276999"/>
              </a:xfrm>
              <a:prstGeom prst="rect">
                <a:avLst/>
              </a:prstGeom>
              <a:noFill/>
            </p:spPr>
            <p:txBody>
              <a:bodyPr wrap="square" rtlCol="0">
                <a:spAutoFit/>
              </a:bodyPr>
              <a:lstStyle/>
              <a:p>
                <a:r>
                  <a:rPr lang="en-US" sz="1200" b="1" dirty="0">
                    <a:solidFill>
                      <a:srgbClr val="0E0E0E"/>
                    </a:solidFill>
                    <a:latin typeface="Calibri" panose="020F0502020204030204" pitchFamily="34" charset="0"/>
                    <a:cs typeface="Calibri" panose="020F0502020204030204" pitchFamily="34" charset="0"/>
                  </a:rPr>
                  <a:t>With SMOTEENN:</a:t>
                </a:r>
                <a:endParaRPr lang="en-IN" sz="1200" b="1" dirty="0">
                  <a:solidFill>
                    <a:srgbClr val="0E0E0E"/>
                  </a:solidFill>
                  <a:latin typeface="Calibri" panose="020F0502020204030204" pitchFamily="34" charset="0"/>
                  <a:cs typeface="Calibri" panose="020F0502020204030204" pitchFamily="34" charset="0"/>
                </a:endParaRPr>
              </a:p>
            </p:txBody>
          </p:sp>
        </p:grpSp>
        <p:sp>
          <p:nvSpPr>
            <p:cNvPr id="45" name="Google Shape;425;p42">
              <a:extLst>
                <a:ext uri="{FF2B5EF4-FFF2-40B4-BE49-F238E27FC236}">
                  <a16:creationId xmlns:a16="http://schemas.microsoft.com/office/drawing/2014/main" id="{E2880F04-2D0E-599C-4091-CA714812A059}"/>
                </a:ext>
              </a:extLst>
            </p:cNvPr>
            <p:cNvSpPr txBox="1">
              <a:spLocks/>
            </p:cNvSpPr>
            <p:nvPr/>
          </p:nvSpPr>
          <p:spPr>
            <a:xfrm>
              <a:off x="4835197" y="3044687"/>
              <a:ext cx="2276546" cy="22525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1pPr>
              <a:lvl2pPr marL="914400" marR="0" lvl="1"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2pPr>
              <a:lvl3pPr marL="1371600" marR="0" lvl="2"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3pPr>
              <a:lvl4pPr marL="1828800" marR="0" lvl="3"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4pPr>
              <a:lvl5pPr marL="2286000" marR="0" lvl="4"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5pPr>
              <a:lvl6pPr marL="2743200" marR="0" lvl="5"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6pPr>
              <a:lvl7pPr marL="3200400" marR="0" lvl="6"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7pPr>
              <a:lvl8pPr marL="3657600" marR="0" lvl="7"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8pPr>
              <a:lvl9pPr marL="4114800" marR="0" lvl="8"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9pPr>
            </a:lstStyle>
            <a:p>
              <a:pPr>
                <a:spcBef>
                  <a:spcPts val="900"/>
                </a:spcBef>
              </a:pPr>
              <a:r>
                <a:rPr lang="en-US" sz="1300" dirty="0">
                  <a:solidFill>
                    <a:srgbClr val="0E0E0E"/>
                  </a:solidFill>
                  <a:latin typeface="Calibri" panose="020F0502020204030204" pitchFamily="34" charset="0"/>
                  <a:cs typeface="Calibri" panose="020F0502020204030204" pitchFamily="34" charset="0"/>
                </a:rPr>
                <a:t> </a:t>
              </a:r>
              <a:r>
                <a:rPr lang="en-US" sz="1300" b="1" dirty="0">
                  <a:solidFill>
                    <a:srgbClr val="0E0E0E"/>
                  </a:solidFill>
                  <a:latin typeface="Calibri" panose="020F0502020204030204" pitchFamily="34" charset="0"/>
                  <a:cs typeface="Calibri" panose="020F0502020204030204" pitchFamily="34" charset="0"/>
                </a:rPr>
                <a:t>Insights</a:t>
              </a:r>
              <a:r>
                <a:rPr lang="en-US" sz="1300" dirty="0">
                  <a:solidFill>
                    <a:srgbClr val="0E0E0E"/>
                  </a:solidFill>
                  <a:latin typeface="Calibri" panose="020F0502020204030204" pitchFamily="34" charset="0"/>
                  <a:cs typeface="Calibri" panose="020F0502020204030204" pitchFamily="34" charset="0"/>
                </a:rPr>
                <a:t>:</a:t>
              </a:r>
            </a:p>
            <a:p>
              <a:pPr>
                <a:spcBef>
                  <a:spcPts val="900"/>
                </a:spcBef>
                <a:buFont typeface="Arial" panose="020B0604020202020204" pitchFamily="34" charset="0"/>
                <a:buChar char="•"/>
              </a:pPr>
              <a:r>
                <a:rPr lang="en-US" dirty="0">
                  <a:solidFill>
                    <a:srgbClr val="0E0E0E"/>
                  </a:solidFill>
                  <a:latin typeface="Calibri" panose="020F0502020204030204" pitchFamily="34" charset="0"/>
                  <a:cs typeface="Calibri" panose="020F0502020204030204" pitchFamily="34" charset="0"/>
                </a:rPr>
                <a:t>HbA1c level, </a:t>
              </a:r>
              <a:r>
                <a:rPr lang="en-US" dirty="0" err="1">
                  <a:solidFill>
                    <a:srgbClr val="0E0E0E"/>
                  </a:solidFill>
                  <a:latin typeface="Calibri" panose="020F0502020204030204" pitchFamily="34" charset="0"/>
                  <a:cs typeface="Calibri" panose="020F0502020204030204" pitchFamily="34" charset="0"/>
                </a:rPr>
                <a:t>bmi</a:t>
              </a:r>
              <a:r>
                <a:rPr lang="en-US" dirty="0">
                  <a:solidFill>
                    <a:srgbClr val="0E0E0E"/>
                  </a:solidFill>
                  <a:latin typeface="Calibri" panose="020F0502020204030204" pitchFamily="34" charset="0"/>
                  <a:cs typeface="Calibri" panose="020F0502020204030204" pitchFamily="34" charset="0"/>
                </a:rPr>
                <a:t> and blood glucose level were frequently selected by trees as important predictors.</a:t>
              </a:r>
            </a:p>
            <a:p>
              <a:pPr>
                <a:spcBef>
                  <a:spcPts val="900"/>
                </a:spcBef>
              </a:pPr>
              <a:endParaRPr lang="en-US" sz="1300" dirty="0">
                <a:solidFill>
                  <a:srgbClr val="0E0E0E"/>
                </a:solidFill>
                <a:latin typeface="Calibri" panose="020F0502020204030204" pitchFamily="34" charset="0"/>
                <a:cs typeface="Calibri" panose="020F0502020204030204" pitchFamily="34" charset="0"/>
              </a:endParaRPr>
            </a:p>
          </p:txBody>
        </p:sp>
      </p:grpSp>
      <p:grpSp>
        <p:nvGrpSpPr>
          <p:cNvPr id="49" name="Group 48">
            <a:extLst>
              <a:ext uri="{FF2B5EF4-FFF2-40B4-BE49-F238E27FC236}">
                <a16:creationId xmlns:a16="http://schemas.microsoft.com/office/drawing/2014/main" id="{B504CEF3-12E1-99DC-4CDC-C4E9DC513F67}"/>
              </a:ext>
            </a:extLst>
          </p:cNvPr>
          <p:cNvGrpSpPr/>
          <p:nvPr/>
        </p:nvGrpSpPr>
        <p:grpSpPr>
          <a:xfrm>
            <a:off x="6619467" y="1092485"/>
            <a:ext cx="2462838" cy="4474371"/>
            <a:chOff x="6777058" y="1111725"/>
            <a:chExt cx="2462838" cy="4474371"/>
          </a:xfrm>
        </p:grpSpPr>
        <p:grpSp>
          <p:nvGrpSpPr>
            <p:cNvPr id="38" name="Group 37">
              <a:extLst>
                <a:ext uri="{FF2B5EF4-FFF2-40B4-BE49-F238E27FC236}">
                  <a16:creationId xmlns:a16="http://schemas.microsoft.com/office/drawing/2014/main" id="{7ACB638B-A0C9-1305-0753-A62AE31FBA1E}"/>
                </a:ext>
              </a:extLst>
            </p:cNvPr>
            <p:cNvGrpSpPr/>
            <p:nvPr/>
          </p:nvGrpSpPr>
          <p:grpSpPr>
            <a:xfrm>
              <a:off x="6921236" y="1111725"/>
              <a:ext cx="2318660" cy="1305163"/>
              <a:chOff x="509588" y="1281985"/>
              <a:chExt cx="2318660" cy="1305163"/>
            </a:xfrm>
          </p:grpSpPr>
          <p:sp>
            <p:nvSpPr>
              <p:cNvPr id="39" name="TextBox 38">
                <a:extLst>
                  <a:ext uri="{FF2B5EF4-FFF2-40B4-BE49-F238E27FC236}">
                    <a16:creationId xmlns:a16="http://schemas.microsoft.com/office/drawing/2014/main" id="{D40F4B84-E9C3-B753-8503-EDF9FB9DC3DD}"/>
                  </a:ext>
                </a:extLst>
              </p:cNvPr>
              <p:cNvSpPr txBox="1"/>
              <p:nvPr/>
            </p:nvSpPr>
            <p:spPr>
              <a:xfrm>
                <a:off x="542248" y="1281985"/>
                <a:ext cx="2286000" cy="492443"/>
              </a:xfrm>
              <a:prstGeom prst="rect">
                <a:avLst/>
              </a:prstGeom>
              <a:noFill/>
            </p:spPr>
            <p:txBody>
              <a:bodyPr wrap="square" rtlCol="0">
                <a:spAutoFit/>
              </a:bodyPr>
              <a:lstStyle/>
              <a:p>
                <a:r>
                  <a:rPr lang="en-US" sz="1200" b="1" dirty="0">
                    <a:solidFill>
                      <a:srgbClr val="0E0E0E"/>
                    </a:solidFill>
                    <a:latin typeface="Calibri" panose="020F0502020204030204" pitchFamily="34" charset="0"/>
                    <a:cs typeface="Calibri" panose="020F0502020204030204" pitchFamily="34" charset="0"/>
                    <a:sym typeface="Raleway Medium"/>
                  </a:rPr>
                  <a:t>Without</a:t>
                </a:r>
                <a:r>
                  <a:rPr lang="en-US" sz="1200" b="1" dirty="0">
                    <a:solidFill>
                      <a:srgbClr val="0E0E0E"/>
                    </a:solidFill>
                    <a:latin typeface="Calibri" panose="020F0502020204030204" pitchFamily="34" charset="0"/>
                    <a:cs typeface="Calibri" panose="020F0502020204030204" pitchFamily="34" charset="0"/>
                  </a:rPr>
                  <a:t> SMOTEENN:</a:t>
                </a:r>
              </a:p>
              <a:p>
                <a:endParaRPr lang="en-US" dirty="0">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A502B588-BCF7-0606-4ADF-DE4B69BDF9C8}"/>
                  </a:ext>
                </a:extLst>
              </p:cNvPr>
              <p:cNvSpPr txBox="1"/>
              <p:nvPr/>
            </p:nvSpPr>
            <p:spPr>
              <a:xfrm>
                <a:off x="509588" y="2310149"/>
                <a:ext cx="2033678" cy="276999"/>
              </a:xfrm>
              <a:prstGeom prst="rect">
                <a:avLst/>
              </a:prstGeom>
              <a:noFill/>
            </p:spPr>
            <p:txBody>
              <a:bodyPr wrap="square" rtlCol="0">
                <a:spAutoFit/>
              </a:bodyPr>
              <a:lstStyle/>
              <a:p>
                <a:r>
                  <a:rPr lang="en-US" sz="1200" b="1" dirty="0">
                    <a:solidFill>
                      <a:srgbClr val="0E0E0E"/>
                    </a:solidFill>
                    <a:latin typeface="Calibri" panose="020F0502020204030204" pitchFamily="34" charset="0"/>
                    <a:cs typeface="Calibri" panose="020F0502020204030204" pitchFamily="34" charset="0"/>
                  </a:rPr>
                  <a:t>With SMOTEENN:</a:t>
                </a:r>
                <a:endParaRPr lang="en-IN" sz="1200" b="1" dirty="0">
                  <a:solidFill>
                    <a:srgbClr val="0E0E0E"/>
                  </a:solidFill>
                  <a:latin typeface="Calibri" panose="020F0502020204030204" pitchFamily="34" charset="0"/>
                  <a:cs typeface="Calibri" panose="020F0502020204030204" pitchFamily="34" charset="0"/>
                </a:endParaRPr>
              </a:p>
            </p:txBody>
          </p:sp>
        </p:grpSp>
        <p:sp>
          <p:nvSpPr>
            <p:cNvPr id="46" name="Google Shape;425;p42">
              <a:extLst>
                <a:ext uri="{FF2B5EF4-FFF2-40B4-BE49-F238E27FC236}">
                  <a16:creationId xmlns:a16="http://schemas.microsoft.com/office/drawing/2014/main" id="{49F155E7-F5A5-9341-2472-9916139E9EC5}"/>
                </a:ext>
              </a:extLst>
            </p:cNvPr>
            <p:cNvSpPr txBox="1">
              <a:spLocks/>
            </p:cNvSpPr>
            <p:nvPr/>
          </p:nvSpPr>
          <p:spPr>
            <a:xfrm>
              <a:off x="6777058" y="3030251"/>
              <a:ext cx="2414418" cy="25558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1pPr>
              <a:lvl2pPr marL="914400" marR="0" lvl="1"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2pPr>
              <a:lvl3pPr marL="1371600" marR="0" lvl="2"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3pPr>
              <a:lvl4pPr marL="1828800" marR="0" lvl="3"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4pPr>
              <a:lvl5pPr marL="2286000" marR="0" lvl="4"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5pPr>
              <a:lvl6pPr marL="2743200" marR="0" lvl="5"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6pPr>
              <a:lvl7pPr marL="3200400" marR="0" lvl="6"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7pPr>
              <a:lvl8pPr marL="3657600" marR="0" lvl="7"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8pPr>
              <a:lvl9pPr marL="4114800" marR="0" lvl="8"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9pPr>
            </a:lstStyle>
            <a:p>
              <a:pPr>
                <a:spcBef>
                  <a:spcPts val="900"/>
                </a:spcBef>
              </a:pPr>
              <a:r>
                <a:rPr lang="en-US" sz="1300" dirty="0">
                  <a:solidFill>
                    <a:srgbClr val="0E0E0E"/>
                  </a:solidFill>
                  <a:latin typeface="Calibri" panose="020F0502020204030204" pitchFamily="34" charset="0"/>
                  <a:cs typeface="Calibri" panose="020F0502020204030204" pitchFamily="34" charset="0"/>
                </a:rPr>
                <a:t> </a:t>
              </a:r>
              <a:r>
                <a:rPr lang="en-US" sz="1300" b="1" dirty="0">
                  <a:solidFill>
                    <a:srgbClr val="0E0E0E"/>
                  </a:solidFill>
                  <a:latin typeface="Calibri" panose="020F0502020204030204" pitchFamily="34" charset="0"/>
                  <a:cs typeface="Calibri" panose="020F0502020204030204" pitchFamily="34" charset="0"/>
                </a:rPr>
                <a:t>Insights:</a:t>
              </a:r>
            </a:p>
            <a:p>
              <a:pPr>
                <a:spcBef>
                  <a:spcPts val="900"/>
                </a:spcBef>
                <a:buFont typeface="Arial" panose="020B0604020202020204" pitchFamily="34" charset="0"/>
                <a:buChar char="•"/>
              </a:pPr>
              <a:r>
                <a:rPr lang="en-US" sz="1300" dirty="0">
                  <a:solidFill>
                    <a:srgbClr val="0E0E0E"/>
                  </a:solidFill>
                  <a:latin typeface="Calibri" panose="020F0502020204030204" pitchFamily="34" charset="0"/>
                  <a:cs typeface="Calibri" panose="020F0502020204030204" pitchFamily="34" charset="0"/>
                </a:rPr>
                <a:t> </a:t>
              </a:r>
              <a:r>
                <a:rPr lang="en-US" dirty="0">
                  <a:solidFill>
                    <a:srgbClr val="0E0E0E"/>
                  </a:solidFill>
                  <a:latin typeface="Calibri" panose="020F0502020204030204" pitchFamily="34" charset="0"/>
                  <a:cs typeface="Calibri" panose="020F0502020204030204" pitchFamily="34" charset="0"/>
                </a:rPr>
                <a:t>Ensemble approach enhanced robustness and reduced overfitting.</a:t>
              </a:r>
            </a:p>
            <a:p>
              <a:pPr>
                <a:spcBef>
                  <a:spcPts val="900"/>
                </a:spcBef>
                <a:buFont typeface="Arial" panose="020B0604020202020204" pitchFamily="34" charset="0"/>
                <a:buChar char="•"/>
              </a:pPr>
              <a:endParaRPr lang="en-US" sz="1300" dirty="0">
                <a:solidFill>
                  <a:srgbClr val="0E0E0E"/>
                </a:solidFill>
                <a:latin typeface="Calibri" panose="020F0502020204030204" pitchFamily="34" charset="0"/>
                <a:cs typeface="Calibri" panose="020F0502020204030204" pitchFamily="34" charset="0"/>
              </a:endParaRPr>
            </a:p>
          </p:txBody>
        </p:sp>
      </p:grpSp>
      <p:pic>
        <p:nvPicPr>
          <p:cNvPr id="55" name="Picture 54" descr="A black numbers and symbols&#10;&#10;Description automatically generated">
            <a:extLst>
              <a:ext uri="{FF2B5EF4-FFF2-40B4-BE49-F238E27FC236}">
                <a16:creationId xmlns:a16="http://schemas.microsoft.com/office/drawing/2014/main" id="{EFD9C480-DA58-238D-03DC-A8C5AD573467}"/>
              </a:ext>
            </a:extLst>
          </p:cNvPr>
          <p:cNvPicPr>
            <a:picLocks noChangeAspect="1"/>
          </p:cNvPicPr>
          <p:nvPr/>
        </p:nvPicPr>
        <p:blipFill>
          <a:blip r:embed="rId5"/>
          <a:srcRect r="6976"/>
          <a:stretch/>
        </p:blipFill>
        <p:spPr>
          <a:xfrm>
            <a:off x="2490679" y="2412097"/>
            <a:ext cx="1935309" cy="701101"/>
          </a:xfrm>
          <a:prstGeom prst="rect">
            <a:avLst/>
          </a:prstGeom>
        </p:spPr>
      </p:pic>
      <p:pic>
        <p:nvPicPr>
          <p:cNvPr id="57" name="Picture 56" descr="A screenshot of a computer&#10;&#10;Description automatically generated">
            <a:extLst>
              <a:ext uri="{FF2B5EF4-FFF2-40B4-BE49-F238E27FC236}">
                <a16:creationId xmlns:a16="http://schemas.microsoft.com/office/drawing/2014/main" id="{2D5E386A-A6D7-3208-B20B-66C493A906F1}"/>
              </a:ext>
            </a:extLst>
          </p:cNvPr>
          <p:cNvPicPr>
            <a:picLocks noChangeAspect="1"/>
          </p:cNvPicPr>
          <p:nvPr/>
        </p:nvPicPr>
        <p:blipFill>
          <a:blip r:embed="rId6"/>
          <a:srcRect t="3454" r="16462" b="-1"/>
          <a:stretch/>
        </p:blipFill>
        <p:spPr>
          <a:xfrm>
            <a:off x="4677796" y="1410339"/>
            <a:ext cx="1941672" cy="676887"/>
          </a:xfrm>
          <a:prstGeom prst="rect">
            <a:avLst/>
          </a:prstGeom>
        </p:spPr>
      </p:pic>
      <p:pic>
        <p:nvPicPr>
          <p:cNvPr id="59" name="Picture 58" descr="A black numbers and symbols on a white background&#10;&#10;Description automatically generated">
            <a:extLst>
              <a:ext uri="{FF2B5EF4-FFF2-40B4-BE49-F238E27FC236}">
                <a16:creationId xmlns:a16="http://schemas.microsoft.com/office/drawing/2014/main" id="{8710D8CA-D3ED-0AEE-E874-845936D2371B}"/>
              </a:ext>
            </a:extLst>
          </p:cNvPr>
          <p:cNvPicPr>
            <a:picLocks noChangeAspect="1"/>
          </p:cNvPicPr>
          <p:nvPr/>
        </p:nvPicPr>
        <p:blipFill>
          <a:blip r:embed="rId7"/>
          <a:srcRect r="7374"/>
          <a:stretch/>
        </p:blipFill>
        <p:spPr>
          <a:xfrm>
            <a:off x="4677795" y="2382092"/>
            <a:ext cx="1976435" cy="693480"/>
          </a:xfrm>
          <a:prstGeom prst="rect">
            <a:avLst/>
          </a:prstGeom>
        </p:spPr>
      </p:pic>
      <p:pic>
        <p:nvPicPr>
          <p:cNvPr id="61" name="Picture 60" descr="A screenshot of a computer&#10;&#10;Description automatically generated">
            <a:extLst>
              <a:ext uri="{FF2B5EF4-FFF2-40B4-BE49-F238E27FC236}">
                <a16:creationId xmlns:a16="http://schemas.microsoft.com/office/drawing/2014/main" id="{893D479D-0566-AADB-C387-C7BC3725440D}"/>
              </a:ext>
            </a:extLst>
          </p:cNvPr>
          <p:cNvPicPr>
            <a:picLocks noChangeAspect="1"/>
          </p:cNvPicPr>
          <p:nvPr/>
        </p:nvPicPr>
        <p:blipFill>
          <a:blip r:embed="rId8"/>
          <a:srcRect t="4226" r="19072"/>
          <a:stretch/>
        </p:blipFill>
        <p:spPr>
          <a:xfrm>
            <a:off x="6897813" y="1380222"/>
            <a:ext cx="1899510" cy="671476"/>
          </a:xfrm>
          <a:prstGeom prst="rect">
            <a:avLst/>
          </a:prstGeom>
        </p:spPr>
      </p:pic>
      <p:pic>
        <p:nvPicPr>
          <p:cNvPr id="63" name="Picture 62" descr="A black numbers and symbols&#10;&#10;Description automatically generated with medium confidence">
            <a:extLst>
              <a:ext uri="{FF2B5EF4-FFF2-40B4-BE49-F238E27FC236}">
                <a16:creationId xmlns:a16="http://schemas.microsoft.com/office/drawing/2014/main" id="{0F300F78-F0B9-B6BF-6C7B-3783D2C25A4F}"/>
              </a:ext>
            </a:extLst>
          </p:cNvPr>
          <p:cNvPicPr>
            <a:picLocks noChangeAspect="1"/>
          </p:cNvPicPr>
          <p:nvPr/>
        </p:nvPicPr>
        <p:blipFill>
          <a:blip r:embed="rId9"/>
          <a:srcRect t="1385"/>
          <a:stretch/>
        </p:blipFill>
        <p:spPr>
          <a:xfrm>
            <a:off x="6883630" y="2382092"/>
            <a:ext cx="1996613" cy="713935"/>
          </a:xfrm>
          <a:prstGeom prst="rect">
            <a:avLst/>
          </a:prstGeom>
        </p:spPr>
      </p:pic>
      <p:pic>
        <p:nvPicPr>
          <p:cNvPr id="385" name="Picture 384">
            <a:extLst>
              <a:ext uri="{FF2B5EF4-FFF2-40B4-BE49-F238E27FC236}">
                <a16:creationId xmlns:a16="http://schemas.microsoft.com/office/drawing/2014/main" id="{2F506261-CCF4-C104-120A-A69B198E3C64}"/>
              </a:ext>
            </a:extLst>
          </p:cNvPr>
          <p:cNvPicPr>
            <a:picLocks noChangeAspect="1"/>
          </p:cNvPicPr>
          <p:nvPr/>
        </p:nvPicPr>
        <p:blipFill>
          <a:blip r:embed="rId10"/>
          <a:stretch>
            <a:fillRect/>
          </a:stretch>
        </p:blipFill>
        <p:spPr>
          <a:xfrm>
            <a:off x="2510683" y="1416065"/>
            <a:ext cx="1714649" cy="662997"/>
          </a:xfrm>
          <a:prstGeom prst="rect">
            <a:avLst/>
          </a:prstGeom>
        </p:spPr>
      </p:pic>
    </p:spTree>
    <p:extLst>
      <p:ext uri="{BB962C8B-B14F-4D97-AF65-F5344CB8AC3E}">
        <p14:creationId xmlns:p14="http://schemas.microsoft.com/office/powerpoint/2010/main" val="2355975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56"/>
        <p:cNvGrpSpPr/>
        <p:nvPr/>
      </p:nvGrpSpPr>
      <p:grpSpPr>
        <a:xfrm>
          <a:off x="0" y="0"/>
          <a:ext cx="0" cy="0"/>
          <a:chOff x="0" y="0"/>
          <a:chExt cx="0" cy="0"/>
        </a:xfrm>
      </p:grpSpPr>
      <p:sp>
        <p:nvSpPr>
          <p:cNvPr id="957" name="Google Shape;957;p56"/>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Impact and Value</a:t>
            </a:r>
            <a:endParaRPr dirty="0"/>
          </a:p>
        </p:txBody>
      </p:sp>
      <p:sp>
        <p:nvSpPr>
          <p:cNvPr id="958" name="Google Shape;958;p56"/>
          <p:cNvSpPr txBox="1"/>
          <p:nvPr/>
        </p:nvSpPr>
        <p:spPr>
          <a:xfrm>
            <a:off x="723449" y="1342135"/>
            <a:ext cx="7938541" cy="642609"/>
          </a:xfrm>
          <a:prstGeom prst="rect">
            <a:avLst/>
          </a:prstGeom>
          <a:noFill/>
          <a:ln>
            <a:noFill/>
          </a:ln>
        </p:spPr>
        <p:txBody>
          <a:bodyPr spcFirstLastPara="1" wrap="square" lIns="91425" tIns="91425" rIns="91425" bIns="91425" anchor="t" anchorCtr="0">
            <a:noAutofit/>
          </a:bodyPr>
          <a:lstStyle/>
          <a:p>
            <a:endParaRPr lang="en-US" sz="1300" dirty="0">
              <a:solidFill>
                <a:schemeClr val="bg1"/>
              </a:solidFill>
              <a:effectLst/>
              <a:latin typeface="Calibri" panose="020F0502020204030204" pitchFamily="34" charset="0"/>
              <a:cs typeface="Calibri" panose="020F0502020204030204" pitchFamily="34" charset="0"/>
            </a:endParaRPr>
          </a:p>
          <a:p>
            <a:endParaRPr lang="en-US" sz="1200" dirty="0">
              <a:solidFill>
                <a:schemeClr val="bg1"/>
              </a:solidFill>
              <a:effectLst/>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Clr>
                <a:srgbClr val="000000"/>
              </a:buClr>
              <a:buSzPts val="1100"/>
              <a:buFont typeface="Arial"/>
              <a:buNone/>
            </a:pPr>
            <a:endParaRPr lang="en-US" sz="1100" dirty="0">
              <a:solidFill>
                <a:schemeClr val="lt1"/>
              </a:solidFill>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Clr>
                <a:srgbClr val="000000"/>
              </a:buClr>
              <a:buSzPts val="1100"/>
              <a:buFont typeface="Arial"/>
              <a:buNone/>
            </a:pPr>
            <a:endParaRPr sz="1100" dirty="0">
              <a:solidFill>
                <a:schemeClr val="lt1"/>
              </a:solidFill>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Clr>
                <a:srgbClr val="000000"/>
              </a:buClr>
              <a:buSzPts val="1100"/>
              <a:buFont typeface="Arial"/>
              <a:buNone/>
            </a:pPr>
            <a:endParaRPr sz="1100" dirty="0">
              <a:solidFill>
                <a:schemeClr val="lt1"/>
              </a:solidFill>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Clr>
                <a:srgbClr val="000000"/>
              </a:buClr>
              <a:buSzPts val="1100"/>
              <a:buFont typeface="Arial"/>
              <a:buNone/>
            </a:pPr>
            <a:endParaRPr sz="1100" dirty="0">
              <a:solidFill>
                <a:schemeClr val="lt1"/>
              </a:solidFill>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Clr>
                <a:srgbClr val="000000"/>
              </a:buClr>
              <a:buSzPts val="1100"/>
              <a:buFont typeface="Arial"/>
              <a:buNone/>
            </a:pPr>
            <a:endParaRPr sz="1100" dirty="0">
              <a:solidFill>
                <a:schemeClr val="lt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6F3392E5-7013-9038-7A27-CF4FD6E728B6}"/>
              </a:ext>
            </a:extLst>
          </p:cNvPr>
          <p:cNvSpPr txBox="1"/>
          <p:nvPr/>
        </p:nvSpPr>
        <p:spPr>
          <a:xfrm>
            <a:off x="1306918" y="4375896"/>
            <a:ext cx="1417376" cy="307777"/>
          </a:xfrm>
          <a:prstGeom prst="rect">
            <a:avLst/>
          </a:prstGeom>
          <a:noFill/>
        </p:spPr>
        <p:txBody>
          <a:bodyPr wrap="none" rtlCol="0">
            <a:spAutoFit/>
          </a:bodyPr>
          <a:lstStyle/>
          <a:p>
            <a:r>
              <a:rPr lang="en-US" dirty="0">
                <a:solidFill>
                  <a:schemeClr val="bg1"/>
                </a:solidFill>
              </a:rPr>
              <a:t>Random Forest</a:t>
            </a:r>
          </a:p>
        </p:txBody>
      </p:sp>
      <p:pic>
        <p:nvPicPr>
          <p:cNvPr id="9" name="Picture 8" descr="A graph of a function&#10;&#10;Description automatically generated">
            <a:extLst>
              <a:ext uri="{FF2B5EF4-FFF2-40B4-BE49-F238E27FC236}">
                <a16:creationId xmlns:a16="http://schemas.microsoft.com/office/drawing/2014/main" id="{AE08992C-63B5-D288-72A3-7679D3357AAF}"/>
              </a:ext>
            </a:extLst>
          </p:cNvPr>
          <p:cNvPicPr>
            <a:picLocks noChangeAspect="1"/>
          </p:cNvPicPr>
          <p:nvPr/>
        </p:nvPicPr>
        <p:blipFill>
          <a:blip r:embed="rId3"/>
          <a:stretch>
            <a:fillRect/>
          </a:stretch>
        </p:blipFill>
        <p:spPr>
          <a:xfrm>
            <a:off x="482010" y="1342135"/>
            <a:ext cx="3506567" cy="3033761"/>
          </a:xfrm>
          <a:prstGeom prst="rect">
            <a:avLst/>
          </a:prstGeom>
        </p:spPr>
      </p:pic>
      <p:sp>
        <p:nvSpPr>
          <p:cNvPr id="10" name="TextBox 9">
            <a:extLst>
              <a:ext uri="{FF2B5EF4-FFF2-40B4-BE49-F238E27FC236}">
                <a16:creationId xmlns:a16="http://schemas.microsoft.com/office/drawing/2014/main" id="{F0F7CB9B-11D1-CA8C-5125-3D9F8FC6DBF1}"/>
              </a:ext>
            </a:extLst>
          </p:cNvPr>
          <p:cNvSpPr txBox="1"/>
          <p:nvPr/>
        </p:nvSpPr>
        <p:spPr>
          <a:xfrm>
            <a:off x="4077325" y="1342135"/>
            <a:ext cx="4879297" cy="3323987"/>
          </a:xfrm>
          <a:prstGeom prst="rect">
            <a:avLst/>
          </a:prstGeom>
          <a:noFill/>
        </p:spPr>
        <p:txBody>
          <a:bodyPr wrap="square" rtlCol="0">
            <a:spAutoFit/>
          </a:bodyPr>
          <a:lstStyle/>
          <a:p>
            <a:pPr marL="171450" indent="-171450">
              <a:buFont typeface="Arial" panose="020B0604020202020204" pitchFamily="34" charset="0"/>
              <a:buChar char="•"/>
            </a:pPr>
            <a:r>
              <a:rPr lang="en-US" sz="1400" dirty="0">
                <a:solidFill>
                  <a:schemeClr val="bg1"/>
                </a:solidFill>
                <a:effectLst/>
                <a:latin typeface="Calibri" panose="020F0502020204030204" pitchFamily="34" charset="0"/>
                <a:cs typeface="Calibri" panose="020F0502020204030204" pitchFamily="34" charset="0"/>
              </a:rPr>
              <a:t>High accuracy (96% with Random Forest) ensures reliable predictions for clinical use and  the ability to generalize across diverse patient demographics enhances applicability.</a:t>
            </a:r>
          </a:p>
          <a:p>
            <a:endParaRPr lang="en-US" sz="1400" dirty="0">
              <a:solidFill>
                <a:schemeClr val="bg1"/>
              </a:solidFill>
              <a:effectLst/>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dirty="0">
                <a:solidFill>
                  <a:schemeClr val="bg1"/>
                </a:solidFill>
                <a:effectLst/>
                <a:latin typeface=".AppleSystemUIFont"/>
              </a:rPr>
              <a:t>Models can be scaled to analyze larger datasets across multiple regions or healthcare systems.</a:t>
            </a:r>
          </a:p>
          <a:p>
            <a:pPr marL="171450" indent="-171450">
              <a:buFont typeface="Arial" panose="020B0604020202020204" pitchFamily="34" charset="0"/>
              <a:buChar char="•"/>
            </a:pPr>
            <a:endParaRPr lang="en-US" dirty="0">
              <a:solidFill>
                <a:schemeClr val="bg1"/>
              </a:solidFill>
              <a:effectLst/>
              <a:latin typeface=".AppleSystemUIFont"/>
            </a:endParaRPr>
          </a:p>
          <a:p>
            <a:pPr marL="171450" indent="-171450">
              <a:buFont typeface="Arial" panose="020B0604020202020204" pitchFamily="34" charset="0"/>
              <a:buChar char="•"/>
            </a:pPr>
            <a:r>
              <a:rPr lang="en-US" dirty="0">
                <a:solidFill>
                  <a:schemeClr val="bg1"/>
                </a:solidFill>
                <a:effectLst/>
                <a:latin typeface=".AppleSystemUIFont"/>
              </a:rPr>
              <a:t>Provides a foundation for exploring other diseases using similar methodologies, expanding healthcare analytics.</a:t>
            </a:r>
          </a:p>
          <a:p>
            <a:pPr marL="171450" indent="-171450">
              <a:buFont typeface="Arial" panose="020B0604020202020204" pitchFamily="34" charset="0"/>
              <a:buChar char="•"/>
            </a:pPr>
            <a:endParaRPr lang="en-US" dirty="0">
              <a:solidFill>
                <a:schemeClr val="bg1"/>
              </a:solidFill>
              <a:effectLst/>
              <a:latin typeface=".AppleSystemUIFont"/>
            </a:endParaRPr>
          </a:p>
          <a:p>
            <a:pPr marL="171450" indent="-171450">
              <a:buFont typeface="Arial" panose="020B0604020202020204" pitchFamily="34" charset="0"/>
              <a:buChar char="•"/>
            </a:pPr>
            <a:r>
              <a:rPr lang="en-US" dirty="0">
                <a:solidFill>
                  <a:schemeClr val="bg1"/>
                </a:solidFill>
                <a:effectLst/>
                <a:latin typeface=".AppleSystemUIFont"/>
              </a:rPr>
              <a:t>Insights into key predictors like HbA1c levels and BMI allow for tailored healthcare plans. Encourages proactive management through lifestyle changes and regular monitoring.</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580"/>
        <p:cNvGrpSpPr/>
        <p:nvPr/>
      </p:nvGrpSpPr>
      <p:grpSpPr>
        <a:xfrm>
          <a:off x="0" y="0"/>
          <a:ext cx="0" cy="0"/>
          <a:chOff x="0" y="0"/>
          <a:chExt cx="0" cy="0"/>
        </a:xfrm>
      </p:grpSpPr>
      <p:sp>
        <p:nvSpPr>
          <p:cNvPr id="585" name="Google Shape;585;p52"/>
          <p:cNvSpPr txBox="1">
            <a:spLocks noGrp="1"/>
          </p:cNvSpPr>
          <p:nvPr>
            <p:ph type="title"/>
          </p:nvPr>
        </p:nvSpPr>
        <p:spPr>
          <a:xfrm>
            <a:off x="4080805" y="256713"/>
            <a:ext cx="2784690" cy="5201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300" b="1" dirty="0">
                <a:latin typeface="Calibri" panose="020F0502020204030204" pitchFamily="34" charset="0"/>
                <a:cs typeface="Calibri" panose="020F0502020204030204" pitchFamily="34" charset="0"/>
              </a:rPr>
              <a:t>Key Takeaway</a:t>
            </a:r>
            <a:endParaRPr sz="2300" b="1" dirty="0">
              <a:latin typeface="Calibri" panose="020F0502020204030204" pitchFamily="34" charset="0"/>
              <a:cs typeface="Calibri" panose="020F0502020204030204" pitchFamily="34" charset="0"/>
            </a:endParaRPr>
          </a:p>
        </p:txBody>
      </p:sp>
      <p:sp>
        <p:nvSpPr>
          <p:cNvPr id="586" name="Google Shape;586;p52"/>
          <p:cNvSpPr txBox="1">
            <a:spLocks noGrp="1"/>
          </p:cNvSpPr>
          <p:nvPr>
            <p:ph type="subTitle" idx="1"/>
          </p:nvPr>
        </p:nvSpPr>
        <p:spPr>
          <a:xfrm>
            <a:off x="2010807" y="857101"/>
            <a:ext cx="6088184" cy="3863390"/>
          </a:xfrm>
          <a:prstGeom prst="rect">
            <a:avLst/>
          </a:prstGeom>
        </p:spPr>
        <p:txBody>
          <a:bodyPr spcFirstLastPara="1" wrap="square" lIns="91425" tIns="91425" rIns="91425" bIns="91425" anchor="t" anchorCtr="0">
            <a:noAutofit/>
          </a:bodyPr>
          <a:lstStyle/>
          <a:p>
            <a:pPr>
              <a:spcBef>
                <a:spcPts val="900"/>
              </a:spcBef>
            </a:pPr>
            <a:r>
              <a:rPr lang="en" sz="1500" b="1" dirty="0">
                <a:solidFill>
                  <a:srgbClr val="0E0E0E"/>
                </a:solidFill>
                <a:effectLst/>
                <a:latin typeface="Calibri" panose="020F0502020204030204" pitchFamily="34" charset="0"/>
                <a:cs typeface="Calibri" panose="020F0502020204030204" pitchFamily="34" charset="0"/>
                <a:sym typeface="Raleway"/>
              </a:rPr>
              <a:t>Comprehen</a:t>
            </a:r>
            <a:r>
              <a:rPr lang="en" sz="1500" b="1" dirty="0">
                <a:solidFill>
                  <a:srgbClr val="0E0E0E"/>
                </a:solidFill>
                <a:latin typeface="Calibri" panose="020F0502020204030204" pitchFamily="34" charset="0"/>
                <a:cs typeface="Calibri" panose="020F0502020204030204" pitchFamily="34" charset="0"/>
                <a:sym typeface="Raleway"/>
              </a:rPr>
              <a:t>sive Analysis </a:t>
            </a:r>
          </a:p>
          <a:p>
            <a:pPr>
              <a:spcBef>
                <a:spcPts val="900"/>
              </a:spcBef>
              <a:buFont typeface="Arial" panose="020B0604020202020204" pitchFamily="34" charset="0"/>
              <a:buChar char="•"/>
            </a:pPr>
            <a:r>
              <a:rPr lang="en-US" sz="1200" dirty="0">
                <a:solidFill>
                  <a:srgbClr val="0E0E0E"/>
                </a:solidFill>
                <a:effectLst/>
                <a:latin typeface="Calibri" panose="020F0502020204030204" pitchFamily="34" charset="0"/>
                <a:cs typeface="Calibri" panose="020F0502020204030204" pitchFamily="34" charset="0"/>
              </a:rPr>
              <a:t>Successfully identified key predictors of diabetes, such as HbA1c levels, blood glucose, and BMI.</a:t>
            </a:r>
          </a:p>
          <a:p>
            <a:pPr>
              <a:spcBef>
                <a:spcPts val="900"/>
              </a:spcBef>
              <a:buFont typeface="Arial" panose="020B0604020202020204" pitchFamily="34" charset="0"/>
              <a:buChar char="•"/>
            </a:pPr>
            <a:r>
              <a:rPr lang="en-US" sz="1200" dirty="0">
                <a:solidFill>
                  <a:srgbClr val="0E0E0E"/>
                </a:solidFill>
                <a:effectLst/>
                <a:latin typeface="Calibri" panose="020F0502020204030204" pitchFamily="34" charset="0"/>
                <a:cs typeface="Calibri" panose="020F0502020204030204" pitchFamily="34" charset="0"/>
              </a:rPr>
              <a:t>Analyzed relationships between demographic and health factors to better understand diabetes prevalence.</a:t>
            </a:r>
          </a:p>
          <a:p>
            <a:pPr>
              <a:spcBef>
                <a:spcPts val="900"/>
              </a:spcBef>
            </a:pPr>
            <a:r>
              <a:rPr lang="en" sz="1500" b="1" dirty="0">
                <a:solidFill>
                  <a:srgbClr val="0E0E0E"/>
                </a:solidFill>
                <a:latin typeface="Calibri" panose="020F0502020204030204" pitchFamily="34" charset="0"/>
                <a:cs typeface="Calibri" panose="020F0502020204030204" pitchFamily="34" charset="0"/>
                <a:sym typeface="Raleway"/>
              </a:rPr>
              <a:t>Model Effectiveness</a:t>
            </a:r>
          </a:p>
          <a:p>
            <a:pPr>
              <a:spcBef>
                <a:spcPts val="900"/>
              </a:spcBef>
              <a:buFont typeface="Arial" panose="020B0604020202020204" pitchFamily="34" charset="0"/>
              <a:buChar char="•"/>
            </a:pPr>
            <a:r>
              <a:rPr lang="en-US" sz="1200" dirty="0">
                <a:solidFill>
                  <a:srgbClr val="0E0E0E"/>
                </a:solidFill>
                <a:effectLst/>
                <a:latin typeface="Calibri" panose="020F0502020204030204" pitchFamily="34" charset="0"/>
                <a:cs typeface="Calibri" panose="020F0502020204030204" pitchFamily="34" charset="0"/>
              </a:rPr>
              <a:t>Achieved high accuracy and precision with models like Decision Tree and Random Forest.</a:t>
            </a:r>
          </a:p>
          <a:p>
            <a:pPr>
              <a:spcBef>
                <a:spcPts val="900"/>
              </a:spcBef>
              <a:buFont typeface="Arial" panose="020B0604020202020204" pitchFamily="34" charset="0"/>
              <a:buChar char="•"/>
            </a:pPr>
            <a:r>
              <a:rPr lang="en-US" sz="1200" dirty="0">
                <a:solidFill>
                  <a:srgbClr val="0E0E0E"/>
                </a:solidFill>
                <a:effectLst/>
                <a:latin typeface="Calibri" panose="020F0502020204030204" pitchFamily="34" charset="0"/>
                <a:cs typeface="Calibri" panose="020F0502020204030204" pitchFamily="34" charset="0"/>
              </a:rPr>
              <a:t>Neural Network demonstrated strong capability in capturing non-linear relationships.</a:t>
            </a:r>
          </a:p>
          <a:p>
            <a:pPr>
              <a:spcBef>
                <a:spcPts val="900"/>
              </a:spcBef>
            </a:pPr>
            <a:r>
              <a:rPr lang="en-US" sz="1200" dirty="0">
                <a:solidFill>
                  <a:srgbClr val="0E0E0E"/>
                </a:solidFill>
                <a:effectLst/>
                <a:latin typeface="Calibri" panose="020F0502020204030204" pitchFamily="34" charset="0"/>
                <a:cs typeface="Calibri" panose="020F0502020204030204" pitchFamily="34" charset="0"/>
              </a:rPr>
              <a:t> </a:t>
            </a:r>
            <a:r>
              <a:rPr lang="en-US" sz="1500" b="1" dirty="0">
                <a:solidFill>
                  <a:srgbClr val="0E0E0E"/>
                </a:solidFill>
                <a:effectLst/>
                <a:latin typeface="Calibri" panose="020F0502020204030204" pitchFamily="34" charset="0"/>
                <a:cs typeface="Calibri" panose="020F0502020204030204" pitchFamily="34" charset="0"/>
              </a:rPr>
              <a:t>Impact</a:t>
            </a:r>
            <a:endParaRPr lang="en-US" sz="1500" dirty="0">
              <a:solidFill>
                <a:srgbClr val="0E0E0E"/>
              </a:solidFill>
              <a:effectLst/>
              <a:latin typeface="Calibri" panose="020F0502020204030204" pitchFamily="34" charset="0"/>
              <a:cs typeface="Calibri" panose="020F0502020204030204" pitchFamily="34" charset="0"/>
            </a:endParaRPr>
          </a:p>
          <a:p>
            <a:pPr>
              <a:spcBef>
                <a:spcPts val="900"/>
              </a:spcBef>
              <a:buFont typeface="Arial" panose="020B0604020202020204" pitchFamily="34" charset="0"/>
              <a:buChar char="•"/>
            </a:pPr>
            <a:r>
              <a:rPr lang="en-US" sz="1200" dirty="0">
                <a:solidFill>
                  <a:srgbClr val="0E0E0E"/>
                </a:solidFill>
                <a:effectLst/>
                <a:latin typeface="Calibri" panose="020F0502020204030204" pitchFamily="34" charset="0"/>
                <a:cs typeface="Calibri" panose="020F0502020204030204" pitchFamily="34" charset="0"/>
              </a:rPr>
              <a:t>Insights support early detection and personalized healthcare interventions.</a:t>
            </a:r>
          </a:p>
          <a:p>
            <a:pPr>
              <a:spcBef>
                <a:spcPts val="900"/>
              </a:spcBef>
              <a:buFont typeface="Arial" panose="020B0604020202020204" pitchFamily="34" charset="0"/>
              <a:buChar char="•"/>
            </a:pPr>
            <a:r>
              <a:rPr lang="en-US" sz="1200" dirty="0">
                <a:solidFill>
                  <a:srgbClr val="0E0E0E"/>
                </a:solidFill>
                <a:effectLst/>
                <a:latin typeface="Calibri" panose="020F0502020204030204" pitchFamily="34" charset="0"/>
                <a:cs typeface="Calibri" panose="020F0502020204030204" pitchFamily="34" charset="0"/>
              </a:rPr>
              <a:t>Provides actionable data for public health policies and healthcare planning.</a:t>
            </a:r>
          </a:p>
          <a:p>
            <a:pPr marL="0" lvl="0" indent="0" algn="l" rtl="0">
              <a:spcBef>
                <a:spcPts val="0"/>
              </a:spcBef>
              <a:spcAft>
                <a:spcPts val="0"/>
              </a:spcAft>
              <a:buNone/>
            </a:pPr>
            <a:endParaRPr b="1" dirty="0">
              <a:latin typeface="Calibri" panose="020F0502020204030204" pitchFamily="34" charset="0"/>
              <a:ea typeface="Raleway"/>
              <a:cs typeface="Calibri" panose="020F0502020204030204" pitchFamily="34" charset="0"/>
              <a:sym typeface="Raleway"/>
            </a:endParaRPr>
          </a:p>
        </p:txBody>
      </p:sp>
      <p:sp>
        <p:nvSpPr>
          <p:cNvPr id="603" name="Google Shape;603;p52"/>
          <p:cNvSpPr/>
          <p:nvPr/>
        </p:nvSpPr>
        <p:spPr>
          <a:xfrm>
            <a:off x="4329949" y="72659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604" name="Google Shape;604;p52"/>
          <p:cNvGrpSpPr/>
          <p:nvPr/>
        </p:nvGrpSpPr>
        <p:grpSpPr>
          <a:xfrm>
            <a:off x="0" y="0"/>
            <a:ext cx="1675200" cy="5139225"/>
            <a:chOff x="7468800" y="0"/>
            <a:chExt cx="1675200" cy="5139225"/>
          </a:xfrm>
        </p:grpSpPr>
        <p:sp>
          <p:nvSpPr>
            <p:cNvPr id="605" name="Google Shape;605;p52"/>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06" name="Google Shape;606;p52"/>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07" name="Google Shape;607;p52"/>
            <p:cNvSpPr/>
            <p:nvPr/>
          </p:nvSpPr>
          <p:spPr>
            <a:xfrm>
              <a:off x="7468800" y="2487375"/>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08" name="Google Shape;608;p52"/>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09" name="Google Shape;609;p52"/>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10" name="Google Shape;610;p52"/>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11" name="Google Shape;611;p52"/>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3"/>
          <p:cNvSpPr txBox="1">
            <a:spLocks noGrp="1"/>
          </p:cNvSpPr>
          <p:nvPr>
            <p:ph type="title"/>
          </p:nvPr>
        </p:nvSpPr>
        <p:spPr>
          <a:xfrm>
            <a:off x="2617600" y="1383419"/>
            <a:ext cx="3908700" cy="21198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Thank You</a:t>
            </a:r>
            <a:endParaRPr dirty="0"/>
          </a:p>
        </p:txBody>
      </p:sp>
      <p:sp>
        <p:nvSpPr>
          <p:cNvPr id="452" name="Google Shape;452;p43"/>
          <p:cNvSpPr txBox="1">
            <a:spLocks noGrp="1"/>
          </p:cNvSpPr>
          <p:nvPr>
            <p:ph type="subTitle" idx="1"/>
          </p:nvPr>
        </p:nvSpPr>
        <p:spPr>
          <a:xfrm>
            <a:off x="4664148" y="3841898"/>
            <a:ext cx="3280151" cy="13016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Presented By:</a:t>
            </a:r>
          </a:p>
          <a:p>
            <a:pPr marL="0" lvl="0" indent="0" algn="ctr" rtl="0">
              <a:spcBef>
                <a:spcPts val="0"/>
              </a:spcBef>
              <a:spcAft>
                <a:spcPts val="0"/>
              </a:spcAft>
              <a:buNone/>
            </a:pPr>
            <a:r>
              <a:rPr lang="en-US" sz="1300" dirty="0"/>
              <a:t>Dwaipayan Roy</a:t>
            </a:r>
          </a:p>
          <a:p>
            <a:pPr marL="0" lvl="0" indent="0" algn="ctr" rtl="0">
              <a:spcBef>
                <a:spcPts val="0"/>
              </a:spcBef>
              <a:spcAft>
                <a:spcPts val="0"/>
              </a:spcAft>
              <a:buNone/>
            </a:pPr>
            <a:r>
              <a:rPr lang="en-US" sz="1300" dirty="0"/>
              <a:t>Karthik Raj </a:t>
            </a:r>
            <a:r>
              <a:rPr lang="en-US" sz="1300" dirty="0" err="1"/>
              <a:t>Sarpangala</a:t>
            </a:r>
            <a:endParaRPr lang="en-US" sz="1300" dirty="0"/>
          </a:p>
          <a:p>
            <a:pPr marL="0" lvl="0" indent="0" algn="ctr" rtl="0">
              <a:spcBef>
                <a:spcPts val="0"/>
              </a:spcBef>
              <a:spcAft>
                <a:spcPts val="0"/>
              </a:spcAft>
              <a:buNone/>
            </a:pPr>
            <a:r>
              <a:rPr lang="en-US" sz="1300" dirty="0"/>
              <a:t>Sucharita Naha</a:t>
            </a:r>
          </a:p>
          <a:p>
            <a:pPr marL="0" indent="0"/>
            <a:r>
              <a:rPr lang="en-US" sz="1300" dirty="0"/>
              <a:t>Anuj Garg</a:t>
            </a:r>
          </a:p>
          <a:p>
            <a:pPr marL="0" lvl="0" indent="0" algn="ctr" rtl="0">
              <a:spcBef>
                <a:spcPts val="0"/>
              </a:spcBef>
              <a:spcAft>
                <a:spcPts val="0"/>
              </a:spcAft>
              <a:buNone/>
            </a:pPr>
            <a:endParaRPr dirty="0"/>
          </a:p>
        </p:txBody>
      </p:sp>
      <p:sp>
        <p:nvSpPr>
          <p:cNvPr id="453" name="Google Shape;453;p43"/>
          <p:cNvSpPr/>
          <p:nvPr/>
        </p:nvSpPr>
        <p:spPr>
          <a:xfrm>
            <a:off x="3847000" y="1514188"/>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454" name="Google Shape;454;p43"/>
          <p:cNvGrpSpPr/>
          <p:nvPr/>
        </p:nvGrpSpPr>
        <p:grpSpPr>
          <a:xfrm>
            <a:off x="0" y="0"/>
            <a:ext cx="1199700" cy="2654850"/>
            <a:chOff x="0" y="0"/>
            <a:chExt cx="1199700" cy="2654850"/>
          </a:xfrm>
        </p:grpSpPr>
        <p:sp>
          <p:nvSpPr>
            <p:cNvPr id="455" name="Google Shape;455;p43"/>
            <p:cNvSpPr/>
            <p:nvPr/>
          </p:nvSpPr>
          <p:spPr>
            <a:xfrm>
              <a:off x="0" y="857100"/>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6" name="Google Shape;456;p43"/>
            <p:cNvSpPr/>
            <p:nvPr/>
          </p:nvSpPr>
          <p:spPr>
            <a:xfrm>
              <a:off x="0" y="0"/>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7" name="Google Shape;457;p43"/>
            <p:cNvSpPr/>
            <p:nvPr/>
          </p:nvSpPr>
          <p:spPr>
            <a:xfrm>
              <a:off x="0" y="17142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8" name="Google Shape;458;p43"/>
            <p:cNvSpPr/>
            <p:nvPr/>
          </p:nvSpPr>
          <p:spPr>
            <a:xfrm>
              <a:off x="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59" name="Google Shape;459;p43"/>
          <p:cNvGrpSpPr/>
          <p:nvPr/>
        </p:nvGrpSpPr>
        <p:grpSpPr>
          <a:xfrm>
            <a:off x="7944300" y="2494350"/>
            <a:ext cx="1199700" cy="2654875"/>
            <a:chOff x="7944300" y="2494350"/>
            <a:chExt cx="1199700" cy="2654875"/>
          </a:xfrm>
        </p:grpSpPr>
        <p:sp>
          <p:nvSpPr>
            <p:cNvPr id="460" name="Google Shape;460;p43"/>
            <p:cNvSpPr/>
            <p:nvPr/>
          </p:nvSpPr>
          <p:spPr>
            <a:xfrm>
              <a:off x="7944300" y="3434891"/>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1" name="Google Shape;461;p43"/>
            <p:cNvSpPr/>
            <p:nvPr/>
          </p:nvSpPr>
          <p:spPr>
            <a:xfrm>
              <a:off x="7944300" y="25778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2" name="Google Shape;462;p43"/>
            <p:cNvSpPr/>
            <p:nvPr/>
          </p:nvSpPr>
          <p:spPr>
            <a:xfrm>
              <a:off x="7944300" y="4292125"/>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3" name="Google Shape;463;p43"/>
            <p:cNvSpPr/>
            <p:nvPr/>
          </p:nvSpPr>
          <p:spPr>
            <a:xfrm>
              <a:off x="794430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303" name="Google Shape;303;p35"/>
          <p:cNvSpPr txBox="1">
            <a:spLocks noGrp="1"/>
          </p:cNvSpPr>
          <p:nvPr>
            <p:ph type="title" idx="2"/>
          </p:nvPr>
        </p:nvSpPr>
        <p:spPr>
          <a:xfrm>
            <a:off x="720000" y="1615673"/>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04" name="Google Shape;304;p35"/>
          <p:cNvSpPr txBox="1">
            <a:spLocks noGrp="1"/>
          </p:cNvSpPr>
          <p:nvPr>
            <p:ph type="title" idx="3"/>
          </p:nvPr>
        </p:nvSpPr>
        <p:spPr>
          <a:xfrm>
            <a:off x="4572000" y="1615673"/>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05" name="Google Shape;305;p35"/>
          <p:cNvSpPr txBox="1">
            <a:spLocks noGrp="1"/>
          </p:cNvSpPr>
          <p:nvPr>
            <p:ph type="title" idx="4"/>
          </p:nvPr>
        </p:nvSpPr>
        <p:spPr>
          <a:xfrm>
            <a:off x="720000" y="2706036"/>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06" name="Google Shape;306;p35"/>
          <p:cNvSpPr txBox="1">
            <a:spLocks noGrp="1"/>
          </p:cNvSpPr>
          <p:nvPr>
            <p:ph type="title" idx="5"/>
          </p:nvPr>
        </p:nvSpPr>
        <p:spPr>
          <a:xfrm>
            <a:off x="4572000" y="2706036"/>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07" name="Google Shape;307;p35"/>
          <p:cNvSpPr txBox="1">
            <a:spLocks noGrp="1"/>
          </p:cNvSpPr>
          <p:nvPr>
            <p:ph type="title" idx="6"/>
          </p:nvPr>
        </p:nvSpPr>
        <p:spPr>
          <a:xfrm>
            <a:off x="720000" y="3796398"/>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08" name="Google Shape;308;p35"/>
          <p:cNvSpPr txBox="1">
            <a:spLocks noGrp="1"/>
          </p:cNvSpPr>
          <p:nvPr>
            <p:ph type="title" idx="7"/>
          </p:nvPr>
        </p:nvSpPr>
        <p:spPr>
          <a:xfrm>
            <a:off x="4572000" y="3796398"/>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09" name="Google Shape;309;p35"/>
          <p:cNvSpPr txBox="1">
            <a:spLocks noGrp="1"/>
          </p:cNvSpPr>
          <p:nvPr>
            <p:ph type="subTitle" idx="1"/>
          </p:nvPr>
        </p:nvSpPr>
        <p:spPr>
          <a:xfrm>
            <a:off x="1607100" y="1762373"/>
            <a:ext cx="2532000" cy="43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310" name="Google Shape;310;p35"/>
          <p:cNvSpPr txBox="1">
            <a:spLocks noGrp="1"/>
          </p:cNvSpPr>
          <p:nvPr>
            <p:ph type="subTitle" idx="8"/>
          </p:nvPr>
        </p:nvSpPr>
        <p:spPr>
          <a:xfrm>
            <a:off x="1607100" y="2852736"/>
            <a:ext cx="2532000" cy="43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Overview</a:t>
            </a:r>
            <a:endParaRPr dirty="0"/>
          </a:p>
        </p:txBody>
      </p:sp>
      <p:sp>
        <p:nvSpPr>
          <p:cNvPr id="311" name="Google Shape;311;p35"/>
          <p:cNvSpPr txBox="1">
            <a:spLocks noGrp="1"/>
          </p:cNvSpPr>
          <p:nvPr>
            <p:ph type="subTitle" idx="9"/>
          </p:nvPr>
        </p:nvSpPr>
        <p:spPr>
          <a:xfrm>
            <a:off x="1607100" y="3943098"/>
            <a:ext cx="2532000" cy="43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Challenges</a:t>
            </a:r>
            <a:endParaRPr dirty="0"/>
          </a:p>
        </p:txBody>
      </p:sp>
      <p:sp>
        <p:nvSpPr>
          <p:cNvPr id="312" name="Google Shape;312;p35"/>
          <p:cNvSpPr txBox="1">
            <a:spLocks noGrp="1"/>
          </p:cNvSpPr>
          <p:nvPr>
            <p:ph type="subTitle" idx="13"/>
          </p:nvPr>
        </p:nvSpPr>
        <p:spPr>
          <a:xfrm>
            <a:off x="5459100" y="1762373"/>
            <a:ext cx="2532000" cy="43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Findings</a:t>
            </a:r>
            <a:endParaRPr dirty="0"/>
          </a:p>
        </p:txBody>
      </p:sp>
      <p:sp>
        <p:nvSpPr>
          <p:cNvPr id="313" name="Google Shape;313;p35"/>
          <p:cNvSpPr txBox="1">
            <a:spLocks noGrp="1"/>
          </p:cNvSpPr>
          <p:nvPr>
            <p:ph type="subTitle" idx="14"/>
          </p:nvPr>
        </p:nvSpPr>
        <p:spPr>
          <a:xfrm>
            <a:off x="5459100" y="2852736"/>
            <a:ext cx="2532000" cy="43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Impact &amp; Value</a:t>
            </a:r>
            <a:endParaRPr dirty="0"/>
          </a:p>
        </p:txBody>
      </p:sp>
      <p:sp>
        <p:nvSpPr>
          <p:cNvPr id="314" name="Google Shape;314;p35"/>
          <p:cNvSpPr txBox="1">
            <a:spLocks noGrp="1"/>
          </p:cNvSpPr>
          <p:nvPr>
            <p:ph type="subTitle" idx="15"/>
          </p:nvPr>
        </p:nvSpPr>
        <p:spPr>
          <a:xfrm>
            <a:off x="5459100" y="3943098"/>
            <a:ext cx="2532000" cy="43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8"/>
          <p:cNvSpPr txBox="1">
            <a:spLocks noGrp="1"/>
          </p:cNvSpPr>
          <p:nvPr>
            <p:ph type="subTitle" idx="4"/>
          </p:nvPr>
        </p:nvSpPr>
        <p:spPr>
          <a:xfrm>
            <a:off x="1628225" y="3022850"/>
            <a:ext cx="6267600" cy="35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Significance</a:t>
            </a:r>
            <a:endParaRPr dirty="0"/>
          </a:p>
        </p:txBody>
      </p:sp>
      <p:sp>
        <p:nvSpPr>
          <p:cNvPr id="335" name="Google Shape;335;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336" name="Google Shape;336;p38"/>
          <p:cNvSpPr txBox="1">
            <a:spLocks noGrp="1"/>
          </p:cNvSpPr>
          <p:nvPr>
            <p:ph type="subTitle" idx="1"/>
          </p:nvPr>
        </p:nvSpPr>
        <p:spPr>
          <a:xfrm>
            <a:off x="1628225" y="3279925"/>
            <a:ext cx="6267600" cy="702900"/>
          </a:xfrm>
          <a:prstGeom prst="rect">
            <a:avLst/>
          </a:prstGeom>
        </p:spPr>
        <p:txBody>
          <a:bodyPr spcFirstLastPara="1" wrap="square" lIns="91425" tIns="91425" rIns="91425" bIns="91425" anchor="t" anchorCtr="0">
            <a:noAutofit/>
          </a:bodyPr>
          <a:lstStyle/>
          <a:p>
            <a:pPr marL="0" indent="0"/>
            <a:r>
              <a:rPr lang="en-US" dirty="0">
                <a:solidFill>
                  <a:srgbClr val="0E0E0E"/>
                </a:solidFill>
                <a:effectLst/>
                <a:latin typeface="Calibri" panose="020F0502020204030204" pitchFamily="34" charset="0"/>
                <a:cs typeface="Calibri" panose="020F0502020204030204" pitchFamily="34" charset="0"/>
              </a:rPr>
              <a:t>Early detection can lead to timely intervention, reducing long-term health complications and costs.</a:t>
            </a:r>
          </a:p>
          <a:p>
            <a:pPr marL="0" lvl="0" indent="0" algn="l" rtl="0">
              <a:spcBef>
                <a:spcPts val="0"/>
              </a:spcBef>
              <a:spcAft>
                <a:spcPts val="0"/>
              </a:spcAft>
              <a:buNone/>
            </a:pPr>
            <a:endParaRPr lang="en-US" dirty="0"/>
          </a:p>
        </p:txBody>
      </p:sp>
      <p:sp>
        <p:nvSpPr>
          <p:cNvPr id="337" name="Google Shape;337;p38"/>
          <p:cNvSpPr txBox="1">
            <a:spLocks noGrp="1"/>
          </p:cNvSpPr>
          <p:nvPr>
            <p:ph type="subTitle" idx="2"/>
          </p:nvPr>
        </p:nvSpPr>
        <p:spPr>
          <a:xfrm>
            <a:off x="1628225" y="1845299"/>
            <a:ext cx="6267600" cy="702900"/>
          </a:xfrm>
          <a:prstGeom prst="rect">
            <a:avLst/>
          </a:prstGeom>
        </p:spPr>
        <p:txBody>
          <a:bodyPr spcFirstLastPara="1" wrap="square" lIns="91425" tIns="91425" rIns="91425" bIns="91425" anchor="t" anchorCtr="0">
            <a:noAutofit/>
          </a:bodyPr>
          <a:lstStyle/>
          <a:p>
            <a:pPr marL="0" indent="0"/>
            <a:r>
              <a:rPr lang="en-US" dirty="0">
                <a:solidFill>
                  <a:srgbClr val="0E0E0E"/>
                </a:solidFill>
                <a:effectLst/>
                <a:latin typeface="Calibri" panose="020F0502020204030204" pitchFamily="34" charset="0"/>
                <a:cs typeface="Calibri" panose="020F0502020204030204" pitchFamily="34" charset="0"/>
              </a:rPr>
              <a:t>To develop a predictive model identifying individuals at risk of diabetes using demographic and health-related data.</a:t>
            </a:r>
          </a:p>
          <a:p>
            <a:pPr marL="0" lvl="0" indent="0" algn="l" rtl="0">
              <a:spcBef>
                <a:spcPts val="0"/>
              </a:spcBef>
              <a:spcAft>
                <a:spcPts val="0"/>
              </a:spcAft>
              <a:buNone/>
            </a:pPr>
            <a:endParaRPr dirty="0"/>
          </a:p>
        </p:txBody>
      </p:sp>
      <p:sp>
        <p:nvSpPr>
          <p:cNvPr id="338" name="Google Shape;338;p38"/>
          <p:cNvSpPr txBox="1">
            <a:spLocks noGrp="1"/>
          </p:cNvSpPr>
          <p:nvPr>
            <p:ph type="subTitle" idx="3"/>
          </p:nvPr>
        </p:nvSpPr>
        <p:spPr>
          <a:xfrm>
            <a:off x="1628225" y="1588175"/>
            <a:ext cx="6267600" cy="35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aim</a:t>
            </a:r>
            <a:endParaRPr dirty="0"/>
          </a:p>
        </p:txBody>
      </p:sp>
      <p:sp>
        <p:nvSpPr>
          <p:cNvPr id="339" name="Google Shape;339;p38"/>
          <p:cNvSpPr/>
          <p:nvPr/>
        </p:nvSpPr>
        <p:spPr>
          <a:xfrm>
            <a:off x="713225" y="1664364"/>
            <a:ext cx="686400" cy="702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Medium"/>
              <a:ea typeface="Raleway Medium"/>
              <a:cs typeface="Raleway Medium"/>
              <a:sym typeface="Raleway Medium"/>
            </a:endParaRPr>
          </a:p>
        </p:txBody>
      </p:sp>
      <p:sp>
        <p:nvSpPr>
          <p:cNvPr id="340" name="Google Shape;340;p38"/>
          <p:cNvSpPr/>
          <p:nvPr/>
        </p:nvSpPr>
        <p:spPr>
          <a:xfrm>
            <a:off x="713225" y="3098978"/>
            <a:ext cx="686400" cy="702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Medium"/>
              <a:ea typeface="Raleway Medium"/>
              <a:cs typeface="Raleway Medium"/>
              <a:sym typeface="Raleway Medium"/>
            </a:endParaRPr>
          </a:p>
        </p:txBody>
      </p:sp>
      <p:grpSp>
        <p:nvGrpSpPr>
          <p:cNvPr id="341" name="Google Shape;341;p38"/>
          <p:cNvGrpSpPr/>
          <p:nvPr/>
        </p:nvGrpSpPr>
        <p:grpSpPr>
          <a:xfrm>
            <a:off x="866908" y="3260910"/>
            <a:ext cx="379035" cy="379035"/>
            <a:chOff x="3984786" y="3963895"/>
            <a:chExt cx="379035" cy="379035"/>
          </a:xfrm>
        </p:grpSpPr>
        <p:sp>
          <p:nvSpPr>
            <p:cNvPr id="342" name="Google Shape;342;p38"/>
            <p:cNvSpPr/>
            <p:nvPr/>
          </p:nvSpPr>
          <p:spPr>
            <a:xfrm>
              <a:off x="4140864" y="3963895"/>
              <a:ext cx="66906" cy="66906"/>
            </a:xfrm>
            <a:custGeom>
              <a:avLst/>
              <a:gdLst/>
              <a:ahLst/>
              <a:cxnLst/>
              <a:rect l="l" t="t" r="r" b="b"/>
              <a:pathLst>
                <a:path w="2413" h="2413" extrusionOk="0">
                  <a:moveTo>
                    <a:pt x="1206" y="1"/>
                  </a:moveTo>
                  <a:cubicBezTo>
                    <a:pt x="540" y="1"/>
                    <a:pt x="1" y="541"/>
                    <a:pt x="1" y="1207"/>
                  </a:cubicBezTo>
                  <a:cubicBezTo>
                    <a:pt x="1" y="1874"/>
                    <a:pt x="540" y="2413"/>
                    <a:pt x="1206" y="2413"/>
                  </a:cubicBezTo>
                  <a:cubicBezTo>
                    <a:pt x="1872" y="2413"/>
                    <a:pt x="2413" y="1874"/>
                    <a:pt x="2413" y="1207"/>
                  </a:cubicBezTo>
                  <a:cubicBezTo>
                    <a:pt x="2413" y="541"/>
                    <a:pt x="1872" y="1"/>
                    <a:pt x="1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4029400" y="4164531"/>
              <a:ext cx="66906" cy="66906"/>
            </a:xfrm>
            <a:custGeom>
              <a:avLst/>
              <a:gdLst/>
              <a:ahLst/>
              <a:cxnLst/>
              <a:rect l="l" t="t" r="r" b="b"/>
              <a:pathLst>
                <a:path w="2413" h="2413" extrusionOk="0">
                  <a:moveTo>
                    <a:pt x="1205" y="1"/>
                  </a:moveTo>
                  <a:cubicBezTo>
                    <a:pt x="539" y="1"/>
                    <a:pt x="0" y="541"/>
                    <a:pt x="0" y="1207"/>
                  </a:cubicBezTo>
                  <a:cubicBezTo>
                    <a:pt x="0" y="1874"/>
                    <a:pt x="539" y="2413"/>
                    <a:pt x="1205" y="2413"/>
                  </a:cubicBezTo>
                  <a:cubicBezTo>
                    <a:pt x="1872" y="2413"/>
                    <a:pt x="2412" y="1874"/>
                    <a:pt x="2412" y="1207"/>
                  </a:cubicBezTo>
                  <a:cubicBezTo>
                    <a:pt x="2412" y="541"/>
                    <a:pt x="1872" y="1"/>
                    <a:pt x="1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3984786" y="4030829"/>
              <a:ext cx="379035" cy="312101"/>
            </a:xfrm>
            <a:custGeom>
              <a:avLst/>
              <a:gdLst/>
              <a:ahLst/>
              <a:cxnLst/>
              <a:rect l="l" t="t" r="r" b="b"/>
              <a:pathLst>
                <a:path w="13670" h="11256" extrusionOk="0">
                  <a:moveTo>
                    <a:pt x="6848" y="1"/>
                  </a:moveTo>
                  <a:cubicBezTo>
                    <a:pt x="5295" y="1"/>
                    <a:pt x="4031" y="1263"/>
                    <a:pt x="4031" y="2815"/>
                  </a:cubicBezTo>
                  <a:lnTo>
                    <a:pt x="4031" y="4021"/>
                  </a:lnTo>
                  <a:lnTo>
                    <a:pt x="6435" y="4021"/>
                  </a:lnTo>
                  <a:lnTo>
                    <a:pt x="6435" y="7043"/>
                  </a:lnTo>
                  <a:lnTo>
                    <a:pt x="4956" y="8225"/>
                  </a:lnTo>
                  <a:cubicBezTo>
                    <a:pt x="4439" y="7620"/>
                    <a:pt x="3671" y="7236"/>
                    <a:pt x="2815" y="7236"/>
                  </a:cubicBezTo>
                  <a:cubicBezTo>
                    <a:pt x="2769" y="7236"/>
                    <a:pt x="2723" y="7237"/>
                    <a:pt x="2677" y="7239"/>
                  </a:cubicBezTo>
                  <a:cubicBezTo>
                    <a:pt x="1205" y="7311"/>
                    <a:pt x="1" y="8605"/>
                    <a:pt x="1" y="10081"/>
                  </a:cubicBezTo>
                  <a:lnTo>
                    <a:pt x="1" y="11255"/>
                  </a:lnTo>
                  <a:lnTo>
                    <a:pt x="5634" y="11255"/>
                  </a:lnTo>
                  <a:lnTo>
                    <a:pt x="5634" y="10050"/>
                  </a:lnTo>
                  <a:cubicBezTo>
                    <a:pt x="5634" y="9644"/>
                    <a:pt x="5548" y="9258"/>
                    <a:pt x="5393" y="8909"/>
                  </a:cubicBezTo>
                  <a:lnTo>
                    <a:pt x="6835" y="7750"/>
                  </a:lnTo>
                  <a:lnTo>
                    <a:pt x="8277" y="8909"/>
                  </a:lnTo>
                  <a:cubicBezTo>
                    <a:pt x="8122" y="9258"/>
                    <a:pt x="8036" y="9644"/>
                    <a:pt x="8036" y="10050"/>
                  </a:cubicBezTo>
                  <a:lnTo>
                    <a:pt x="8036" y="11255"/>
                  </a:lnTo>
                  <a:lnTo>
                    <a:pt x="13669" y="11255"/>
                  </a:lnTo>
                  <a:lnTo>
                    <a:pt x="13669" y="10050"/>
                  </a:lnTo>
                  <a:cubicBezTo>
                    <a:pt x="13669" y="8498"/>
                    <a:pt x="12407" y="7236"/>
                    <a:pt x="10855" y="7236"/>
                  </a:cubicBezTo>
                  <a:cubicBezTo>
                    <a:pt x="9999" y="7236"/>
                    <a:pt x="9231" y="7620"/>
                    <a:pt x="8714" y="8225"/>
                  </a:cubicBezTo>
                  <a:lnTo>
                    <a:pt x="7235" y="7043"/>
                  </a:lnTo>
                  <a:lnTo>
                    <a:pt x="7235" y="4021"/>
                  </a:lnTo>
                  <a:lnTo>
                    <a:pt x="9665" y="4021"/>
                  </a:lnTo>
                  <a:lnTo>
                    <a:pt x="9665" y="2843"/>
                  </a:lnTo>
                  <a:cubicBezTo>
                    <a:pt x="9665" y="1366"/>
                    <a:pt x="8537" y="118"/>
                    <a:pt x="7063" y="9"/>
                  </a:cubicBezTo>
                  <a:cubicBezTo>
                    <a:pt x="6991" y="4"/>
                    <a:pt x="6919" y="1"/>
                    <a:pt x="6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4252357" y="4164531"/>
              <a:ext cx="66906" cy="66906"/>
            </a:xfrm>
            <a:custGeom>
              <a:avLst/>
              <a:gdLst/>
              <a:ahLst/>
              <a:cxnLst/>
              <a:rect l="l" t="t" r="r" b="b"/>
              <a:pathLst>
                <a:path w="2413" h="2413" extrusionOk="0">
                  <a:moveTo>
                    <a:pt x="1205" y="1"/>
                  </a:moveTo>
                  <a:cubicBezTo>
                    <a:pt x="539" y="1"/>
                    <a:pt x="0" y="541"/>
                    <a:pt x="0" y="1207"/>
                  </a:cubicBezTo>
                  <a:cubicBezTo>
                    <a:pt x="0" y="1874"/>
                    <a:pt x="539" y="2413"/>
                    <a:pt x="1205" y="2413"/>
                  </a:cubicBezTo>
                  <a:cubicBezTo>
                    <a:pt x="1872" y="2413"/>
                    <a:pt x="2412" y="1874"/>
                    <a:pt x="2412" y="1207"/>
                  </a:cubicBezTo>
                  <a:cubicBezTo>
                    <a:pt x="2412" y="541"/>
                    <a:pt x="1872" y="1"/>
                    <a:pt x="1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38"/>
          <p:cNvGrpSpPr/>
          <p:nvPr/>
        </p:nvGrpSpPr>
        <p:grpSpPr>
          <a:xfrm>
            <a:off x="878012" y="1826310"/>
            <a:ext cx="356825" cy="379007"/>
            <a:chOff x="4790492" y="3367504"/>
            <a:chExt cx="356825" cy="379007"/>
          </a:xfrm>
        </p:grpSpPr>
        <p:sp>
          <p:nvSpPr>
            <p:cNvPr id="347" name="Google Shape;347;p38"/>
            <p:cNvSpPr/>
            <p:nvPr/>
          </p:nvSpPr>
          <p:spPr>
            <a:xfrm>
              <a:off x="4856289" y="3657284"/>
              <a:ext cx="24483" cy="22348"/>
            </a:xfrm>
            <a:custGeom>
              <a:avLst/>
              <a:gdLst/>
              <a:ahLst/>
              <a:cxnLst/>
              <a:rect l="l" t="t" r="r" b="b"/>
              <a:pathLst>
                <a:path w="883" h="806" extrusionOk="0">
                  <a:moveTo>
                    <a:pt x="441" y="1"/>
                  </a:moveTo>
                  <a:cubicBezTo>
                    <a:pt x="339" y="1"/>
                    <a:pt x="236" y="40"/>
                    <a:pt x="158" y="119"/>
                  </a:cubicBezTo>
                  <a:cubicBezTo>
                    <a:pt x="0" y="276"/>
                    <a:pt x="0" y="531"/>
                    <a:pt x="158" y="688"/>
                  </a:cubicBezTo>
                  <a:cubicBezTo>
                    <a:pt x="236" y="766"/>
                    <a:pt x="339" y="806"/>
                    <a:pt x="441" y="806"/>
                  </a:cubicBezTo>
                  <a:cubicBezTo>
                    <a:pt x="544" y="806"/>
                    <a:pt x="647" y="766"/>
                    <a:pt x="726" y="688"/>
                  </a:cubicBezTo>
                  <a:cubicBezTo>
                    <a:pt x="882" y="531"/>
                    <a:pt x="882" y="276"/>
                    <a:pt x="726" y="119"/>
                  </a:cubicBezTo>
                  <a:cubicBezTo>
                    <a:pt x="647" y="40"/>
                    <a:pt x="544" y="1"/>
                    <a:pt x="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4965092" y="3523527"/>
              <a:ext cx="26064" cy="22348"/>
            </a:xfrm>
            <a:custGeom>
              <a:avLst/>
              <a:gdLst/>
              <a:ahLst/>
              <a:cxnLst/>
              <a:rect l="l" t="t" r="r" b="b"/>
              <a:pathLst>
                <a:path w="940" h="806" extrusionOk="0">
                  <a:moveTo>
                    <a:pt x="538" y="1"/>
                  </a:moveTo>
                  <a:cubicBezTo>
                    <a:pt x="181" y="1"/>
                    <a:pt x="0" y="435"/>
                    <a:pt x="253" y="688"/>
                  </a:cubicBezTo>
                  <a:cubicBezTo>
                    <a:pt x="334" y="769"/>
                    <a:pt x="435" y="805"/>
                    <a:pt x="534" y="805"/>
                  </a:cubicBezTo>
                  <a:cubicBezTo>
                    <a:pt x="741" y="805"/>
                    <a:pt x="940" y="645"/>
                    <a:pt x="940" y="403"/>
                  </a:cubicBezTo>
                  <a:cubicBezTo>
                    <a:pt x="940" y="179"/>
                    <a:pt x="758"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4790492" y="3434106"/>
              <a:ext cx="267265" cy="312406"/>
            </a:xfrm>
            <a:custGeom>
              <a:avLst/>
              <a:gdLst/>
              <a:ahLst/>
              <a:cxnLst/>
              <a:rect l="l" t="t" r="r" b="b"/>
              <a:pathLst>
                <a:path w="9639" h="11267" extrusionOk="0">
                  <a:moveTo>
                    <a:pt x="3334" y="2539"/>
                  </a:moveTo>
                  <a:lnTo>
                    <a:pt x="3903" y="3109"/>
                  </a:lnTo>
                  <a:lnTo>
                    <a:pt x="3334" y="3677"/>
                  </a:lnTo>
                  <a:lnTo>
                    <a:pt x="3903" y="4246"/>
                  </a:lnTo>
                  <a:lnTo>
                    <a:pt x="3334" y="4814"/>
                  </a:lnTo>
                  <a:lnTo>
                    <a:pt x="2766" y="4246"/>
                  </a:lnTo>
                  <a:lnTo>
                    <a:pt x="2196" y="4814"/>
                  </a:lnTo>
                  <a:lnTo>
                    <a:pt x="1628" y="4246"/>
                  </a:lnTo>
                  <a:lnTo>
                    <a:pt x="2196" y="3677"/>
                  </a:lnTo>
                  <a:lnTo>
                    <a:pt x="1628" y="3109"/>
                  </a:lnTo>
                  <a:lnTo>
                    <a:pt x="2196" y="2539"/>
                  </a:lnTo>
                  <a:lnTo>
                    <a:pt x="2766" y="3109"/>
                  </a:lnTo>
                  <a:lnTo>
                    <a:pt x="3334" y="2539"/>
                  </a:lnTo>
                  <a:close/>
                  <a:moveTo>
                    <a:pt x="7403" y="7267"/>
                  </a:moveTo>
                  <a:lnTo>
                    <a:pt x="7971" y="7835"/>
                  </a:lnTo>
                  <a:lnTo>
                    <a:pt x="7403" y="8403"/>
                  </a:lnTo>
                  <a:lnTo>
                    <a:pt x="7971" y="8972"/>
                  </a:lnTo>
                  <a:lnTo>
                    <a:pt x="7403" y="9542"/>
                  </a:lnTo>
                  <a:lnTo>
                    <a:pt x="6835" y="8972"/>
                  </a:lnTo>
                  <a:lnTo>
                    <a:pt x="6266" y="9542"/>
                  </a:lnTo>
                  <a:lnTo>
                    <a:pt x="5698" y="8972"/>
                  </a:lnTo>
                  <a:lnTo>
                    <a:pt x="6266" y="8403"/>
                  </a:lnTo>
                  <a:lnTo>
                    <a:pt x="5698" y="7835"/>
                  </a:lnTo>
                  <a:lnTo>
                    <a:pt x="6266" y="7267"/>
                  </a:lnTo>
                  <a:lnTo>
                    <a:pt x="6835" y="7835"/>
                  </a:lnTo>
                  <a:lnTo>
                    <a:pt x="7403" y="7267"/>
                  </a:lnTo>
                  <a:close/>
                  <a:moveTo>
                    <a:pt x="6853" y="2416"/>
                  </a:moveTo>
                  <a:cubicBezTo>
                    <a:pt x="7141" y="2416"/>
                    <a:pt x="7436" y="2524"/>
                    <a:pt x="7688" y="2776"/>
                  </a:cubicBezTo>
                  <a:cubicBezTo>
                    <a:pt x="8158" y="3246"/>
                    <a:pt x="8158" y="4010"/>
                    <a:pt x="7688" y="4481"/>
                  </a:cubicBezTo>
                  <a:cubicBezTo>
                    <a:pt x="7453" y="4716"/>
                    <a:pt x="7144" y="4834"/>
                    <a:pt x="6836" y="4834"/>
                  </a:cubicBezTo>
                  <a:cubicBezTo>
                    <a:pt x="6646" y="4834"/>
                    <a:pt x="6456" y="4789"/>
                    <a:pt x="6283" y="4700"/>
                  </a:cubicBezTo>
                  <a:cubicBezTo>
                    <a:pt x="5260" y="5555"/>
                    <a:pt x="4424" y="6631"/>
                    <a:pt x="3850" y="7834"/>
                  </a:cubicBezTo>
                  <a:cubicBezTo>
                    <a:pt x="4326" y="8633"/>
                    <a:pt x="3755" y="9658"/>
                    <a:pt x="2814" y="9658"/>
                  </a:cubicBezTo>
                  <a:cubicBezTo>
                    <a:pt x="1748" y="9658"/>
                    <a:pt x="1200" y="8361"/>
                    <a:pt x="1961" y="7600"/>
                  </a:cubicBezTo>
                  <a:cubicBezTo>
                    <a:pt x="2196" y="7365"/>
                    <a:pt x="2505" y="7247"/>
                    <a:pt x="2813" y="7247"/>
                  </a:cubicBezTo>
                  <a:cubicBezTo>
                    <a:pt x="2947" y="7247"/>
                    <a:pt x="3081" y="7269"/>
                    <a:pt x="3209" y="7314"/>
                  </a:cubicBezTo>
                  <a:cubicBezTo>
                    <a:pt x="3822" y="6091"/>
                    <a:pt x="4686" y="4995"/>
                    <a:pt x="5730" y="4114"/>
                  </a:cubicBezTo>
                  <a:cubicBezTo>
                    <a:pt x="5339" y="3221"/>
                    <a:pt x="6067" y="2416"/>
                    <a:pt x="6853" y="2416"/>
                  </a:cubicBezTo>
                  <a:close/>
                  <a:moveTo>
                    <a:pt x="1" y="0"/>
                  </a:moveTo>
                  <a:lnTo>
                    <a:pt x="1" y="11267"/>
                  </a:lnTo>
                  <a:lnTo>
                    <a:pt x="9638" y="11267"/>
                  </a:lnTo>
                  <a:lnTo>
                    <a:pt x="9638" y="0"/>
                  </a:lnTo>
                  <a:lnTo>
                    <a:pt x="8836" y="0"/>
                  </a:lnTo>
                  <a:lnTo>
                    <a:pt x="8836" y="1603"/>
                  </a:lnTo>
                  <a:lnTo>
                    <a:pt x="801" y="1603"/>
                  </a:lnTo>
                  <a:lnTo>
                    <a:pt x="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4834884" y="3367504"/>
              <a:ext cx="178426" cy="88811"/>
            </a:xfrm>
            <a:custGeom>
              <a:avLst/>
              <a:gdLst/>
              <a:ahLst/>
              <a:cxnLst/>
              <a:rect l="l" t="t" r="r" b="b"/>
              <a:pathLst>
                <a:path w="6435" h="3203" extrusionOk="0">
                  <a:moveTo>
                    <a:pt x="3218" y="0"/>
                  </a:moveTo>
                  <a:cubicBezTo>
                    <a:pt x="2329" y="0"/>
                    <a:pt x="1609" y="718"/>
                    <a:pt x="1609" y="1602"/>
                  </a:cubicBezTo>
                  <a:lnTo>
                    <a:pt x="1" y="1602"/>
                  </a:lnTo>
                  <a:lnTo>
                    <a:pt x="1" y="3203"/>
                  </a:lnTo>
                  <a:lnTo>
                    <a:pt x="6435" y="3203"/>
                  </a:lnTo>
                  <a:lnTo>
                    <a:pt x="6435" y="1602"/>
                  </a:lnTo>
                  <a:lnTo>
                    <a:pt x="4826" y="1602"/>
                  </a:lnTo>
                  <a:cubicBezTo>
                    <a:pt x="4826" y="718"/>
                    <a:pt x="4106" y="0"/>
                    <a:pt x="3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5080660" y="3523665"/>
              <a:ext cx="66657" cy="219574"/>
            </a:xfrm>
            <a:custGeom>
              <a:avLst/>
              <a:gdLst/>
              <a:ahLst/>
              <a:cxnLst/>
              <a:rect l="l" t="t" r="r" b="b"/>
              <a:pathLst>
                <a:path w="2404" h="7919" extrusionOk="0">
                  <a:moveTo>
                    <a:pt x="0" y="0"/>
                  </a:moveTo>
                  <a:lnTo>
                    <a:pt x="0" y="4903"/>
                  </a:lnTo>
                  <a:lnTo>
                    <a:pt x="1203" y="7919"/>
                  </a:lnTo>
                  <a:lnTo>
                    <a:pt x="2403" y="4903"/>
                  </a:lnTo>
                  <a:lnTo>
                    <a:pt x="24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5080660" y="3457064"/>
              <a:ext cx="66657" cy="44419"/>
            </a:xfrm>
            <a:custGeom>
              <a:avLst/>
              <a:gdLst/>
              <a:ahLst/>
              <a:cxnLst/>
              <a:rect l="l" t="t" r="r" b="b"/>
              <a:pathLst>
                <a:path w="2404" h="1602" extrusionOk="0">
                  <a:moveTo>
                    <a:pt x="0" y="1"/>
                  </a:moveTo>
                  <a:lnTo>
                    <a:pt x="0" y="1602"/>
                  </a:lnTo>
                  <a:lnTo>
                    <a:pt x="2403" y="1602"/>
                  </a:lnTo>
                  <a:lnTo>
                    <a:pt x="2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 Overview</a:t>
            </a:r>
            <a:endParaRPr dirty="0"/>
          </a:p>
        </p:txBody>
      </p:sp>
      <p:sp>
        <p:nvSpPr>
          <p:cNvPr id="358" name="Google Shape;358;p39"/>
          <p:cNvSpPr txBox="1">
            <a:spLocks noGrp="1"/>
          </p:cNvSpPr>
          <p:nvPr>
            <p:ph type="subTitle" idx="4"/>
          </p:nvPr>
        </p:nvSpPr>
        <p:spPr>
          <a:xfrm>
            <a:off x="776836" y="2003950"/>
            <a:ext cx="23697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Key </a:t>
            </a:r>
          </a:p>
          <a:p>
            <a:pPr marL="0" lvl="0" indent="0" algn="l" rtl="0">
              <a:spcBef>
                <a:spcPts val="0"/>
              </a:spcBef>
              <a:spcAft>
                <a:spcPts val="0"/>
              </a:spcAft>
              <a:buNone/>
            </a:pPr>
            <a:r>
              <a:rPr lang="en-US" dirty="0"/>
              <a:t>Attributes</a:t>
            </a:r>
            <a:endParaRPr dirty="0"/>
          </a:p>
        </p:txBody>
      </p:sp>
      <p:sp>
        <p:nvSpPr>
          <p:cNvPr id="360" name="Google Shape;360;p39"/>
          <p:cNvSpPr txBox="1">
            <a:spLocks noGrp="1"/>
          </p:cNvSpPr>
          <p:nvPr>
            <p:ph type="subTitle" idx="1"/>
          </p:nvPr>
        </p:nvSpPr>
        <p:spPr>
          <a:xfrm>
            <a:off x="776836" y="2571750"/>
            <a:ext cx="6085140" cy="2270594"/>
          </a:xfrm>
          <a:prstGeom prst="rect">
            <a:avLst/>
          </a:prstGeom>
        </p:spPr>
        <p:txBody>
          <a:bodyPr spcFirstLastPara="1" wrap="square" lIns="91425" tIns="91425" rIns="91425" bIns="91425" anchor="t" anchorCtr="0">
            <a:noAutofit/>
          </a:bodyPr>
          <a:lstStyle/>
          <a:p>
            <a:pPr marL="0" indent="0"/>
            <a:r>
              <a:rPr lang="en-US" sz="1400" dirty="0">
                <a:solidFill>
                  <a:srgbClr val="0E0E0E"/>
                </a:solidFill>
                <a:effectLst/>
                <a:latin typeface="Calibri" panose="020F0502020204030204" pitchFamily="34" charset="0"/>
                <a:cs typeface="Calibri" panose="020F0502020204030204" pitchFamily="34" charset="0"/>
              </a:rPr>
              <a:t>Year</a:t>
            </a:r>
          </a:p>
          <a:p>
            <a:pPr marL="0" indent="0"/>
            <a:r>
              <a:rPr lang="en-US" sz="1400" dirty="0">
                <a:solidFill>
                  <a:srgbClr val="0E0E0E"/>
                </a:solidFill>
                <a:effectLst/>
                <a:latin typeface="Calibri" panose="020F0502020204030204" pitchFamily="34" charset="0"/>
                <a:cs typeface="Calibri" panose="020F0502020204030204" pitchFamily="34" charset="0"/>
              </a:rPr>
              <a:t>Age</a:t>
            </a:r>
            <a:endParaRPr lang="en-US" sz="1400" dirty="0">
              <a:solidFill>
                <a:srgbClr val="0E0E0E"/>
              </a:solidFill>
              <a:latin typeface="Calibri" panose="020F0502020204030204" pitchFamily="34" charset="0"/>
              <a:cs typeface="Calibri" panose="020F0502020204030204" pitchFamily="34" charset="0"/>
            </a:endParaRPr>
          </a:p>
          <a:p>
            <a:pPr marL="0" indent="0"/>
            <a:r>
              <a:rPr lang="en-US" sz="1400" dirty="0">
                <a:solidFill>
                  <a:srgbClr val="0E0E0E"/>
                </a:solidFill>
                <a:effectLst/>
                <a:latin typeface="Calibri" panose="020F0502020204030204" pitchFamily="34" charset="0"/>
                <a:cs typeface="Calibri" panose="020F0502020204030204" pitchFamily="34" charset="0"/>
              </a:rPr>
              <a:t>Race</a:t>
            </a:r>
          </a:p>
          <a:p>
            <a:pPr marL="0" indent="0"/>
            <a:r>
              <a:rPr lang="en-US" sz="1400" dirty="0">
                <a:solidFill>
                  <a:srgbClr val="0E0E0E"/>
                </a:solidFill>
                <a:effectLst/>
                <a:latin typeface="Calibri" panose="020F0502020204030204" pitchFamily="34" charset="0"/>
                <a:cs typeface="Calibri" panose="020F0502020204030204" pitchFamily="34" charset="0"/>
              </a:rPr>
              <a:t>Hypertension</a:t>
            </a:r>
            <a:endParaRPr lang="en-US" sz="1400" dirty="0">
              <a:solidFill>
                <a:srgbClr val="0E0E0E"/>
              </a:solidFill>
              <a:latin typeface="Calibri" panose="020F0502020204030204" pitchFamily="34" charset="0"/>
              <a:cs typeface="Calibri" panose="020F0502020204030204" pitchFamily="34" charset="0"/>
            </a:endParaRPr>
          </a:p>
          <a:p>
            <a:pPr marL="0" indent="0"/>
            <a:r>
              <a:rPr lang="en-US" sz="1400" dirty="0">
                <a:solidFill>
                  <a:srgbClr val="0E0E0E"/>
                </a:solidFill>
                <a:effectLst/>
                <a:latin typeface="Calibri" panose="020F0502020204030204" pitchFamily="34" charset="0"/>
                <a:cs typeface="Calibri" panose="020F0502020204030204" pitchFamily="34" charset="0"/>
              </a:rPr>
              <a:t>Heart Disease</a:t>
            </a:r>
          </a:p>
          <a:p>
            <a:pPr marL="0" indent="0"/>
            <a:r>
              <a:rPr lang="en-US" sz="1400" dirty="0">
                <a:solidFill>
                  <a:srgbClr val="0E0E0E"/>
                </a:solidFill>
                <a:effectLst/>
                <a:latin typeface="Calibri" panose="020F0502020204030204" pitchFamily="34" charset="0"/>
                <a:cs typeface="Calibri" panose="020F0502020204030204" pitchFamily="34" charset="0"/>
              </a:rPr>
              <a:t>BMI</a:t>
            </a:r>
          </a:p>
          <a:p>
            <a:pPr marL="0" indent="0"/>
            <a:r>
              <a:rPr lang="en-US" sz="1400" dirty="0">
                <a:solidFill>
                  <a:srgbClr val="0E0E0E"/>
                </a:solidFill>
                <a:effectLst/>
                <a:latin typeface="Calibri" panose="020F0502020204030204" pitchFamily="34" charset="0"/>
                <a:cs typeface="Calibri" panose="020F0502020204030204" pitchFamily="34" charset="0"/>
              </a:rPr>
              <a:t>HbA1c Level</a:t>
            </a:r>
          </a:p>
          <a:p>
            <a:pPr marL="0" indent="0"/>
            <a:r>
              <a:rPr lang="en-US" sz="1400" dirty="0">
                <a:solidFill>
                  <a:srgbClr val="0E0E0E"/>
                </a:solidFill>
                <a:effectLst/>
                <a:latin typeface="Calibri" panose="020F0502020204030204" pitchFamily="34" charset="0"/>
                <a:cs typeface="Calibri" panose="020F0502020204030204" pitchFamily="34" charset="0"/>
              </a:rPr>
              <a:t>Blood Glucose Level</a:t>
            </a:r>
          </a:p>
          <a:p>
            <a:pPr marL="0" indent="0"/>
            <a:r>
              <a:rPr lang="en-US" sz="1400" dirty="0">
                <a:solidFill>
                  <a:srgbClr val="0E0E0E"/>
                </a:solidFill>
                <a:latin typeface="Calibri" panose="020F0502020204030204" pitchFamily="34" charset="0"/>
                <a:cs typeface="Calibri" panose="020F0502020204030204" pitchFamily="34" charset="0"/>
              </a:rPr>
              <a:t>Diabetes</a:t>
            </a:r>
            <a:endParaRPr sz="1400" dirty="0">
              <a:latin typeface="Calibri" panose="020F0502020204030204" pitchFamily="34" charset="0"/>
              <a:cs typeface="Calibri" panose="020F0502020204030204" pitchFamily="34" charset="0"/>
            </a:endParaRPr>
          </a:p>
        </p:txBody>
      </p:sp>
      <p:grpSp>
        <p:nvGrpSpPr>
          <p:cNvPr id="367" name="Google Shape;367;p39"/>
          <p:cNvGrpSpPr/>
          <p:nvPr/>
        </p:nvGrpSpPr>
        <p:grpSpPr>
          <a:xfrm>
            <a:off x="6030621" y="1549007"/>
            <a:ext cx="302000" cy="308822"/>
            <a:chOff x="8044647" y="3963895"/>
            <a:chExt cx="370689" cy="379063"/>
          </a:xfrm>
        </p:grpSpPr>
        <p:sp>
          <p:nvSpPr>
            <p:cNvPr id="368" name="Google Shape;368;p39"/>
            <p:cNvSpPr/>
            <p:nvPr/>
          </p:nvSpPr>
          <p:spPr>
            <a:xfrm>
              <a:off x="8307171" y="4030774"/>
              <a:ext cx="89199" cy="89227"/>
            </a:xfrm>
            <a:custGeom>
              <a:avLst/>
              <a:gdLst/>
              <a:ahLst/>
              <a:cxnLst/>
              <a:rect l="l" t="t" r="r" b="b"/>
              <a:pathLst>
                <a:path w="3217" h="3218" extrusionOk="0">
                  <a:moveTo>
                    <a:pt x="1609" y="1"/>
                  </a:moveTo>
                  <a:cubicBezTo>
                    <a:pt x="721" y="1"/>
                    <a:pt x="1" y="721"/>
                    <a:pt x="1" y="1609"/>
                  </a:cubicBezTo>
                  <a:cubicBezTo>
                    <a:pt x="1" y="2497"/>
                    <a:pt x="721" y="3218"/>
                    <a:pt x="1609" y="3218"/>
                  </a:cubicBezTo>
                  <a:cubicBezTo>
                    <a:pt x="2498" y="3218"/>
                    <a:pt x="3216" y="2497"/>
                    <a:pt x="3216" y="1609"/>
                  </a:cubicBezTo>
                  <a:cubicBezTo>
                    <a:pt x="3216" y="721"/>
                    <a:pt x="2498" y="1"/>
                    <a:pt x="1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8044647" y="4205679"/>
              <a:ext cx="257588" cy="137279"/>
            </a:xfrm>
            <a:custGeom>
              <a:avLst/>
              <a:gdLst/>
              <a:ahLst/>
              <a:cxnLst/>
              <a:rect l="l" t="t" r="r" b="b"/>
              <a:pathLst>
                <a:path w="9290" h="4951" extrusionOk="0">
                  <a:moveTo>
                    <a:pt x="7039" y="1"/>
                  </a:moveTo>
                  <a:cubicBezTo>
                    <a:pt x="6608" y="331"/>
                    <a:pt x="6364" y="555"/>
                    <a:pt x="5850" y="555"/>
                  </a:cubicBezTo>
                  <a:cubicBezTo>
                    <a:pt x="5140" y="555"/>
                    <a:pt x="5031" y="125"/>
                    <a:pt x="4645" y="125"/>
                  </a:cubicBezTo>
                  <a:cubicBezTo>
                    <a:pt x="4261" y="125"/>
                    <a:pt x="4148" y="555"/>
                    <a:pt x="3438" y="555"/>
                  </a:cubicBezTo>
                  <a:cubicBezTo>
                    <a:pt x="2963" y="555"/>
                    <a:pt x="2740" y="378"/>
                    <a:pt x="2246" y="7"/>
                  </a:cubicBezTo>
                  <a:lnTo>
                    <a:pt x="1" y="4951"/>
                  </a:lnTo>
                  <a:lnTo>
                    <a:pt x="9289" y="4951"/>
                  </a:lnTo>
                  <a:lnTo>
                    <a:pt x="70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8116516" y="3963895"/>
              <a:ext cx="157631" cy="234852"/>
            </a:xfrm>
            <a:custGeom>
              <a:avLst/>
              <a:gdLst/>
              <a:ahLst/>
              <a:cxnLst/>
              <a:rect l="l" t="t" r="r" b="b"/>
              <a:pathLst>
                <a:path w="5685" h="8470" extrusionOk="0">
                  <a:moveTo>
                    <a:pt x="1653" y="1"/>
                  </a:moveTo>
                  <a:lnTo>
                    <a:pt x="1653" y="4423"/>
                  </a:lnTo>
                  <a:lnTo>
                    <a:pt x="0" y="7982"/>
                  </a:lnTo>
                  <a:lnTo>
                    <a:pt x="389" y="8268"/>
                  </a:lnTo>
                  <a:cubicBezTo>
                    <a:pt x="582" y="8397"/>
                    <a:pt x="636" y="8470"/>
                    <a:pt x="849" y="8470"/>
                  </a:cubicBezTo>
                  <a:cubicBezTo>
                    <a:pt x="1238" y="8470"/>
                    <a:pt x="1340" y="8042"/>
                    <a:pt x="2054" y="8042"/>
                  </a:cubicBezTo>
                  <a:cubicBezTo>
                    <a:pt x="2770" y="8042"/>
                    <a:pt x="2870" y="8470"/>
                    <a:pt x="3260" y="8470"/>
                  </a:cubicBezTo>
                  <a:cubicBezTo>
                    <a:pt x="3441" y="8470"/>
                    <a:pt x="3492" y="8455"/>
                    <a:pt x="4103" y="7971"/>
                  </a:cubicBezTo>
                  <a:lnTo>
                    <a:pt x="2453" y="4423"/>
                  </a:lnTo>
                  <a:lnTo>
                    <a:pt x="2456" y="3204"/>
                  </a:lnTo>
                  <a:lnTo>
                    <a:pt x="5685" y="3204"/>
                  </a:lnTo>
                  <a:lnTo>
                    <a:pt x="5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8248943" y="4108023"/>
              <a:ext cx="104034" cy="134284"/>
            </a:xfrm>
            <a:custGeom>
              <a:avLst/>
              <a:gdLst/>
              <a:ahLst/>
              <a:cxnLst/>
              <a:rect l="l" t="t" r="r" b="b"/>
              <a:pathLst>
                <a:path w="3752" h="4843" extrusionOk="0">
                  <a:moveTo>
                    <a:pt x="1300" y="1"/>
                  </a:moveTo>
                  <a:lnTo>
                    <a:pt x="0" y="2293"/>
                  </a:lnTo>
                  <a:lnTo>
                    <a:pt x="1061" y="4623"/>
                  </a:lnTo>
                  <a:cubicBezTo>
                    <a:pt x="1240" y="4490"/>
                    <a:pt x="1456" y="4412"/>
                    <a:pt x="1687" y="4412"/>
                  </a:cubicBezTo>
                  <a:cubicBezTo>
                    <a:pt x="1938" y="4412"/>
                    <a:pt x="2206" y="4505"/>
                    <a:pt x="2462" y="4724"/>
                  </a:cubicBezTo>
                  <a:cubicBezTo>
                    <a:pt x="2574" y="4820"/>
                    <a:pt x="2605" y="4842"/>
                    <a:pt x="2704" y="4842"/>
                  </a:cubicBezTo>
                  <a:cubicBezTo>
                    <a:pt x="2961" y="4842"/>
                    <a:pt x="3075" y="4414"/>
                    <a:pt x="3709" y="4414"/>
                  </a:cubicBezTo>
                  <a:lnTo>
                    <a:pt x="3752" y="4414"/>
                  </a:lnTo>
                  <a:lnTo>
                    <a:pt x="13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8287872" y="4252982"/>
              <a:ext cx="127463" cy="89948"/>
            </a:xfrm>
            <a:custGeom>
              <a:avLst/>
              <a:gdLst/>
              <a:ahLst/>
              <a:cxnLst/>
              <a:rect l="l" t="t" r="r" b="b"/>
              <a:pathLst>
                <a:path w="4597" h="3244" extrusionOk="0">
                  <a:moveTo>
                    <a:pt x="2316" y="0"/>
                  </a:moveTo>
                  <a:cubicBezTo>
                    <a:pt x="2207" y="0"/>
                    <a:pt x="2182" y="18"/>
                    <a:pt x="2063" y="120"/>
                  </a:cubicBezTo>
                  <a:cubicBezTo>
                    <a:pt x="1918" y="242"/>
                    <a:pt x="1699" y="429"/>
                    <a:pt x="1300" y="429"/>
                  </a:cubicBezTo>
                  <a:cubicBezTo>
                    <a:pt x="666" y="429"/>
                    <a:pt x="568" y="10"/>
                    <a:pt x="313" y="10"/>
                  </a:cubicBezTo>
                  <a:cubicBezTo>
                    <a:pt x="232" y="10"/>
                    <a:pt x="135" y="52"/>
                    <a:pt x="0" y="163"/>
                  </a:cubicBezTo>
                  <a:lnTo>
                    <a:pt x="1401" y="3243"/>
                  </a:lnTo>
                  <a:lnTo>
                    <a:pt x="4596" y="3243"/>
                  </a:lnTo>
                  <a:lnTo>
                    <a:pt x="2795" y="1"/>
                  </a:lnTo>
                  <a:cubicBezTo>
                    <a:pt x="2712" y="4"/>
                    <a:pt x="2642" y="5"/>
                    <a:pt x="2583" y="5"/>
                  </a:cubicBezTo>
                  <a:cubicBezTo>
                    <a:pt x="2454" y="5"/>
                    <a:pt x="2374" y="0"/>
                    <a:pt x="2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39"/>
          <p:cNvGrpSpPr/>
          <p:nvPr/>
        </p:nvGrpSpPr>
        <p:grpSpPr>
          <a:xfrm>
            <a:off x="3430067" y="1549032"/>
            <a:ext cx="314266" cy="308755"/>
            <a:chOff x="1536337" y="3367504"/>
            <a:chExt cx="385745" cy="378979"/>
          </a:xfrm>
        </p:grpSpPr>
        <p:sp>
          <p:nvSpPr>
            <p:cNvPr id="374" name="Google Shape;374;p39"/>
            <p:cNvSpPr/>
            <p:nvPr/>
          </p:nvSpPr>
          <p:spPr>
            <a:xfrm>
              <a:off x="1608844" y="3568501"/>
              <a:ext cx="105475" cy="105475"/>
            </a:xfrm>
            <a:custGeom>
              <a:avLst/>
              <a:gdLst/>
              <a:ahLst/>
              <a:cxnLst/>
              <a:rect l="l" t="t" r="r" b="b"/>
              <a:pathLst>
                <a:path w="3804" h="3804" extrusionOk="0">
                  <a:moveTo>
                    <a:pt x="940" y="1"/>
                  </a:moveTo>
                  <a:lnTo>
                    <a:pt x="0" y="940"/>
                  </a:lnTo>
                  <a:lnTo>
                    <a:pt x="2864" y="3803"/>
                  </a:lnTo>
                  <a:lnTo>
                    <a:pt x="3803" y="2864"/>
                  </a:lnTo>
                  <a:lnTo>
                    <a:pt x="9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1614390" y="3401886"/>
              <a:ext cx="83488" cy="73395"/>
            </a:xfrm>
            <a:custGeom>
              <a:avLst/>
              <a:gdLst/>
              <a:ahLst/>
              <a:cxnLst/>
              <a:rect l="l" t="t" r="r" b="b"/>
              <a:pathLst>
                <a:path w="3011" h="2647" extrusionOk="0">
                  <a:moveTo>
                    <a:pt x="1596" y="1"/>
                  </a:moveTo>
                  <a:lnTo>
                    <a:pt x="1" y="1596"/>
                  </a:lnTo>
                  <a:lnTo>
                    <a:pt x="1053" y="2647"/>
                  </a:lnTo>
                  <a:lnTo>
                    <a:pt x="2337" y="1098"/>
                  </a:lnTo>
                  <a:cubicBezTo>
                    <a:pt x="2547" y="836"/>
                    <a:pt x="2772" y="588"/>
                    <a:pt x="3010" y="356"/>
                  </a:cubicBezTo>
                  <a:lnTo>
                    <a:pt x="15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1807623" y="3585026"/>
              <a:ext cx="73339" cy="83432"/>
            </a:xfrm>
            <a:custGeom>
              <a:avLst/>
              <a:gdLst/>
              <a:ahLst/>
              <a:cxnLst/>
              <a:rect l="l" t="t" r="r" b="b"/>
              <a:pathLst>
                <a:path w="2645" h="3009" extrusionOk="0">
                  <a:moveTo>
                    <a:pt x="2291" y="1"/>
                  </a:moveTo>
                  <a:cubicBezTo>
                    <a:pt x="2057" y="239"/>
                    <a:pt x="1810" y="464"/>
                    <a:pt x="1547" y="674"/>
                  </a:cubicBezTo>
                  <a:lnTo>
                    <a:pt x="0" y="1958"/>
                  </a:lnTo>
                  <a:lnTo>
                    <a:pt x="1051" y="3009"/>
                  </a:lnTo>
                  <a:lnTo>
                    <a:pt x="2645" y="1415"/>
                  </a:lnTo>
                  <a:lnTo>
                    <a:pt x="2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1536337" y="3610425"/>
              <a:ext cx="72535" cy="72535"/>
            </a:xfrm>
            <a:custGeom>
              <a:avLst/>
              <a:gdLst/>
              <a:ahLst/>
              <a:cxnLst/>
              <a:rect l="l" t="t" r="r" b="b"/>
              <a:pathLst>
                <a:path w="2616" h="2616" extrusionOk="0">
                  <a:moveTo>
                    <a:pt x="2043" y="1"/>
                  </a:moveTo>
                  <a:lnTo>
                    <a:pt x="0" y="2043"/>
                  </a:lnTo>
                  <a:lnTo>
                    <a:pt x="573" y="2616"/>
                  </a:lnTo>
                  <a:lnTo>
                    <a:pt x="2615" y="573"/>
                  </a:lnTo>
                  <a:lnTo>
                    <a:pt x="2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1552225" y="3642173"/>
              <a:ext cx="88395" cy="88423"/>
            </a:xfrm>
            <a:custGeom>
              <a:avLst/>
              <a:gdLst/>
              <a:ahLst/>
              <a:cxnLst/>
              <a:rect l="l" t="t" r="r" b="b"/>
              <a:pathLst>
                <a:path w="3188" h="3189" extrusionOk="0">
                  <a:moveTo>
                    <a:pt x="2615" y="1"/>
                  </a:moveTo>
                  <a:lnTo>
                    <a:pt x="0" y="2616"/>
                  </a:lnTo>
                  <a:lnTo>
                    <a:pt x="573" y="3189"/>
                  </a:lnTo>
                  <a:lnTo>
                    <a:pt x="3188" y="574"/>
                  </a:lnTo>
                  <a:lnTo>
                    <a:pt x="26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1599861" y="3673949"/>
              <a:ext cx="72535" cy="72535"/>
            </a:xfrm>
            <a:custGeom>
              <a:avLst/>
              <a:gdLst/>
              <a:ahLst/>
              <a:cxnLst/>
              <a:rect l="l" t="t" r="r" b="b"/>
              <a:pathLst>
                <a:path w="2616" h="2616" extrusionOk="0">
                  <a:moveTo>
                    <a:pt x="2043" y="0"/>
                  </a:moveTo>
                  <a:lnTo>
                    <a:pt x="0" y="2043"/>
                  </a:lnTo>
                  <a:lnTo>
                    <a:pt x="573" y="2615"/>
                  </a:lnTo>
                  <a:lnTo>
                    <a:pt x="2615" y="573"/>
                  </a:lnTo>
                  <a:lnTo>
                    <a:pt x="20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1748231" y="3487176"/>
              <a:ext cx="49327" cy="44974"/>
            </a:xfrm>
            <a:custGeom>
              <a:avLst/>
              <a:gdLst/>
              <a:ahLst/>
              <a:cxnLst/>
              <a:rect l="l" t="t" r="r" b="b"/>
              <a:pathLst>
                <a:path w="1779" h="1622" extrusionOk="0">
                  <a:moveTo>
                    <a:pt x="890" y="0"/>
                  </a:moveTo>
                  <a:cubicBezTo>
                    <a:pt x="682" y="0"/>
                    <a:pt x="475" y="80"/>
                    <a:pt x="316" y="238"/>
                  </a:cubicBezTo>
                  <a:cubicBezTo>
                    <a:pt x="1" y="555"/>
                    <a:pt x="1" y="1067"/>
                    <a:pt x="316" y="1384"/>
                  </a:cubicBezTo>
                  <a:cubicBezTo>
                    <a:pt x="475" y="1542"/>
                    <a:pt x="682" y="1621"/>
                    <a:pt x="890" y="1621"/>
                  </a:cubicBezTo>
                  <a:cubicBezTo>
                    <a:pt x="1097" y="1621"/>
                    <a:pt x="1304" y="1542"/>
                    <a:pt x="1463" y="1384"/>
                  </a:cubicBezTo>
                  <a:cubicBezTo>
                    <a:pt x="1778" y="1068"/>
                    <a:pt x="1778" y="554"/>
                    <a:pt x="1463" y="238"/>
                  </a:cubicBezTo>
                  <a:cubicBezTo>
                    <a:pt x="1304" y="80"/>
                    <a:pt x="1097" y="0"/>
                    <a:pt x="8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1811422" y="3367504"/>
              <a:ext cx="110660" cy="103729"/>
            </a:xfrm>
            <a:custGeom>
              <a:avLst/>
              <a:gdLst/>
              <a:ahLst/>
              <a:cxnLst/>
              <a:rect l="l" t="t" r="r" b="b"/>
              <a:pathLst>
                <a:path w="3991" h="3741" extrusionOk="0">
                  <a:moveTo>
                    <a:pt x="1786" y="0"/>
                  </a:moveTo>
                  <a:cubicBezTo>
                    <a:pt x="1268" y="0"/>
                    <a:pt x="661" y="53"/>
                    <a:pt x="1" y="212"/>
                  </a:cubicBezTo>
                  <a:lnTo>
                    <a:pt x="3529" y="3740"/>
                  </a:lnTo>
                  <a:cubicBezTo>
                    <a:pt x="3990" y="1824"/>
                    <a:pt x="3556" y="364"/>
                    <a:pt x="3540" y="201"/>
                  </a:cubicBezTo>
                  <a:cubicBezTo>
                    <a:pt x="3433" y="190"/>
                    <a:pt x="2769" y="0"/>
                    <a:pt x="1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1627477" y="3380841"/>
              <a:ext cx="274336" cy="274336"/>
            </a:xfrm>
            <a:custGeom>
              <a:avLst/>
              <a:gdLst/>
              <a:ahLst/>
              <a:cxnLst/>
              <a:rect l="l" t="t" r="r" b="b"/>
              <a:pathLst>
                <a:path w="9894" h="9894" extrusionOk="0">
                  <a:moveTo>
                    <a:pt x="5259" y="3025"/>
                  </a:moveTo>
                  <a:cubicBezTo>
                    <a:pt x="5674" y="3025"/>
                    <a:pt x="6088" y="3183"/>
                    <a:pt x="6405" y="3500"/>
                  </a:cubicBezTo>
                  <a:cubicBezTo>
                    <a:pt x="7036" y="4132"/>
                    <a:pt x="7036" y="5160"/>
                    <a:pt x="6405" y="5791"/>
                  </a:cubicBezTo>
                  <a:cubicBezTo>
                    <a:pt x="6088" y="6108"/>
                    <a:pt x="5674" y="6266"/>
                    <a:pt x="5259" y="6266"/>
                  </a:cubicBezTo>
                  <a:cubicBezTo>
                    <a:pt x="4845" y="6266"/>
                    <a:pt x="4430" y="6108"/>
                    <a:pt x="4113" y="5791"/>
                  </a:cubicBezTo>
                  <a:cubicBezTo>
                    <a:pt x="3480" y="5159"/>
                    <a:pt x="3480" y="4133"/>
                    <a:pt x="4113" y="3500"/>
                  </a:cubicBezTo>
                  <a:cubicBezTo>
                    <a:pt x="4430" y="3183"/>
                    <a:pt x="4845" y="3025"/>
                    <a:pt x="5259" y="3025"/>
                  </a:cubicBezTo>
                  <a:close/>
                  <a:moveTo>
                    <a:pt x="5757" y="0"/>
                  </a:moveTo>
                  <a:cubicBezTo>
                    <a:pt x="4472" y="481"/>
                    <a:pt x="3342" y="1299"/>
                    <a:pt x="2484" y="2370"/>
                  </a:cubicBezTo>
                  <a:lnTo>
                    <a:pt x="1" y="5362"/>
                  </a:lnTo>
                  <a:lnTo>
                    <a:pt x="4531" y="9893"/>
                  </a:lnTo>
                  <a:lnTo>
                    <a:pt x="7524" y="7410"/>
                  </a:lnTo>
                  <a:cubicBezTo>
                    <a:pt x="8595" y="6552"/>
                    <a:pt x="9413" y="5422"/>
                    <a:pt x="9894" y="4136"/>
                  </a:cubicBezTo>
                  <a:lnTo>
                    <a:pt x="57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B084006D-A9B8-FFB4-AA32-F834A1225A56}"/>
              </a:ext>
            </a:extLst>
          </p:cNvPr>
          <p:cNvSpPr txBox="1"/>
          <p:nvPr/>
        </p:nvSpPr>
        <p:spPr>
          <a:xfrm>
            <a:off x="720000" y="1113094"/>
            <a:ext cx="3937296" cy="307777"/>
          </a:xfrm>
          <a:prstGeom prst="rect">
            <a:avLst/>
          </a:prstGeom>
          <a:noFill/>
        </p:spPr>
        <p:txBody>
          <a:bodyPr wrap="none" rtlCol="0">
            <a:spAutoFit/>
          </a:bodyPr>
          <a:lstStyle/>
          <a:p>
            <a:r>
              <a:rPr lang="en-US" dirty="0"/>
              <a:t>Source : </a:t>
            </a:r>
            <a:r>
              <a:rPr lang="en-US" i="1" dirty="0">
                <a:solidFill>
                  <a:srgbClr val="0E0E0E"/>
                </a:solidFill>
                <a:effectLst/>
                <a:latin typeface=".AppleSystemUIFont"/>
              </a:rPr>
              <a:t>Kaggle: 100,000 Diabetes Clinical Dataset</a:t>
            </a:r>
            <a:endParaRPr lang="en-US" dirty="0">
              <a:solidFill>
                <a:srgbClr val="0E0E0E"/>
              </a:solidFill>
              <a:effectLst/>
              <a:latin typeface=".AppleSystemUIFont"/>
            </a:endParaRPr>
          </a:p>
        </p:txBody>
      </p:sp>
      <p:sp>
        <p:nvSpPr>
          <p:cNvPr id="4" name="TextBox 3">
            <a:extLst>
              <a:ext uri="{FF2B5EF4-FFF2-40B4-BE49-F238E27FC236}">
                <a16:creationId xmlns:a16="http://schemas.microsoft.com/office/drawing/2014/main" id="{3574A8FA-6704-A5A4-8585-32BA151B5DEF}"/>
              </a:ext>
            </a:extLst>
          </p:cNvPr>
          <p:cNvSpPr txBox="1"/>
          <p:nvPr/>
        </p:nvSpPr>
        <p:spPr>
          <a:xfrm>
            <a:off x="720000" y="1424888"/>
            <a:ext cx="5927438" cy="738664"/>
          </a:xfrm>
          <a:prstGeom prst="rect">
            <a:avLst/>
          </a:prstGeom>
          <a:noFill/>
        </p:spPr>
        <p:txBody>
          <a:bodyPr wrap="square" rtlCol="0">
            <a:spAutoFit/>
          </a:bodyPr>
          <a:lstStyle/>
          <a:p>
            <a:r>
              <a:rPr lang="en-US" sz="1400" dirty="0">
                <a:effectLst/>
                <a:latin typeface="Calibri" panose="020F0502020204030204" pitchFamily="34" charset="0"/>
                <a:ea typeface="Aptos" panose="020B0004020202020204" pitchFamily="34" charset="0"/>
              </a:rPr>
              <a:t>The dataset used for our analysis comprises </a:t>
            </a:r>
            <a:r>
              <a:rPr lang="en-US" sz="1400" b="1" dirty="0">
                <a:effectLst/>
                <a:latin typeface="Calibri" panose="020F0502020204030204" pitchFamily="34" charset="0"/>
                <a:ea typeface="Aptos" panose="020B0004020202020204" pitchFamily="34" charset="0"/>
              </a:rPr>
              <a:t>100,000 records</a:t>
            </a:r>
            <a:r>
              <a:rPr lang="en-US" sz="1400" dirty="0">
                <a:effectLst/>
                <a:latin typeface="Calibri" panose="020F0502020204030204" pitchFamily="34" charset="0"/>
                <a:ea typeface="Aptos" panose="020B0004020202020204" pitchFamily="34" charset="0"/>
              </a:rPr>
              <a:t> of individuals,</a:t>
            </a:r>
          </a:p>
          <a:p>
            <a:r>
              <a:rPr lang="en-US" sz="1400" dirty="0">
                <a:effectLst/>
                <a:latin typeface="Calibri" panose="020F0502020204030204" pitchFamily="34" charset="0"/>
                <a:ea typeface="Aptos" panose="020B0004020202020204" pitchFamily="34" charset="0"/>
              </a:rPr>
              <a:t> including various demographic and health-related features. </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D817160A-CB90-1E5E-3849-8AD23BFF541F}"/>
              </a:ext>
            </a:extLst>
          </p:cNvPr>
          <p:cNvSpPr>
            <a:spLocks noGrp="1"/>
          </p:cNvSpPr>
          <p:nvPr>
            <p:ph type="subTitle" idx="4"/>
          </p:nvPr>
        </p:nvSpPr>
        <p:spPr>
          <a:xfrm>
            <a:off x="431872" y="295953"/>
            <a:ext cx="2369700" cy="708300"/>
          </a:xfrm>
        </p:spPr>
        <p:txBody>
          <a:bodyPr/>
          <a:lstStyle/>
          <a:p>
            <a:r>
              <a:rPr lang="en-US" dirty="0"/>
              <a:t>Data Distribution</a:t>
            </a:r>
            <a:endParaRPr lang="en-IN" dirty="0"/>
          </a:p>
        </p:txBody>
      </p:sp>
      <p:pic>
        <p:nvPicPr>
          <p:cNvPr id="10" name="Picture 9">
            <a:extLst>
              <a:ext uri="{FF2B5EF4-FFF2-40B4-BE49-F238E27FC236}">
                <a16:creationId xmlns:a16="http://schemas.microsoft.com/office/drawing/2014/main" id="{45A3F2C6-4A20-159C-B56F-5368613F2941}"/>
              </a:ext>
            </a:extLst>
          </p:cNvPr>
          <p:cNvPicPr>
            <a:picLocks noChangeAspect="1"/>
          </p:cNvPicPr>
          <p:nvPr/>
        </p:nvPicPr>
        <p:blipFill>
          <a:blip r:embed="rId2"/>
          <a:stretch>
            <a:fillRect/>
          </a:stretch>
        </p:blipFill>
        <p:spPr>
          <a:xfrm>
            <a:off x="4145720" y="595312"/>
            <a:ext cx="3781425" cy="3952875"/>
          </a:xfrm>
          <a:prstGeom prst="rect">
            <a:avLst/>
          </a:prstGeom>
        </p:spPr>
      </p:pic>
      <p:sp>
        <p:nvSpPr>
          <p:cNvPr id="12" name="TextBox 11">
            <a:extLst>
              <a:ext uri="{FF2B5EF4-FFF2-40B4-BE49-F238E27FC236}">
                <a16:creationId xmlns:a16="http://schemas.microsoft.com/office/drawing/2014/main" id="{E3CD6001-C889-6FFE-D3E6-92968263FD4A}"/>
              </a:ext>
            </a:extLst>
          </p:cNvPr>
          <p:cNvSpPr txBox="1"/>
          <p:nvPr/>
        </p:nvSpPr>
        <p:spPr>
          <a:xfrm>
            <a:off x="277837" y="1680734"/>
            <a:ext cx="3632981" cy="738664"/>
          </a:xfrm>
          <a:prstGeom prst="rect">
            <a:avLst/>
          </a:prstGeom>
          <a:noFill/>
        </p:spPr>
        <p:txBody>
          <a:bodyPr wrap="square">
            <a:spAutoFit/>
          </a:bodyPr>
          <a:lstStyle/>
          <a:p>
            <a:pPr marL="285750" indent="-285750">
              <a:buFont typeface="Arial" panose="020B0604020202020204" pitchFamily="34" charset="0"/>
              <a:buChar char="•"/>
            </a:pPr>
            <a:r>
              <a:rPr lang="en-US" sz="1400" dirty="0">
                <a:effectLst/>
                <a:latin typeface="Calibri" panose="020F0502020204030204" pitchFamily="34" charset="0"/>
                <a:ea typeface="Aptos" panose="020B0004020202020204" pitchFamily="34" charset="0"/>
              </a:rPr>
              <a:t>Around 8.5% of the people in the dataset have diabetes and 91.5% of the entries are non-diabetic.</a:t>
            </a:r>
            <a:endParaRPr lang="en-IN" dirty="0"/>
          </a:p>
        </p:txBody>
      </p:sp>
    </p:spTree>
    <p:extLst>
      <p:ext uri="{BB962C8B-B14F-4D97-AF65-F5344CB8AC3E}">
        <p14:creationId xmlns:p14="http://schemas.microsoft.com/office/powerpoint/2010/main" val="398982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4CF37-A0E7-4555-852D-2B7637C13C64}"/>
            </a:ext>
          </a:extLst>
        </p:cNvPr>
        <p:cNvGrpSpPr/>
        <p:nvPr/>
      </p:nvGrpSpPr>
      <p:grpSpPr>
        <a:xfrm>
          <a:off x="0" y="0"/>
          <a:ext cx="0" cy="0"/>
          <a:chOff x="0" y="0"/>
          <a:chExt cx="0" cy="0"/>
        </a:xfrm>
      </p:grpSpPr>
      <p:sp>
        <p:nvSpPr>
          <p:cNvPr id="6" name="Subtitle 5">
            <a:extLst>
              <a:ext uri="{FF2B5EF4-FFF2-40B4-BE49-F238E27FC236}">
                <a16:creationId xmlns:a16="http://schemas.microsoft.com/office/drawing/2014/main" id="{F6BFD51B-5F27-2F81-DB3D-05674B6765E8}"/>
              </a:ext>
            </a:extLst>
          </p:cNvPr>
          <p:cNvSpPr>
            <a:spLocks noGrp="1"/>
          </p:cNvSpPr>
          <p:nvPr>
            <p:ph type="subTitle" idx="4"/>
          </p:nvPr>
        </p:nvSpPr>
        <p:spPr>
          <a:xfrm>
            <a:off x="192721" y="141208"/>
            <a:ext cx="2369700" cy="708300"/>
          </a:xfrm>
        </p:spPr>
        <p:txBody>
          <a:bodyPr/>
          <a:lstStyle/>
          <a:p>
            <a:r>
              <a:rPr lang="en-US" dirty="0"/>
              <a:t>Data Preparation</a:t>
            </a:r>
            <a:endParaRPr lang="en-IN" dirty="0"/>
          </a:p>
        </p:txBody>
      </p:sp>
      <p:sp>
        <p:nvSpPr>
          <p:cNvPr id="12" name="TextBox 11">
            <a:extLst>
              <a:ext uri="{FF2B5EF4-FFF2-40B4-BE49-F238E27FC236}">
                <a16:creationId xmlns:a16="http://schemas.microsoft.com/office/drawing/2014/main" id="{AC4CA863-97F6-BC83-F69A-CADC4288CA66}"/>
              </a:ext>
            </a:extLst>
          </p:cNvPr>
          <p:cNvSpPr txBox="1"/>
          <p:nvPr/>
        </p:nvSpPr>
        <p:spPr>
          <a:xfrm>
            <a:off x="277837" y="1680734"/>
            <a:ext cx="2542735" cy="954107"/>
          </a:xfrm>
          <a:prstGeom prst="rect">
            <a:avLst/>
          </a:prstGeom>
          <a:noFill/>
        </p:spPr>
        <p:txBody>
          <a:bodyPr wrap="square">
            <a:spAutoFit/>
          </a:bodyPr>
          <a:lstStyle/>
          <a:p>
            <a:pPr marL="285750" indent="-285750">
              <a:buFont typeface="Arial" panose="020B0604020202020204" pitchFamily="34" charset="0"/>
              <a:buChar char="•"/>
            </a:pPr>
            <a:r>
              <a:rPr lang="en-US" sz="1400" dirty="0">
                <a:effectLst/>
                <a:latin typeface="Calibri" panose="020F0502020204030204" pitchFamily="34" charset="0"/>
                <a:ea typeface="Aptos" panose="020B0004020202020204" pitchFamily="34" charset="0"/>
              </a:rPr>
              <a:t>Applied </a:t>
            </a:r>
            <a:r>
              <a:rPr lang="en-US" sz="1400" dirty="0" err="1">
                <a:effectLst/>
                <a:latin typeface="Calibri" panose="020F0502020204030204" pitchFamily="34" charset="0"/>
                <a:ea typeface="Aptos" panose="020B0004020202020204" pitchFamily="34" charset="0"/>
              </a:rPr>
              <a:t>BoxCox</a:t>
            </a:r>
            <a:r>
              <a:rPr lang="en-US" sz="1400" dirty="0">
                <a:effectLst/>
                <a:latin typeface="Calibri" panose="020F0502020204030204" pitchFamily="34" charset="0"/>
                <a:ea typeface="Aptos" panose="020B0004020202020204" pitchFamily="34" charset="0"/>
              </a:rPr>
              <a:t> Transformation and </a:t>
            </a:r>
            <a:r>
              <a:rPr lang="en-US" sz="1400" dirty="0" err="1">
                <a:effectLst/>
                <a:latin typeface="Calibri" panose="020F0502020204030204" pitchFamily="34" charset="0"/>
                <a:ea typeface="Aptos" panose="020B0004020202020204" pitchFamily="34" charset="0"/>
              </a:rPr>
              <a:t>fit_transform</a:t>
            </a:r>
            <a:r>
              <a:rPr lang="en-US" sz="1400" dirty="0">
                <a:effectLst/>
                <a:latin typeface="Calibri" panose="020F0502020204030204" pitchFamily="34" charset="0"/>
                <a:ea typeface="Aptos" panose="020B0004020202020204" pitchFamily="34" charset="0"/>
              </a:rPr>
              <a:t>() for cleaning the data for further analysis.</a:t>
            </a:r>
            <a:endParaRPr lang="en-IN" dirty="0"/>
          </a:p>
        </p:txBody>
      </p:sp>
      <p:pic>
        <p:nvPicPr>
          <p:cNvPr id="3" name="Picture 2">
            <a:extLst>
              <a:ext uri="{FF2B5EF4-FFF2-40B4-BE49-F238E27FC236}">
                <a16:creationId xmlns:a16="http://schemas.microsoft.com/office/drawing/2014/main" id="{5C1BD291-825F-3CF6-ABD7-8D837BC1162D}"/>
              </a:ext>
            </a:extLst>
          </p:cNvPr>
          <p:cNvPicPr>
            <a:picLocks noChangeAspect="1"/>
          </p:cNvPicPr>
          <p:nvPr/>
        </p:nvPicPr>
        <p:blipFill>
          <a:blip r:embed="rId2"/>
          <a:stretch>
            <a:fillRect/>
          </a:stretch>
        </p:blipFill>
        <p:spPr>
          <a:xfrm>
            <a:off x="2935215" y="520291"/>
            <a:ext cx="5803644" cy="4229100"/>
          </a:xfrm>
          <a:prstGeom prst="rect">
            <a:avLst/>
          </a:prstGeom>
        </p:spPr>
      </p:pic>
    </p:spTree>
    <p:extLst>
      <p:ext uri="{BB962C8B-B14F-4D97-AF65-F5344CB8AC3E}">
        <p14:creationId xmlns:p14="http://schemas.microsoft.com/office/powerpoint/2010/main" val="1434451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2B0EB63-171C-ED75-46D8-028FAD3C9D51}"/>
              </a:ext>
            </a:extLst>
          </p:cNvPr>
          <p:cNvPicPr>
            <a:picLocks noChangeAspect="1"/>
          </p:cNvPicPr>
          <p:nvPr/>
        </p:nvPicPr>
        <p:blipFill>
          <a:blip r:embed="rId2"/>
          <a:stretch>
            <a:fillRect/>
          </a:stretch>
        </p:blipFill>
        <p:spPr>
          <a:xfrm>
            <a:off x="3650437" y="60577"/>
            <a:ext cx="4403317" cy="4573520"/>
          </a:xfrm>
          <a:prstGeom prst="rect">
            <a:avLst/>
          </a:prstGeom>
        </p:spPr>
      </p:pic>
      <p:sp>
        <p:nvSpPr>
          <p:cNvPr id="10" name="TextBox 9">
            <a:extLst>
              <a:ext uri="{FF2B5EF4-FFF2-40B4-BE49-F238E27FC236}">
                <a16:creationId xmlns:a16="http://schemas.microsoft.com/office/drawing/2014/main" id="{3EC09CA8-2DF8-CA27-D5DC-7A70E4275D06}"/>
              </a:ext>
            </a:extLst>
          </p:cNvPr>
          <p:cNvSpPr txBox="1"/>
          <p:nvPr/>
        </p:nvSpPr>
        <p:spPr>
          <a:xfrm>
            <a:off x="70338" y="1452877"/>
            <a:ext cx="3376247" cy="1992661"/>
          </a:xfrm>
          <a:prstGeom prst="rect">
            <a:avLst/>
          </a:prstGeom>
          <a:noFill/>
        </p:spPr>
        <p:txBody>
          <a:bodyPr wrap="square">
            <a:spAutoFit/>
          </a:bodyPr>
          <a:lstStyle/>
          <a:p>
            <a:pPr marL="342900" lvl="0" indent="-342900">
              <a:lnSpc>
                <a:spcPct val="115000"/>
              </a:lnSpc>
              <a:buFont typeface="Symbol" panose="05050102010706020507" pitchFamily="18" charset="2"/>
              <a:buChar char=""/>
            </a:pPr>
            <a:r>
              <a:rPr lang="en-US" sz="1200" kern="100" dirty="0">
                <a:effectLst/>
                <a:latin typeface="Calibri" panose="020F0502020204030204" pitchFamily="34" charset="0"/>
                <a:ea typeface="Aptos" panose="020B0004020202020204" pitchFamily="34" charset="0"/>
                <a:cs typeface="Times New Roman" panose="02020603050405020304" pitchFamily="18" charset="0"/>
              </a:rPr>
              <a:t>It is clear that age, hypertension, </a:t>
            </a:r>
            <a:r>
              <a:rPr lang="en-US" sz="1200" kern="100" dirty="0" err="1">
                <a:effectLst/>
                <a:latin typeface="Calibri" panose="020F0502020204030204" pitchFamily="34" charset="0"/>
                <a:ea typeface="Aptos" panose="020B0004020202020204" pitchFamily="34" charset="0"/>
                <a:cs typeface="Times New Roman" panose="02020603050405020304" pitchFamily="18" charset="0"/>
              </a:rPr>
              <a:t>heart_disease</a:t>
            </a:r>
            <a:r>
              <a:rPr lang="en-US" sz="1200" kern="100" dirty="0">
                <a:effectLst/>
                <a:latin typeface="Calibri" panose="020F0502020204030204" pitchFamily="34" charset="0"/>
                <a:ea typeface="Aptos" panose="020B0004020202020204" pitchFamily="34" charset="0"/>
                <a:cs typeface="Times New Roman" panose="02020603050405020304" pitchFamily="18" charset="0"/>
              </a:rPr>
              <a:t>, hbA1c_level, </a:t>
            </a:r>
            <a:r>
              <a:rPr lang="en-US" sz="1200" kern="100" dirty="0" err="1">
                <a:effectLst/>
                <a:latin typeface="Calibri" panose="020F0502020204030204" pitchFamily="34" charset="0"/>
                <a:ea typeface="Aptos" panose="020B0004020202020204" pitchFamily="34" charset="0"/>
                <a:cs typeface="Times New Roman" panose="02020603050405020304" pitchFamily="18" charset="0"/>
              </a:rPr>
              <a:t>box_blood_glucose_level</a:t>
            </a:r>
            <a:r>
              <a:rPr lang="en-US" sz="1200" kern="100" dirty="0">
                <a:effectLst/>
                <a:latin typeface="Calibri" panose="020F0502020204030204" pitchFamily="34" charset="0"/>
                <a:ea typeface="Aptos" panose="020B0004020202020204" pitchFamily="34" charset="0"/>
                <a:cs typeface="Times New Roman" panose="02020603050405020304" pitchFamily="18" charset="0"/>
              </a:rPr>
              <a:t>, </a:t>
            </a:r>
            <a:r>
              <a:rPr lang="en-US" sz="1200" kern="100" dirty="0" err="1">
                <a:effectLst/>
                <a:latin typeface="Calibri" panose="020F0502020204030204" pitchFamily="34" charset="0"/>
                <a:ea typeface="Aptos" panose="020B0004020202020204" pitchFamily="34" charset="0"/>
                <a:cs typeface="Times New Roman" panose="02020603050405020304" pitchFamily="18" charset="0"/>
              </a:rPr>
              <a:t>box_bmi</a:t>
            </a:r>
            <a:r>
              <a:rPr lang="en-US" sz="1200" kern="100" dirty="0">
                <a:effectLst/>
                <a:latin typeface="Calibri" panose="020F0502020204030204" pitchFamily="34" charset="0"/>
                <a:ea typeface="Aptos" panose="020B0004020202020204" pitchFamily="34" charset="0"/>
                <a:cs typeface="Times New Roman" panose="02020603050405020304" pitchFamily="18" charset="0"/>
              </a:rPr>
              <a:t>, </a:t>
            </a:r>
            <a:r>
              <a:rPr lang="en-US" sz="1200" kern="100" dirty="0" err="1">
                <a:effectLst/>
                <a:latin typeface="Calibri" panose="020F0502020204030204" pitchFamily="34" charset="0"/>
                <a:ea typeface="Aptos" panose="020B0004020202020204" pitchFamily="34" charset="0"/>
                <a:cs typeface="Times New Roman" panose="02020603050405020304" pitchFamily="18" charset="0"/>
              </a:rPr>
              <a:t>Smoking_History</a:t>
            </a:r>
            <a:r>
              <a:rPr lang="en-US" sz="1200" kern="100" dirty="0">
                <a:effectLst/>
                <a:latin typeface="Calibri" panose="020F0502020204030204" pitchFamily="34" charset="0"/>
                <a:ea typeface="Aptos" panose="020B0004020202020204" pitchFamily="34" charset="0"/>
                <a:cs typeface="Times New Roman" panose="02020603050405020304" pitchFamily="18" charset="0"/>
              </a:rPr>
              <a:t> are the features which strong correlation with diabetes. </a:t>
            </a:r>
          </a:p>
          <a:p>
            <a:pPr lvl="0">
              <a:lnSpc>
                <a:spcPct val="115000"/>
              </a:lnSpc>
            </a:pP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US" sz="1200" kern="100" dirty="0">
                <a:effectLst/>
                <a:latin typeface="Calibri" panose="020F0502020204030204" pitchFamily="34" charset="0"/>
                <a:ea typeface="Aptos" panose="020B0004020202020204" pitchFamily="34" charset="0"/>
                <a:cs typeface="Times New Roman" panose="02020603050405020304" pitchFamily="18" charset="0"/>
              </a:rPr>
              <a:t>It is obvious to ignore the “race” features which proves that a person’s race is independent to diabetes.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1" name="Google Shape;358;p39">
            <a:extLst>
              <a:ext uri="{FF2B5EF4-FFF2-40B4-BE49-F238E27FC236}">
                <a16:creationId xmlns:a16="http://schemas.microsoft.com/office/drawing/2014/main" id="{A68E772E-8FBE-1E16-0F16-BF666FF3CF30}"/>
              </a:ext>
            </a:extLst>
          </p:cNvPr>
          <p:cNvSpPr txBox="1">
            <a:spLocks/>
          </p:cNvSpPr>
          <p:nvPr/>
        </p:nvSpPr>
        <p:spPr>
          <a:xfrm>
            <a:off x="474381" y="639383"/>
            <a:ext cx="2369700" cy="708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Raleway ExtraBold"/>
                <a:ea typeface="Raleway ExtraBold"/>
                <a:cs typeface="Raleway ExtraBold"/>
                <a:sym typeface="Raleway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Correlation Matrix</a:t>
            </a:r>
          </a:p>
        </p:txBody>
      </p:sp>
    </p:spTree>
    <p:extLst>
      <p:ext uri="{BB962C8B-B14F-4D97-AF65-F5344CB8AC3E}">
        <p14:creationId xmlns:p14="http://schemas.microsoft.com/office/powerpoint/2010/main" val="303668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Google Shape;396;p4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Models Used</a:t>
            </a:r>
            <a:endParaRPr dirty="0"/>
          </a:p>
        </p:txBody>
      </p:sp>
      <p:sp>
        <p:nvSpPr>
          <p:cNvPr id="401" name="Google Shape;401;p40"/>
          <p:cNvSpPr txBox="1">
            <a:spLocks noGrp="1"/>
          </p:cNvSpPr>
          <p:nvPr>
            <p:ph type="subTitle" idx="5"/>
          </p:nvPr>
        </p:nvSpPr>
        <p:spPr>
          <a:xfrm>
            <a:off x="720000" y="1112200"/>
            <a:ext cx="3575239" cy="303928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dirty="0"/>
          </a:p>
          <a:p>
            <a:pPr marL="0" lvl="0" indent="0" algn="l" rtl="0">
              <a:spcBef>
                <a:spcPts val="0"/>
              </a:spcBef>
              <a:spcAft>
                <a:spcPts val="0"/>
              </a:spcAft>
            </a:pPr>
            <a:r>
              <a:rPr lang="en-US" sz="2000" dirty="0"/>
              <a:t>1. Logistic Regression</a:t>
            </a:r>
          </a:p>
          <a:p>
            <a:pPr marL="342900" lvl="0" indent="-342900" algn="l" rtl="0">
              <a:spcBef>
                <a:spcPts val="0"/>
              </a:spcBef>
              <a:spcAft>
                <a:spcPts val="0"/>
              </a:spcAft>
              <a:buAutoNum type="arabicPeriod"/>
            </a:pPr>
            <a:endParaRPr lang="en-US" sz="2000" dirty="0"/>
          </a:p>
          <a:p>
            <a:pPr marL="0" indent="0"/>
            <a:r>
              <a:rPr lang="en-US" sz="2000" dirty="0"/>
              <a:t>2. Neural Network</a:t>
            </a:r>
          </a:p>
          <a:p>
            <a:pPr marL="0" indent="0"/>
            <a:endParaRPr lang="en-US" sz="2000" dirty="0"/>
          </a:p>
          <a:p>
            <a:pPr marL="0" indent="0"/>
            <a:r>
              <a:rPr lang="en-US" sz="2000" dirty="0"/>
              <a:t>3. Decision Tree</a:t>
            </a:r>
          </a:p>
          <a:p>
            <a:pPr marL="0" indent="0"/>
            <a:endParaRPr lang="en-US" sz="2000" dirty="0"/>
          </a:p>
          <a:p>
            <a:pPr marL="0" indent="0"/>
            <a:r>
              <a:rPr lang="en-US" sz="2000" dirty="0"/>
              <a:t>4. Random Forest</a:t>
            </a:r>
          </a:p>
          <a:p>
            <a:pPr marL="0" lvl="0" indent="0" algn="l" rtl="0">
              <a:spcBef>
                <a:spcPts val="0"/>
              </a:spcBef>
              <a:spcAft>
                <a:spcPts val="0"/>
              </a:spcAft>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7">
          <a:extLst>
            <a:ext uri="{FF2B5EF4-FFF2-40B4-BE49-F238E27FC236}">
              <a16:creationId xmlns:a16="http://schemas.microsoft.com/office/drawing/2014/main" id="{6DBF28E7-08D9-812B-C36D-7681F57B05EA}"/>
            </a:ext>
          </a:extLst>
        </p:cNvPr>
        <p:cNvGrpSpPr/>
        <p:nvPr/>
      </p:nvGrpSpPr>
      <p:grpSpPr>
        <a:xfrm>
          <a:off x="0" y="0"/>
          <a:ext cx="0" cy="0"/>
          <a:chOff x="0" y="0"/>
          <a:chExt cx="0" cy="0"/>
        </a:xfrm>
      </p:grpSpPr>
      <p:sp>
        <p:nvSpPr>
          <p:cNvPr id="408" name="Google Shape;408;p41">
            <a:extLst>
              <a:ext uri="{FF2B5EF4-FFF2-40B4-BE49-F238E27FC236}">
                <a16:creationId xmlns:a16="http://schemas.microsoft.com/office/drawing/2014/main" id="{3D492038-9D6C-5D03-A9F1-0FEF19475363}"/>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Challenges</a:t>
            </a:r>
            <a:endParaRPr sz="2500" dirty="0"/>
          </a:p>
        </p:txBody>
      </p:sp>
      <p:sp>
        <p:nvSpPr>
          <p:cNvPr id="409" name="Google Shape;409;p41">
            <a:extLst>
              <a:ext uri="{FF2B5EF4-FFF2-40B4-BE49-F238E27FC236}">
                <a16:creationId xmlns:a16="http://schemas.microsoft.com/office/drawing/2014/main" id="{5BB89172-8344-912E-90B8-7525C7F020FE}"/>
              </a:ext>
            </a:extLst>
          </p:cNvPr>
          <p:cNvSpPr txBox="1">
            <a:spLocks noGrp="1"/>
          </p:cNvSpPr>
          <p:nvPr>
            <p:ph type="subTitle" idx="1"/>
          </p:nvPr>
        </p:nvSpPr>
        <p:spPr>
          <a:xfrm>
            <a:off x="713100" y="1743857"/>
            <a:ext cx="2233500" cy="1163400"/>
          </a:xfrm>
          <a:prstGeom prst="rect">
            <a:avLst/>
          </a:prstGeom>
        </p:spPr>
        <p:txBody>
          <a:bodyPr spcFirstLastPara="1" wrap="square" lIns="91425" tIns="91425" rIns="91425" bIns="91425" anchor="t" anchorCtr="0">
            <a:noAutofit/>
          </a:bodyPr>
          <a:lstStyle/>
          <a:p>
            <a:pPr marL="0" indent="0"/>
            <a:r>
              <a:rPr lang="en-US" dirty="0">
                <a:solidFill>
                  <a:srgbClr val="0E0E0E"/>
                </a:solidFill>
                <a:effectLst/>
                <a:latin typeface="Calibri" panose="020F0502020204030204" pitchFamily="34" charset="0"/>
                <a:cs typeface="Calibri" panose="020F0502020204030204" pitchFamily="34" charset="0"/>
              </a:rPr>
              <a:t>The dataset had a significant class imbalance, with only 8.5% of individuals diagnosed with diabetes.</a:t>
            </a:r>
          </a:p>
          <a:p>
            <a:pPr marL="0" lvl="0" indent="0" algn="l" rtl="0">
              <a:spcBef>
                <a:spcPts val="0"/>
              </a:spcBef>
              <a:spcAft>
                <a:spcPts val="0"/>
              </a:spcAft>
              <a:buNone/>
            </a:pPr>
            <a:endParaRPr lang="en-US" dirty="0"/>
          </a:p>
        </p:txBody>
      </p:sp>
      <p:sp>
        <p:nvSpPr>
          <p:cNvPr id="410" name="Google Shape;410;p41">
            <a:extLst>
              <a:ext uri="{FF2B5EF4-FFF2-40B4-BE49-F238E27FC236}">
                <a16:creationId xmlns:a16="http://schemas.microsoft.com/office/drawing/2014/main" id="{835F5A53-D025-B1DA-479B-3AC68B521713}"/>
              </a:ext>
            </a:extLst>
          </p:cNvPr>
          <p:cNvSpPr txBox="1">
            <a:spLocks noGrp="1"/>
          </p:cNvSpPr>
          <p:nvPr>
            <p:ph type="subTitle" idx="2"/>
          </p:nvPr>
        </p:nvSpPr>
        <p:spPr>
          <a:xfrm>
            <a:off x="3430549" y="1750135"/>
            <a:ext cx="2233500" cy="1163400"/>
          </a:xfrm>
          <a:prstGeom prst="rect">
            <a:avLst/>
          </a:prstGeom>
        </p:spPr>
        <p:txBody>
          <a:bodyPr spcFirstLastPara="1" wrap="square" lIns="91425" tIns="91425" rIns="91425" bIns="91425" anchor="t" anchorCtr="0">
            <a:noAutofit/>
          </a:bodyPr>
          <a:lstStyle/>
          <a:p>
            <a:pPr marL="0" indent="0"/>
            <a:r>
              <a:rPr lang="en-US" dirty="0">
                <a:solidFill>
                  <a:srgbClr val="0E0E0E"/>
                </a:solidFill>
                <a:effectLst/>
                <a:latin typeface="Calibri" panose="020F0502020204030204" pitchFamily="34" charset="0"/>
                <a:cs typeface="Calibri" panose="020F0502020204030204" pitchFamily="34" charset="0"/>
              </a:rPr>
              <a:t>Metrics such as BMI, HbA1c levels, and blood glucose levels exhibited high skewness.</a:t>
            </a:r>
          </a:p>
          <a:p>
            <a:pPr marL="0" lvl="0" indent="0" algn="l" rtl="0">
              <a:spcBef>
                <a:spcPts val="0"/>
              </a:spcBef>
              <a:spcAft>
                <a:spcPts val="0"/>
              </a:spcAft>
              <a:buNone/>
            </a:pPr>
            <a:endParaRPr dirty="0"/>
          </a:p>
        </p:txBody>
      </p:sp>
      <p:sp>
        <p:nvSpPr>
          <p:cNvPr id="411" name="Google Shape;411;p41">
            <a:extLst>
              <a:ext uri="{FF2B5EF4-FFF2-40B4-BE49-F238E27FC236}">
                <a16:creationId xmlns:a16="http://schemas.microsoft.com/office/drawing/2014/main" id="{7AF7DA4D-A5C6-45A4-6CBC-5E383B23A754}"/>
              </a:ext>
            </a:extLst>
          </p:cNvPr>
          <p:cNvSpPr txBox="1">
            <a:spLocks noGrp="1"/>
          </p:cNvSpPr>
          <p:nvPr>
            <p:ph type="subTitle" idx="3"/>
          </p:nvPr>
        </p:nvSpPr>
        <p:spPr>
          <a:xfrm>
            <a:off x="713100" y="3288050"/>
            <a:ext cx="2233500" cy="1163400"/>
          </a:xfrm>
          <a:prstGeom prst="rect">
            <a:avLst/>
          </a:prstGeom>
        </p:spPr>
        <p:txBody>
          <a:bodyPr spcFirstLastPara="1" wrap="square" lIns="91425" tIns="91425" rIns="91425" bIns="91425" anchor="t" anchorCtr="0">
            <a:noAutofit/>
          </a:bodyPr>
          <a:lstStyle/>
          <a:p>
            <a:pPr marL="0" indent="0"/>
            <a:r>
              <a:rPr lang="en-US" dirty="0">
                <a:solidFill>
                  <a:srgbClr val="0E0E0E"/>
                </a:solidFill>
                <a:effectLst/>
                <a:latin typeface="Calibri" panose="020F0502020204030204" pitchFamily="34" charset="0"/>
                <a:cs typeface="Calibri" panose="020F0502020204030204" pitchFamily="34" charset="0"/>
              </a:rPr>
              <a:t>We applied the </a:t>
            </a:r>
            <a:r>
              <a:rPr lang="en-US" b="1" dirty="0">
                <a:solidFill>
                  <a:srgbClr val="0E0E0E"/>
                </a:solidFill>
                <a:effectLst/>
                <a:latin typeface="Calibri" panose="020F0502020204030204" pitchFamily="34" charset="0"/>
                <a:cs typeface="Calibri" panose="020F0502020204030204" pitchFamily="34" charset="0"/>
              </a:rPr>
              <a:t>SMOTEENN technique</a:t>
            </a:r>
            <a:r>
              <a:rPr lang="en-US" dirty="0">
                <a:solidFill>
                  <a:srgbClr val="0E0E0E"/>
                </a:solidFill>
                <a:effectLst/>
                <a:latin typeface="Calibri" panose="020F0502020204030204" pitchFamily="34" charset="0"/>
                <a:cs typeface="Calibri" panose="020F0502020204030204" pitchFamily="34" charset="0"/>
              </a:rPr>
              <a:t> (Synthetic Minority Oversampling Technique and Edited Nearest Neighbors) to address the class imbalance.</a:t>
            </a:r>
          </a:p>
          <a:p>
            <a:pPr marL="0" lvl="0" indent="0" algn="l" rtl="0">
              <a:spcBef>
                <a:spcPts val="0"/>
              </a:spcBef>
              <a:spcAft>
                <a:spcPts val="0"/>
              </a:spcAft>
              <a:buNone/>
            </a:pPr>
            <a:endParaRPr dirty="0"/>
          </a:p>
        </p:txBody>
      </p:sp>
      <p:sp>
        <p:nvSpPr>
          <p:cNvPr id="412" name="Google Shape;412;p41">
            <a:extLst>
              <a:ext uri="{FF2B5EF4-FFF2-40B4-BE49-F238E27FC236}">
                <a16:creationId xmlns:a16="http://schemas.microsoft.com/office/drawing/2014/main" id="{3E1B1A63-858B-0429-F83F-A101B845E520}"/>
              </a:ext>
            </a:extLst>
          </p:cNvPr>
          <p:cNvSpPr txBox="1">
            <a:spLocks noGrp="1"/>
          </p:cNvSpPr>
          <p:nvPr>
            <p:ph type="subTitle" idx="4"/>
          </p:nvPr>
        </p:nvSpPr>
        <p:spPr>
          <a:xfrm>
            <a:off x="3455250" y="3288050"/>
            <a:ext cx="2233500" cy="1163400"/>
          </a:xfrm>
          <a:prstGeom prst="rect">
            <a:avLst/>
          </a:prstGeom>
        </p:spPr>
        <p:txBody>
          <a:bodyPr spcFirstLastPara="1" wrap="square" lIns="91425" tIns="91425" rIns="91425" bIns="91425" anchor="t" anchorCtr="0">
            <a:noAutofit/>
          </a:bodyPr>
          <a:lstStyle/>
          <a:p>
            <a:pPr marL="0" indent="0"/>
            <a:r>
              <a:rPr lang="en-US" dirty="0">
                <a:solidFill>
                  <a:srgbClr val="0E0E0E"/>
                </a:solidFill>
                <a:effectLst/>
                <a:latin typeface="Calibri" panose="020F0502020204030204" pitchFamily="34" charset="0"/>
                <a:cs typeface="Calibri" panose="020F0502020204030204" pitchFamily="34" charset="0"/>
              </a:rPr>
              <a:t>We applied </a:t>
            </a:r>
            <a:r>
              <a:rPr lang="en-US" dirty="0" err="1">
                <a:solidFill>
                  <a:srgbClr val="0E0E0E"/>
                </a:solidFill>
                <a:effectLst/>
                <a:latin typeface="Calibri" panose="020F0502020204030204" pitchFamily="34" charset="0"/>
                <a:cs typeface="Calibri" panose="020F0502020204030204" pitchFamily="34" charset="0"/>
              </a:rPr>
              <a:t>boxcox</a:t>
            </a:r>
            <a:r>
              <a:rPr lang="en-US" dirty="0">
                <a:solidFill>
                  <a:srgbClr val="0E0E0E"/>
                </a:solidFill>
                <a:effectLst/>
                <a:latin typeface="Calibri" panose="020F0502020204030204" pitchFamily="34" charset="0"/>
                <a:cs typeface="Calibri" panose="020F0502020204030204" pitchFamily="34" charset="0"/>
              </a:rPr>
              <a:t> transformation to ensure uniformity and stability across models.</a:t>
            </a:r>
          </a:p>
          <a:p>
            <a:pPr marL="0" lvl="0" indent="0" algn="l" rtl="0">
              <a:spcBef>
                <a:spcPts val="0"/>
              </a:spcBef>
              <a:spcAft>
                <a:spcPts val="0"/>
              </a:spcAft>
              <a:buNone/>
            </a:pPr>
            <a:endParaRPr dirty="0"/>
          </a:p>
        </p:txBody>
      </p:sp>
      <p:sp>
        <p:nvSpPr>
          <p:cNvPr id="413" name="Google Shape;413;p41">
            <a:extLst>
              <a:ext uri="{FF2B5EF4-FFF2-40B4-BE49-F238E27FC236}">
                <a16:creationId xmlns:a16="http://schemas.microsoft.com/office/drawing/2014/main" id="{F2A90508-6D8E-38A9-7C15-A0384D23C564}"/>
              </a:ext>
            </a:extLst>
          </p:cNvPr>
          <p:cNvSpPr txBox="1">
            <a:spLocks noGrp="1"/>
          </p:cNvSpPr>
          <p:nvPr>
            <p:ph type="subTitle" idx="7"/>
          </p:nvPr>
        </p:nvSpPr>
        <p:spPr>
          <a:xfrm>
            <a:off x="713100" y="1478350"/>
            <a:ext cx="22335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Challenge 1</a:t>
            </a:r>
            <a:endParaRPr dirty="0"/>
          </a:p>
        </p:txBody>
      </p:sp>
      <p:sp>
        <p:nvSpPr>
          <p:cNvPr id="414" name="Google Shape;414;p41">
            <a:extLst>
              <a:ext uri="{FF2B5EF4-FFF2-40B4-BE49-F238E27FC236}">
                <a16:creationId xmlns:a16="http://schemas.microsoft.com/office/drawing/2014/main" id="{26206534-B884-5AC1-7057-B1EF228A0C07}"/>
              </a:ext>
            </a:extLst>
          </p:cNvPr>
          <p:cNvSpPr txBox="1">
            <a:spLocks noGrp="1"/>
          </p:cNvSpPr>
          <p:nvPr>
            <p:ph type="subTitle" idx="8"/>
          </p:nvPr>
        </p:nvSpPr>
        <p:spPr>
          <a:xfrm>
            <a:off x="3457650" y="1478350"/>
            <a:ext cx="2231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Challenge 2</a:t>
            </a:r>
            <a:endParaRPr dirty="0"/>
          </a:p>
        </p:txBody>
      </p:sp>
      <p:sp>
        <p:nvSpPr>
          <p:cNvPr id="415" name="Google Shape;415;p41">
            <a:extLst>
              <a:ext uri="{FF2B5EF4-FFF2-40B4-BE49-F238E27FC236}">
                <a16:creationId xmlns:a16="http://schemas.microsoft.com/office/drawing/2014/main" id="{33E34C5E-A5D6-DF34-F4DB-2B322F190246}"/>
              </a:ext>
            </a:extLst>
          </p:cNvPr>
          <p:cNvSpPr txBox="1">
            <a:spLocks noGrp="1"/>
          </p:cNvSpPr>
          <p:nvPr>
            <p:ph type="subTitle" idx="9"/>
          </p:nvPr>
        </p:nvSpPr>
        <p:spPr>
          <a:xfrm>
            <a:off x="6172699" y="1478350"/>
            <a:ext cx="2231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Challenge 3</a:t>
            </a:r>
            <a:endParaRPr dirty="0"/>
          </a:p>
        </p:txBody>
      </p:sp>
      <p:sp>
        <p:nvSpPr>
          <p:cNvPr id="416" name="Google Shape;416;p41">
            <a:extLst>
              <a:ext uri="{FF2B5EF4-FFF2-40B4-BE49-F238E27FC236}">
                <a16:creationId xmlns:a16="http://schemas.microsoft.com/office/drawing/2014/main" id="{D843ED82-D3FD-739B-6BAA-E13AC634D27E}"/>
              </a:ext>
            </a:extLst>
          </p:cNvPr>
          <p:cNvSpPr txBox="1">
            <a:spLocks noGrp="1"/>
          </p:cNvSpPr>
          <p:nvPr>
            <p:ph type="subTitle" idx="5"/>
          </p:nvPr>
        </p:nvSpPr>
        <p:spPr>
          <a:xfrm>
            <a:off x="6197400" y="1743857"/>
            <a:ext cx="2233500" cy="1163400"/>
          </a:xfrm>
          <a:prstGeom prst="rect">
            <a:avLst/>
          </a:prstGeom>
        </p:spPr>
        <p:txBody>
          <a:bodyPr spcFirstLastPara="1" wrap="square" lIns="91425" tIns="91425" rIns="91425" bIns="91425" anchor="t" anchorCtr="0">
            <a:noAutofit/>
          </a:bodyPr>
          <a:lstStyle/>
          <a:p>
            <a:pPr marL="0" indent="0"/>
            <a:r>
              <a:rPr lang="en-US" dirty="0">
                <a:solidFill>
                  <a:srgbClr val="0E0E0E"/>
                </a:solidFill>
                <a:effectLst/>
                <a:latin typeface="Calibri" panose="020F0502020204030204" pitchFamily="34" charset="0"/>
                <a:cs typeface="Calibri" panose="020F0502020204030204" pitchFamily="34" charset="0"/>
              </a:rPr>
              <a:t>While models like Neural Networks and Random Forests provided high accuracy, their complexity made interpretability challenging</a:t>
            </a:r>
          </a:p>
          <a:p>
            <a:pPr marL="0" lvl="0" indent="0" algn="l" rtl="0">
              <a:spcBef>
                <a:spcPts val="0"/>
              </a:spcBef>
              <a:spcAft>
                <a:spcPts val="0"/>
              </a:spcAft>
              <a:buNone/>
            </a:pPr>
            <a:endParaRPr lang="en-US" dirty="0"/>
          </a:p>
        </p:txBody>
      </p:sp>
      <p:sp>
        <p:nvSpPr>
          <p:cNvPr id="417" name="Google Shape;417;p41">
            <a:extLst>
              <a:ext uri="{FF2B5EF4-FFF2-40B4-BE49-F238E27FC236}">
                <a16:creationId xmlns:a16="http://schemas.microsoft.com/office/drawing/2014/main" id="{5AC4106E-9448-E1A7-624B-742F67FDC66F}"/>
              </a:ext>
            </a:extLst>
          </p:cNvPr>
          <p:cNvSpPr txBox="1">
            <a:spLocks noGrp="1"/>
          </p:cNvSpPr>
          <p:nvPr>
            <p:ph type="subTitle" idx="6"/>
          </p:nvPr>
        </p:nvSpPr>
        <p:spPr>
          <a:xfrm>
            <a:off x="6197400" y="3288050"/>
            <a:ext cx="2233500" cy="1163400"/>
          </a:xfrm>
          <a:prstGeom prst="rect">
            <a:avLst/>
          </a:prstGeom>
        </p:spPr>
        <p:txBody>
          <a:bodyPr spcFirstLastPara="1" wrap="square" lIns="91425" tIns="91425" rIns="91425" bIns="91425" anchor="t" anchorCtr="0">
            <a:noAutofit/>
          </a:bodyPr>
          <a:lstStyle/>
          <a:p>
            <a:pPr marL="0" indent="0"/>
            <a:r>
              <a:rPr lang="en-US" dirty="0">
                <a:solidFill>
                  <a:srgbClr val="0E0E0E"/>
                </a:solidFill>
                <a:effectLst/>
                <a:latin typeface="Calibri" panose="020F0502020204030204" pitchFamily="34" charset="0"/>
                <a:cs typeface="Calibri" panose="020F0502020204030204" pitchFamily="34" charset="0"/>
              </a:rPr>
              <a:t>We supplemented these models with simpler algorithms like Decision Trees, which provided clear decision rules and interpretable results</a:t>
            </a:r>
          </a:p>
          <a:p>
            <a:pPr marL="0" lvl="0" indent="0" algn="l" rtl="0">
              <a:spcBef>
                <a:spcPts val="0"/>
              </a:spcBef>
              <a:spcAft>
                <a:spcPts val="0"/>
              </a:spcAft>
              <a:buNone/>
            </a:pPr>
            <a:endParaRPr lang="en-US" dirty="0"/>
          </a:p>
        </p:txBody>
      </p:sp>
      <p:sp>
        <p:nvSpPr>
          <p:cNvPr id="418" name="Google Shape;418;p41">
            <a:extLst>
              <a:ext uri="{FF2B5EF4-FFF2-40B4-BE49-F238E27FC236}">
                <a16:creationId xmlns:a16="http://schemas.microsoft.com/office/drawing/2014/main" id="{77C9978A-992C-8164-231D-87A7E702E876}"/>
              </a:ext>
            </a:extLst>
          </p:cNvPr>
          <p:cNvSpPr txBox="1">
            <a:spLocks noGrp="1"/>
          </p:cNvSpPr>
          <p:nvPr>
            <p:ph type="subTitle" idx="13"/>
          </p:nvPr>
        </p:nvSpPr>
        <p:spPr>
          <a:xfrm>
            <a:off x="713100" y="3034188"/>
            <a:ext cx="22335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Solution 1</a:t>
            </a:r>
            <a:endParaRPr dirty="0"/>
          </a:p>
        </p:txBody>
      </p:sp>
      <p:sp>
        <p:nvSpPr>
          <p:cNvPr id="419" name="Google Shape;419;p41">
            <a:extLst>
              <a:ext uri="{FF2B5EF4-FFF2-40B4-BE49-F238E27FC236}">
                <a16:creationId xmlns:a16="http://schemas.microsoft.com/office/drawing/2014/main" id="{B582080D-CB44-B62B-D4A5-D2C3ABD0CD20}"/>
              </a:ext>
            </a:extLst>
          </p:cNvPr>
          <p:cNvSpPr txBox="1">
            <a:spLocks noGrp="1"/>
          </p:cNvSpPr>
          <p:nvPr>
            <p:ph type="subTitle" idx="14"/>
          </p:nvPr>
        </p:nvSpPr>
        <p:spPr>
          <a:xfrm>
            <a:off x="3457650" y="3034193"/>
            <a:ext cx="2231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Solution 2</a:t>
            </a:r>
            <a:endParaRPr dirty="0"/>
          </a:p>
        </p:txBody>
      </p:sp>
      <p:sp>
        <p:nvSpPr>
          <p:cNvPr id="420" name="Google Shape;420;p41">
            <a:extLst>
              <a:ext uri="{FF2B5EF4-FFF2-40B4-BE49-F238E27FC236}">
                <a16:creationId xmlns:a16="http://schemas.microsoft.com/office/drawing/2014/main" id="{EDC1A9A5-1C66-EE62-7F8E-5A00C80CB5EC}"/>
              </a:ext>
            </a:extLst>
          </p:cNvPr>
          <p:cNvSpPr txBox="1">
            <a:spLocks noGrp="1"/>
          </p:cNvSpPr>
          <p:nvPr>
            <p:ph type="subTitle" idx="15"/>
          </p:nvPr>
        </p:nvSpPr>
        <p:spPr>
          <a:xfrm>
            <a:off x="6199800" y="3034193"/>
            <a:ext cx="2231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Solution 3</a:t>
            </a:r>
            <a:endParaRPr dirty="0"/>
          </a:p>
        </p:txBody>
      </p:sp>
    </p:spTree>
    <p:extLst>
      <p:ext uri="{BB962C8B-B14F-4D97-AF65-F5344CB8AC3E}">
        <p14:creationId xmlns:p14="http://schemas.microsoft.com/office/powerpoint/2010/main" val="214667074"/>
      </p:ext>
    </p:extLst>
  </p:cSld>
  <p:clrMapOvr>
    <a:masterClrMapping/>
  </p:clrMapOvr>
</p:sld>
</file>

<file path=ppt/theme/theme1.xml><?xml version="1.0" encoding="utf-8"?>
<a:theme xmlns:a="http://schemas.openxmlformats.org/drawingml/2006/main" name="Succession Planning Project Proposal by Slidesgo">
  <a:themeElements>
    <a:clrScheme name="Simple Light">
      <a:dk1>
        <a:srgbClr val="0E1D35"/>
      </a:dk1>
      <a:lt1>
        <a:srgbClr val="FAFAFA"/>
      </a:lt1>
      <a:dk2>
        <a:srgbClr val="C3C3C3"/>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1337</TotalTime>
  <Words>1577</Words>
  <Application>Microsoft Macintosh PowerPoint</Application>
  <PresentationFormat>On-screen Show (16:9)</PresentationFormat>
  <Paragraphs>161</Paragraphs>
  <Slides>16</Slides>
  <Notes>13</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16</vt:i4>
      </vt:variant>
    </vt:vector>
  </HeadingPairs>
  <TitlesOfParts>
    <vt:vector size="31" baseType="lpstr">
      <vt:lpstr>Raleway</vt:lpstr>
      <vt:lpstr>Raleway Medium</vt:lpstr>
      <vt:lpstr>Symbol</vt:lpstr>
      <vt:lpstr>.AppleSystemUIFont</vt:lpstr>
      <vt:lpstr>PT Sans</vt:lpstr>
      <vt:lpstr>Calibri</vt:lpstr>
      <vt:lpstr>-apple-system</vt:lpstr>
      <vt:lpstr>Aptos</vt:lpstr>
      <vt:lpstr>Proxima Nova</vt:lpstr>
      <vt:lpstr>Proxima Nova Semibold</vt:lpstr>
      <vt:lpstr>Raleway ExtraBold</vt:lpstr>
      <vt:lpstr>Arial</vt:lpstr>
      <vt:lpstr>Open Sans</vt:lpstr>
      <vt:lpstr>Succession Planning Project Proposal by Slidesgo</vt:lpstr>
      <vt:lpstr>Slidesgo Final Pages</vt:lpstr>
      <vt:lpstr>  BUAN 6356.002 - BA with R Predictive Modelling</vt:lpstr>
      <vt:lpstr>Table of contents</vt:lpstr>
      <vt:lpstr>Objectives</vt:lpstr>
      <vt:lpstr>Dataset Overview</vt:lpstr>
      <vt:lpstr>PowerPoint Presentation</vt:lpstr>
      <vt:lpstr>PowerPoint Presentation</vt:lpstr>
      <vt:lpstr>PowerPoint Presentation</vt:lpstr>
      <vt:lpstr>Models Used</vt:lpstr>
      <vt:lpstr>Challenges</vt:lpstr>
      <vt:lpstr>Logistic Regression</vt:lpstr>
      <vt:lpstr>Neural Network</vt:lpstr>
      <vt:lpstr>Decision Tree</vt:lpstr>
      <vt:lpstr>Logistic Regression</vt:lpstr>
      <vt:lpstr>Impact and Value</vt:lpstr>
      <vt:lpstr>Key Takeaway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Karthik Raj</dc:creator>
  <cp:lastModifiedBy>Garg, Anuj</cp:lastModifiedBy>
  <cp:revision>35</cp:revision>
  <dcterms:modified xsi:type="dcterms:W3CDTF">2024-12-04T21:02:29Z</dcterms:modified>
</cp:coreProperties>
</file>