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8" r:id="rId9"/>
    <p:sldId id="269" r:id="rId10"/>
    <p:sldId id="270" r:id="rId11"/>
    <p:sldId id="262" r:id="rId12"/>
    <p:sldId id="263" r:id="rId13"/>
    <p:sldId id="271" r:id="rId14"/>
    <p:sldId id="273" r:id="rId15"/>
    <p:sldId id="274" r:id="rId16"/>
    <p:sldId id="272" r:id="rId17"/>
    <p:sldId id="276" r:id="rId18"/>
    <p:sldId id="264" r:id="rId19"/>
    <p:sldId id="265" r:id="rId20"/>
    <p:sldId id="266" r:id="rId21"/>
    <p:sldId id="26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831" autoAdjust="0"/>
    <p:restoredTop sz="94660"/>
  </p:normalViewPr>
  <p:slideViewPr>
    <p:cSldViewPr snapToGrid="0">
      <p:cViewPr>
        <p:scale>
          <a:sx n="100" d="100"/>
          <a:sy n="100" d="100"/>
        </p:scale>
        <p:origin x="-802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A5579-5FAE-4D79-BADB-24F448772159}" type="datetimeFigureOut">
              <a:rPr lang="en-IN" smtClean="0"/>
              <a:pPr/>
              <a:t>13-05-2024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BD690-5D1C-4A22-A83F-72B087D8A35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9438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2BD690-5D1C-4A22-A83F-72B087D8A357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oundRect">
            <a:avLst>
              <a:gd name="adj" fmla="val 10194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 b="1">
                <a:solidFill>
                  <a:srgbClr val="C00000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5C03C-4E4B-456A-82F7-0C8C80F802A4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7138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A53856-92C1-48E2-A678-16485DB25C68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10433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39461-CAE6-476C-8ED6-DBF4B56C1ADD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744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95D1B65D-8994-4450-B653-98A64B0BFF72}"/>
              </a:ext>
            </a:extLst>
          </p:cNvPr>
          <p:cNvCxnSpPr/>
          <p:nvPr userDrawn="1"/>
        </p:nvCxnSpPr>
        <p:spPr>
          <a:xfrm>
            <a:off x="0" y="6272613"/>
            <a:ext cx="91440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875350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2FD6B-8032-4829-B4E8-B5A13942ACB1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69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0B156-E9C2-4089-BE8B-039826BBCF49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112646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BAA8F2-CEBB-42F2-ABB5-DBEDC54A2724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3898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4DCA7-BC2C-498A-8892-C3DA341BAC80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74647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EF9A9-599A-4B35-AA32-0CE3A73C181A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524000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88FD7-AC07-442D-84DA-2C9F324FA9B7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64636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60739-263C-4AC0-908C-23A0496DBB8C}" type="datetime1">
              <a:rPr lang="en-IN" smtClean="0"/>
              <a:pPr/>
              <a:t>13-05-2024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30462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007" y="222192"/>
            <a:ext cx="8785077" cy="632387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none"/>
        </p:style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006" y="1008404"/>
            <a:ext cx="8785077" cy="51958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006" y="6363177"/>
            <a:ext cx="11878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6AF89DF0-7DAD-40C2-A6C2-6C23C0306B67}" type="datetime1">
              <a:rPr lang="en-IN" smtClean="0"/>
              <a:pPr/>
              <a:t>13-05-2024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8603" y="6364897"/>
            <a:ext cx="69050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17606" y="6364896"/>
            <a:ext cx="538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fld id="{ADFB7573-0EEC-4F18-B4D8-B9624EC7F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78954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Leelawadee" panose="020B0502040204020203" pitchFamily="34" charset="-34"/>
          <a:ea typeface="+mj-ea"/>
          <a:cs typeface="Leelawadee" panose="020B0502040204020203" pitchFamily="34" charset="-34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C00000"/>
          </a:solidFill>
          <a:latin typeface="Book Antiqua" panose="0204060205030503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ook Antiqua" panose="0204060205030503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azCb5Zj76UQ" TargetMode="External"/><Relationship Id="rId2" Type="http://schemas.openxmlformats.org/officeDocument/2006/relationships/hyperlink" Target="https://www.youtube.com/watch?v=w-9ddDrOl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93E162-9269-475D-82BD-7ED6F020D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176" y="310896"/>
            <a:ext cx="8641080" cy="1655763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000" dirty="0">
                <a:solidFill>
                  <a:srgbClr val="FF0000"/>
                </a:solidFill>
                <a:cs typeface="Leelawadee" panose="020B0502040204020203"/>
              </a:rPr>
              <a:t>Applied Internet of Things(CSE 2198</a:t>
            </a:r>
            <a:r>
              <a:rPr lang="en-US" sz="2000" dirty="0" smtClean="0">
                <a:solidFill>
                  <a:srgbClr val="FF0000"/>
                </a:solidFill>
                <a:cs typeface="Leelawadee" panose="020B0502040204020203"/>
              </a:rPr>
              <a:t>)</a:t>
            </a:r>
            <a:br>
              <a:rPr lang="en-US" sz="2000" dirty="0" smtClean="0">
                <a:solidFill>
                  <a:srgbClr val="FF0000"/>
                </a:solidFill>
                <a:cs typeface="Leelawadee" panose="020B0502040204020203"/>
              </a:rPr>
            </a:br>
            <a:r>
              <a:rPr lang="en-US" sz="2000" dirty="0">
                <a:solidFill>
                  <a:srgbClr val="FF0000"/>
                </a:solidFill>
                <a:cs typeface="Leelawadee" panose="020B0502040204020203"/>
              </a:rPr>
              <a:t/>
            </a:r>
            <a:br>
              <a:rPr lang="en-US" sz="2000" dirty="0">
                <a:solidFill>
                  <a:srgbClr val="FF0000"/>
                </a:solidFill>
                <a:cs typeface="Leelawadee" panose="020B0502040204020203"/>
              </a:rPr>
            </a:br>
            <a:r>
              <a:rPr lang="en-US" sz="2000" b="0" dirty="0">
                <a:cs typeface="Leelawadee" panose="020B0502040204020203"/>
              </a:rPr>
              <a:t>Project Presentation </a:t>
            </a:r>
            <a:r>
              <a:rPr lang="en-US" sz="2000" b="0" dirty="0" smtClean="0">
                <a:cs typeface="Leelawadee" panose="020B0502040204020203"/>
              </a:rPr>
              <a:t>on</a:t>
            </a:r>
            <a:br>
              <a:rPr lang="en-US" sz="2000" b="0" dirty="0" smtClean="0">
                <a:cs typeface="Leelawadee" panose="020B0502040204020203"/>
              </a:rPr>
            </a:br>
            <a:r>
              <a:rPr lang="en-US" sz="2000" dirty="0">
                <a:cs typeface="Leelawadee" panose="020B0502040204020203"/>
              </a:rPr>
              <a:t/>
            </a:r>
            <a:br>
              <a:rPr lang="en-US" sz="2000" dirty="0">
                <a:cs typeface="Leelawadee" panose="020B0502040204020203"/>
              </a:rPr>
            </a:br>
            <a:r>
              <a:rPr lang="en-US" sz="2000" dirty="0" smtClean="0">
                <a:cs typeface="Leelawadee" panose="020B0502040204020203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cs typeface="Leelawadee" panose="020B0502040204020203"/>
              </a:rPr>
              <a:t>IoT Car Parking System with Raspberry Pi &amp; MQTT Integration</a:t>
            </a:r>
            <a:endParaRPr lang="en-IN" sz="2000" b="0" dirty="0">
              <a:solidFill>
                <a:srgbClr val="FF0000"/>
              </a:solidFill>
              <a:cs typeface="Leelawadee" panose="020B0502040204020203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C9F460B-EF8D-4E52-A112-BCE867A59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02" y="2948473"/>
            <a:ext cx="3361366" cy="12960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Supervisor: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Dr</a:t>
            </a:r>
            <a:r>
              <a:rPr lang="en-US" sz="2000" dirty="0" smtClean="0">
                <a:solidFill>
                  <a:schemeClr val="tx1"/>
                </a:solidFill>
              </a:rPr>
              <a:t>. Biswaranjan Swain </a:t>
            </a:r>
            <a:endParaRPr lang="en-US" sz="20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="" xmlns:a16="http://schemas.microsoft.com/office/drawing/2014/main" id="{CBF480FF-180A-4C81-A907-DD371FF4ACE9}"/>
              </a:ext>
            </a:extLst>
          </p:cNvPr>
          <p:cNvSpPr txBox="1">
            <a:spLocks/>
          </p:cNvSpPr>
          <p:nvPr/>
        </p:nvSpPr>
        <p:spPr>
          <a:xfrm>
            <a:off x="5684965" y="2339679"/>
            <a:ext cx="3154680" cy="22951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FF0000"/>
                </a:solidFill>
              </a:rPr>
              <a:t>Presented by:</a:t>
            </a:r>
            <a:endParaRPr lang="en-US" b="1" dirty="0">
              <a:solidFill>
                <a:srgbClr val="FF0000"/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Sucharita Gorai(</a:t>
            </a:r>
            <a:r>
              <a:rPr lang="en-US" sz="1400" b="1" dirty="0" smtClean="0"/>
              <a:t>2241007031</a:t>
            </a:r>
            <a:r>
              <a:rPr lang="en-US" sz="1400" b="1" dirty="0" smtClean="0">
                <a:solidFill>
                  <a:schemeClr val="tx1"/>
                </a:solidFill>
              </a:rPr>
              <a:t>) </a:t>
            </a:r>
          </a:p>
          <a:p>
            <a:pPr algn="l"/>
            <a:r>
              <a:rPr lang="en-IN" sz="1400" b="1" dirty="0" smtClean="0">
                <a:solidFill>
                  <a:schemeClr val="tx1"/>
                </a:solidFill>
              </a:rPr>
              <a:t>Ruchismita Bastia</a:t>
            </a:r>
            <a:r>
              <a:rPr lang="en-US" sz="1400" b="1" dirty="0" smtClean="0"/>
              <a:t>(2241002056)</a:t>
            </a:r>
            <a:endParaRPr lang="en-US" sz="1400" b="1" dirty="0">
              <a:solidFill>
                <a:schemeClr val="tx1"/>
              </a:solidFill>
            </a:endParaRPr>
          </a:p>
          <a:p>
            <a:pPr algn="l"/>
            <a:r>
              <a:rPr lang="en-US" sz="1400" b="1" dirty="0" smtClean="0">
                <a:solidFill>
                  <a:schemeClr val="tx1"/>
                </a:solidFill>
              </a:rPr>
              <a:t>Dibyajyoti Sahoo(</a:t>
            </a:r>
            <a:r>
              <a:rPr lang="en-US" sz="1400" b="1" dirty="0" smtClean="0"/>
              <a:t>2241019074</a:t>
            </a:r>
            <a:r>
              <a:rPr lang="en-US" sz="1400" b="1" dirty="0" smtClean="0">
                <a:solidFill>
                  <a:schemeClr val="tx1"/>
                </a:solidFill>
              </a:rPr>
              <a:t>)</a:t>
            </a:r>
          </a:p>
          <a:p>
            <a:pPr algn="l"/>
            <a:r>
              <a:rPr lang="en-IN" sz="1400" b="1" dirty="0" smtClean="0">
                <a:solidFill>
                  <a:schemeClr val="tx1"/>
                </a:solidFill>
              </a:rPr>
              <a:t>Prem Kumar Khuntia(</a:t>
            </a:r>
            <a:r>
              <a:rPr lang="en-US" sz="1400" b="1" dirty="0" smtClean="0"/>
              <a:t>2241011061</a:t>
            </a:r>
            <a:r>
              <a:rPr lang="en-IN" sz="1400" b="1" dirty="0" smtClean="0">
                <a:solidFill>
                  <a:schemeClr val="tx1"/>
                </a:solidFill>
              </a:rPr>
              <a:t>)</a:t>
            </a:r>
            <a:endParaRPr lang="en-US" sz="1400" b="1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" name="Picture">
            <a:extLst>
              <a:ext uri="{FF2B5EF4-FFF2-40B4-BE49-F238E27FC236}">
                <a16:creationId xmlns="" xmlns:a16="http://schemas.microsoft.com/office/drawing/2014/main" id="{FDF4EF9C-1C59-4B21-AC6D-C604B3D05DC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57527" y="2586628"/>
            <a:ext cx="1847850" cy="18472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Subtitle 2">
            <a:extLst>
              <a:ext uri="{FF2B5EF4-FFF2-40B4-BE49-F238E27FC236}">
                <a16:creationId xmlns="" xmlns:a16="http://schemas.microsoft.com/office/drawing/2014/main" id="{775B10EB-3668-4404-A943-B17C14B6DFE1}"/>
              </a:ext>
            </a:extLst>
          </p:cNvPr>
          <p:cNvSpPr txBox="1">
            <a:spLocks/>
          </p:cNvSpPr>
          <p:nvPr/>
        </p:nvSpPr>
        <p:spPr>
          <a:xfrm>
            <a:off x="265176" y="5175503"/>
            <a:ext cx="8409432" cy="1147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Book Antiqua" panose="0204060205030503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accent5">
                    <a:lumMod val="75000"/>
                  </a:schemeClr>
                </a:solidFill>
                <a:latin typeface="Book Antiqua" panose="0204060205030503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="" xmlns:a16="http://schemas.microsoft.com/office/drawing/2014/main" id="{D56E70F7-CC93-4CD3-83E5-7FA138D63B4F}"/>
              </a:ext>
            </a:extLst>
          </p:cNvPr>
          <p:cNvSpPr txBox="1">
            <a:spLocks/>
          </p:cNvSpPr>
          <p:nvPr/>
        </p:nvSpPr>
        <p:spPr>
          <a:xfrm>
            <a:off x="265176" y="4782311"/>
            <a:ext cx="8641080" cy="1830863"/>
          </a:xfrm>
          <a:prstGeom prst="round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vert="horz" lIns="91440" tIns="45720" rIns="91440" bIns="45720" rtlCol="0" anchor="b">
            <a:normAutofit/>
          </a:bodyPr>
          <a:lstStyle>
            <a:lvl1pPr algn="ctr" defTabSz="914400">
              <a:lnSpc>
                <a:spcPct val="90000"/>
              </a:lnSpc>
              <a:spcBef>
                <a:spcPct val="0"/>
              </a:spcBef>
              <a:buNone/>
              <a:defRPr sz="3200" b="0">
                <a:solidFill>
                  <a:schemeClr val="dk1"/>
                </a:solidFill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000" dirty="0">
                <a:cs typeface="Leelawadee" panose="020B0502040204020203"/>
              </a:rPr>
              <a:t>Department of Computer Science and Engineering (IOT)</a:t>
            </a:r>
          </a:p>
          <a:p>
            <a:r>
              <a:rPr lang="en-US" sz="2400" b="1" dirty="0">
                <a:cs typeface="Leelawadee" panose="020B0502040204020203"/>
              </a:rPr>
              <a:t>Institute of Technical Education &amp; Research (FET)</a:t>
            </a:r>
          </a:p>
          <a:p>
            <a:endParaRPr lang="en-US" sz="2400" dirty="0">
              <a:cs typeface="Leelawadee" panose="020B0502040204020203"/>
            </a:endParaRPr>
          </a:p>
          <a:p>
            <a:r>
              <a:rPr lang="en-US" sz="2400" b="1" dirty="0" err="1">
                <a:cs typeface="Leelawadee" panose="020B0502040204020203"/>
              </a:rPr>
              <a:t>Siksha</a:t>
            </a:r>
            <a:r>
              <a:rPr lang="en-US" sz="2400" b="1" dirty="0">
                <a:cs typeface="Leelawadee" panose="020B0502040204020203"/>
              </a:rPr>
              <a:t> ‘O’ </a:t>
            </a:r>
            <a:r>
              <a:rPr lang="en-US" sz="2400" b="1" dirty="0" err="1">
                <a:cs typeface="Leelawadee" panose="020B0502040204020203"/>
              </a:rPr>
              <a:t>Anusandhan</a:t>
            </a:r>
            <a:r>
              <a:rPr lang="en-US" sz="2400" b="1" dirty="0">
                <a:cs typeface="Leelawadee" panose="020B0502040204020203"/>
              </a:rPr>
              <a:t> Deemed to be University, Bhubaneswar</a:t>
            </a:r>
          </a:p>
          <a:p>
            <a:r>
              <a:rPr lang="en-US" sz="1800" dirty="0">
                <a:cs typeface="Leelawadee" panose="020B0502040204020203"/>
              </a:rPr>
              <a:t>May, 2024</a:t>
            </a:r>
            <a:endParaRPr lang="en-IN" sz="1800" dirty="0">
              <a:cs typeface="Leelawadee" panose="020B0502040204020203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4369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Results, Analysis and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Stage 3: When car is parked or not, then the MQTT(</a:t>
            </a:r>
            <a:r>
              <a:rPr lang="en-US" dirty="0" smtClean="0"/>
              <a:t>Message Queuing Telemetry </a:t>
            </a:r>
            <a:r>
              <a:rPr lang="en-US" dirty="0" smtClean="0"/>
              <a:t>Transport) dashboard on the mobile phone shows the slot is already is occupied or not.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10</a:t>
            </a:fld>
            <a:endParaRPr lang="en-IN"/>
          </a:p>
        </p:txBody>
      </p:sp>
      <p:pic>
        <p:nvPicPr>
          <p:cNvPr id="7" name="Picture 6" descr="WhatsApp Image 2024-05-13 at 8.49.5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477" y="2687217"/>
            <a:ext cx="5663682" cy="324705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2CD0B97-1C21-4A32-861A-6E70F0245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Socio-economic Issues Associated With The Project</a:t>
            </a:r>
            <a:endParaRPr lang="en-IN" sz="2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45A598-C2E5-42E0-9AF6-4375970219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In this presentation slide we will explore the socioeconomic issues surrounding smart parking systems.</a:t>
            </a:r>
          </a:p>
          <a:p>
            <a:pPr algn="just"/>
            <a:r>
              <a:rPr lang="en-US" sz="2000" dirty="0" smtClean="0"/>
              <a:t> Smart parking utilizes technology to manage parking availability and pricing, offering potential benefits like efficiency and reduced congestion.</a:t>
            </a:r>
          </a:p>
          <a:p>
            <a:pPr algn="just"/>
            <a:r>
              <a:rPr lang="en-US" sz="2000" dirty="0" smtClean="0"/>
              <a:t>However</a:t>
            </a:r>
            <a:r>
              <a:rPr lang="en-US" sz="2000" dirty="0" smtClean="0"/>
              <a:t>, it's crucial to acknowledge that these systems can also create challenges, particularly regarding social equity and economic accessibility.</a:t>
            </a:r>
          </a:p>
          <a:p>
            <a:pPr algn="just"/>
            <a:r>
              <a:rPr lang="en-US" sz="2000" dirty="0" smtClean="0"/>
              <a:t>Cities must address issues like the digital divide, potential cost increases for low-income residents, the impact on small businesses, and privacy concerns.</a:t>
            </a:r>
          </a:p>
          <a:p>
            <a:pPr algn="just"/>
            <a:r>
              <a:rPr lang="en-US" sz="2000" dirty="0" smtClean="0"/>
              <a:t>By ensuring equitable access, transparent data practices, and collaboration with stakeholders, smart parking systems can be a valuable tool for creating a more efficient and equitable urban transportation landscape.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13BF931-02A5-4CBE-AD81-CB78193B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EF6EB-ED59-4773-A66C-8FC357B65427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F48734C-4869-47BA-B5BF-7D7E0EBB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E3F4DB-60A8-4AC8-809B-BC1EF8ADE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8034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0A0E0-DFCB-4951-95D6-C4681F7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Engineering Tools And Standards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07E2DF-CB24-4819-AAB2-4E04F8FB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project we have used some engineering tools such as:</a:t>
            </a:r>
          </a:p>
          <a:p>
            <a:pPr>
              <a:buFontTx/>
              <a:buChar char="-"/>
            </a:pPr>
            <a:r>
              <a:rPr lang="en-IN" dirty="0" smtClean="0"/>
              <a:t>Raspberry Pi Zero 2W: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The Raspberry Pi Zero 2 W is a tiny but powerful single-board computer released by the Raspberry Pi Foundation. </a:t>
            </a:r>
            <a:endParaRPr lang="en-US" sz="2000" dirty="0" smtClean="0"/>
          </a:p>
          <a:p>
            <a:pPr algn="just">
              <a:buFontTx/>
              <a:buChar char="-"/>
            </a:pPr>
            <a:r>
              <a:rPr lang="en-US" sz="2000" dirty="0" smtClean="0"/>
              <a:t>It's </a:t>
            </a:r>
            <a:r>
              <a:rPr lang="en-US" sz="2000" dirty="0" smtClean="0"/>
              <a:t>the successor to the original Raspberry Pi Zero W and is designed to be even more compact while </a:t>
            </a:r>
            <a:r>
              <a:rPr lang="en-US" sz="2000" dirty="0" smtClean="0"/>
              <a:t>providing </a:t>
            </a:r>
            <a:r>
              <a:rPr lang="en-US" sz="2000" dirty="0" smtClean="0"/>
              <a:t>improved performance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DD727B-5938-450A-A78C-63402235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31420-AA15-49AF-B1FE-F9C592D22DE5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36AF236-F248-4E41-B7F4-EFBE4CB33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FA1C90D-70D5-4FC6-B602-E1E97B5B1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12</a:t>
            </a:fld>
            <a:endParaRPr lang="en-IN"/>
          </a:p>
        </p:txBody>
      </p:sp>
      <p:pic>
        <p:nvPicPr>
          <p:cNvPr id="7" name="Picture 6" descr="raspberry p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669" y="3863340"/>
            <a:ext cx="2769590" cy="1997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3936427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Tools And </a:t>
            </a:r>
            <a:r>
              <a:rPr lang="en-US" dirty="0" smtClean="0"/>
              <a:t>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- IR Sensor:</a:t>
            </a:r>
          </a:p>
          <a:p>
            <a:pPr algn="just"/>
            <a:r>
              <a:rPr lang="en-US" sz="2000" dirty="0" smtClean="0"/>
              <a:t>An IR (Infrared) sensor is a device that detects infrared radiation in its surrounding environment. </a:t>
            </a:r>
            <a:endParaRPr lang="en-US" sz="2000" dirty="0" smtClean="0"/>
          </a:p>
          <a:p>
            <a:pPr algn="just"/>
            <a:r>
              <a:rPr lang="en-US" sz="2000" dirty="0" smtClean="0"/>
              <a:t>It's </a:t>
            </a:r>
            <a:r>
              <a:rPr lang="en-US" sz="2000" dirty="0" smtClean="0"/>
              <a:t>commonly used in various applications such as remote controls, motion detectors, proximity sensors, and even in industrial automation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IR </a:t>
            </a:r>
            <a:r>
              <a:rPr lang="en-US" sz="2000" dirty="0" smtClean="0"/>
              <a:t>sensors work by detecting changes in the intensity of infrared radiation emitted by objects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13</a:t>
            </a:fld>
            <a:endParaRPr lang="en-IN"/>
          </a:p>
        </p:txBody>
      </p:sp>
      <p:pic>
        <p:nvPicPr>
          <p:cNvPr id="7" name="Picture 6" descr="i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5167" y="3461657"/>
            <a:ext cx="3163078" cy="25285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Tools And </a:t>
            </a:r>
            <a:r>
              <a:rPr lang="en-US" dirty="0" smtClean="0"/>
              <a:t>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Potentiometer:</a:t>
            </a:r>
          </a:p>
          <a:p>
            <a:pPr algn="just"/>
            <a:r>
              <a:rPr lang="en-US" sz="2000" dirty="0" smtClean="0"/>
              <a:t>A potentiometer, often abbreviated as "pot," is a type of variable resistor that allows you to manually adjust the resistance along a continuous range by turning a knob or slider</a:t>
            </a:r>
            <a:r>
              <a:rPr lang="en-US" sz="2000" dirty="0" smtClean="0"/>
              <a:t>.</a:t>
            </a:r>
          </a:p>
          <a:p>
            <a:pPr algn="just"/>
            <a:r>
              <a:rPr lang="en-US" sz="2000" dirty="0" smtClean="0"/>
              <a:t> </a:t>
            </a:r>
            <a:r>
              <a:rPr lang="en-US" sz="2000" dirty="0" smtClean="0"/>
              <a:t>It's a common electronic component used for various purposes, such as controlling the volume on audio equipment, adjusting the brightness of a display, or tuning circuits in electronic </a:t>
            </a:r>
            <a:r>
              <a:rPr lang="en-US" sz="2000" dirty="0" smtClean="0"/>
              <a:t>devices.</a:t>
            </a:r>
          </a:p>
          <a:p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14</a:t>
            </a:fld>
            <a:endParaRPr lang="en-IN"/>
          </a:p>
        </p:txBody>
      </p:sp>
      <p:pic>
        <p:nvPicPr>
          <p:cNvPr id="7" name="Picture 6" descr="potentiome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758" y="3464883"/>
            <a:ext cx="4636920" cy="26900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Tools And </a:t>
            </a:r>
            <a:r>
              <a:rPr lang="en-US" dirty="0" smtClean="0"/>
              <a:t>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Breadboard:</a:t>
            </a:r>
          </a:p>
          <a:p>
            <a:pPr algn="just">
              <a:buNone/>
            </a:pPr>
            <a:r>
              <a:rPr lang="en-US" sz="2000" dirty="0" smtClean="0"/>
              <a:t>-   Breadboard </a:t>
            </a:r>
            <a:r>
              <a:rPr lang="en-US" sz="2000" dirty="0" smtClean="0"/>
              <a:t>is a fundamental tool used in 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   electronics prototyping </a:t>
            </a:r>
            <a:r>
              <a:rPr lang="en-US" sz="2000" dirty="0" smtClean="0"/>
              <a:t>and experimentation</a:t>
            </a:r>
            <a:r>
              <a:rPr lang="en-US" sz="2000" dirty="0" smtClean="0"/>
              <a:t>.</a:t>
            </a:r>
          </a:p>
          <a:p>
            <a:pPr algn="just">
              <a:buNone/>
            </a:pPr>
            <a:r>
              <a:rPr lang="en-US" sz="2000" dirty="0" smtClean="0"/>
              <a:t>-   It </a:t>
            </a:r>
            <a:r>
              <a:rPr lang="en-US" sz="2000" dirty="0" smtClean="0"/>
              <a:t>provides a way to build and test electronic </a:t>
            </a:r>
            <a:r>
              <a:rPr lang="en-US" sz="2000" dirty="0" smtClean="0"/>
              <a:t>circuits</a:t>
            </a:r>
          </a:p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without soldering, allowing for easy assembly </a:t>
            </a:r>
            <a:r>
              <a:rPr lang="en-US" sz="2000" dirty="0" smtClean="0"/>
              <a:t>and</a:t>
            </a:r>
          </a:p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 </a:t>
            </a:r>
            <a:r>
              <a:rPr lang="en-US" sz="2000" dirty="0" smtClean="0"/>
              <a:t>modification </a:t>
            </a:r>
            <a:r>
              <a:rPr lang="en-US" sz="2000" dirty="0" smtClean="0"/>
              <a:t>of circuits.</a:t>
            </a:r>
          </a:p>
          <a:p>
            <a:pPr algn="just"/>
            <a:r>
              <a:rPr lang="en-US" dirty="0" smtClean="0"/>
              <a:t>Wires: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Wires </a:t>
            </a:r>
            <a:r>
              <a:rPr lang="en-US" sz="2000" dirty="0" smtClean="0"/>
              <a:t>are essential components in electronics that 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   conduct </a:t>
            </a:r>
            <a:r>
              <a:rPr lang="en-US" sz="2000" dirty="0" smtClean="0"/>
              <a:t>electrical </a:t>
            </a:r>
            <a:r>
              <a:rPr lang="en-US" sz="2000" dirty="0" smtClean="0"/>
              <a:t>signals </a:t>
            </a:r>
            <a:r>
              <a:rPr lang="en-US" sz="2000" dirty="0" smtClean="0"/>
              <a:t>or power between various </a:t>
            </a:r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 </a:t>
            </a:r>
            <a:r>
              <a:rPr lang="en-US" sz="2000" dirty="0" smtClean="0"/>
              <a:t>   components </a:t>
            </a:r>
            <a:r>
              <a:rPr lang="en-US" sz="2000" dirty="0" smtClean="0"/>
              <a:t>within a </a:t>
            </a:r>
            <a:r>
              <a:rPr lang="en-US" sz="2000" dirty="0" smtClean="0"/>
              <a:t>circuit.</a:t>
            </a:r>
          </a:p>
          <a:p>
            <a:pPr algn="just">
              <a:buFontTx/>
              <a:buChar char="-"/>
            </a:pPr>
            <a:r>
              <a:rPr lang="en-US" sz="2000" dirty="0" smtClean="0"/>
              <a:t>In this project we have used male to male and male to </a:t>
            </a:r>
          </a:p>
          <a:p>
            <a:pPr algn="just">
              <a:buNone/>
            </a:pPr>
            <a:r>
              <a:rPr lang="en-US" sz="2000" dirty="0" smtClean="0"/>
              <a:t>    female wires for connectivity in the circuit.</a:t>
            </a:r>
          </a:p>
          <a:p>
            <a:pPr>
              <a:buNone/>
            </a:pPr>
            <a:endParaRPr lang="en-US" sz="2000" dirty="0" smtClean="0"/>
          </a:p>
          <a:p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15</a:t>
            </a:fld>
            <a:endParaRPr lang="en-IN"/>
          </a:p>
        </p:txBody>
      </p:sp>
      <p:pic>
        <p:nvPicPr>
          <p:cNvPr id="7" name="Picture 6" descr="bread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2670" y="1162966"/>
            <a:ext cx="2339543" cy="24199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wir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7789" y="3770788"/>
            <a:ext cx="1203151" cy="23395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Tools And 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Tx/>
              <a:buChar char="-"/>
            </a:pP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Soldering iron:</a:t>
            </a:r>
          </a:p>
          <a:p>
            <a:r>
              <a:rPr lang="en-IN" sz="2000" dirty="0" smtClean="0"/>
              <a:t>It helps us soldering the metal pins in the motherboard.</a:t>
            </a:r>
            <a:endParaRPr lang="en-IN" sz="2000" dirty="0" smtClean="0"/>
          </a:p>
          <a:p>
            <a:pPr>
              <a:buFontTx/>
              <a:buChar char="-"/>
            </a:pPr>
            <a:endParaRPr lang="en-IN" dirty="0" smtClean="0"/>
          </a:p>
          <a:p>
            <a:pPr>
              <a:buFontTx/>
              <a:buChar char="-"/>
            </a:pPr>
            <a:r>
              <a:rPr lang="en-IN" dirty="0" smtClean="0"/>
              <a:t>Raspberry pi imager:</a:t>
            </a:r>
          </a:p>
          <a:p>
            <a:r>
              <a:rPr lang="en-IN" sz="2000" dirty="0" smtClean="0"/>
              <a:t>It plays a vital role in installing the OS in the raspberry pi 02W motherboard. </a:t>
            </a:r>
          </a:p>
          <a:p>
            <a:endParaRPr lang="en-IN" sz="2000" dirty="0" smtClean="0"/>
          </a:p>
          <a:p>
            <a:pPr>
              <a:buFontTx/>
              <a:buChar char="-"/>
            </a:pPr>
            <a:r>
              <a:rPr lang="en-IN" dirty="0" smtClean="0"/>
              <a:t>Real VNC:</a:t>
            </a:r>
          </a:p>
          <a:p>
            <a:r>
              <a:rPr lang="en-IN" sz="2000" dirty="0" smtClean="0"/>
              <a:t>It provides us the software environment which provides us programming platform like THONNY, where we are initiating our program. </a:t>
            </a:r>
          </a:p>
          <a:p>
            <a:pPr>
              <a:buNone/>
            </a:pPr>
            <a:endParaRPr lang="en-IN" dirty="0" smtClean="0"/>
          </a:p>
          <a:p>
            <a:pPr>
              <a:buNone/>
            </a:pPr>
            <a:endParaRPr lang="en-IN" sz="2000" dirty="0" smtClean="0"/>
          </a:p>
          <a:p>
            <a:pPr>
              <a:buNone/>
            </a:pPr>
            <a:endParaRPr lang="en-I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16</a:t>
            </a:fld>
            <a:endParaRPr lang="en-IN"/>
          </a:p>
        </p:txBody>
      </p:sp>
      <p:pic>
        <p:nvPicPr>
          <p:cNvPr id="1026" name="Picture 2" descr="C:\Users\HP\Downloads\images (2)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50736" y="3843339"/>
            <a:ext cx="1124584" cy="1124584"/>
          </a:xfrm>
          <a:prstGeom prst="rect">
            <a:avLst/>
          </a:prstGeom>
          <a:noFill/>
        </p:spPr>
      </p:pic>
      <p:pic>
        <p:nvPicPr>
          <p:cNvPr id="1030" name="Picture 6" descr="C:\Users\HP\Downloads\images.jf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76415" y="1831340"/>
            <a:ext cx="1497965" cy="14979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Engineering Tools And Standards: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- Standards and Guidelines:</a:t>
            </a:r>
          </a:p>
          <a:p>
            <a:pPr marL="457200" indent="-457200" algn="just"/>
            <a:r>
              <a:rPr lang="en-US" sz="2000" dirty="0" smtClean="0"/>
              <a:t>ISO </a:t>
            </a:r>
            <a:r>
              <a:rPr lang="en-US" sz="2000" dirty="0" smtClean="0"/>
              <a:t>16787:2016 - This </a:t>
            </a:r>
            <a:r>
              <a:rPr lang="en-US" sz="2000" dirty="0" smtClean="0"/>
              <a:t>standard sets minimum functionality requirements for Assisted Parking Systems (APS) in light-duty vehicles, such as passenger cars, pick-up trucks, and SUVs</a:t>
            </a:r>
            <a:r>
              <a:rPr lang="en-US" sz="2000" dirty="0" smtClean="0"/>
              <a:t>.</a:t>
            </a:r>
          </a:p>
          <a:p>
            <a:pPr marL="457200" indent="-457200" algn="just"/>
            <a:endParaRPr lang="en-IN" sz="2000" dirty="0" smtClean="0"/>
          </a:p>
          <a:p>
            <a:pPr marL="457200" indent="-457200" algn="just"/>
            <a:r>
              <a:rPr lang="en-US" sz="2000" dirty="0" smtClean="0"/>
              <a:t>ISO </a:t>
            </a:r>
            <a:r>
              <a:rPr lang="en-US" sz="2000" dirty="0" smtClean="0"/>
              <a:t>7000:3027 – This </a:t>
            </a:r>
            <a:r>
              <a:rPr lang="en-US" sz="2000" dirty="0" smtClean="0"/>
              <a:t>standard identifies the control or indicator for a parking assistance </a:t>
            </a:r>
            <a:r>
              <a:rPr lang="en-US" sz="2000" dirty="0" smtClean="0"/>
              <a:t>system.</a:t>
            </a: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17</a:t>
            </a:fld>
            <a:endParaRPr lang="en-I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6D7175-3415-4E7F-85D7-CED09DAE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9EC8ECE-3AB1-4945-A019-62B3816AE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400" dirty="0" smtClean="0"/>
              <a:t>When smart parking solutions come in use, </a:t>
            </a:r>
            <a:r>
              <a:rPr lang="en-US" sz="2400" dirty="0" smtClean="0"/>
              <a:t>riders </a:t>
            </a:r>
            <a:r>
              <a:rPr lang="en-US" sz="2400" dirty="0" smtClean="0"/>
              <a:t>will witness a fall in traffic congestion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Once the rider reaches their chosen parking spot, The parking </a:t>
            </a:r>
            <a:r>
              <a:rPr lang="en-US" sz="2400" dirty="0" smtClean="0"/>
              <a:t>smart phone </a:t>
            </a:r>
            <a:r>
              <a:rPr lang="en-US" sz="2400" dirty="0" smtClean="0"/>
              <a:t>app will then navigate the driver into their selected parking </a:t>
            </a:r>
            <a:r>
              <a:rPr lang="en-US" sz="2400" dirty="0" smtClean="0"/>
              <a:t>space.</a:t>
            </a:r>
          </a:p>
          <a:p>
            <a:pPr algn="just"/>
            <a:r>
              <a:rPr lang="en-US" sz="2400" dirty="0" smtClean="0"/>
              <a:t>With the rise of connected devices, IoT-based smart parking systems are becoming more and more popular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 </a:t>
            </a:r>
            <a:r>
              <a:rPr lang="en-US" sz="2400" dirty="0" smtClean="0"/>
              <a:t>These parking systems empower drivers with advanced information </a:t>
            </a:r>
            <a:r>
              <a:rPr lang="en-US" sz="2400" dirty="0" smtClean="0"/>
              <a:t>about </a:t>
            </a:r>
            <a:r>
              <a:rPr lang="en-US" sz="2400" dirty="0" smtClean="0"/>
              <a:t>available parking </a:t>
            </a:r>
            <a:r>
              <a:rPr lang="en-US" sz="2400" dirty="0" smtClean="0"/>
              <a:t>slots.</a:t>
            </a:r>
          </a:p>
          <a:p>
            <a:pPr algn="just"/>
            <a:r>
              <a:rPr lang="en-US" sz="2400" dirty="0" smtClean="0"/>
              <a:t>The smart parking system also allows drivers to use the space remotely via their </a:t>
            </a:r>
            <a:r>
              <a:rPr lang="en-US" sz="2400" dirty="0" smtClean="0"/>
              <a:t>smart phones</a:t>
            </a:r>
            <a:r>
              <a:rPr lang="en-US" sz="2400" dirty="0" smtClean="0"/>
              <a:t>, which is convenient if drivers prefer not to walk to find a space or avoid potential traffic congestion.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B04F3A7-14D4-49AB-B9FF-0BF0C2A33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65FE-0069-489B-9A0E-0CE9C1C17171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3B47729-0F20-4BDD-9C52-A26931536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29E2914-A851-45FE-90A4-5945D3F62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18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514567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BE67E6-1091-41E6-A048-3D4EF30E0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18325C-4572-4FC9-9C64-8112ABED6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hlinkClick r:id="rId2"/>
              </a:rPr>
              <a:t>https://</a:t>
            </a:r>
            <a:r>
              <a:rPr lang="en-IN" sz="2000" dirty="0" smtClean="0">
                <a:hlinkClick r:id="rId2"/>
              </a:rPr>
              <a:t>www.youtube.com/watch?v=w-9ddDrOlew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>
                <a:hlinkClick r:id="rId3"/>
              </a:rPr>
              <a:t>https</a:t>
            </a:r>
            <a:r>
              <a:rPr lang="en-IN" sz="2000" dirty="0" smtClean="0">
                <a:hlinkClick r:id="rId3"/>
              </a:rPr>
              <a:t>://</a:t>
            </a:r>
            <a:r>
              <a:rPr lang="en-IN" sz="2000" dirty="0" smtClean="0">
                <a:hlinkClick r:id="rId3"/>
              </a:rPr>
              <a:t>www.youtube.com/watch?v=azCb5Zj76UQ</a:t>
            </a:r>
            <a:endParaRPr lang="en-IN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IN" sz="2000" dirty="0" smtClean="0"/>
              <a:t>Raspberry Pi Cookbook ,  Author:- Simon Monk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Title</a:t>
            </a:r>
            <a:r>
              <a:rPr lang="en-US" sz="2000" dirty="0" smtClean="0"/>
              <a:t>: "Smart Parking System using Raspberry Pi and IR Sensors" </a:t>
            </a:r>
          </a:p>
          <a:p>
            <a:pPr>
              <a:buNone/>
            </a:pPr>
            <a:r>
              <a:rPr lang="en-US" sz="2000" dirty="0" smtClean="0"/>
              <a:t>    Authors</a:t>
            </a:r>
            <a:r>
              <a:rPr lang="en-US" sz="2000" dirty="0" smtClean="0"/>
              <a:t>: </a:t>
            </a:r>
            <a:r>
              <a:rPr lang="en-US" sz="2000" dirty="0" err="1" smtClean="0"/>
              <a:t>Shashank</a:t>
            </a:r>
            <a:r>
              <a:rPr lang="en-US" sz="2000" dirty="0" smtClean="0"/>
              <a:t> </a:t>
            </a:r>
            <a:r>
              <a:rPr lang="en-US" sz="2000" dirty="0" err="1" smtClean="0"/>
              <a:t>Vishwakarma</a:t>
            </a:r>
            <a:r>
              <a:rPr lang="en-US" sz="2000" dirty="0" smtClean="0"/>
              <a:t>,  </a:t>
            </a:r>
            <a:r>
              <a:rPr lang="en-US" sz="2000" dirty="0" err="1" smtClean="0"/>
              <a:t>Rahul</a:t>
            </a:r>
            <a:r>
              <a:rPr lang="en-US" sz="2000" dirty="0" smtClean="0"/>
              <a:t> Kumar, and Tanya </a:t>
            </a:r>
            <a:r>
              <a:rPr lang="en-US" sz="2000" dirty="0" err="1" smtClean="0"/>
              <a:t>Srivastava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0854A40-6917-4545-815D-83E5B8F5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2862B-87A5-4073-B616-5F0F829D58CA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54FF8C9-4F87-474E-8537-DC116C4A1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9907148-A110-4012-A661-80C04D72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19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42798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FFC446-FC6F-4323-8E5E-54D5298B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0241B09-66EE-494B-AB83-08404983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	</a:t>
            </a:r>
          </a:p>
          <a:p>
            <a:r>
              <a:rPr lang="en-US" dirty="0"/>
              <a:t>Literature Survey	</a:t>
            </a:r>
          </a:p>
          <a:p>
            <a:r>
              <a:rPr lang="en-US" dirty="0"/>
              <a:t>Design Scheme	</a:t>
            </a:r>
          </a:p>
          <a:p>
            <a:r>
              <a:rPr lang="en-US" dirty="0"/>
              <a:t>Testing, Analysis, And Evaluation	</a:t>
            </a:r>
          </a:p>
          <a:p>
            <a:r>
              <a:rPr lang="en-US" dirty="0"/>
              <a:t>Socio-economic Issues Associated With The Project</a:t>
            </a:r>
          </a:p>
          <a:p>
            <a:r>
              <a:rPr lang="en-US" dirty="0"/>
              <a:t>Engineering Tools And Standards	</a:t>
            </a:r>
          </a:p>
          <a:p>
            <a:r>
              <a:rPr lang="en-US" dirty="0"/>
              <a:t>Conclusion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EE05AB0-97FA-46C0-9103-759A544B4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DAA84-F85C-4617-A1EC-E732260831FD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91E03A6-7930-4EB8-BE49-CB366A3EA0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AFEBD3-61BF-443F-9481-BE1580B7C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7692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1F10A4-639D-4F22-9C5D-BDE292E17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ECB66A-9D60-4D94-A1A7-D1A557742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EB088B-0B5C-41DF-A0DC-D07E0F442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09D73-6C67-49EE-ACA2-D71846FB9B23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0C3D76-6985-425F-8101-B931A0AB3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4F29264-98AF-4446-AC64-007FC86D5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20</a:t>
            </a:fld>
            <a:endParaRPr lang="en-IN"/>
          </a:p>
        </p:txBody>
      </p:sp>
      <p:pic>
        <p:nvPicPr>
          <p:cNvPr id="1028" name="Picture 4" descr="https://previews.123rf.com/images/flybird163/flybird1631508/flybird163150800853/44052098-any-questions-question-write-on-paper.jpg">
            <a:extLst>
              <a:ext uri="{FF2B5EF4-FFF2-40B4-BE49-F238E27FC236}">
                <a16:creationId xmlns="" xmlns:a16="http://schemas.microsoft.com/office/drawing/2014/main" id="{34A8A78E-62E6-465D-B222-3CDC96F0D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357" y="947443"/>
            <a:ext cx="7826374" cy="519584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94181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E56F26-A5B0-4D4A-A392-E6F1E5BCD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10080B-4FC2-48F5-8185-95684B156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027F2A9-19A9-4319-8E39-B664A50C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C8759C-36E1-4842-9D6B-C71751B5E1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EF4D8C0-FCAD-44C7-9CF2-4F653D76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21</a:t>
            </a:fld>
            <a:endParaRPr lang="en-IN"/>
          </a:p>
        </p:txBody>
      </p:sp>
      <p:pic>
        <p:nvPicPr>
          <p:cNvPr id="2050" name="Picture 2" descr="https://i0.wp.com/sociallover.net/wp-content/uploads/2017/04/thank-you-images-for-ppt.png">
            <a:extLst>
              <a:ext uri="{FF2B5EF4-FFF2-40B4-BE49-F238E27FC236}">
                <a16:creationId xmlns="" xmlns:a16="http://schemas.microsoft.com/office/drawing/2014/main" id="{B3A3EA86-8122-4F5A-A3D8-2B0B9ADC4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06" y="1141582"/>
            <a:ext cx="8791402" cy="494516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18386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DDBF116-97EB-49F9-868F-4FF8C27C9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Introducing a smart parking system!!!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539FD1C-EC1F-4F98-87A9-6C64F1FEC0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dirty="0" smtClean="0"/>
              <a:t>Nowadays, people face a lot of parking problems. It's frustrating to drive around endlessly, searching for a spot, especially in busy areas.</a:t>
            </a:r>
          </a:p>
          <a:p>
            <a:pPr algn="just"/>
            <a:r>
              <a:rPr lang="en-US" sz="2000" dirty="0" smtClean="0"/>
              <a:t> But what if there was a solution that could make finding parking a breeze? That's where our IoT Car Parking System with Raspberry Pi &amp; MQTT Integration comes in. </a:t>
            </a:r>
          </a:p>
          <a:p>
            <a:pPr algn="just"/>
            <a:r>
              <a:rPr lang="en-US" sz="2000" dirty="0" smtClean="0"/>
              <a:t>This innovative system is designed to tackle parking issues head-on, offering a seamless solution that benefits both drivers and parking lot owners. </a:t>
            </a:r>
          </a:p>
          <a:p>
            <a:pPr algn="just"/>
            <a:r>
              <a:rPr lang="en-US" sz="2000" dirty="0" smtClean="0"/>
              <a:t>Let's dive into how this system works and how it can transform the parking experience for everyone involved.</a:t>
            </a:r>
          </a:p>
          <a:p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4414526-8011-4C79-AB11-4EFF2BB6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ED9C6-6521-4398-A7DC-DB682660407D}" type="datetime1">
              <a:rPr lang="en-IN" smtClean="0"/>
              <a:pPr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D1C0A33-20B8-4BAA-A38B-6E192AB6D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9C5D16-38AE-4E8A-8719-DC2DB0EC3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3</a:t>
            </a:fld>
            <a:endParaRPr lang="en-IN"/>
          </a:p>
        </p:txBody>
      </p:sp>
      <p:pic>
        <p:nvPicPr>
          <p:cNvPr id="8" name="Picture 7" descr="2024-05-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748" y="4269469"/>
            <a:ext cx="3218370" cy="1877383"/>
          </a:xfrm>
          <a:prstGeom prst="rect">
            <a:avLst/>
          </a:prstGeom>
        </p:spPr>
      </p:pic>
      <p:pic>
        <p:nvPicPr>
          <p:cNvPr id="9" name="Picture 8" descr="WhatsApp Image 2024-05-13 at 8.49.51 PM.jpe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53277" y="4226457"/>
            <a:ext cx="3382503" cy="19392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16868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75DA67D-7919-4BD9-85F8-F9B052700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Literature Survey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E8BA668-8ABC-489D-905A-8471DC562B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sz="2400" dirty="0" smtClean="0"/>
              <a:t>Implemented </a:t>
            </a:r>
            <a:r>
              <a:rPr lang="en-US" sz="2400" dirty="0" smtClean="0"/>
              <a:t>in the car parking </a:t>
            </a:r>
            <a:r>
              <a:rPr lang="en-US" sz="2400" dirty="0" smtClean="0"/>
              <a:t>that </a:t>
            </a:r>
            <a:r>
              <a:rPr lang="en-US" sz="2400" dirty="0" smtClean="0"/>
              <a:t>can help to improve the process of finding a vacant parking space which becomes troublesome for most of the car </a:t>
            </a:r>
            <a:r>
              <a:rPr lang="en-US" sz="2400" dirty="0" smtClean="0"/>
              <a:t>users.</a:t>
            </a:r>
          </a:p>
          <a:p>
            <a:pPr algn="just"/>
            <a:r>
              <a:rPr lang="en-US" sz="2400" dirty="0" smtClean="0"/>
              <a:t>It has been used to </a:t>
            </a:r>
            <a:r>
              <a:rPr lang="en-US" sz="2400" dirty="0" smtClean="0"/>
              <a:t>detect the presence of </a:t>
            </a:r>
            <a:r>
              <a:rPr lang="en-US" sz="2400" dirty="0" smtClean="0"/>
              <a:t>persons, </a:t>
            </a:r>
            <a:r>
              <a:rPr lang="en-US" sz="2400" dirty="0" smtClean="0"/>
              <a:t>whenever they enter into a particular zone to control the room’s lights</a:t>
            </a:r>
            <a:r>
              <a:rPr lang="en-US" sz="2400" dirty="0" smtClean="0"/>
              <a:t>.</a:t>
            </a:r>
          </a:p>
          <a:p>
            <a:pPr algn="just"/>
            <a:r>
              <a:rPr lang="en-US" sz="2400" dirty="0" smtClean="0"/>
              <a:t>In 2017, the system </a:t>
            </a:r>
            <a:r>
              <a:rPr lang="en-US" sz="2400" dirty="0" smtClean="0"/>
              <a:t>is designed for traffic jam detection, and the idea is to count the direction of the car </a:t>
            </a:r>
            <a:r>
              <a:rPr lang="en-US" sz="2400" dirty="0" smtClean="0"/>
              <a:t>wisely.</a:t>
            </a:r>
          </a:p>
          <a:p>
            <a:pPr algn="just"/>
            <a:r>
              <a:rPr lang="en-US" sz="2400" dirty="0" smtClean="0"/>
              <a:t>This </a:t>
            </a:r>
            <a:r>
              <a:rPr lang="en-US" sz="2400" dirty="0" smtClean="0"/>
              <a:t>system </a:t>
            </a:r>
            <a:r>
              <a:rPr lang="en-US" sz="2400" dirty="0" smtClean="0"/>
              <a:t>has been created </a:t>
            </a:r>
            <a:r>
              <a:rPr lang="en-US" sz="2400" dirty="0" smtClean="0"/>
              <a:t>to avoid the dustbin to overflow by </a:t>
            </a:r>
            <a:r>
              <a:rPr lang="en-US" sz="2400" dirty="0" smtClean="0"/>
              <a:t>a </a:t>
            </a:r>
            <a:r>
              <a:rPr lang="en-US" sz="2400" dirty="0" smtClean="0"/>
              <a:t>message, indicating that the trash bin is almost filled up </a:t>
            </a:r>
            <a:r>
              <a:rPr lang="en-US" sz="2400" dirty="0" smtClean="0"/>
              <a:t>using this concept.</a:t>
            </a:r>
          </a:p>
          <a:p>
            <a:pPr algn="just"/>
            <a:r>
              <a:rPr lang="en-US" sz="2400" dirty="0" smtClean="0"/>
              <a:t>Also by using this concept, sensor </a:t>
            </a:r>
            <a:r>
              <a:rPr lang="en-US" sz="2400" dirty="0" smtClean="0"/>
              <a:t>detects any </a:t>
            </a:r>
            <a:r>
              <a:rPr lang="en-US" sz="2400" dirty="0" smtClean="0"/>
              <a:t>movement at the home as </a:t>
            </a:r>
            <a:r>
              <a:rPr lang="en-US" sz="2400" dirty="0" smtClean="0"/>
              <a:t>the camera module turned on and captured the picture of the person in front of the entrance of a house.</a:t>
            </a:r>
            <a:endParaRPr lang="en-US" sz="2400" dirty="0" smtClean="0"/>
          </a:p>
          <a:p>
            <a:endParaRPr lang="en-US" sz="2400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A73A2C1-2501-4DAC-9128-40D36DA36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AB7E8-BBD7-4FE9-80F4-3C999F840AFA}" type="datetime1">
              <a:rPr lang="en-IN" smtClean="0"/>
              <a:pPr/>
              <a:t>16-05-2024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522AA19-EE50-43B1-AE91-BD1DDB38B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ED7361-8AF9-49A3-B25B-B1043E057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4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25070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BBDCC2-6D33-475E-B7AB-E070F315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Design Scheme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6AE589C-38FE-411E-B406-9B831DCAC9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400" dirty="0" smtClean="0"/>
              <a:t>Circuit Diagram: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6AF3C58-E326-42D4-919E-EF72FBD5D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6435B-86FB-4477-9359-4E079732371F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0FC01EA-0A12-4058-8A64-690329E15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9E9D8E9-34BC-4BA8-9B48-41A92F1A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5</a:t>
            </a:fld>
            <a:endParaRPr lang="en-IN"/>
          </a:p>
        </p:txBody>
      </p:sp>
      <p:pic>
        <p:nvPicPr>
          <p:cNvPr id="7" name="Picture 6" descr="ckt 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50" y="1489813"/>
            <a:ext cx="8863860" cy="469563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59633" y="3107094"/>
            <a:ext cx="9797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IR sensor 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40971" y="4693299"/>
            <a:ext cx="10356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IR sensor 2</a:t>
            </a:r>
            <a:endParaRPr lang="en-US" sz="14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2752531" y="2565919"/>
            <a:ext cx="125030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smtClean="0"/>
              <a:t>16x2 LCD Display</a:t>
            </a:r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3946849" y="2705877"/>
            <a:ext cx="485192" cy="158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660434" y="3900195"/>
            <a:ext cx="136226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 smtClean="0"/>
              <a:t>Raspberry PI Zero 2W</a:t>
            </a:r>
            <a:endParaRPr lang="en-US" sz="1050" dirty="0"/>
          </a:p>
        </p:txBody>
      </p:sp>
      <p:cxnSp>
        <p:nvCxnSpPr>
          <p:cNvPr id="15" name="Elbow Connector 14"/>
          <p:cNvCxnSpPr/>
          <p:nvPr/>
        </p:nvCxnSpPr>
        <p:spPr>
          <a:xfrm rot="16200000" flipH="1">
            <a:off x="7534469" y="3615614"/>
            <a:ext cx="307910" cy="205273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/>
          <p:nvPr/>
        </p:nvCxnSpPr>
        <p:spPr>
          <a:xfrm rot="16200000" flipH="1">
            <a:off x="7049278" y="4240763"/>
            <a:ext cx="354563" cy="30791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268547" y="4525346"/>
            <a:ext cx="1558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Potentiometer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990254" y="5486400"/>
            <a:ext cx="14649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Breadboard</a:t>
            </a:r>
            <a:endParaRPr lang="en-US" sz="1400" dirty="0"/>
          </a:p>
        </p:txBody>
      </p:sp>
      <p:cxnSp>
        <p:nvCxnSpPr>
          <p:cNvPr id="21" name="Elbow Connector 20"/>
          <p:cNvCxnSpPr/>
          <p:nvPr/>
        </p:nvCxnSpPr>
        <p:spPr>
          <a:xfrm>
            <a:off x="5617032" y="5346444"/>
            <a:ext cx="429206" cy="27991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406508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Design Scheme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Block Diagram: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6</a:t>
            </a:fld>
            <a:endParaRPr lang="en-IN"/>
          </a:p>
        </p:txBody>
      </p:sp>
      <p:pic>
        <p:nvPicPr>
          <p:cNvPr id="8" name="Picture 7" descr="circui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942" y="1493529"/>
            <a:ext cx="8137003" cy="47513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7CE155-F441-4474-B05F-FF82F7279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(Breadboard Implementation)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8F0F76B-003D-4533-8B5B-E7D4FBC77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r>
              <a:rPr lang="en-US" dirty="0" smtClean="0"/>
              <a:t>Implementing an IoT-based car parking system using MQTT on a breadboard involves several steps:</a:t>
            </a:r>
          </a:p>
          <a:p>
            <a:r>
              <a:rPr lang="en-US" dirty="0" smtClean="0"/>
              <a:t>Gather Components:</a:t>
            </a:r>
          </a:p>
          <a:p>
            <a:pPr>
              <a:buNone/>
            </a:pPr>
            <a:r>
              <a:rPr lang="en-US" dirty="0" smtClean="0"/>
              <a:t> 	  - Raspberry Pi (with Wi-Fi capabilities)</a:t>
            </a:r>
          </a:p>
          <a:p>
            <a:pPr>
              <a:buNone/>
            </a:pPr>
            <a:r>
              <a:rPr lang="en-US" dirty="0" smtClean="0"/>
              <a:t>	  - IR sensors</a:t>
            </a:r>
          </a:p>
          <a:p>
            <a:pPr>
              <a:buNone/>
            </a:pPr>
            <a:r>
              <a:rPr lang="en-US" dirty="0" smtClean="0"/>
              <a:t>	  - LEDs or LCD display for indicating parking spot status</a:t>
            </a:r>
          </a:p>
          <a:p>
            <a:pPr>
              <a:buNone/>
            </a:pPr>
            <a:r>
              <a:rPr lang="en-US" dirty="0" smtClean="0"/>
              <a:t>	  - Breadboard and jumper wires for prototyping</a:t>
            </a:r>
          </a:p>
          <a:p>
            <a:endParaRPr lang="en-US" dirty="0" smtClean="0"/>
          </a:p>
          <a:p>
            <a:r>
              <a:rPr lang="en-US" dirty="0" smtClean="0"/>
              <a:t>Connect IR Sensors:</a:t>
            </a:r>
          </a:p>
          <a:p>
            <a:pPr>
              <a:buNone/>
            </a:pPr>
            <a:r>
              <a:rPr lang="en-US" dirty="0" smtClean="0"/>
              <a:t>	   - Wire the VCC pin of the ultrasonic sensor to the 5V pin on the Raspberry Pi.</a:t>
            </a:r>
          </a:p>
          <a:p>
            <a:pPr>
              <a:buNone/>
            </a:pPr>
            <a:r>
              <a:rPr lang="en-US" dirty="0" smtClean="0"/>
              <a:t>	   - Connect the GND pin of the IR sensor to the ground (GND) pin on the Raspberry Pi.</a:t>
            </a:r>
          </a:p>
          <a:p>
            <a:pPr>
              <a:buNone/>
            </a:pPr>
            <a:r>
              <a:rPr lang="en-IN" dirty="0" smtClean="0"/>
              <a:t>	   - Connect the out pin of the IR sensor to the GPIO pin on the Raspberry Pi.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</a:t>
            </a:r>
          </a:p>
          <a:p>
            <a:r>
              <a:rPr lang="en-US" dirty="0" smtClean="0"/>
              <a:t>Connect LCD Display(BOARD connection):</a:t>
            </a:r>
          </a:p>
          <a:p>
            <a:pPr>
              <a:buNone/>
            </a:pPr>
            <a:r>
              <a:rPr lang="en-US" dirty="0" smtClean="0"/>
              <a:t>	-  LCD_RS = </a:t>
            </a:r>
            <a:r>
              <a:rPr lang="en-US" dirty="0" smtClean="0"/>
              <a:t>37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-  LCD_E  = 35</a:t>
            </a:r>
          </a:p>
          <a:p>
            <a:pPr>
              <a:buNone/>
            </a:pPr>
            <a:r>
              <a:rPr lang="en-US" dirty="0" smtClean="0"/>
              <a:t>	-  LCD_D4 = 33</a:t>
            </a:r>
          </a:p>
          <a:p>
            <a:pPr>
              <a:buNone/>
            </a:pPr>
            <a:r>
              <a:rPr lang="en-US" dirty="0" smtClean="0"/>
              <a:t>	-  LCD_D5 = 31</a:t>
            </a:r>
          </a:p>
          <a:p>
            <a:pPr>
              <a:buNone/>
            </a:pPr>
            <a:r>
              <a:rPr lang="en-US" dirty="0" smtClean="0"/>
              <a:t>	-  LCD_D6 = 29</a:t>
            </a:r>
          </a:p>
          <a:p>
            <a:pPr>
              <a:buNone/>
            </a:pPr>
            <a:r>
              <a:rPr lang="en-US" dirty="0" smtClean="0"/>
              <a:t>	-  LCD_D7 = 23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F780A99-3F23-4C1E-98CF-16F6360CF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59030-E9C7-4BF7-BDDE-D8A9DA1DC43E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B4B9871-308C-4EED-9045-38B80AE9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EFBEBC1-730B-46C9-B7B9-A8EE8DF71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7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70776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897E52-2711-473A-AC53-236FCF4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Analysis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6E0364-D997-4774-8864-465D8286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Stage 1: When ther</a:t>
            </a:r>
            <a:r>
              <a:rPr lang="en-IN" dirty="0" smtClean="0"/>
              <a:t>e is </a:t>
            </a:r>
            <a:r>
              <a:rPr lang="en-IN" dirty="0" smtClean="0"/>
              <a:t>no car in the parking area IR sensor signals that the parking slot is free.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 smtClean="0"/>
          </a:p>
          <a:p>
            <a:endParaRPr lang="en-IN" dirty="0" smtClean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0D8265-FD7E-4E76-B775-AFBB4B1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AD9DCC-021B-4D7E-9435-713CD55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45362E-35ED-487C-AD91-5EC2CA1E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8</a:t>
            </a:fld>
            <a:endParaRPr lang="en-IN"/>
          </a:p>
        </p:txBody>
      </p:sp>
      <p:pic>
        <p:nvPicPr>
          <p:cNvPr id="7" name="Picture 6" descr="WhatsApp Image 2024-05-13 at 7.58.04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75" y="2295331"/>
            <a:ext cx="3806890" cy="305111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WhatsApp Image 2024-05-13 at 7.58.03 P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951" y="2276669"/>
            <a:ext cx="3638938" cy="30417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025233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C897E52-2711-473A-AC53-236FCF42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Results, Analysis and Evaluation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B6E0364-D997-4774-8864-465D8286E1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Stage 2: When car enters the parking area IR sensor that is present before the car, the sensor turns on signalling that the parking slot is </a:t>
            </a:r>
            <a:r>
              <a:rPr lang="en-IN" dirty="0" smtClean="0"/>
              <a:t>occupied.</a:t>
            </a:r>
          </a:p>
          <a:p>
            <a:pPr>
              <a:buNone/>
            </a:pPr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0D8265-FD7E-4E76-B775-AFBB4B1AA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8749E-3FF3-41B2-B4DE-BB379C572509}" type="datetime1">
              <a:rPr lang="en-IN" smtClean="0"/>
              <a:pPr/>
              <a:t>14-05-2024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4AD9DCC-021B-4D7E-9435-713CD5577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F45362E-35ED-487C-AD91-5EC2CA1E8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B7573-0EEC-4F18-B4D8-B9624EC7F9C7}" type="slidenum">
              <a:rPr lang="en-IN" smtClean="0"/>
              <a:pPr/>
              <a:t>9</a:t>
            </a:fld>
            <a:endParaRPr lang="en-IN"/>
          </a:p>
        </p:txBody>
      </p:sp>
      <p:pic>
        <p:nvPicPr>
          <p:cNvPr id="7" name="Picture 6" descr="WhatsApp Image 2024-05-13 at 7.58.01 PM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233" y="2603241"/>
            <a:ext cx="4198775" cy="29298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 descr="WhatsApp Image 2024-05-13 at 7.58.03 PM (1)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3927" y="2584579"/>
            <a:ext cx="4126204" cy="29204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="" xmlns:p14="http://schemas.microsoft.com/office/powerpoint/2010/main" val="1178249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5557</TotalTime>
  <Words>1194</Words>
  <Application>Microsoft Office PowerPoint</Application>
  <PresentationFormat>On-screen Show (4:3)</PresentationFormat>
  <Paragraphs>173</Paragraphs>
  <Slides>21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Office Theme</vt:lpstr>
      <vt:lpstr>Applied Internet of Things(CSE 2198)  Project Presentation on    IoT Car Parking System with Raspberry Pi &amp; MQTT Integration</vt:lpstr>
      <vt:lpstr>Contents</vt:lpstr>
      <vt:lpstr>Introducing a smart parking system!!!</vt:lpstr>
      <vt:lpstr>Literature Survey </vt:lpstr>
      <vt:lpstr>Design Scheme </vt:lpstr>
      <vt:lpstr>Design Scheme</vt:lpstr>
      <vt:lpstr>Testing (Breadboard Implementation) </vt:lpstr>
      <vt:lpstr>Results, Analysis and Evaluation</vt:lpstr>
      <vt:lpstr>Results, Analysis and Evaluation</vt:lpstr>
      <vt:lpstr>Results, Analysis and Evaluation</vt:lpstr>
      <vt:lpstr>Socio-economic Issues Associated With The Project</vt:lpstr>
      <vt:lpstr>Engineering Tools And Standards </vt:lpstr>
      <vt:lpstr>Engineering Tools And Standards:</vt:lpstr>
      <vt:lpstr>Engineering Tools And Standards:</vt:lpstr>
      <vt:lpstr>Engineering Tools And Standards:</vt:lpstr>
      <vt:lpstr>Engineering Tools And Standards:</vt:lpstr>
      <vt:lpstr>Engineering Tools And Standards:</vt:lpstr>
      <vt:lpstr>Conclusion</vt:lpstr>
      <vt:lpstr>References</vt:lpstr>
      <vt:lpstr>Slide 20</vt:lpstr>
      <vt:lpstr>Slide 21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P</dc:creator>
  <cp:lastModifiedBy>HP</cp:lastModifiedBy>
  <cp:revision>95</cp:revision>
  <dcterms:created xsi:type="dcterms:W3CDTF">2019-03-27T16:45:00Z</dcterms:created>
  <dcterms:modified xsi:type="dcterms:W3CDTF">2024-05-16T16:32:49Z</dcterms:modified>
</cp:coreProperties>
</file>