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mbria" panose="02040503050406030204"/>
                <a:cs typeface="Cambria" panose="02040503050406030204"/>
              </a:defRPr>
            </a:lvl1pPr>
          </a:lstStyle>
          <a:p>
            <a:pPr marL="132080">
              <a:lnSpc>
                <a:spcPct val="100000"/>
              </a:lnSpc>
              <a:spcBef>
                <a:spcPts val="30"/>
              </a:spcBef>
            </a:pPr>
            <a:fld id="{81D60167-4931-47E6-BA6A-407CBD079E47}" type="slidenum">
              <a:rPr spc="75" dirty="0"/>
            </a:fld>
            <a:endParaRPr spc="7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mbria" panose="02040503050406030204"/>
                <a:cs typeface="Cambria" panose="02040503050406030204"/>
              </a:defRPr>
            </a:lvl1pPr>
          </a:lstStyle>
          <a:p>
            <a:pPr marL="132080">
              <a:lnSpc>
                <a:spcPct val="100000"/>
              </a:lnSpc>
              <a:spcBef>
                <a:spcPts val="30"/>
              </a:spcBef>
            </a:pPr>
            <a:fld id="{81D60167-4931-47E6-BA6A-407CBD079E47}" type="slidenum">
              <a:rPr spc="75" dirty="0"/>
            </a:fld>
            <a:endParaRPr spc="7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6" name="Holder 6"/>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mbria" panose="02040503050406030204"/>
                <a:cs typeface="Cambria" panose="02040503050406030204"/>
              </a:defRPr>
            </a:lvl1pPr>
          </a:lstStyle>
          <a:p>
            <a:pPr marL="132080">
              <a:lnSpc>
                <a:spcPct val="100000"/>
              </a:lnSpc>
              <a:spcBef>
                <a:spcPts val="30"/>
              </a:spcBef>
            </a:pPr>
            <a:fld id="{81D60167-4931-47E6-BA6A-407CBD079E47}" type="slidenum">
              <a:rPr spc="75" dirty="0"/>
            </a:fld>
            <a:endParaRPr spc="7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4" name="Holder 4"/>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mbria" panose="02040503050406030204"/>
                <a:cs typeface="Cambria" panose="02040503050406030204"/>
              </a:defRPr>
            </a:lvl1pPr>
          </a:lstStyle>
          <a:p>
            <a:pPr marL="132080">
              <a:lnSpc>
                <a:spcPct val="100000"/>
              </a:lnSpc>
              <a:spcBef>
                <a:spcPts val="30"/>
              </a:spcBef>
            </a:pPr>
            <a:fld id="{81D60167-4931-47E6-BA6A-407CBD079E47}" type="slidenum">
              <a:rPr spc="75" dirty="0"/>
            </a:fld>
            <a:endParaRPr spc="7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3" name="Holder 3"/>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mbria" panose="02040503050406030204"/>
                <a:cs typeface="Cambria" panose="02040503050406030204"/>
              </a:defRPr>
            </a:lvl1pPr>
          </a:lstStyle>
          <a:p>
            <a:pPr marL="132080">
              <a:lnSpc>
                <a:spcPct val="100000"/>
              </a:lnSpc>
              <a:spcBef>
                <a:spcPts val="30"/>
              </a:spcBef>
            </a:pPr>
            <a:fld id="{81D60167-4931-47E6-BA6A-407CBD079E47}" type="slidenum">
              <a:rPr spc="75" dirty="0"/>
            </a:fld>
            <a:endParaRPr spc="75"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3999" cy="5143498"/>
          </a:xfrm>
          <a:prstGeom prst="rect">
            <a:avLst/>
          </a:prstGeom>
        </p:spPr>
      </p:pic>
      <p:sp>
        <p:nvSpPr>
          <p:cNvPr id="2" name="Holder 2"/>
          <p:cNvSpPr>
            <a:spLocks noGrp="1"/>
          </p:cNvSpPr>
          <p:nvPr>
            <p:ph type="title"/>
          </p:nvPr>
        </p:nvSpPr>
        <p:spPr>
          <a:xfrm>
            <a:off x="966927" y="488909"/>
            <a:ext cx="7210145" cy="1069340"/>
          </a:xfrm>
          <a:prstGeom prst="rect">
            <a:avLst/>
          </a:prstGeom>
        </p:spPr>
        <p:txBody>
          <a:bodyPr wrap="square" lIns="0" tIns="0" rIns="0" bIns="0">
            <a:spAutoFit/>
          </a:bodyPr>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118539" y="1274762"/>
            <a:ext cx="6617334" cy="223456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387978" y="4738598"/>
            <a:ext cx="2367915" cy="361314"/>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Holder 5"/>
          <p:cNvSpPr>
            <a:spLocks noGrp="1"/>
          </p:cNvSpPr>
          <p:nvPr>
            <p:ph type="dt" sz="half" idx="6"/>
          </p:nvPr>
        </p:nvSpPr>
        <p:spPr>
          <a:xfrm>
            <a:off x="538683" y="4830571"/>
            <a:ext cx="687069"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6" name="Holder 6"/>
          <p:cNvSpPr>
            <a:spLocks noGrp="1"/>
          </p:cNvSpPr>
          <p:nvPr>
            <p:ph type="sldNum" sz="quarter" idx="7"/>
          </p:nvPr>
        </p:nvSpPr>
        <p:spPr>
          <a:xfrm>
            <a:off x="8366125" y="4802851"/>
            <a:ext cx="265429" cy="205739"/>
          </a:xfrm>
          <a:prstGeom prst="rect">
            <a:avLst/>
          </a:prstGeom>
        </p:spPr>
        <p:txBody>
          <a:bodyPr wrap="square" lIns="0" tIns="0" rIns="0" bIns="0">
            <a:spAutoFit/>
          </a:bodyPr>
          <a:lstStyle>
            <a:lvl1pPr>
              <a:defRPr sz="1200" b="0" i="0">
                <a:solidFill>
                  <a:srgbClr val="878787"/>
                </a:solidFill>
                <a:latin typeface="Cambria" panose="02040503050406030204"/>
                <a:cs typeface="Cambria" panose="02040503050406030204"/>
              </a:defRPr>
            </a:lvl1pPr>
          </a:lstStyle>
          <a:p>
            <a:pPr marL="132080">
              <a:lnSpc>
                <a:spcPct val="100000"/>
              </a:lnSpc>
              <a:spcBef>
                <a:spcPts val="30"/>
              </a:spcBef>
            </a:pPr>
            <a:fld id="{81D60167-4931-47E6-BA6A-407CBD079E47}" type="slidenum">
              <a:rPr spc="75" dirty="0"/>
            </a:fld>
            <a:endParaRPr spc="7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16890" marR="5080" indent="-504825">
              <a:lnSpc>
                <a:spcPct val="107000"/>
              </a:lnSpc>
              <a:spcBef>
                <a:spcPts val="100"/>
              </a:spcBef>
            </a:pPr>
            <a:r>
              <a:rPr dirty="0"/>
              <a:t>Secure</a:t>
            </a:r>
            <a:r>
              <a:rPr spc="-15" dirty="0"/>
              <a:t> </a:t>
            </a:r>
            <a:r>
              <a:rPr dirty="0"/>
              <a:t>authentication</a:t>
            </a:r>
            <a:r>
              <a:rPr spc="-45" dirty="0"/>
              <a:t> </a:t>
            </a:r>
            <a:r>
              <a:rPr dirty="0"/>
              <a:t>method</a:t>
            </a:r>
            <a:r>
              <a:rPr spc="-25" dirty="0"/>
              <a:t> </a:t>
            </a:r>
            <a:r>
              <a:rPr dirty="0"/>
              <a:t>using</a:t>
            </a:r>
            <a:r>
              <a:rPr spc="-25" dirty="0"/>
              <a:t> </a:t>
            </a:r>
            <a:r>
              <a:rPr dirty="0"/>
              <a:t>Honey </a:t>
            </a:r>
            <a:r>
              <a:rPr spc="-785" dirty="0"/>
              <a:t> </a:t>
            </a:r>
            <a:r>
              <a:rPr dirty="0"/>
              <a:t>key</a:t>
            </a:r>
            <a:r>
              <a:rPr spc="-20" dirty="0"/>
              <a:t> </a:t>
            </a:r>
            <a:r>
              <a:rPr dirty="0"/>
              <a:t>Password</a:t>
            </a:r>
            <a:r>
              <a:rPr spc="-20" dirty="0"/>
              <a:t> </a:t>
            </a:r>
            <a:r>
              <a:rPr dirty="0"/>
              <a:t>in Online</a:t>
            </a:r>
            <a:r>
              <a:rPr spc="-30" dirty="0"/>
              <a:t> </a:t>
            </a:r>
            <a:r>
              <a:rPr dirty="0"/>
              <a:t>Shopping</a:t>
            </a:r>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7" name="object 7"/>
          <p:cNvSpPr txBox="1">
            <a:spLocks noGrp="1"/>
          </p:cNvSpPr>
          <p:nvPr>
            <p:ph type="sldNum" sz="quarter" idx="7"/>
          </p:nvPr>
        </p:nvSpPr>
        <p:spPr>
          <a:prstGeom prst="rect">
            <a:avLst/>
          </a:prstGeom>
        </p:spPr>
        <p:txBody>
          <a:bodyPr vert="horz" wrap="square" lIns="0" tIns="3810" rIns="0" bIns="0" rtlCol="0">
            <a:spAutoFit/>
          </a:bodyPr>
          <a:lstStyle/>
          <a:p>
            <a:pPr marL="132080">
              <a:lnSpc>
                <a:spcPct val="100000"/>
              </a:lnSpc>
              <a:spcBef>
                <a:spcPts val="30"/>
              </a:spcBef>
            </a:pPr>
            <a:fld id="{81D60167-4931-47E6-BA6A-407CBD079E47}" type="slidenum">
              <a:rPr spc="75" dirty="0"/>
            </a:fld>
            <a:endParaRPr spc="75" dirty="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3" name="object 3"/>
          <p:cNvSpPr txBox="1"/>
          <p:nvPr/>
        </p:nvSpPr>
        <p:spPr>
          <a:xfrm>
            <a:off x="346659" y="3244977"/>
            <a:ext cx="1163320" cy="239395"/>
          </a:xfrm>
          <a:prstGeom prst="rect">
            <a:avLst/>
          </a:prstGeom>
        </p:spPr>
        <p:txBody>
          <a:bodyPr vert="horz" wrap="square" lIns="0" tIns="12700" rIns="0" bIns="0" rtlCol="0">
            <a:spAutoFit/>
          </a:bodyPr>
          <a:lstStyle/>
          <a:p>
            <a:pPr marL="12700">
              <a:lnSpc>
                <a:spcPct val="100000"/>
              </a:lnSpc>
              <a:spcBef>
                <a:spcPts val="100"/>
              </a:spcBef>
            </a:pPr>
            <a:r>
              <a:rPr sz="1400" spc="90" dirty="0">
                <a:latin typeface="Cambria" panose="02040503050406030204"/>
                <a:cs typeface="Cambria" panose="02040503050406030204"/>
              </a:rPr>
              <a:t>Team</a:t>
            </a:r>
            <a:r>
              <a:rPr sz="1400" spc="60" dirty="0">
                <a:latin typeface="Cambria" panose="02040503050406030204"/>
                <a:cs typeface="Cambria" panose="02040503050406030204"/>
              </a:rPr>
              <a:t> </a:t>
            </a:r>
            <a:r>
              <a:rPr sz="1400" spc="90" dirty="0">
                <a:latin typeface="Cambria" panose="02040503050406030204"/>
                <a:cs typeface="Cambria" panose="02040503050406030204"/>
              </a:rPr>
              <a:t>Details</a:t>
            </a:r>
            <a:endParaRPr sz="1400">
              <a:latin typeface="Cambria" panose="02040503050406030204"/>
              <a:cs typeface="Cambria" panose="02040503050406030204"/>
            </a:endParaRPr>
          </a:p>
        </p:txBody>
      </p:sp>
      <p:sp>
        <p:nvSpPr>
          <p:cNvPr id="4" name="object 4"/>
          <p:cNvSpPr txBox="1"/>
          <p:nvPr/>
        </p:nvSpPr>
        <p:spPr>
          <a:xfrm>
            <a:off x="346659" y="3458336"/>
            <a:ext cx="2847340" cy="666750"/>
          </a:xfrm>
          <a:prstGeom prst="rect">
            <a:avLst/>
          </a:prstGeom>
        </p:spPr>
        <p:txBody>
          <a:bodyPr vert="horz" wrap="square" lIns="0" tIns="12700" rIns="0" bIns="0" rtlCol="0">
            <a:spAutoFit/>
          </a:bodyPr>
          <a:lstStyle/>
          <a:p>
            <a:pPr marL="355600" indent="-343535">
              <a:lnSpc>
                <a:spcPct val="100000"/>
              </a:lnSpc>
              <a:spcBef>
                <a:spcPts val="100"/>
              </a:spcBef>
              <a:buAutoNum type="arabicPeriod"/>
              <a:tabLst>
                <a:tab pos="355600" algn="l"/>
                <a:tab pos="356235" algn="l"/>
              </a:tabLst>
            </a:pPr>
            <a:r>
              <a:rPr sz="1400" spc="90" dirty="0">
                <a:latin typeface="Cambria" panose="02040503050406030204"/>
                <a:cs typeface="Cambria" panose="02040503050406030204"/>
              </a:rPr>
              <a:t>A.Manidhar(20EG105303)</a:t>
            </a:r>
            <a:endParaRPr sz="1400">
              <a:latin typeface="Cambria" panose="02040503050406030204"/>
              <a:cs typeface="Cambria" panose="02040503050406030204"/>
            </a:endParaRPr>
          </a:p>
          <a:p>
            <a:pPr marL="355600" indent="-343535">
              <a:lnSpc>
                <a:spcPct val="100000"/>
              </a:lnSpc>
              <a:spcBef>
                <a:spcPts val="5"/>
              </a:spcBef>
              <a:buAutoNum type="arabicPeriod"/>
              <a:tabLst>
                <a:tab pos="355600" algn="l"/>
                <a:tab pos="356235" algn="l"/>
              </a:tabLst>
            </a:pPr>
            <a:r>
              <a:rPr sz="1400" spc="170" dirty="0">
                <a:latin typeface="Cambria" panose="02040503050406030204"/>
                <a:cs typeface="Cambria" panose="02040503050406030204"/>
              </a:rPr>
              <a:t>B.</a:t>
            </a:r>
            <a:r>
              <a:rPr sz="1400" spc="95" dirty="0">
                <a:latin typeface="Cambria" panose="02040503050406030204"/>
                <a:cs typeface="Cambria" panose="02040503050406030204"/>
              </a:rPr>
              <a:t> Sucharitha(20EG105316)</a:t>
            </a:r>
            <a:endParaRPr sz="1400">
              <a:latin typeface="Cambria" panose="02040503050406030204"/>
              <a:cs typeface="Cambria" panose="02040503050406030204"/>
            </a:endParaRPr>
          </a:p>
          <a:p>
            <a:pPr marL="355600" indent="-343535">
              <a:lnSpc>
                <a:spcPct val="100000"/>
              </a:lnSpc>
              <a:buAutoNum type="arabicPeriod"/>
              <a:tabLst>
                <a:tab pos="355600" algn="l"/>
                <a:tab pos="356235" algn="l"/>
              </a:tabLst>
            </a:pPr>
            <a:r>
              <a:rPr sz="1400" spc="125" dirty="0">
                <a:latin typeface="Cambria" panose="02040503050406030204"/>
                <a:cs typeface="Cambria" panose="02040503050406030204"/>
              </a:rPr>
              <a:t>L.</a:t>
            </a:r>
            <a:r>
              <a:rPr sz="1400" spc="135" dirty="0">
                <a:latin typeface="Cambria" panose="02040503050406030204"/>
                <a:cs typeface="Cambria" panose="02040503050406030204"/>
              </a:rPr>
              <a:t> </a:t>
            </a:r>
            <a:r>
              <a:rPr sz="1400" spc="85" dirty="0">
                <a:latin typeface="Cambria" panose="02040503050406030204"/>
                <a:cs typeface="Cambria" panose="02040503050406030204"/>
              </a:rPr>
              <a:t>Sravanthi(20EG105708)</a:t>
            </a:r>
            <a:endParaRPr sz="1400">
              <a:latin typeface="Cambria" panose="02040503050406030204"/>
              <a:cs typeface="Cambria" panose="02040503050406030204"/>
            </a:endParaRPr>
          </a:p>
        </p:txBody>
      </p:sp>
      <p:sp>
        <p:nvSpPr>
          <p:cNvPr id="5" name="object 5"/>
          <p:cNvSpPr txBox="1"/>
          <p:nvPr/>
        </p:nvSpPr>
        <p:spPr>
          <a:xfrm>
            <a:off x="5404485" y="3244850"/>
            <a:ext cx="3488055" cy="658495"/>
          </a:xfrm>
          <a:prstGeom prst="rect">
            <a:avLst/>
          </a:prstGeom>
        </p:spPr>
        <p:txBody>
          <a:bodyPr vert="horz" wrap="square" lIns="0" tIns="12700" rIns="0" bIns="0" rtlCol="0">
            <a:spAutoFit/>
          </a:bodyPr>
          <a:lstStyle/>
          <a:p>
            <a:pPr marL="12700">
              <a:lnSpc>
                <a:spcPct val="100000"/>
              </a:lnSpc>
              <a:spcBef>
                <a:spcPts val="100"/>
              </a:spcBef>
            </a:pPr>
            <a:r>
              <a:rPr sz="1400" spc="60" dirty="0">
                <a:latin typeface="Cambria" panose="02040503050406030204"/>
                <a:cs typeface="Cambria" panose="02040503050406030204"/>
              </a:rPr>
              <a:t>Project</a:t>
            </a:r>
            <a:r>
              <a:rPr sz="1400" spc="75" dirty="0">
                <a:latin typeface="Cambria" panose="02040503050406030204"/>
                <a:cs typeface="Cambria" panose="02040503050406030204"/>
              </a:rPr>
              <a:t> </a:t>
            </a:r>
            <a:r>
              <a:rPr sz="1400" spc="85" dirty="0">
                <a:latin typeface="Cambria" panose="02040503050406030204"/>
                <a:cs typeface="Cambria" panose="02040503050406030204"/>
              </a:rPr>
              <a:t>Supervisor</a:t>
            </a:r>
            <a:endParaRPr sz="1400">
              <a:latin typeface="Cambria" panose="02040503050406030204"/>
              <a:cs typeface="Cambria" panose="02040503050406030204"/>
            </a:endParaRPr>
          </a:p>
          <a:p>
            <a:pPr marL="12700" marR="5080">
              <a:lnSpc>
                <a:spcPct val="100000"/>
              </a:lnSpc>
            </a:pPr>
            <a:r>
              <a:rPr sz="1400" spc="105" dirty="0">
                <a:latin typeface="Cambria" panose="02040503050406030204"/>
                <a:cs typeface="Cambria" panose="02040503050406030204"/>
              </a:rPr>
              <a:t>Name</a:t>
            </a:r>
            <a:r>
              <a:rPr sz="1400" spc="100" dirty="0">
                <a:latin typeface="Cambria" panose="02040503050406030204"/>
                <a:cs typeface="Cambria" panose="02040503050406030204"/>
              </a:rPr>
              <a:t> </a:t>
            </a:r>
            <a:r>
              <a:rPr sz="1400" spc="75" dirty="0">
                <a:latin typeface="Cambria" panose="02040503050406030204"/>
                <a:cs typeface="Cambria" panose="02040503050406030204"/>
              </a:rPr>
              <a:t>:</a:t>
            </a:r>
            <a:r>
              <a:rPr sz="1400" spc="130" dirty="0">
                <a:latin typeface="Cambria" panose="02040503050406030204"/>
                <a:cs typeface="Cambria" panose="02040503050406030204"/>
              </a:rPr>
              <a:t> </a:t>
            </a:r>
            <a:r>
              <a:rPr sz="1400" spc="114" dirty="0">
                <a:latin typeface="Cambria" panose="02040503050406030204"/>
                <a:cs typeface="Cambria" panose="02040503050406030204"/>
              </a:rPr>
              <a:t>Mrs.</a:t>
            </a:r>
            <a:r>
              <a:rPr lang="en-IN" sz="1400" spc="114" dirty="0">
                <a:latin typeface="Cambria" panose="02040503050406030204"/>
                <a:cs typeface="Cambria" panose="02040503050406030204"/>
              </a:rPr>
              <a:t> P. </a:t>
            </a:r>
            <a:r>
              <a:rPr sz="1400" spc="120" dirty="0">
                <a:latin typeface="Cambria" panose="02040503050406030204"/>
                <a:cs typeface="Cambria" panose="02040503050406030204"/>
              </a:rPr>
              <a:t> </a:t>
            </a:r>
            <a:r>
              <a:rPr sz="1400" spc="90" dirty="0">
                <a:latin typeface="Cambria" panose="02040503050406030204"/>
                <a:cs typeface="Cambria" panose="02040503050406030204"/>
              </a:rPr>
              <a:t>Swarajya</a:t>
            </a:r>
            <a:r>
              <a:rPr sz="1400" spc="130" dirty="0">
                <a:latin typeface="Cambria" panose="02040503050406030204"/>
                <a:cs typeface="Cambria" panose="02040503050406030204"/>
              </a:rPr>
              <a:t> </a:t>
            </a:r>
            <a:r>
              <a:rPr sz="1400" spc="114" dirty="0">
                <a:latin typeface="Cambria" panose="02040503050406030204"/>
                <a:cs typeface="Cambria" panose="02040503050406030204"/>
              </a:rPr>
              <a:t>Lakshmi </a:t>
            </a:r>
            <a:r>
              <a:rPr sz="1400" spc="120" dirty="0">
                <a:latin typeface="Cambria" panose="02040503050406030204"/>
                <a:cs typeface="Cambria" panose="02040503050406030204"/>
              </a:rPr>
              <a:t> </a:t>
            </a:r>
            <a:r>
              <a:rPr sz="1400" spc="95" dirty="0">
                <a:latin typeface="Cambria" panose="02040503050406030204"/>
                <a:cs typeface="Cambria" panose="02040503050406030204"/>
              </a:rPr>
              <a:t>Designation</a:t>
            </a:r>
            <a:r>
              <a:rPr sz="1400" spc="90" dirty="0">
                <a:latin typeface="Cambria" panose="02040503050406030204"/>
                <a:cs typeface="Cambria" panose="02040503050406030204"/>
              </a:rPr>
              <a:t> </a:t>
            </a:r>
            <a:r>
              <a:rPr sz="1400" spc="75" dirty="0">
                <a:latin typeface="Cambria" panose="02040503050406030204"/>
                <a:cs typeface="Cambria" panose="02040503050406030204"/>
              </a:rPr>
              <a:t>:</a:t>
            </a:r>
            <a:r>
              <a:rPr sz="1400" spc="120" dirty="0">
                <a:latin typeface="Cambria" panose="02040503050406030204"/>
                <a:cs typeface="Cambria" panose="02040503050406030204"/>
              </a:rPr>
              <a:t> </a:t>
            </a:r>
            <a:r>
              <a:rPr sz="1400" spc="95" dirty="0">
                <a:latin typeface="Cambria" panose="02040503050406030204"/>
                <a:cs typeface="Cambria" panose="02040503050406030204"/>
              </a:rPr>
              <a:t>Assistant</a:t>
            </a:r>
            <a:r>
              <a:rPr sz="1400" spc="100" dirty="0">
                <a:latin typeface="Cambria" panose="02040503050406030204"/>
                <a:cs typeface="Cambria" panose="02040503050406030204"/>
              </a:rPr>
              <a:t> </a:t>
            </a:r>
            <a:r>
              <a:rPr sz="1400" spc="60" dirty="0">
                <a:latin typeface="Cambria" panose="02040503050406030204"/>
                <a:cs typeface="Cambria" panose="02040503050406030204"/>
              </a:rPr>
              <a:t>Professor</a:t>
            </a:r>
            <a:endParaRPr sz="1400">
              <a:latin typeface="Cambria" panose="02040503050406030204"/>
              <a:cs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143000" y="978408"/>
            <a:ext cx="6591300" cy="2839212"/>
          </a:xfrm>
          <a:prstGeom prst="rect">
            <a:avLst/>
          </a:prstGeom>
        </p:spPr>
      </p:pic>
      <p:sp>
        <p:nvSpPr>
          <p:cNvPr id="3" name="object 3"/>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4769" y="290906"/>
            <a:ext cx="2321560" cy="574675"/>
          </a:xfrm>
          <a:prstGeom prst="rect">
            <a:avLst/>
          </a:prstGeom>
        </p:spPr>
        <p:txBody>
          <a:bodyPr vert="horz" wrap="square" lIns="0" tIns="12700" rIns="0" bIns="0" rtlCol="0">
            <a:spAutoFit/>
          </a:bodyPr>
          <a:lstStyle/>
          <a:p>
            <a:pPr marL="12700">
              <a:lnSpc>
                <a:spcPct val="100000"/>
              </a:lnSpc>
              <a:spcBef>
                <a:spcPts val="100"/>
              </a:spcBef>
            </a:pPr>
            <a:r>
              <a:rPr sz="3600" spc="195" dirty="0">
                <a:latin typeface="Cambria" panose="02040503050406030204"/>
                <a:cs typeface="Cambria" panose="02040503050406030204"/>
              </a:rPr>
              <a:t>Parameter</a:t>
            </a:r>
            <a:endParaRPr sz="3600">
              <a:latin typeface="Cambria" panose="02040503050406030204"/>
              <a:cs typeface="Cambria" panose="02040503050406030204"/>
            </a:endParaRPr>
          </a:p>
        </p:txBody>
      </p:sp>
      <p:pic>
        <p:nvPicPr>
          <p:cNvPr id="3" name="object 3"/>
          <p:cNvPicPr/>
          <p:nvPr/>
        </p:nvPicPr>
        <p:blipFill>
          <a:blip r:embed="rId1" cstate="print"/>
          <a:stretch>
            <a:fillRect/>
          </a:stretch>
        </p:blipFill>
        <p:spPr>
          <a:xfrm>
            <a:off x="1252727" y="934211"/>
            <a:ext cx="6638544" cy="3276600"/>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7460" y="290906"/>
            <a:ext cx="5669280" cy="574675"/>
          </a:xfrm>
          <a:prstGeom prst="rect">
            <a:avLst/>
          </a:prstGeom>
        </p:spPr>
        <p:txBody>
          <a:bodyPr vert="horz" wrap="square" lIns="0" tIns="12700" rIns="0" bIns="0" rtlCol="0">
            <a:spAutoFit/>
          </a:bodyPr>
          <a:lstStyle/>
          <a:p>
            <a:pPr marL="12700">
              <a:lnSpc>
                <a:spcPct val="100000"/>
              </a:lnSpc>
              <a:spcBef>
                <a:spcPts val="100"/>
              </a:spcBef>
            </a:pPr>
            <a:r>
              <a:rPr sz="3600" spc="229" dirty="0">
                <a:latin typeface="Cambria" panose="02040503050406030204"/>
                <a:cs typeface="Cambria" panose="02040503050406030204"/>
              </a:rPr>
              <a:t>Experiment</a:t>
            </a:r>
            <a:r>
              <a:rPr sz="3600" spc="260" dirty="0">
                <a:latin typeface="Cambria" panose="02040503050406030204"/>
                <a:cs typeface="Cambria" panose="02040503050406030204"/>
              </a:rPr>
              <a:t> </a:t>
            </a:r>
            <a:r>
              <a:rPr sz="3600" spc="235" dirty="0">
                <a:latin typeface="Cambria" panose="02040503050406030204"/>
                <a:cs typeface="Cambria" panose="02040503050406030204"/>
              </a:rPr>
              <a:t>Environment</a:t>
            </a:r>
            <a:endParaRPr sz="3600">
              <a:latin typeface="Cambria" panose="02040503050406030204"/>
              <a:cs typeface="Cambria" panose="02040503050406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3" name="object 3"/>
          <p:cNvSpPr txBox="1"/>
          <p:nvPr/>
        </p:nvSpPr>
        <p:spPr>
          <a:xfrm>
            <a:off x="1216660" y="1214120"/>
            <a:ext cx="6209030" cy="3280410"/>
          </a:xfrm>
          <a:prstGeom prst="rect">
            <a:avLst/>
          </a:prstGeom>
        </p:spPr>
        <p:txBody>
          <a:bodyPr vert="horz" wrap="square" lIns="0" tIns="12700" rIns="0" bIns="0" rtlCol="0">
            <a:noAutofit/>
          </a:bodyPr>
          <a:lstStyle/>
          <a:p>
            <a:pPr marL="240665">
              <a:lnSpc>
                <a:spcPct val="100000"/>
              </a:lnSpc>
              <a:spcBef>
                <a:spcPts val="100"/>
              </a:spcBef>
            </a:pPr>
            <a:r>
              <a:rPr sz="1800" b="1" dirty="0">
                <a:latin typeface="Times New Roman" panose="02020603050405020304"/>
                <a:cs typeface="Times New Roman" panose="02020603050405020304"/>
              </a:rPr>
              <a:t>Software</a:t>
            </a:r>
            <a:r>
              <a:rPr sz="1800" b="1" spc="-40"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Requirements:</a:t>
            </a:r>
            <a:endParaRPr sz="1800">
              <a:latin typeface="Times New Roman" panose="02020603050405020304"/>
              <a:cs typeface="Times New Roman" panose="02020603050405020304"/>
            </a:endParaRPr>
          </a:p>
          <a:p>
            <a:pPr marL="354965" indent="-342900">
              <a:lnSpc>
                <a:spcPct val="100000"/>
              </a:lnSpc>
              <a:spcBef>
                <a:spcPts val="1500"/>
              </a:spcBef>
              <a:buFont typeface="Wingdings" panose="05000000000000000000"/>
              <a:buChar char=""/>
              <a:tabLst>
                <a:tab pos="354965" algn="l"/>
                <a:tab pos="355600" algn="l"/>
                <a:tab pos="3670300" algn="l"/>
                <a:tab pos="4584700" algn="l"/>
              </a:tabLst>
            </a:pPr>
            <a:r>
              <a:rPr sz="1800" dirty="0">
                <a:latin typeface="Times New Roman" panose="02020603050405020304"/>
                <a:cs typeface="Times New Roman" panose="02020603050405020304"/>
              </a:rPr>
              <a:t>Operating</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System	-	Windows</a:t>
            </a:r>
            <a:r>
              <a:rPr sz="1800" spc="-5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XP</a:t>
            </a:r>
            <a:endParaRPr sz="1800">
              <a:latin typeface="Times New Roman" panose="02020603050405020304"/>
              <a:cs typeface="Times New Roman" panose="02020603050405020304"/>
            </a:endParaRPr>
          </a:p>
          <a:p>
            <a:pPr marL="354965" indent="-342900">
              <a:lnSpc>
                <a:spcPct val="100000"/>
              </a:lnSpc>
              <a:spcBef>
                <a:spcPts val="1680"/>
              </a:spcBef>
              <a:buFont typeface="Wingdings" panose="05000000000000000000"/>
              <a:buChar char=""/>
              <a:tabLst>
                <a:tab pos="354965" algn="l"/>
                <a:tab pos="355600" algn="l"/>
                <a:tab pos="3670300" algn="l"/>
                <a:tab pos="4089400" algn="l"/>
              </a:tabLst>
            </a:pPr>
            <a:r>
              <a:rPr sz="1800" dirty="0">
                <a:latin typeface="Times New Roman" panose="02020603050405020304"/>
                <a:cs typeface="Times New Roman" panose="02020603050405020304"/>
              </a:rPr>
              <a:t>Coding Language	-</a:t>
            </a:r>
            <a:r>
              <a:rPr lang="en-IN" sz="1800" dirty="0">
                <a:latin typeface="Times New Roman" panose="02020603050405020304"/>
                <a:cs typeface="Times New Roman" panose="02020603050405020304"/>
              </a:rPr>
              <a:t>     </a:t>
            </a:r>
            <a:r>
              <a:rPr sz="1800" dirty="0">
                <a:latin typeface="Times New Roman" panose="02020603050405020304"/>
                <a:cs typeface="Times New Roman" panose="02020603050405020304"/>
              </a:rPr>
              <a:t>Java/J2E</a:t>
            </a:r>
            <a:r>
              <a:rPr sz="1800" spc="5" dirty="0">
                <a:latin typeface="Times New Roman" panose="02020603050405020304"/>
                <a:cs typeface="Times New Roman" panose="02020603050405020304"/>
              </a:rPr>
              <a:t>E(</a:t>
            </a:r>
            <a:r>
              <a:rPr sz="1800" spc="-5" dirty="0">
                <a:latin typeface="Times New Roman" panose="02020603050405020304"/>
                <a:cs typeface="Times New Roman" panose="02020603050405020304"/>
              </a:rPr>
              <a:t>J</a:t>
            </a:r>
            <a:r>
              <a:rPr sz="1800" spc="-15" dirty="0">
                <a:latin typeface="Times New Roman" panose="02020603050405020304"/>
                <a:cs typeface="Times New Roman" panose="02020603050405020304"/>
              </a:rPr>
              <a:t>S</a:t>
            </a:r>
            <a:r>
              <a:rPr sz="1800" spc="-5" dirty="0">
                <a:latin typeface="Times New Roman" panose="02020603050405020304"/>
                <a:cs typeface="Times New Roman" panose="02020603050405020304"/>
              </a:rPr>
              <a:t>P,Servl</a:t>
            </a:r>
            <a:r>
              <a:rPr sz="1800" dirty="0">
                <a:latin typeface="Times New Roman" panose="02020603050405020304"/>
                <a:cs typeface="Times New Roman" panose="02020603050405020304"/>
              </a:rPr>
              <a:t>e</a:t>
            </a:r>
            <a:r>
              <a:rPr sz="1800" spc="10" dirty="0">
                <a:latin typeface="Times New Roman" panose="02020603050405020304"/>
                <a:cs typeface="Times New Roman" panose="02020603050405020304"/>
              </a:rPr>
              <a:t>t</a:t>
            </a:r>
            <a:r>
              <a:rPr sz="1800" dirty="0">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354965" indent="-342900">
              <a:lnSpc>
                <a:spcPct val="100000"/>
              </a:lnSpc>
              <a:spcBef>
                <a:spcPts val="1680"/>
              </a:spcBef>
              <a:buFont typeface="Wingdings" panose="05000000000000000000"/>
              <a:buChar char=""/>
              <a:tabLst>
                <a:tab pos="354965" algn="l"/>
                <a:tab pos="355600" algn="l"/>
                <a:tab pos="3670300" algn="l"/>
                <a:tab pos="4584700" algn="l"/>
              </a:tabLst>
            </a:pPr>
            <a:r>
              <a:rPr sz="1800" dirty="0">
                <a:latin typeface="Times New Roman" panose="02020603050405020304"/>
                <a:cs typeface="Times New Roman" panose="02020603050405020304"/>
              </a:rPr>
              <a:t>Front</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End	-	J2EE</a:t>
            </a:r>
            <a:endParaRPr sz="1800">
              <a:latin typeface="Times New Roman" panose="02020603050405020304"/>
              <a:cs typeface="Times New Roman" panose="02020603050405020304"/>
            </a:endParaRPr>
          </a:p>
          <a:p>
            <a:pPr marL="354965" indent="-342900">
              <a:lnSpc>
                <a:spcPct val="100000"/>
              </a:lnSpc>
              <a:spcBef>
                <a:spcPts val="1685"/>
              </a:spcBef>
              <a:buFont typeface="Wingdings" panose="05000000000000000000"/>
              <a:buChar char=""/>
              <a:tabLst>
                <a:tab pos="354965" algn="l"/>
                <a:tab pos="355600" algn="l"/>
                <a:tab pos="3670300" algn="l"/>
                <a:tab pos="4584700" algn="l"/>
              </a:tabLst>
            </a:pPr>
            <a:r>
              <a:rPr sz="1800" dirty="0">
                <a:latin typeface="Times New Roman" panose="02020603050405020304"/>
                <a:cs typeface="Times New Roman" panose="02020603050405020304"/>
              </a:rPr>
              <a:t>Back</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End	-	MySQL</a:t>
            </a:r>
            <a:endParaRPr sz="1800">
              <a:latin typeface="Times New Roman" panose="020206030504050203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09423"/>
            <a:ext cx="3097530" cy="574040"/>
          </a:xfrm>
          <a:prstGeom prst="rect">
            <a:avLst/>
          </a:prstGeom>
        </p:spPr>
        <p:txBody>
          <a:bodyPr vert="horz" wrap="square" lIns="0" tIns="12700" rIns="0" bIns="0" rtlCol="0">
            <a:spAutoFit/>
          </a:bodyPr>
          <a:lstStyle/>
          <a:p>
            <a:pPr marL="12700">
              <a:lnSpc>
                <a:spcPct val="100000"/>
              </a:lnSpc>
              <a:spcBef>
                <a:spcPts val="100"/>
              </a:spcBef>
            </a:pPr>
            <a:r>
              <a:rPr sz="3600" spc="145" dirty="0">
                <a:latin typeface="Cambria" panose="02040503050406030204"/>
                <a:cs typeface="Cambria" panose="02040503050406030204"/>
              </a:rPr>
              <a:t>Project</a:t>
            </a:r>
            <a:r>
              <a:rPr sz="3600" spc="270" dirty="0">
                <a:latin typeface="Cambria" panose="02040503050406030204"/>
                <a:cs typeface="Cambria" panose="02040503050406030204"/>
              </a:rPr>
              <a:t> </a:t>
            </a:r>
            <a:r>
              <a:rPr sz="3600" spc="285" dirty="0">
                <a:latin typeface="Cambria" panose="02040503050406030204"/>
                <a:cs typeface="Cambria" panose="02040503050406030204"/>
              </a:rPr>
              <a:t>status</a:t>
            </a:r>
            <a:endParaRPr sz="3600">
              <a:latin typeface="Cambria" panose="02040503050406030204"/>
              <a:cs typeface="Cambria" panose="02040503050406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graphicFrame>
        <p:nvGraphicFramePr>
          <p:cNvPr id="3" name="object 3"/>
          <p:cNvGraphicFramePr>
            <a:graphicFrameLocks noGrp="1"/>
          </p:cNvGraphicFramePr>
          <p:nvPr/>
        </p:nvGraphicFramePr>
        <p:xfrm>
          <a:off x="1118539" y="1274762"/>
          <a:ext cx="6617334" cy="2234565"/>
        </p:xfrm>
        <a:graphic>
          <a:graphicData uri="http://schemas.openxmlformats.org/drawingml/2006/table">
            <a:tbl>
              <a:tblPr firstRow="1" bandRow="1">
                <a:tableStyleId>{2D5ABB26-0587-4C30-8999-92F81FD0307C}</a:tableStyleId>
              </a:tblPr>
              <a:tblGrid>
                <a:gridCol w="602615"/>
                <a:gridCol w="4099560"/>
                <a:gridCol w="1900554"/>
              </a:tblGrid>
              <a:tr h="609600">
                <a:tc>
                  <a:txBody>
                    <a:bodyPr/>
                    <a:lstStyle/>
                    <a:p>
                      <a:pPr marL="91440">
                        <a:lnSpc>
                          <a:spcPct val="100000"/>
                        </a:lnSpc>
                        <a:spcBef>
                          <a:spcPts val="320"/>
                        </a:spcBef>
                      </a:pPr>
                      <a:r>
                        <a:rPr sz="1400" spc="-5" dirty="0">
                          <a:latin typeface="Arial MT"/>
                          <a:cs typeface="Arial MT"/>
                        </a:rPr>
                        <a:t>S.No</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spc="-5" dirty="0">
                          <a:latin typeface="Arial MT"/>
                          <a:cs typeface="Arial MT"/>
                        </a:rPr>
                        <a:t>Functionality</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sz="1400" dirty="0">
                          <a:latin typeface="Arial MT"/>
                          <a:cs typeface="Arial MT"/>
                        </a:rPr>
                        <a:t>Status</a:t>
                      </a:r>
                      <a:endParaRPr sz="1400">
                        <a:latin typeface="Arial MT"/>
                        <a:cs typeface="Arial MT"/>
                      </a:endParaRPr>
                    </a:p>
                    <a:p>
                      <a:pPr marL="92075">
                        <a:lnSpc>
                          <a:spcPct val="100000"/>
                        </a:lnSpc>
                        <a:spcBef>
                          <a:spcPts val="15"/>
                        </a:spcBef>
                      </a:pPr>
                      <a:r>
                        <a:rPr sz="1000" spc="-5" dirty="0">
                          <a:latin typeface="Arial MT"/>
                          <a:cs typeface="Arial MT"/>
                        </a:rPr>
                        <a:t>(Completed</a:t>
                      </a:r>
                      <a:r>
                        <a:rPr sz="1000" spc="-45" dirty="0">
                          <a:latin typeface="Arial MT"/>
                          <a:cs typeface="Arial MT"/>
                        </a:rPr>
                        <a:t> </a:t>
                      </a:r>
                      <a:r>
                        <a:rPr sz="1000" spc="-5" dirty="0">
                          <a:latin typeface="Arial MT"/>
                          <a:cs typeface="Arial MT"/>
                        </a:rPr>
                        <a:t>/in-progress/Not</a:t>
                      </a:r>
                      <a:endParaRPr sz="1000">
                        <a:latin typeface="Arial MT"/>
                        <a:cs typeface="Arial MT"/>
                      </a:endParaRPr>
                    </a:p>
                    <a:p>
                      <a:pPr marL="92075">
                        <a:lnSpc>
                          <a:spcPct val="100000"/>
                        </a:lnSpc>
                      </a:pPr>
                      <a:r>
                        <a:rPr sz="1000" spc="-5" dirty="0">
                          <a:latin typeface="Arial MT"/>
                          <a:cs typeface="Arial MT"/>
                        </a:rPr>
                        <a:t>started)</a:t>
                      </a:r>
                      <a:endParaRPr sz="10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39">
                <a:tc>
                  <a:txBody>
                    <a:bodyPr/>
                    <a:lstStyle/>
                    <a:p>
                      <a:pPr marL="91440">
                        <a:lnSpc>
                          <a:spcPct val="100000"/>
                        </a:lnSpc>
                        <a:spcBef>
                          <a:spcPts val="320"/>
                        </a:spcBef>
                      </a:pPr>
                      <a:r>
                        <a:rPr sz="1400" dirty="0">
                          <a:latin typeface="Arial MT"/>
                          <a:cs typeface="Arial MT"/>
                        </a:rPr>
                        <a:t>1</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dirty="0">
                          <a:latin typeface="Arial MT"/>
                          <a:cs typeface="Arial MT"/>
                        </a:rPr>
                        <a:t>Literature</a:t>
                      </a:r>
                      <a:r>
                        <a:rPr sz="1400" spc="-80" dirty="0">
                          <a:latin typeface="Arial MT"/>
                          <a:cs typeface="Arial MT"/>
                        </a:rPr>
                        <a:t> </a:t>
                      </a:r>
                      <a:r>
                        <a:rPr sz="1400" spc="-5" dirty="0">
                          <a:latin typeface="Arial MT"/>
                          <a:cs typeface="Arial MT"/>
                        </a:rPr>
                        <a:t>survey</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sz="1400" spc="-5" dirty="0">
                          <a:latin typeface="Arial MT"/>
                          <a:cs typeface="Arial MT"/>
                        </a:rPr>
                        <a:t>Completed</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40">
                <a:tc>
                  <a:txBody>
                    <a:bodyPr/>
                    <a:lstStyle/>
                    <a:p>
                      <a:pPr marL="91440">
                        <a:lnSpc>
                          <a:spcPct val="100000"/>
                        </a:lnSpc>
                        <a:spcBef>
                          <a:spcPts val="320"/>
                        </a:spcBef>
                      </a:pPr>
                      <a:r>
                        <a:rPr sz="1400" dirty="0">
                          <a:latin typeface="Arial MT"/>
                          <a:cs typeface="Arial MT"/>
                        </a:rPr>
                        <a:t>2</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dirty="0">
                          <a:latin typeface="Arial MT"/>
                          <a:cs typeface="Arial MT"/>
                        </a:rPr>
                        <a:t>Design</a:t>
                      </a:r>
                      <a:r>
                        <a:rPr sz="1400" spc="-60" dirty="0">
                          <a:latin typeface="Arial MT"/>
                          <a:cs typeface="Arial MT"/>
                        </a:rPr>
                        <a:t> </a:t>
                      </a:r>
                      <a:r>
                        <a:rPr sz="1400" dirty="0">
                          <a:latin typeface="Arial MT"/>
                          <a:cs typeface="Arial MT"/>
                        </a:rPr>
                        <a:t>Phase</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sz="1400" spc="-5" dirty="0">
                          <a:latin typeface="Arial MT"/>
                          <a:cs typeface="Arial MT"/>
                        </a:rPr>
                        <a:t>Completed</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39">
                <a:tc>
                  <a:txBody>
                    <a:bodyPr/>
                    <a:lstStyle/>
                    <a:p>
                      <a:pPr marL="91440">
                        <a:lnSpc>
                          <a:spcPct val="100000"/>
                        </a:lnSpc>
                        <a:spcBef>
                          <a:spcPts val="320"/>
                        </a:spcBef>
                      </a:pPr>
                      <a:r>
                        <a:rPr sz="1400" dirty="0">
                          <a:latin typeface="Arial MT"/>
                          <a:cs typeface="Arial MT"/>
                        </a:rPr>
                        <a:t>3</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dirty="0">
                          <a:latin typeface="Arial MT"/>
                          <a:cs typeface="Arial MT"/>
                        </a:rPr>
                        <a:t>Coding</a:t>
                      </a:r>
                      <a:r>
                        <a:rPr sz="1400" spc="-35" dirty="0">
                          <a:latin typeface="Arial MT"/>
                          <a:cs typeface="Arial MT"/>
                        </a:rPr>
                        <a:t> </a:t>
                      </a:r>
                      <a:r>
                        <a:rPr sz="1400" dirty="0">
                          <a:latin typeface="Arial MT"/>
                          <a:cs typeface="Arial MT"/>
                        </a:rPr>
                        <a:t>Started</a:t>
                      </a:r>
                      <a:r>
                        <a:rPr sz="1400" spc="-55" dirty="0">
                          <a:latin typeface="Arial MT"/>
                          <a:cs typeface="Arial MT"/>
                        </a:rPr>
                        <a:t> </a:t>
                      </a:r>
                      <a:r>
                        <a:rPr sz="1400" spc="-5" dirty="0">
                          <a:latin typeface="Arial MT"/>
                          <a:cs typeface="Arial MT"/>
                        </a:rPr>
                        <a:t>web</a:t>
                      </a:r>
                      <a:r>
                        <a:rPr sz="1400" spc="-15" dirty="0">
                          <a:latin typeface="Arial MT"/>
                          <a:cs typeface="Arial MT"/>
                        </a:rPr>
                        <a:t> </a:t>
                      </a:r>
                      <a:r>
                        <a:rPr sz="1400" dirty="0">
                          <a:latin typeface="Arial MT"/>
                          <a:cs typeface="Arial MT"/>
                        </a:rPr>
                        <a:t>page</a:t>
                      </a:r>
                      <a:r>
                        <a:rPr sz="1400" spc="-30" dirty="0">
                          <a:latin typeface="Arial MT"/>
                          <a:cs typeface="Arial MT"/>
                        </a:rPr>
                        <a:t> </a:t>
                      </a:r>
                      <a:r>
                        <a:rPr sz="1400" dirty="0">
                          <a:latin typeface="Arial MT"/>
                          <a:cs typeface="Arial MT"/>
                        </a:rPr>
                        <a:t>design</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lang="en-IN" sz="1400">
                          <a:latin typeface="Arial MT"/>
                          <a:cs typeface="Arial MT"/>
                        </a:rPr>
                        <a:t>Not Started</a:t>
                      </a:r>
                      <a:endParaRPr lang="en-IN"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40">
                <a:tc>
                  <a:txBody>
                    <a:bodyPr/>
                    <a:lstStyle/>
                    <a:p>
                      <a:pPr marL="91440">
                        <a:lnSpc>
                          <a:spcPct val="100000"/>
                        </a:lnSpc>
                        <a:spcBef>
                          <a:spcPts val="320"/>
                        </a:spcBef>
                      </a:pPr>
                      <a:r>
                        <a:rPr sz="1400" dirty="0">
                          <a:latin typeface="Arial MT"/>
                          <a:cs typeface="Arial MT"/>
                        </a:rPr>
                        <a:t>4</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dirty="0">
                          <a:latin typeface="Arial MT"/>
                          <a:cs typeface="Arial MT"/>
                        </a:rPr>
                        <a:t>Logic</a:t>
                      </a:r>
                      <a:r>
                        <a:rPr sz="1400" spc="-45" dirty="0">
                          <a:latin typeface="Arial MT"/>
                          <a:cs typeface="Arial MT"/>
                        </a:rPr>
                        <a:t> </a:t>
                      </a:r>
                      <a:r>
                        <a:rPr sz="1400" spc="-5" dirty="0">
                          <a:latin typeface="Arial MT"/>
                          <a:cs typeface="Arial MT"/>
                        </a:rPr>
                        <a:t>implementation</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lang="en-IN" sz="1400">
                          <a:latin typeface="Arial MT"/>
                          <a:cs typeface="Arial MT"/>
                        </a:rPr>
                        <a:t>Not Started</a:t>
                      </a:r>
                      <a:endParaRPr lang="en-IN"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1620" y="98805"/>
            <a:ext cx="2429510" cy="574040"/>
          </a:xfrm>
          <a:prstGeom prst="rect">
            <a:avLst/>
          </a:prstGeom>
        </p:spPr>
        <p:txBody>
          <a:bodyPr vert="horz" wrap="square" lIns="0" tIns="12700" rIns="0" bIns="0" rtlCol="0">
            <a:spAutoFit/>
          </a:bodyPr>
          <a:lstStyle/>
          <a:p>
            <a:pPr marL="12700">
              <a:lnSpc>
                <a:spcPct val="100000"/>
              </a:lnSpc>
              <a:spcBef>
                <a:spcPts val="100"/>
              </a:spcBef>
            </a:pPr>
            <a:r>
              <a:rPr sz="3600" spc="190" dirty="0">
                <a:latin typeface="Cambria" panose="02040503050406030204"/>
                <a:cs typeface="Cambria" panose="02040503050406030204"/>
              </a:rPr>
              <a:t>References</a:t>
            </a:r>
            <a:endParaRPr sz="3600">
              <a:latin typeface="Cambria" panose="02040503050406030204"/>
              <a:cs typeface="Cambria" panose="02040503050406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3" name="object 3"/>
          <p:cNvSpPr txBox="1"/>
          <p:nvPr/>
        </p:nvSpPr>
        <p:spPr>
          <a:xfrm>
            <a:off x="1225550" y="819150"/>
            <a:ext cx="6169025" cy="2823210"/>
          </a:xfrm>
          <a:prstGeom prst="rect">
            <a:avLst/>
          </a:prstGeom>
        </p:spPr>
        <p:txBody>
          <a:bodyPr vert="horz" wrap="square" lIns="0" tIns="12700" rIns="0" bIns="0" rtlCol="0">
            <a:noAutofit/>
          </a:bodyPr>
          <a:lstStyle/>
          <a:p>
            <a:pPr marL="12700" marR="5080" indent="0" algn="just">
              <a:lnSpc>
                <a:spcPct val="107000"/>
              </a:lnSpc>
              <a:spcBef>
                <a:spcPts val="100"/>
              </a:spcBef>
              <a:buNone/>
              <a:tabLst>
                <a:tab pos="245745" algn="l"/>
              </a:tabLst>
            </a:pPr>
            <a:r>
              <a:rPr sz="1200">
                <a:latin typeface="Times New Roman" panose="02020603050405020304"/>
                <a:cs typeface="Times New Roman" panose="02020603050405020304"/>
              </a:rPr>
              <a:t>[1]. T. G. Tan, P. Szalachowski and J. Zhou, "Securing Password Authentication for Web-based Applications," 2022 IEEE Conference on Dependable and Secure Computing (DSC), Edinburgh, United Kingdom, 2022.</a:t>
            </a: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r>
              <a:rPr sz="1200">
                <a:latin typeface="Times New Roman" panose="02020603050405020304"/>
                <a:cs typeface="Times New Roman" panose="02020603050405020304"/>
              </a:rPr>
              <a:t>[2]. Kurt Thomas, Jennifer Pullman, Kevin Yeo, Ananth Raghunathan, Patrick Gage Kelley, Luca Invernizzi, Borbala Benko, Tadek Pietraszek, Sarvar Patel, Dan Boneh_x0005_ Elie Bursztein”Protecting accounts from credential stuffing with password breach alerting.”</a:t>
            </a: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r>
              <a:rPr sz="1200">
                <a:latin typeface="Times New Roman" panose="02020603050405020304"/>
                <a:cs typeface="Times New Roman" panose="02020603050405020304"/>
              </a:rPr>
              <a:t>[</a:t>
            </a:r>
            <a:r>
              <a:rPr lang="en-IN" sz="1200">
                <a:latin typeface="Times New Roman" panose="02020603050405020304"/>
                <a:cs typeface="Times New Roman" panose="02020603050405020304"/>
              </a:rPr>
              <a:t>3</a:t>
            </a:r>
            <a:r>
              <a:rPr sz="1200">
                <a:latin typeface="Times New Roman" panose="02020603050405020304"/>
                <a:cs typeface="Times New Roman" panose="02020603050405020304"/>
              </a:rPr>
              <a:t>].A. Juels and R. L. Rivest, “Honeywords: Making password-cracking detectable,” in Proc. ACM CCS, 2013, pp. 145–160.</a:t>
            </a: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r>
              <a:rPr sz="1200">
                <a:latin typeface="Times New Roman" panose="02020603050405020304"/>
                <a:cs typeface="Times New Roman" panose="02020603050405020304"/>
              </a:rPr>
              <a:t>[</a:t>
            </a:r>
            <a:r>
              <a:rPr lang="en-IN" sz="1200">
                <a:latin typeface="Times New Roman" panose="02020603050405020304"/>
                <a:cs typeface="Times New Roman" panose="02020603050405020304"/>
              </a:rPr>
              <a:t>4</a:t>
            </a:r>
            <a:r>
              <a:rPr sz="1200">
                <a:latin typeface="Times New Roman" panose="02020603050405020304"/>
                <a:cs typeface="Times New Roman" panose="02020603050405020304"/>
              </a:rPr>
              <a:t>].S. Jarecki, H. Krawczyk, and J. Xu, “OPAQUE: An asymmetric PAKE  protocol secure against pre-computation attacks,” in Proc. EUROCRYPT. Cham, Switzerland: Springer, 2018, pp. 456–486.</a:t>
            </a: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endParaRPr sz="1200">
              <a:latin typeface="Times New Roman" panose="02020603050405020304"/>
              <a:cs typeface="Times New Roman" panose="02020603050405020304"/>
            </a:endParaRPr>
          </a:p>
          <a:p>
            <a:pPr marL="12700" marR="5080" indent="0" algn="just">
              <a:lnSpc>
                <a:spcPct val="107000"/>
              </a:lnSpc>
              <a:spcBef>
                <a:spcPts val="100"/>
              </a:spcBef>
              <a:buNone/>
              <a:tabLst>
                <a:tab pos="245745" algn="l"/>
              </a:tabLst>
            </a:pPr>
            <a:r>
              <a:rPr sz="1200">
                <a:latin typeface="Times New Roman" panose="02020603050405020304"/>
                <a:cs typeface="Times New Roman" panose="02020603050405020304"/>
              </a:rPr>
              <a:t> [5]. S. M. Bellovin and M. Merritt, “Augmented encrypted key exchange: A password-based protocol secure against dictionary attacks and password file compromise,” in Proc. ACM CCS, 1993, pp. 244–250</a:t>
            </a:r>
            <a:endParaRPr sz="120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4177" y="1764614"/>
            <a:ext cx="2423160" cy="574675"/>
          </a:xfrm>
          <a:prstGeom prst="rect">
            <a:avLst/>
          </a:prstGeom>
        </p:spPr>
        <p:txBody>
          <a:bodyPr vert="horz" wrap="square" lIns="0" tIns="12700" rIns="0" bIns="0" rtlCol="0">
            <a:spAutoFit/>
          </a:bodyPr>
          <a:lstStyle/>
          <a:p>
            <a:pPr marL="12700">
              <a:lnSpc>
                <a:spcPct val="100000"/>
              </a:lnSpc>
              <a:spcBef>
                <a:spcPts val="100"/>
              </a:spcBef>
            </a:pPr>
            <a:r>
              <a:rPr sz="3600" spc="300" dirty="0">
                <a:latin typeface="Cambria" panose="02040503050406030204"/>
                <a:cs typeface="Cambria" panose="02040503050406030204"/>
              </a:rPr>
              <a:t>Thank</a:t>
            </a:r>
            <a:r>
              <a:rPr sz="3600" spc="280" dirty="0">
                <a:latin typeface="Cambria" panose="02040503050406030204"/>
                <a:cs typeface="Cambria" panose="02040503050406030204"/>
              </a:rPr>
              <a:t> </a:t>
            </a:r>
            <a:r>
              <a:rPr sz="3600" spc="225" dirty="0">
                <a:latin typeface="Cambria" panose="02040503050406030204"/>
                <a:cs typeface="Cambria" panose="02040503050406030204"/>
              </a:rPr>
              <a:t>you</a:t>
            </a:r>
            <a:endParaRPr sz="3600">
              <a:latin typeface="Cambria" panose="02040503050406030204"/>
              <a:cs typeface="Cambria" panose="02040503050406030204"/>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9722" y="104089"/>
            <a:ext cx="4310380" cy="391795"/>
          </a:xfrm>
          <a:prstGeom prst="rect">
            <a:avLst/>
          </a:prstGeom>
        </p:spPr>
        <p:txBody>
          <a:bodyPr vert="horz" wrap="square" lIns="0" tIns="12700" rIns="0" bIns="0" rtlCol="0">
            <a:spAutoFit/>
          </a:bodyPr>
          <a:lstStyle/>
          <a:p>
            <a:pPr marL="12700">
              <a:lnSpc>
                <a:spcPct val="100000"/>
              </a:lnSpc>
              <a:spcBef>
                <a:spcPts val="100"/>
              </a:spcBef>
            </a:pPr>
            <a:r>
              <a:rPr sz="2400" spc="95" dirty="0">
                <a:latin typeface="Cambria" panose="02040503050406030204"/>
                <a:cs typeface="Cambria" panose="02040503050406030204"/>
              </a:rPr>
              <a:t>Project</a:t>
            </a:r>
            <a:r>
              <a:rPr sz="2400" spc="229" dirty="0">
                <a:latin typeface="Cambria" panose="02040503050406030204"/>
                <a:cs typeface="Cambria" panose="02040503050406030204"/>
              </a:rPr>
              <a:t> </a:t>
            </a:r>
            <a:r>
              <a:rPr sz="2400" spc="160" dirty="0">
                <a:latin typeface="Cambria" panose="02040503050406030204"/>
                <a:cs typeface="Cambria" panose="02040503050406030204"/>
              </a:rPr>
              <a:t>seminar</a:t>
            </a:r>
            <a:r>
              <a:rPr sz="2400" spc="160" dirty="0">
                <a:latin typeface="Trebuchet MS" panose="020B0603020202020204"/>
                <a:cs typeface="Trebuchet MS" panose="020B0603020202020204"/>
              </a:rPr>
              <a:t>–</a:t>
            </a:r>
            <a:r>
              <a:rPr sz="2400" spc="160" dirty="0">
                <a:latin typeface="Cambria" panose="02040503050406030204"/>
                <a:cs typeface="Cambria" panose="02040503050406030204"/>
              </a:rPr>
              <a:t>I</a:t>
            </a:r>
            <a:r>
              <a:rPr sz="2400" spc="225" dirty="0">
                <a:latin typeface="Cambria" panose="02040503050406030204"/>
                <a:cs typeface="Cambria" panose="02040503050406030204"/>
              </a:rPr>
              <a:t> </a:t>
            </a:r>
            <a:r>
              <a:rPr sz="2400" spc="160" dirty="0">
                <a:latin typeface="Cambria" panose="02040503050406030204"/>
                <a:cs typeface="Cambria" panose="02040503050406030204"/>
              </a:rPr>
              <a:t>Evaluation</a:t>
            </a:r>
            <a:endParaRPr sz="2400">
              <a:latin typeface="Cambria" panose="02040503050406030204"/>
              <a:cs typeface="Cambria" panose="02040503050406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graphicFrame>
        <p:nvGraphicFramePr>
          <p:cNvPr id="3" name="object 3"/>
          <p:cNvGraphicFramePr>
            <a:graphicFrameLocks noGrp="1"/>
          </p:cNvGraphicFramePr>
          <p:nvPr/>
        </p:nvGraphicFramePr>
        <p:xfrm>
          <a:off x="1118539" y="1274762"/>
          <a:ext cx="6617334" cy="2234565"/>
        </p:xfrm>
        <a:graphic>
          <a:graphicData uri="http://schemas.openxmlformats.org/drawingml/2006/table">
            <a:tbl>
              <a:tblPr firstRow="1" bandRow="1">
                <a:tableStyleId>{2D5ABB26-0587-4C30-8999-92F81FD0307C}</a:tableStyleId>
              </a:tblPr>
              <a:tblGrid>
                <a:gridCol w="602615"/>
                <a:gridCol w="4099560"/>
                <a:gridCol w="1900554"/>
              </a:tblGrid>
              <a:tr h="370839">
                <a:tc>
                  <a:txBody>
                    <a:bodyPr/>
                    <a:lstStyle/>
                    <a:p>
                      <a:pPr marL="91440">
                        <a:lnSpc>
                          <a:spcPct val="100000"/>
                        </a:lnSpc>
                        <a:spcBef>
                          <a:spcPts val="320"/>
                        </a:spcBef>
                      </a:pPr>
                      <a:r>
                        <a:rPr sz="1400" spc="-5" dirty="0">
                          <a:latin typeface="Arial MT"/>
                          <a:cs typeface="Arial MT"/>
                        </a:rPr>
                        <a:t>S.No</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dirty="0">
                          <a:latin typeface="Arial MT"/>
                          <a:cs typeface="Arial MT"/>
                        </a:rPr>
                        <a:t>Rubrics</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35"/>
                        </a:spcBef>
                      </a:pPr>
                      <a:r>
                        <a:rPr sz="1000" spc="-5" dirty="0">
                          <a:latin typeface="Arial MT"/>
                          <a:cs typeface="Arial MT"/>
                        </a:rPr>
                        <a:t>Marks</a:t>
                      </a:r>
                      <a:endParaRPr sz="1000">
                        <a:latin typeface="Arial MT"/>
                        <a:cs typeface="Arial MT"/>
                      </a:endParaRPr>
                    </a:p>
                  </a:txBody>
                  <a:tcPr marL="0" marR="0" marT="425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40">
                <a:tc>
                  <a:txBody>
                    <a:bodyPr/>
                    <a:lstStyle/>
                    <a:p>
                      <a:pPr marL="91440">
                        <a:lnSpc>
                          <a:spcPct val="100000"/>
                        </a:lnSpc>
                        <a:spcBef>
                          <a:spcPts val="320"/>
                        </a:spcBef>
                      </a:pPr>
                      <a:r>
                        <a:rPr sz="1400" dirty="0">
                          <a:latin typeface="Arial MT"/>
                          <a:cs typeface="Arial MT"/>
                        </a:rPr>
                        <a:t>1</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dirty="0">
                          <a:latin typeface="Arial MT"/>
                          <a:cs typeface="Arial MT"/>
                        </a:rPr>
                        <a:t>Concept</a:t>
                      </a:r>
                      <a:r>
                        <a:rPr sz="1400" spc="-55" dirty="0">
                          <a:latin typeface="Arial MT"/>
                          <a:cs typeface="Arial MT"/>
                        </a:rPr>
                        <a:t> </a:t>
                      </a:r>
                      <a:r>
                        <a:rPr sz="1400" spc="-5" dirty="0">
                          <a:latin typeface="Arial MT"/>
                          <a:cs typeface="Arial MT"/>
                        </a:rPr>
                        <a:t>Introduction</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sz="1400" dirty="0">
                          <a:latin typeface="Arial MT"/>
                          <a:cs typeface="Arial MT"/>
                        </a:rPr>
                        <a:t>4</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39">
                <a:tc>
                  <a:txBody>
                    <a:bodyPr/>
                    <a:lstStyle/>
                    <a:p>
                      <a:pPr marL="91440">
                        <a:lnSpc>
                          <a:spcPct val="100000"/>
                        </a:lnSpc>
                        <a:spcBef>
                          <a:spcPts val="320"/>
                        </a:spcBef>
                      </a:pPr>
                      <a:r>
                        <a:rPr sz="1400" dirty="0">
                          <a:latin typeface="Arial MT"/>
                          <a:cs typeface="Arial MT"/>
                        </a:rPr>
                        <a:t>2</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20"/>
                        </a:spcBef>
                      </a:pPr>
                      <a:r>
                        <a:rPr sz="1400" dirty="0">
                          <a:latin typeface="Arial MT"/>
                          <a:cs typeface="Arial MT"/>
                        </a:rPr>
                        <a:t>Literature</a:t>
                      </a:r>
                      <a:r>
                        <a:rPr sz="1400" spc="-65" dirty="0">
                          <a:latin typeface="Arial MT"/>
                          <a:cs typeface="Arial MT"/>
                        </a:rPr>
                        <a:t> </a:t>
                      </a:r>
                      <a:r>
                        <a:rPr sz="1400" spc="-5" dirty="0">
                          <a:latin typeface="Arial MT"/>
                          <a:cs typeface="Arial MT"/>
                        </a:rPr>
                        <a:t>and</a:t>
                      </a:r>
                      <a:r>
                        <a:rPr sz="1400" spc="-45" dirty="0">
                          <a:latin typeface="Arial MT"/>
                          <a:cs typeface="Arial MT"/>
                        </a:rPr>
                        <a:t> </a:t>
                      </a:r>
                      <a:r>
                        <a:rPr sz="1400" dirty="0">
                          <a:latin typeface="Arial MT"/>
                          <a:cs typeface="Arial MT"/>
                        </a:rPr>
                        <a:t>Parameter</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sz="1400" dirty="0">
                          <a:latin typeface="Arial MT"/>
                          <a:cs typeface="Arial MT"/>
                        </a:rPr>
                        <a:t>5</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40">
                <a:tc>
                  <a:txBody>
                    <a:bodyPr/>
                    <a:lstStyle/>
                    <a:p>
                      <a:pPr marL="91440">
                        <a:lnSpc>
                          <a:spcPct val="100000"/>
                        </a:lnSpc>
                        <a:spcBef>
                          <a:spcPts val="320"/>
                        </a:spcBef>
                      </a:pPr>
                      <a:r>
                        <a:rPr sz="1400" dirty="0">
                          <a:latin typeface="Arial MT"/>
                          <a:cs typeface="Arial MT"/>
                        </a:rPr>
                        <a:t>3</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10"/>
                        </a:spcBef>
                      </a:pPr>
                      <a:r>
                        <a:rPr sz="1400" spc="-5" dirty="0">
                          <a:latin typeface="Arial MT"/>
                          <a:cs typeface="Arial MT"/>
                        </a:rPr>
                        <a:t>Problem</a:t>
                      </a:r>
                      <a:r>
                        <a:rPr sz="1400" spc="350" dirty="0">
                          <a:latin typeface="Arial MT"/>
                          <a:cs typeface="Arial MT"/>
                        </a:rPr>
                        <a:t> </a:t>
                      </a:r>
                      <a:r>
                        <a:rPr sz="1400" spc="-5" dirty="0">
                          <a:latin typeface="Arial MT"/>
                          <a:cs typeface="Arial MT"/>
                        </a:rPr>
                        <a:t>and</a:t>
                      </a:r>
                      <a:r>
                        <a:rPr sz="1400" spc="-40" dirty="0">
                          <a:latin typeface="Arial MT"/>
                          <a:cs typeface="Arial MT"/>
                        </a:rPr>
                        <a:t> </a:t>
                      </a:r>
                      <a:r>
                        <a:rPr sz="1200" spc="55" dirty="0">
                          <a:latin typeface="Cambria" panose="02040503050406030204"/>
                          <a:cs typeface="Cambria" panose="02040503050406030204"/>
                        </a:rPr>
                        <a:t>Problem</a:t>
                      </a:r>
                      <a:r>
                        <a:rPr sz="1200" spc="125" dirty="0">
                          <a:latin typeface="Cambria" panose="02040503050406030204"/>
                          <a:cs typeface="Cambria" panose="02040503050406030204"/>
                        </a:rPr>
                        <a:t> </a:t>
                      </a:r>
                      <a:r>
                        <a:rPr sz="1400" spc="75" dirty="0">
                          <a:latin typeface="Cambria" panose="02040503050406030204"/>
                          <a:cs typeface="Cambria" panose="02040503050406030204"/>
                        </a:rPr>
                        <a:t>Illustration</a:t>
                      </a:r>
                      <a:endParaRPr sz="1400">
                        <a:latin typeface="Cambria" panose="02040503050406030204"/>
                        <a:cs typeface="Cambria" panose="02040503050406030204"/>
                      </a:endParaRPr>
                    </a:p>
                  </a:txBody>
                  <a:tcPr marL="0" marR="0" marT="39369"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sz="1400" dirty="0">
                          <a:latin typeface="Arial MT"/>
                          <a:cs typeface="Arial MT"/>
                        </a:rPr>
                        <a:t>8</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39">
                <a:tc>
                  <a:txBody>
                    <a:bodyPr/>
                    <a:lstStyle/>
                    <a:p>
                      <a:pPr marL="91440">
                        <a:lnSpc>
                          <a:spcPct val="100000"/>
                        </a:lnSpc>
                        <a:spcBef>
                          <a:spcPts val="320"/>
                        </a:spcBef>
                      </a:pPr>
                      <a:r>
                        <a:rPr sz="1400" dirty="0">
                          <a:latin typeface="Arial MT"/>
                          <a:cs typeface="Arial MT"/>
                        </a:rPr>
                        <a:t>4</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1440">
                        <a:lnSpc>
                          <a:spcPct val="100000"/>
                        </a:lnSpc>
                        <a:spcBef>
                          <a:spcPts val="300"/>
                        </a:spcBef>
                      </a:pPr>
                      <a:r>
                        <a:rPr sz="1400" spc="65" dirty="0">
                          <a:latin typeface="Cambria" panose="02040503050406030204"/>
                          <a:cs typeface="Cambria" panose="02040503050406030204"/>
                        </a:rPr>
                        <a:t>Proposed</a:t>
                      </a:r>
                      <a:r>
                        <a:rPr sz="1400" spc="90" dirty="0">
                          <a:latin typeface="Cambria" panose="02040503050406030204"/>
                          <a:cs typeface="Cambria" panose="02040503050406030204"/>
                        </a:rPr>
                        <a:t> </a:t>
                      </a:r>
                      <a:r>
                        <a:rPr sz="1400" spc="85" dirty="0">
                          <a:latin typeface="Cambria" panose="02040503050406030204"/>
                          <a:cs typeface="Cambria" panose="02040503050406030204"/>
                        </a:rPr>
                        <a:t>Method</a:t>
                      </a:r>
                      <a:r>
                        <a:rPr sz="1400" spc="114" dirty="0">
                          <a:latin typeface="Cambria" panose="02040503050406030204"/>
                          <a:cs typeface="Cambria" panose="02040503050406030204"/>
                        </a:rPr>
                        <a:t> </a:t>
                      </a:r>
                      <a:r>
                        <a:rPr sz="1400" spc="120" dirty="0">
                          <a:latin typeface="Cambria" panose="02040503050406030204"/>
                          <a:cs typeface="Cambria" panose="02040503050406030204"/>
                        </a:rPr>
                        <a:t>and </a:t>
                      </a:r>
                      <a:r>
                        <a:rPr sz="1400" spc="160" dirty="0">
                          <a:latin typeface="Cambria" panose="02040503050406030204"/>
                          <a:cs typeface="Cambria" panose="02040503050406030204"/>
                        </a:rPr>
                        <a:t> </a:t>
                      </a:r>
                      <a:r>
                        <a:rPr sz="1600" spc="80" dirty="0">
                          <a:latin typeface="Cambria" panose="02040503050406030204"/>
                          <a:cs typeface="Cambria" panose="02040503050406030204"/>
                        </a:rPr>
                        <a:t>Illustration</a:t>
                      </a:r>
                      <a:endParaRPr sz="1600">
                        <a:latin typeface="Cambria" panose="02040503050406030204"/>
                        <a:cs typeface="Cambria" panose="02040503050406030204"/>
                      </a:endParaRPr>
                    </a:p>
                  </a:txBody>
                  <a:tcPr marL="0" marR="0" marT="381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075">
                        <a:lnSpc>
                          <a:spcPct val="100000"/>
                        </a:lnSpc>
                        <a:spcBef>
                          <a:spcPts val="320"/>
                        </a:spcBef>
                      </a:pPr>
                      <a:r>
                        <a:rPr sz="1400" dirty="0">
                          <a:latin typeface="Arial MT"/>
                          <a:cs typeface="Arial MT"/>
                        </a:rPr>
                        <a:t>8</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39">
                <a:tc gridSpan="2">
                  <a:txBody>
                    <a:bodyPr/>
                    <a:lstStyle/>
                    <a:p>
                      <a:pPr algn="ctr">
                        <a:lnSpc>
                          <a:spcPct val="100000"/>
                        </a:lnSpc>
                        <a:spcBef>
                          <a:spcPts val="320"/>
                        </a:spcBef>
                      </a:pPr>
                      <a:r>
                        <a:rPr sz="1400" spc="-5" dirty="0">
                          <a:latin typeface="Arial MT"/>
                          <a:cs typeface="Arial MT"/>
                        </a:rPr>
                        <a:t>Total</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cPr marL="0" marR="0" marT="0" marB="0"/>
                </a:tc>
                <a:tc>
                  <a:txBody>
                    <a:bodyPr/>
                    <a:lstStyle/>
                    <a:p>
                      <a:pPr marL="92075">
                        <a:lnSpc>
                          <a:spcPct val="100000"/>
                        </a:lnSpc>
                        <a:spcBef>
                          <a:spcPts val="320"/>
                        </a:spcBef>
                      </a:pPr>
                      <a:r>
                        <a:rPr sz="1400" spc="-5" dirty="0">
                          <a:latin typeface="Arial MT"/>
                          <a:cs typeface="Arial MT"/>
                        </a:rPr>
                        <a:t>25</a:t>
                      </a:r>
                      <a:endParaRPr sz="1400">
                        <a:latin typeface="Arial MT"/>
                        <a:cs typeface="Arial MT"/>
                      </a:endParaRPr>
                    </a:p>
                  </a:txBody>
                  <a:tcPr marL="0" marR="0" marT="406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326" y="221691"/>
            <a:ext cx="2816225" cy="574675"/>
          </a:xfrm>
          <a:prstGeom prst="rect">
            <a:avLst/>
          </a:prstGeom>
        </p:spPr>
        <p:txBody>
          <a:bodyPr vert="horz" wrap="square" lIns="0" tIns="12700" rIns="0" bIns="0" rtlCol="0">
            <a:spAutoFit/>
          </a:bodyPr>
          <a:lstStyle/>
          <a:p>
            <a:pPr marL="12700">
              <a:lnSpc>
                <a:spcPct val="100000"/>
              </a:lnSpc>
              <a:spcBef>
                <a:spcPts val="100"/>
              </a:spcBef>
            </a:pPr>
            <a:r>
              <a:rPr sz="3600" spc="200" dirty="0">
                <a:latin typeface="Cambria" panose="02040503050406030204"/>
                <a:cs typeface="Cambria" panose="02040503050406030204"/>
              </a:rPr>
              <a:t>Introduction</a:t>
            </a:r>
            <a:endParaRPr sz="3600">
              <a:latin typeface="Cambria" panose="02040503050406030204"/>
              <a:cs typeface="Cambria" panose="02040503050406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13208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3" name="object 3"/>
          <p:cNvSpPr txBox="1"/>
          <p:nvPr/>
        </p:nvSpPr>
        <p:spPr>
          <a:xfrm>
            <a:off x="963879" y="1060831"/>
            <a:ext cx="6501130" cy="2800350"/>
          </a:xfrm>
          <a:prstGeom prst="rect">
            <a:avLst/>
          </a:prstGeom>
        </p:spPr>
        <p:txBody>
          <a:bodyPr vert="horz" wrap="square" lIns="0" tIns="13335" rIns="0" bIns="0" rtlCol="0">
            <a:spAutoFit/>
          </a:bodyPr>
          <a:lstStyle/>
          <a:p>
            <a:pPr marL="12700" marR="5080" algn="just">
              <a:lnSpc>
                <a:spcPct val="100000"/>
              </a:lnSpc>
              <a:spcBef>
                <a:spcPts val="105"/>
              </a:spcBef>
            </a:pPr>
            <a:r>
              <a:rPr sz="1400" spc="125" dirty="0">
                <a:latin typeface="Cambria" panose="02040503050406030204"/>
                <a:cs typeface="Cambria" panose="02040503050406030204"/>
              </a:rPr>
              <a:t>One </a:t>
            </a:r>
            <a:r>
              <a:rPr sz="1400" spc="35" dirty="0">
                <a:latin typeface="Cambria" panose="02040503050406030204"/>
                <a:cs typeface="Cambria" panose="02040503050406030204"/>
              </a:rPr>
              <a:t>of</a:t>
            </a:r>
            <a:r>
              <a:rPr sz="1400" spc="40" dirty="0">
                <a:latin typeface="Cambria" panose="02040503050406030204"/>
                <a:cs typeface="Cambria" panose="02040503050406030204"/>
              </a:rPr>
              <a:t> </a:t>
            </a:r>
            <a:r>
              <a:rPr sz="1400" spc="80" dirty="0">
                <a:latin typeface="Cambria" panose="02040503050406030204"/>
                <a:cs typeface="Cambria" panose="02040503050406030204"/>
              </a:rPr>
              <a:t>the </a:t>
            </a:r>
            <a:r>
              <a:rPr sz="1400" spc="95" dirty="0">
                <a:latin typeface="Cambria" panose="02040503050406030204"/>
                <a:cs typeface="Cambria" panose="02040503050406030204"/>
              </a:rPr>
              <a:t>most </a:t>
            </a:r>
            <a:r>
              <a:rPr sz="1400" spc="40" dirty="0">
                <a:latin typeface="Cambria" panose="02040503050406030204"/>
                <a:cs typeface="Cambria" panose="02040503050406030204"/>
              </a:rPr>
              <a:t>widely  </a:t>
            </a:r>
            <a:r>
              <a:rPr sz="1400" spc="105" dirty="0">
                <a:latin typeface="Cambria" panose="02040503050406030204"/>
                <a:cs typeface="Cambria" panose="02040503050406030204"/>
              </a:rPr>
              <a:t>used </a:t>
            </a:r>
            <a:r>
              <a:rPr sz="1400" spc="70" dirty="0">
                <a:latin typeface="Cambria" panose="02040503050406030204"/>
                <a:cs typeface="Cambria" panose="02040503050406030204"/>
              </a:rPr>
              <a:t>safe </a:t>
            </a:r>
            <a:r>
              <a:rPr sz="1400" spc="114" dirty="0">
                <a:latin typeface="Cambria" panose="02040503050406030204"/>
                <a:cs typeface="Cambria" panose="02040503050406030204"/>
              </a:rPr>
              <a:t>mechanisms </a:t>
            </a:r>
            <a:r>
              <a:rPr sz="1400" spc="30" dirty="0">
                <a:latin typeface="Cambria" panose="02040503050406030204"/>
                <a:cs typeface="Cambria" panose="02040503050406030204"/>
              </a:rPr>
              <a:t>for  </a:t>
            </a:r>
            <a:r>
              <a:rPr sz="1400" spc="70" dirty="0">
                <a:latin typeface="Cambria" panose="02040503050406030204"/>
                <a:cs typeface="Cambria" panose="02040503050406030204"/>
              </a:rPr>
              <a:t>online </a:t>
            </a:r>
            <a:r>
              <a:rPr sz="1400" spc="80" dirty="0">
                <a:latin typeface="Cambria" panose="02040503050406030204"/>
                <a:cs typeface="Cambria" panose="02040503050406030204"/>
              </a:rPr>
              <a:t>applications in </a:t>
            </a:r>
            <a:r>
              <a:rPr sz="1400" spc="85" dirty="0">
                <a:latin typeface="Cambria" panose="02040503050406030204"/>
                <a:cs typeface="Cambria" panose="02040503050406030204"/>
              </a:rPr>
              <a:t> </a:t>
            </a:r>
            <a:r>
              <a:rPr sz="1400" spc="80" dirty="0">
                <a:latin typeface="Cambria" panose="02040503050406030204"/>
                <a:cs typeface="Cambria" panose="02040503050406030204"/>
              </a:rPr>
              <a:t>the</a:t>
            </a:r>
            <a:r>
              <a:rPr sz="1400" spc="85" dirty="0">
                <a:latin typeface="Cambria" panose="02040503050406030204"/>
                <a:cs typeface="Cambria" panose="02040503050406030204"/>
              </a:rPr>
              <a:t> </a:t>
            </a:r>
            <a:r>
              <a:rPr sz="1400" spc="60" dirty="0">
                <a:latin typeface="Cambria" panose="02040503050406030204"/>
                <a:cs typeface="Cambria" panose="02040503050406030204"/>
              </a:rPr>
              <a:t>real</a:t>
            </a:r>
            <a:r>
              <a:rPr sz="1400" spc="65" dirty="0">
                <a:latin typeface="Cambria" panose="02040503050406030204"/>
                <a:cs typeface="Cambria" panose="02040503050406030204"/>
              </a:rPr>
              <a:t> </a:t>
            </a:r>
            <a:r>
              <a:rPr sz="1400" spc="40" dirty="0">
                <a:latin typeface="Cambria" panose="02040503050406030204"/>
                <a:cs typeface="Cambria" panose="02040503050406030204"/>
              </a:rPr>
              <a:t>world</a:t>
            </a:r>
            <a:r>
              <a:rPr sz="1400" spc="45" dirty="0">
                <a:latin typeface="Cambria" panose="02040503050406030204"/>
                <a:cs typeface="Cambria" panose="02040503050406030204"/>
              </a:rPr>
              <a:t> </a:t>
            </a:r>
            <a:r>
              <a:rPr sz="1400" spc="85" dirty="0">
                <a:latin typeface="Cambria" panose="02040503050406030204"/>
                <a:cs typeface="Cambria" panose="02040503050406030204"/>
              </a:rPr>
              <a:t>is</a:t>
            </a:r>
            <a:r>
              <a:rPr sz="1400" spc="90" dirty="0">
                <a:latin typeface="Cambria" panose="02040503050406030204"/>
                <a:cs typeface="Cambria" panose="02040503050406030204"/>
              </a:rPr>
              <a:t> </a:t>
            </a:r>
            <a:r>
              <a:rPr sz="1400" spc="75" dirty="0">
                <a:latin typeface="Cambria" panose="02040503050406030204"/>
                <a:cs typeface="Cambria" panose="02040503050406030204"/>
              </a:rPr>
              <a:t>password-only</a:t>
            </a:r>
            <a:r>
              <a:rPr sz="1400" spc="80" dirty="0">
                <a:latin typeface="Cambria" panose="02040503050406030204"/>
                <a:cs typeface="Cambria" panose="02040503050406030204"/>
              </a:rPr>
              <a:t> </a:t>
            </a:r>
            <a:r>
              <a:rPr sz="1400" spc="95" dirty="0">
                <a:latin typeface="Cambria" panose="02040503050406030204"/>
                <a:cs typeface="Cambria" panose="02040503050406030204"/>
              </a:rPr>
              <a:t>authentication.</a:t>
            </a:r>
            <a:r>
              <a:rPr sz="1400" spc="100" dirty="0">
                <a:latin typeface="Cambria" panose="02040503050406030204"/>
                <a:cs typeface="Cambria" panose="02040503050406030204"/>
              </a:rPr>
              <a:t> </a:t>
            </a:r>
            <a:r>
              <a:rPr sz="1400" spc="60" dirty="0">
                <a:latin typeface="Cambria" panose="02040503050406030204"/>
                <a:cs typeface="Cambria" panose="02040503050406030204"/>
              </a:rPr>
              <a:t>However,</a:t>
            </a:r>
            <a:r>
              <a:rPr sz="1400" spc="65" dirty="0">
                <a:latin typeface="Cambria" panose="02040503050406030204"/>
                <a:cs typeface="Cambria" panose="02040503050406030204"/>
              </a:rPr>
              <a:t> </a:t>
            </a:r>
            <a:r>
              <a:rPr sz="1400" spc="50" dirty="0">
                <a:latin typeface="Cambria" panose="02040503050406030204"/>
                <a:cs typeface="Cambria" panose="02040503050406030204"/>
              </a:rPr>
              <a:t>it</a:t>
            </a:r>
            <a:r>
              <a:rPr sz="1400" spc="55" dirty="0">
                <a:latin typeface="Cambria" panose="02040503050406030204"/>
                <a:cs typeface="Cambria" panose="02040503050406030204"/>
              </a:rPr>
              <a:t> </a:t>
            </a:r>
            <a:r>
              <a:rPr sz="1400" spc="75" dirty="0">
                <a:latin typeface="Cambria" panose="02040503050406030204"/>
                <a:cs typeface="Cambria" panose="02040503050406030204"/>
              </a:rPr>
              <a:t>is</a:t>
            </a:r>
            <a:r>
              <a:rPr sz="1400" spc="80" dirty="0">
                <a:latin typeface="Cambria" panose="02040503050406030204"/>
                <a:cs typeface="Cambria" panose="02040503050406030204"/>
              </a:rPr>
              <a:t> </a:t>
            </a:r>
            <a:r>
              <a:rPr sz="1400" spc="70" dirty="0">
                <a:latin typeface="Cambria" panose="02040503050406030204"/>
                <a:cs typeface="Cambria" panose="02040503050406030204"/>
              </a:rPr>
              <a:t>easily </a:t>
            </a:r>
            <a:r>
              <a:rPr sz="1400" spc="75" dirty="0">
                <a:latin typeface="Cambria" panose="02040503050406030204"/>
                <a:cs typeface="Cambria" panose="02040503050406030204"/>
              </a:rPr>
              <a:t> vulnerable </a:t>
            </a:r>
            <a:r>
              <a:rPr sz="1400" spc="45" dirty="0">
                <a:latin typeface="Cambria" panose="02040503050406030204"/>
                <a:cs typeface="Cambria" panose="02040503050406030204"/>
              </a:rPr>
              <a:t>to </a:t>
            </a:r>
            <a:r>
              <a:rPr sz="1400" spc="130" dirty="0">
                <a:latin typeface="Cambria" panose="02040503050406030204"/>
                <a:cs typeface="Cambria" panose="02040503050406030204"/>
              </a:rPr>
              <a:t>a </a:t>
            </a:r>
            <a:r>
              <a:rPr sz="1400" spc="60" dirty="0">
                <a:latin typeface="Cambria" panose="02040503050406030204"/>
                <a:cs typeface="Cambria" panose="02040503050406030204"/>
              </a:rPr>
              <a:t>real </a:t>
            </a:r>
            <a:r>
              <a:rPr sz="1400" spc="75" dirty="0">
                <a:latin typeface="Cambria" panose="02040503050406030204"/>
                <a:cs typeface="Cambria" panose="02040503050406030204"/>
              </a:rPr>
              <a:t>threat </a:t>
            </a:r>
            <a:r>
              <a:rPr sz="1400" spc="95" dirty="0">
                <a:latin typeface="Cambria" panose="02040503050406030204"/>
                <a:cs typeface="Cambria" panose="02040503050406030204"/>
              </a:rPr>
              <a:t>- </a:t>
            </a:r>
            <a:r>
              <a:rPr sz="1400" spc="75" dirty="0">
                <a:latin typeface="Cambria" panose="02040503050406030204"/>
                <a:cs typeface="Cambria" panose="02040503050406030204"/>
              </a:rPr>
              <a:t>password </a:t>
            </a:r>
            <a:r>
              <a:rPr sz="1400" spc="90" dirty="0">
                <a:latin typeface="Cambria" panose="02040503050406030204"/>
                <a:cs typeface="Cambria" panose="02040503050406030204"/>
              </a:rPr>
              <a:t>leaks </a:t>
            </a:r>
            <a:r>
              <a:rPr sz="1400" spc="110" dirty="0">
                <a:latin typeface="Cambria" panose="02040503050406030204"/>
                <a:cs typeface="Cambria" panose="02040503050406030204"/>
              </a:rPr>
              <a:t>caused </a:t>
            </a:r>
            <a:r>
              <a:rPr sz="1400" spc="80" dirty="0">
                <a:latin typeface="Cambria" panose="02040503050406030204"/>
                <a:cs typeface="Cambria" panose="02040503050406030204"/>
              </a:rPr>
              <a:t>by </a:t>
            </a:r>
            <a:r>
              <a:rPr sz="1400" spc="85" dirty="0">
                <a:latin typeface="Cambria" panose="02040503050406030204"/>
                <a:cs typeface="Cambria" panose="02040503050406030204"/>
              </a:rPr>
              <a:t>both </a:t>
            </a:r>
            <a:r>
              <a:rPr sz="1400" spc="75" dirty="0">
                <a:latin typeface="Cambria" panose="02040503050406030204"/>
                <a:cs typeface="Cambria" panose="02040503050406030204"/>
              </a:rPr>
              <a:t>internal </a:t>
            </a:r>
            <a:r>
              <a:rPr sz="1400" spc="114" dirty="0">
                <a:latin typeface="Cambria" panose="02040503050406030204"/>
                <a:cs typeface="Cambria" panose="02040503050406030204"/>
              </a:rPr>
              <a:t>and </a:t>
            </a:r>
            <a:r>
              <a:rPr sz="1400" spc="120" dirty="0">
                <a:latin typeface="Cambria" panose="02040503050406030204"/>
                <a:cs typeface="Cambria" panose="02040503050406030204"/>
              </a:rPr>
              <a:t> </a:t>
            </a:r>
            <a:r>
              <a:rPr sz="1400" spc="70" dirty="0">
                <a:latin typeface="Cambria" panose="02040503050406030204"/>
                <a:cs typeface="Cambria" panose="02040503050406030204"/>
              </a:rPr>
              <a:t>external</a:t>
            </a:r>
            <a:r>
              <a:rPr sz="1400" spc="75" dirty="0">
                <a:latin typeface="Cambria" panose="02040503050406030204"/>
                <a:cs typeface="Cambria" panose="02040503050406030204"/>
              </a:rPr>
              <a:t> </a:t>
            </a:r>
            <a:r>
              <a:rPr sz="1400" spc="95" dirty="0">
                <a:latin typeface="Cambria" panose="02040503050406030204"/>
                <a:cs typeface="Cambria" panose="02040503050406030204"/>
              </a:rPr>
              <a:t>attackers.</a:t>
            </a:r>
            <a:r>
              <a:rPr sz="1400" spc="100" dirty="0">
                <a:latin typeface="Cambria" panose="02040503050406030204"/>
                <a:cs typeface="Cambria" panose="02040503050406030204"/>
              </a:rPr>
              <a:t> </a:t>
            </a:r>
            <a:r>
              <a:rPr sz="1400" spc="75" dirty="0">
                <a:latin typeface="Cambria" panose="02040503050406030204"/>
                <a:cs typeface="Cambria" panose="02040503050406030204"/>
              </a:rPr>
              <a:t>Insiders</a:t>
            </a:r>
            <a:r>
              <a:rPr sz="1400" spc="80" dirty="0">
                <a:latin typeface="Cambria" panose="02040503050406030204"/>
                <a:cs typeface="Cambria" panose="02040503050406030204"/>
              </a:rPr>
              <a:t> </a:t>
            </a:r>
            <a:r>
              <a:rPr sz="1400" spc="105" dirty="0">
                <a:latin typeface="Cambria" panose="02040503050406030204"/>
                <a:cs typeface="Cambria" panose="02040503050406030204"/>
              </a:rPr>
              <a:t>may</a:t>
            </a:r>
            <a:r>
              <a:rPr sz="1400" spc="110" dirty="0">
                <a:latin typeface="Cambria" panose="02040503050406030204"/>
                <a:cs typeface="Cambria" panose="02040503050406030204"/>
              </a:rPr>
              <a:t> </a:t>
            </a:r>
            <a:r>
              <a:rPr sz="1400" spc="70" dirty="0">
                <a:latin typeface="Cambria" panose="02040503050406030204"/>
                <a:cs typeface="Cambria" panose="02040503050406030204"/>
              </a:rPr>
              <a:t>purposefully</a:t>
            </a:r>
            <a:r>
              <a:rPr sz="1400" spc="75" dirty="0">
                <a:latin typeface="Cambria" panose="02040503050406030204"/>
                <a:cs typeface="Cambria" panose="02040503050406030204"/>
              </a:rPr>
              <a:t> </a:t>
            </a:r>
            <a:r>
              <a:rPr sz="1400" spc="80" dirty="0">
                <a:latin typeface="Cambria" panose="02040503050406030204"/>
                <a:cs typeface="Cambria" panose="02040503050406030204"/>
              </a:rPr>
              <a:t>steal</a:t>
            </a:r>
            <a:r>
              <a:rPr sz="1400" spc="470" dirty="0">
                <a:latin typeface="Cambria" panose="02040503050406030204"/>
                <a:cs typeface="Cambria" panose="02040503050406030204"/>
              </a:rPr>
              <a:t> </a:t>
            </a:r>
            <a:r>
              <a:rPr sz="1400" spc="75" dirty="0">
                <a:latin typeface="Cambria" panose="02040503050406030204"/>
                <a:cs typeface="Cambria" panose="02040503050406030204"/>
              </a:rPr>
              <a:t>credentials</a:t>
            </a:r>
            <a:r>
              <a:rPr sz="1400" spc="80" dirty="0">
                <a:latin typeface="Cambria" panose="02040503050406030204"/>
                <a:cs typeface="Cambria" panose="02040503050406030204"/>
              </a:rPr>
              <a:t> </a:t>
            </a:r>
            <a:r>
              <a:rPr sz="1400" spc="40" dirty="0">
                <a:latin typeface="Cambria" panose="02040503050406030204"/>
                <a:cs typeface="Cambria" panose="02040503050406030204"/>
              </a:rPr>
              <a:t>or </a:t>
            </a:r>
            <a:r>
              <a:rPr sz="1400" spc="45" dirty="0">
                <a:latin typeface="Cambria" panose="02040503050406030204"/>
                <a:cs typeface="Cambria" panose="02040503050406030204"/>
              </a:rPr>
              <a:t> </a:t>
            </a:r>
            <a:r>
              <a:rPr sz="1400" spc="80" dirty="0">
                <a:latin typeface="Cambria" panose="02040503050406030204"/>
                <a:cs typeface="Cambria" panose="02040503050406030204"/>
              </a:rPr>
              <a:t>unintentionally </a:t>
            </a:r>
            <a:r>
              <a:rPr sz="1400" spc="85" dirty="0">
                <a:latin typeface="Cambria" panose="02040503050406030204"/>
                <a:cs typeface="Cambria" panose="02040503050406030204"/>
              </a:rPr>
              <a:t>leak </a:t>
            </a:r>
            <a:r>
              <a:rPr sz="1400" spc="110" dirty="0">
                <a:latin typeface="Cambria" panose="02040503050406030204"/>
                <a:cs typeface="Cambria" panose="02040503050406030204"/>
              </a:rPr>
              <a:t>them, </a:t>
            </a:r>
            <a:r>
              <a:rPr sz="1400" spc="55" dirty="0">
                <a:latin typeface="Cambria" panose="02040503050406030204"/>
                <a:cs typeface="Cambria" panose="02040503050406030204"/>
              </a:rPr>
              <a:t>while </a:t>
            </a:r>
            <a:r>
              <a:rPr sz="1400" spc="75" dirty="0">
                <a:latin typeface="Cambria" panose="02040503050406030204"/>
                <a:cs typeface="Cambria" panose="02040503050406030204"/>
              </a:rPr>
              <a:t>external </a:t>
            </a:r>
            <a:r>
              <a:rPr sz="1400" spc="85" dirty="0">
                <a:latin typeface="Cambria" panose="02040503050406030204"/>
                <a:cs typeface="Cambria" panose="02040503050406030204"/>
              </a:rPr>
              <a:t>attackers </a:t>
            </a:r>
            <a:r>
              <a:rPr sz="1400" spc="110" dirty="0">
                <a:latin typeface="Cambria" panose="02040503050406030204"/>
                <a:cs typeface="Cambria" panose="02040503050406030204"/>
              </a:rPr>
              <a:t>may </a:t>
            </a:r>
            <a:r>
              <a:rPr sz="1400" spc="75" dirty="0">
                <a:latin typeface="Cambria" panose="02040503050406030204"/>
                <a:cs typeface="Cambria" panose="02040503050406030204"/>
              </a:rPr>
              <a:t>compromise the </a:t>
            </a:r>
            <a:r>
              <a:rPr sz="1400" spc="80" dirty="0">
                <a:latin typeface="Cambria" panose="02040503050406030204"/>
                <a:cs typeface="Cambria" panose="02040503050406030204"/>
              </a:rPr>
              <a:t> </a:t>
            </a:r>
            <a:r>
              <a:rPr sz="1400" spc="75" dirty="0">
                <a:latin typeface="Cambria" panose="02040503050406030204"/>
                <a:cs typeface="Cambria" panose="02040503050406030204"/>
              </a:rPr>
              <a:t>password </a:t>
            </a:r>
            <a:r>
              <a:rPr sz="1400" spc="30" dirty="0">
                <a:latin typeface="Cambria" panose="02040503050406030204"/>
                <a:cs typeface="Cambria" panose="02040503050406030204"/>
              </a:rPr>
              <a:t>file </a:t>
            </a:r>
            <a:r>
              <a:rPr sz="1400" spc="75" dirty="0">
                <a:latin typeface="Cambria" panose="02040503050406030204"/>
                <a:cs typeface="Cambria" panose="02040503050406030204"/>
              </a:rPr>
              <a:t>kept </a:t>
            </a:r>
            <a:r>
              <a:rPr sz="1400" spc="95" dirty="0">
                <a:latin typeface="Cambria" panose="02040503050406030204"/>
                <a:cs typeface="Cambria" panose="02040503050406030204"/>
              </a:rPr>
              <a:t>on </a:t>
            </a:r>
            <a:r>
              <a:rPr sz="1400" spc="80" dirty="0">
                <a:latin typeface="Cambria" panose="02040503050406030204"/>
                <a:cs typeface="Cambria" panose="02040503050406030204"/>
              </a:rPr>
              <a:t>the </a:t>
            </a:r>
            <a:r>
              <a:rPr sz="1400" spc="90" dirty="0">
                <a:latin typeface="Cambria" panose="02040503050406030204"/>
                <a:cs typeface="Cambria" panose="02040503050406030204"/>
              </a:rPr>
              <a:t>authentication </a:t>
            </a:r>
            <a:r>
              <a:rPr sz="1400" spc="65" dirty="0">
                <a:latin typeface="Cambria" panose="02040503050406030204"/>
                <a:cs typeface="Cambria" panose="02040503050406030204"/>
              </a:rPr>
              <a:t>server. </a:t>
            </a:r>
            <a:r>
              <a:rPr sz="1400" spc="105" dirty="0">
                <a:latin typeface="Cambria" panose="02040503050406030204"/>
                <a:cs typeface="Cambria" panose="02040503050406030204"/>
              </a:rPr>
              <a:t>As </a:t>
            </a:r>
            <a:r>
              <a:rPr sz="1400" spc="35" dirty="0">
                <a:latin typeface="Cambria" panose="02040503050406030204"/>
                <a:cs typeface="Cambria" panose="02040503050406030204"/>
              </a:rPr>
              <a:t>of </a:t>
            </a:r>
            <a:r>
              <a:rPr sz="1400" spc="65" dirty="0">
                <a:latin typeface="Cambria" panose="02040503050406030204"/>
                <a:cs typeface="Cambria" panose="02040503050406030204"/>
              </a:rPr>
              <a:t>right </a:t>
            </a:r>
            <a:r>
              <a:rPr sz="1400" spc="85" dirty="0">
                <a:latin typeface="Cambria" panose="02040503050406030204"/>
                <a:cs typeface="Cambria" panose="02040503050406030204"/>
              </a:rPr>
              <a:t>now, </a:t>
            </a:r>
            <a:r>
              <a:rPr sz="1400" spc="60" dirty="0">
                <a:latin typeface="Cambria" panose="02040503050406030204"/>
                <a:cs typeface="Cambria" panose="02040503050406030204"/>
              </a:rPr>
              <a:t>there are </a:t>
            </a:r>
            <a:r>
              <a:rPr sz="1400" spc="65" dirty="0">
                <a:latin typeface="Cambria" panose="02040503050406030204"/>
                <a:cs typeface="Cambria" panose="02040503050406030204"/>
              </a:rPr>
              <a:t> </a:t>
            </a:r>
            <a:r>
              <a:rPr sz="1400" spc="30" dirty="0">
                <a:latin typeface="Cambria" panose="02040503050406030204"/>
                <a:cs typeface="Cambria" panose="02040503050406030204"/>
              </a:rPr>
              <a:t>two</a:t>
            </a:r>
            <a:r>
              <a:rPr sz="1400" spc="35" dirty="0">
                <a:latin typeface="Cambria" panose="02040503050406030204"/>
                <a:cs typeface="Cambria" panose="02040503050406030204"/>
              </a:rPr>
              <a:t> </a:t>
            </a:r>
            <a:r>
              <a:rPr sz="1400" spc="70" dirty="0">
                <a:latin typeface="Cambria" panose="02040503050406030204"/>
                <a:cs typeface="Cambria" panose="02040503050406030204"/>
              </a:rPr>
              <a:t>primary</a:t>
            </a:r>
            <a:r>
              <a:rPr sz="1400" spc="75" dirty="0">
                <a:latin typeface="Cambria" panose="02040503050406030204"/>
                <a:cs typeface="Cambria" panose="02040503050406030204"/>
              </a:rPr>
              <a:t> </a:t>
            </a:r>
            <a:r>
              <a:rPr sz="1400" spc="90" dirty="0">
                <a:latin typeface="Cambria" panose="02040503050406030204"/>
                <a:cs typeface="Cambria" panose="02040503050406030204"/>
              </a:rPr>
              <a:t>methods</a:t>
            </a:r>
            <a:r>
              <a:rPr sz="1400" spc="95" dirty="0">
                <a:latin typeface="Cambria" panose="02040503050406030204"/>
                <a:cs typeface="Cambria" panose="02040503050406030204"/>
              </a:rPr>
              <a:t> </a:t>
            </a:r>
            <a:r>
              <a:rPr sz="1400" spc="30" dirty="0">
                <a:latin typeface="Cambria" panose="02040503050406030204"/>
                <a:cs typeface="Cambria" panose="02040503050406030204"/>
              </a:rPr>
              <a:t>for</a:t>
            </a:r>
            <a:r>
              <a:rPr sz="1400" spc="35" dirty="0">
                <a:latin typeface="Cambria" panose="02040503050406030204"/>
                <a:cs typeface="Cambria" panose="02040503050406030204"/>
              </a:rPr>
              <a:t> </a:t>
            </a:r>
            <a:r>
              <a:rPr sz="1400" spc="75" dirty="0">
                <a:latin typeface="Cambria" panose="02040503050406030204"/>
                <a:cs typeface="Cambria" panose="02040503050406030204"/>
              </a:rPr>
              <a:t>dealing</a:t>
            </a:r>
            <a:r>
              <a:rPr sz="1400" spc="80" dirty="0">
                <a:latin typeface="Cambria" panose="02040503050406030204"/>
                <a:cs typeface="Cambria" panose="02040503050406030204"/>
              </a:rPr>
              <a:t> </a:t>
            </a:r>
            <a:r>
              <a:rPr sz="1400" spc="60" dirty="0">
                <a:latin typeface="Cambria" panose="02040503050406030204"/>
                <a:cs typeface="Cambria" panose="02040503050406030204"/>
              </a:rPr>
              <a:t>with</a:t>
            </a:r>
            <a:r>
              <a:rPr sz="1400" spc="65" dirty="0">
                <a:latin typeface="Cambria" panose="02040503050406030204"/>
                <a:cs typeface="Cambria" panose="02040503050406030204"/>
              </a:rPr>
              <a:t> </a:t>
            </a:r>
            <a:r>
              <a:rPr sz="1400" spc="80" dirty="0">
                <a:latin typeface="Cambria" panose="02040503050406030204"/>
                <a:cs typeface="Cambria" panose="02040503050406030204"/>
              </a:rPr>
              <a:t>the</a:t>
            </a:r>
            <a:r>
              <a:rPr sz="1400" spc="85" dirty="0">
                <a:latin typeface="Cambria" panose="02040503050406030204"/>
                <a:cs typeface="Cambria" panose="02040503050406030204"/>
              </a:rPr>
              <a:t> leak:</a:t>
            </a:r>
            <a:r>
              <a:rPr sz="1400" spc="90" dirty="0">
                <a:latin typeface="Cambria" panose="02040503050406030204"/>
                <a:cs typeface="Cambria" panose="02040503050406030204"/>
              </a:rPr>
              <a:t> </a:t>
            </a:r>
            <a:r>
              <a:rPr sz="1400" spc="80" dirty="0">
                <a:latin typeface="Cambria" panose="02040503050406030204"/>
                <a:cs typeface="Cambria" panose="02040503050406030204"/>
              </a:rPr>
              <a:t>the</a:t>
            </a:r>
            <a:r>
              <a:rPr sz="1400" spc="85" dirty="0">
                <a:latin typeface="Cambria" panose="02040503050406030204"/>
                <a:cs typeface="Cambria" panose="02040503050406030204"/>
              </a:rPr>
              <a:t> </a:t>
            </a:r>
            <a:r>
              <a:rPr sz="1400" spc="114" dirty="0">
                <a:latin typeface="Cambria" panose="02040503050406030204"/>
                <a:cs typeface="Cambria" panose="02040503050406030204"/>
              </a:rPr>
              <a:t>use </a:t>
            </a:r>
            <a:r>
              <a:rPr sz="1400" spc="35" dirty="0">
                <a:latin typeface="Cambria" panose="02040503050406030204"/>
                <a:cs typeface="Cambria" panose="02040503050406030204"/>
              </a:rPr>
              <a:t>of</a:t>
            </a:r>
            <a:r>
              <a:rPr sz="1400" spc="40" dirty="0">
                <a:latin typeface="Cambria" panose="02040503050406030204"/>
                <a:cs typeface="Cambria" panose="02040503050406030204"/>
              </a:rPr>
              <a:t> </a:t>
            </a:r>
            <a:r>
              <a:rPr sz="1400" spc="60" dirty="0">
                <a:latin typeface="Cambria" panose="02040503050406030204"/>
                <a:cs typeface="Cambria" panose="02040503050406030204"/>
              </a:rPr>
              <a:t>honeyword </a:t>
            </a:r>
            <a:r>
              <a:rPr sz="1400" spc="65" dirty="0">
                <a:latin typeface="Cambria" panose="02040503050406030204"/>
                <a:cs typeface="Cambria" panose="02040503050406030204"/>
              </a:rPr>
              <a:t> </a:t>
            </a:r>
            <a:r>
              <a:rPr sz="1400" spc="85" dirty="0">
                <a:latin typeface="Cambria" panose="02040503050406030204"/>
                <a:cs typeface="Cambria" panose="02040503050406030204"/>
              </a:rPr>
              <a:t>technique </a:t>
            </a:r>
            <a:r>
              <a:rPr sz="1400" spc="30" dirty="0">
                <a:latin typeface="Cambria" panose="02040503050406030204"/>
                <a:cs typeface="Cambria" panose="02040503050406030204"/>
              </a:rPr>
              <a:t>for </a:t>
            </a:r>
            <a:r>
              <a:rPr sz="1400" spc="75" dirty="0">
                <a:latin typeface="Cambria" panose="02040503050406030204"/>
                <a:cs typeface="Cambria" panose="02040503050406030204"/>
              </a:rPr>
              <a:t>external </a:t>
            </a:r>
            <a:r>
              <a:rPr sz="1400" spc="85" dirty="0">
                <a:latin typeface="Cambria" panose="02040503050406030204"/>
                <a:cs typeface="Cambria" panose="02040503050406030204"/>
              </a:rPr>
              <a:t>attackers </a:t>
            </a:r>
            <a:r>
              <a:rPr sz="1400" spc="114" dirty="0">
                <a:latin typeface="Cambria" panose="02040503050406030204"/>
                <a:cs typeface="Cambria" panose="02040503050406030204"/>
              </a:rPr>
              <a:t>and </a:t>
            </a:r>
            <a:r>
              <a:rPr sz="1400" spc="95" dirty="0">
                <a:latin typeface="Cambria" panose="02040503050406030204"/>
                <a:cs typeface="Cambria" panose="02040503050406030204"/>
              </a:rPr>
              <a:t>augmented </a:t>
            </a:r>
            <a:r>
              <a:rPr sz="1400" spc="85" dirty="0">
                <a:latin typeface="Cambria" panose="02040503050406030204"/>
                <a:cs typeface="Cambria" panose="02040503050406030204"/>
              </a:rPr>
              <a:t>password-authentication </a:t>
            </a:r>
            <a:r>
              <a:rPr sz="1400" spc="90" dirty="0">
                <a:latin typeface="Cambria" panose="02040503050406030204"/>
                <a:cs typeface="Cambria" panose="02040503050406030204"/>
              </a:rPr>
              <a:t> </a:t>
            </a:r>
            <a:r>
              <a:rPr sz="1400" spc="75" dirty="0">
                <a:latin typeface="Cambria" panose="02040503050406030204"/>
                <a:cs typeface="Cambria" panose="02040503050406030204"/>
              </a:rPr>
              <a:t>key</a:t>
            </a:r>
            <a:r>
              <a:rPr sz="1400" spc="80" dirty="0">
                <a:latin typeface="Cambria" panose="02040503050406030204"/>
                <a:cs typeface="Cambria" panose="02040503050406030204"/>
              </a:rPr>
              <a:t> </a:t>
            </a:r>
            <a:r>
              <a:rPr sz="1400" spc="95" dirty="0">
                <a:latin typeface="Cambria" panose="02040503050406030204"/>
                <a:cs typeface="Cambria" panose="02040503050406030204"/>
              </a:rPr>
              <a:t>exchange</a:t>
            </a:r>
            <a:r>
              <a:rPr sz="1400" spc="100" dirty="0">
                <a:latin typeface="Cambria" panose="02040503050406030204"/>
                <a:cs typeface="Cambria" panose="02040503050406030204"/>
              </a:rPr>
              <a:t> </a:t>
            </a:r>
            <a:r>
              <a:rPr sz="1400" spc="50" dirty="0">
                <a:latin typeface="Cambria" panose="02040503050406030204"/>
                <a:cs typeface="Cambria" panose="02040503050406030204"/>
              </a:rPr>
              <a:t>(aPAKE)</a:t>
            </a:r>
            <a:r>
              <a:rPr sz="1400" spc="55" dirty="0">
                <a:latin typeface="Cambria" panose="02040503050406030204"/>
                <a:cs typeface="Cambria" panose="02040503050406030204"/>
              </a:rPr>
              <a:t> </a:t>
            </a:r>
            <a:r>
              <a:rPr sz="1400" spc="30" dirty="0">
                <a:latin typeface="Cambria" panose="02040503050406030204"/>
                <a:cs typeface="Cambria" panose="02040503050406030204"/>
              </a:rPr>
              <a:t>for</a:t>
            </a:r>
            <a:r>
              <a:rPr sz="1400" spc="370" dirty="0">
                <a:latin typeface="Cambria" panose="02040503050406030204"/>
                <a:cs typeface="Cambria" panose="02040503050406030204"/>
              </a:rPr>
              <a:t> </a:t>
            </a:r>
            <a:r>
              <a:rPr sz="1400" spc="85" dirty="0">
                <a:latin typeface="Cambria" panose="02040503050406030204"/>
                <a:cs typeface="Cambria" panose="02040503050406030204"/>
              </a:rPr>
              <a:t>insiders.</a:t>
            </a:r>
            <a:r>
              <a:rPr sz="1400" spc="90" dirty="0">
                <a:latin typeface="Cambria" panose="02040503050406030204"/>
                <a:cs typeface="Cambria" panose="02040503050406030204"/>
              </a:rPr>
              <a:t> </a:t>
            </a:r>
            <a:r>
              <a:rPr sz="1400" spc="140" dirty="0">
                <a:latin typeface="Cambria" panose="02040503050406030204"/>
                <a:cs typeface="Cambria" panose="02040503050406030204"/>
              </a:rPr>
              <a:t>But</a:t>
            </a:r>
            <a:r>
              <a:rPr sz="1400" spc="145" dirty="0">
                <a:latin typeface="Cambria" panose="02040503050406030204"/>
                <a:cs typeface="Cambria" panose="02040503050406030204"/>
              </a:rPr>
              <a:t> </a:t>
            </a:r>
            <a:r>
              <a:rPr sz="1400" spc="90" dirty="0">
                <a:latin typeface="Cambria" panose="02040503050406030204"/>
                <a:cs typeface="Cambria" panose="02040503050406030204"/>
              </a:rPr>
              <a:t>none</a:t>
            </a:r>
            <a:r>
              <a:rPr sz="1400" spc="95" dirty="0">
                <a:latin typeface="Cambria" panose="02040503050406030204"/>
                <a:cs typeface="Cambria" panose="02040503050406030204"/>
              </a:rPr>
              <a:t> </a:t>
            </a:r>
            <a:r>
              <a:rPr sz="1400" spc="35" dirty="0">
                <a:latin typeface="Cambria" panose="02040503050406030204"/>
                <a:cs typeface="Cambria" panose="02040503050406030204"/>
              </a:rPr>
              <a:t>of</a:t>
            </a:r>
            <a:r>
              <a:rPr sz="1400" spc="40" dirty="0">
                <a:latin typeface="Cambria" panose="02040503050406030204"/>
                <a:cs typeface="Cambria" panose="02040503050406030204"/>
              </a:rPr>
              <a:t> </a:t>
            </a:r>
            <a:r>
              <a:rPr sz="1400" spc="100" dirty="0">
                <a:latin typeface="Cambria" panose="02040503050406030204"/>
                <a:cs typeface="Cambria" panose="02040503050406030204"/>
              </a:rPr>
              <a:t>them  </a:t>
            </a:r>
            <a:r>
              <a:rPr sz="1400" spc="65" dirty="0">
                <a:latin typeface="Cambria" panose="02040503050406030204"/>
                <a:cs typeface="Cambria" panose="02040503050406030204"/>
              </a:rPr>
              <a:t>are</a:t>
            </a:r>
            <a:r>
              <a:rPr sz="1400" spc="440" dirty="0">
                <a:latin typeface="Cambria" panose="02040503050406030204"/>
                <a:cs typeface="Cambria" panose="02040503050406030204"/>
              </a:rPr>
              <a:t> </a:t>
            </a:r>
            <a:r>
              <a:rPr sz="1400" spc="75" dirty="0">
                <a:latin typeface="Cambria" panose="02040503050406030204"/>
                <a:cs typeface="Cambria" panose="02040503050406030204"/>
              </a:rPr>
              <a:t>able  </a:t>
            </a:r>
            <a:r>
              <a:rPr sz="1400" spc="40" dirty="0">
                <a:latin typeface="Cambria" panose="02040503050406030204"/>
                <a:cs typeface="Cambria" panose="02040503050406030204"/>
              </a:rPr>
              <a:t>to </a:t>
            </a:r>
            <a:r>
              <a:rPr sz="1400" spc="45" dirty="0">
                <a:latin typeface="Cambria" panose="02040503050406030204"/>
                <a:cs typeface="Cambria" panose="02040503050406030204"/>
              </a:rPr>
              <a:t> </a:t>
            </a:r>
            <a:r>
              <a:rPr sz="1400" spc="85" dirty="0">
                <a:latin typeface="Cambria" panose="02040503050406030204"/>
                <a:cs typeface="Cambria" panose="02040503050406030204"/>
              </a:rPr>
              <a:t>withstand</a:t>
            </a:r>
            <a:r>
              <a:rPr sz="1400" spc="90" dirty="0">
                <a:latin typeface="Cambria" panose="02040503050406030204"/>
                <a:cs typeface="Cambria" panose="02040503050406030204"/>
              </a:rPr>
              <a:t> </a:t>
            </a:r>
            <a:r>
              <a:rPr sz="1400" spc="85" dirty="0">
                <a:latin typeface="Cambria" panose="02040503050406030204"/>
                <a:cs typeface="Cambria" panose="02040503050406030204"/>
              </a:rPr>
              <a:t>both</a:t>
            </a:r>
            <a:r>
              <a:rPr sz="1400" spc="90" dirty="0">
                <a:latin typeface="Cambria" panose="02040503050406030204"/>
                <a:cs typeface="Cambria" panose="02040503050406030204"/>
              </a:rPr>
              <a:t> </a:t>
            </a:r>
            <a:r>
              <a:rPr sz="1400" spc="75" dirty="0">
                <a:latin typeface="Cambria" panose="02040503050406030204"/>
                <a:cs typeface="Cambria" panose="02040503050406030204"/>
              </a:rPr>
              <a:t>blows.</a:t>
            </a:r>
            <a:r>
              <a:rPr sz="1400" spc="80" dirty="0">
                <a:latin typeface="Cambria" panose="02040503050406030204"/>
                <a:cs typeface="Cambria" panose="02040503050406030204"/>
              </a:rPr>
              <a:t> </a:t>
            </a:r>
            <a:r>
              <a:rPr sz="1400" spc="95" dirty="0">
                <a:latin typeface="Cambria" panose="02040503050406030204"/>
                <a:cs typeface="Cambria" panose="02040503050406030204"/>
              </a:rPr>
              <a:t>In</a:t>
            </a:r>
            <a:r>
              <a:rPr sz="1400" spc="100" dirty="0">
                <a:latin typeface="Cambria" panose="02040503050406030204"/>
                <a:cs typeface="Cambria" panose="02040503050406030204"/>
              </a:rPr>
              <a:t> </a:t>
            </a:r>
            <a:r>
              <a:rPr sz="1400" spc="45" dirty="0">
                <a:latin typeface="Cambria" panose="02040503050406030204"/>
                <a:cs typeface="Cambria" panose="02040503050406030204"/>
              </a:rPr>
              <a:t>order</a:t>
            </a:r>
            <a:r>
              <a:rPr sz="1400" spc="50" dirty="0">
                <a:latin typeface="Cambria" panose="02040503050406030204"/>
                <a:cs typeface="Cambria" panose="02040503050406030204"/>
              </a:rPr>
              <a:t> </a:t>
            </a:r>
            <a:r>
              <a:rPr sz="1400" spc="45" dirty="0">
                <a:latin typeface="Cambria" panose="02040503050406030204"/>
                <a:cs typeface="Cambria" panose="02040503050406030204"/>
              </a:rPr>
              <a:t>to</a:t>
            </a:r>
            <a:r>
              <a:rPr sz="1400" spc="50" dirty="0">
                <a:latin typeface="Cambria" panose="02040503050406030204"/>
                <a:cs typeface="Cambria" panose="02040503050406030204"/>
              </a:rPr>
              <a:t> </a:t>
            </a:r>
            <a:r>
              <a:rPr sz="1400" spc="55" dirty="0">
                <a:latin typeface="Cambria" panose="02040503050406030204"/>
                <a:cs typeface="Cambria" panose="02040503050406030204"/>
              </a:rPr>
              <a:t>bridge</a:t>
            </a:r>
            <a:r>
              <a:rPr sz="1400" spc="60" dirty="0">
                <a:latin typeface="Cambria" panose="02040503050406030204"/>
                <a:cs typeface="Cambria" panose="02040503050406030204"/>
              </a:rPr>
              <a:t> </a:t>
            </a:r>
            <a:r>
              <a:rPr sz="1400" spc="75" dirty="0">
                <a:latin typeface="Cambria" panose="02040503050406030204"/>
                <a:cs typeface="Cambria" panose="02040503050406030204"/>
              </a:rPr>
              <a:t>the  </a:t>
            </a:r>
            <a:r>
              <a:rPr sz="1400" spc="105" dirty="0">
                <a:latin typeface="Cambria" panose="02040503050406030204"/>
                <a:cs typeface="Cambria" panose="02040503050406030204"/>
              </a:rPr>
              <a:t>gap,  </a:t>
            </a:r>
            <a:r>
              <a:rPr sz="1400" spc="20" dirty="0">
                <a:latin typeface="Cambria" panose="02040503050406030204"/>
                <a:cs typeface="Cambria" panose="02040503050406030204"/>
              </a:rPr>
              <a:t>we  </a:t>
            </a:r>
            <a:r>
              <a:rPr sz="1400" spc="80" dirty="0">
                <a:latin typeface="Cambria" panose="02040503050406030204"/>
                <a:cs typeface="Cambria" panose="02040503050406030204"/>
              </a:rPr>
              <a:t>introduce  the </a:t>
            </a:r>
            <a:r>
              <a:rPr sz="1400" spc="85" dirty="0">
                <a:latin typeface="Cambria" panose="02040503050406030204"/>
                <a:cs typeface="Cambria" panose="02040503050406030204"/>
              </a:rPr>
              <a:t> concept </a:t>
            </a:r>
            <a:r>
              <a:rPr sz="1400" spc="35" dirty="0">
                <a:latin typeface="Cambria" panose="02040503050406030204"/>
                <a:cs typeface="Cambria" panose="02040503050406030204"/>
              </a:rPr>
              <a:t>of  </a:t>
            </a:r>
            <a:r>
              <a:rPr sz="1400" spc="80" dirty="0">
                <a:latin typeface="Cambria" panose="02040503050406030204"/>
                <a:cs typeface="Cambria" panose="02040503050406030204"/>
              </a:rPr>
              <a:t>honey </a:t>
            </a:r>
            <a:r>
              <a:rPr sz="1400" spc="114" dirty="0">
                <a:latin typeface="Cambria" panose="02040503050406030204"/>
                <a:cs typeface="Cambria" panose="02040503050406030204"/>
              </a:rPr>
              <a:t>PAKE </a:t>
            </a:r>
            <a:r>
              <a:rPr sz="1400" spc="70" dirty="0">
                <a:latin typeface="Cambria" panose="02040503050406030204"/>
                <a:cs typeface="Cambria" panose="02040503050406030204"/>
              </a:rPr>
              <a:t>(HPAKE), </a:t>
            </a:r>
            <a:r>
              <a:rPr sz="1400" spc="90" dirty="0">
                <a:latin typeface="Cambria" panose="02040503050406030204"/>
                <a:cs typeface="Cambria" panose="02040503050406030204"/>
              </a:rPr>
              <a:t>which </a:t>
            </a:r>
            <a:r>
              <a:rPr sz="1400" spc="85" dirty="0">
                <a:latin typeface="Cambria" panose="02040503050406030204"/>
                <a:cs typeface="Cambria" panose="02040503050406030204"/>
              </a:rPr>
              <a:t>enables </a:t>
            </a:r>
            <a:r>
              <a:rPr sz="1400" spc="75" dirty="0">
                <a:latin typeface="Cambria" panose="02040503050406030204"/>
                <a:cs typeface="Cambria" panose="02040503050406030204"/>
              </a:rPr>
              <a:t>the </a:t>
            </a:r>
            <a:r>
              <a:rPr sz="1400" spc="90" dirty="0">
                <a:latin typeface="Cambria" panose="02040503050406030204"/>
                <a:cs typeface="Cambria" panose="02040503050406030204"/>
              </a:rPr>
              <a:t>authentication </a:t>
            </a:r>
            <a:r>
              <a:rPr sz="1400" spc="50" dirty="0">
                <a:latin typeface="Cambria" panose="02040503050406030204"/>
                <a:cs typeface="Cambria" panose="02040503050406030204"/>
              </a:rPr>
              <a:t>server </a:t>
            </a:r>
            <a:r>
              <a:rPr sz="1400" spc="55" dirty="0">
                <a:latin typeface="Cambria" panose="02040503050406030204"/>
                <a:cs typeface="Cambria" panose="02040503050406030204"/>
              </a:rPr>
              <a:t> </a:t>
            </a:r>
            <a:r>
              <a:rPr sz="1400" spc="45" dirty="0">
                <a:latin typeface="Cambria" panose="02040503050406030204"/>
                <a:cs typeface="Cambria" panose="02040503050406030204"/>
              </a:rPr>
              <a:t>to</a:t>
            </a:r>
            <a:r>
              <a:rPr sz="1400" spc="50" dirty="0">
                <a:latin typeface="Cambria" panose="02040503050406030204"/>
                <a:cs typeface="Cambria" panose="02040503050406030204"/>
              </a:rPr>
              <a:t> </a:t>
            </a:r>
            <a:r>
              <a:rPr sz="1400" spc="55" dirty="0">
                <a:latin typeface="Cambria" panose="02040503050406030204"/>
                <a:cs typeface="Cambria" panose="02040503050406030204"/>
              </a:rPr>
              <a:t>identify</a:t>
            </a:r>
            <a:r>
              <a:rPr sz="1400" spc="60" dirty="0">
                <a:latin typeface="Cambria" panose="02040503050406030204"/>
                <a:cs typeface="Cambria" panose="02040503050406030204"/>
              </a:rPr>
              <a:t> </a:t>
            </a:r>
            <a:r>
              <a:rPr sz="1400" spc="75" dirty="0">
                <a:latin typeface="Cambria" panose="02040503050406030204"/>
                <a:cs typeface="Cambria" panose="02040503050406030204"/>
              </a:rPr>
              <a:t>password</a:t>
            </a:r>
            <a:r>
              <a:rPr sz="1400" spc="80" dirty="0">
                <a:latin typeface="Cambria" panose="02040503050406030204"/>
                <a:cs typeface="Cambria" panose="02040503050406030204"/>
              </a:rPr>
              <a:t> </a:t>
            </a:r>
            <a:r>
              <a:rPr sz="1400" spc="90" dirty="0">
                <a:latin typeface="Cambria" panose="02040503050406030204"/>
                <a:cs typeface="Cambria" panose="02040503050406030204"/>
              </a:rPr>
              <a:t>leaks</a:t>
            </a:r>
            <a:r>
              <a:rPr sz="1400" spc="95" dirty="0">
                <a:latin typeface="Cambria" panose="02040503050406030204"/>
                <a:cs typeface="Cambria" panose="02040503050406030204"/>
              </a:rPr>
              <a:t> </a:t>
            </a:r>
            <a:r>
              <a:rPr sz="1400" spc="114" dirty="0">
                <a:latin typeface="Cambria" panose="02040503050406030204"/>
                <a:cs typeface="Cambria" panose="02040503050406030204"/>
              </a:rPr>
              <a:t>and</a:t>
            </a:r>
            <a:r>
              <a:rPr sz="1400" spc="120" dirty="0">
                <a:latin typeface="Cambria" panose="02040503050406030204"/>
                <a:cs typeface="Cambria" panose="02040503050406030204"/>
              </a:rPr>
              <a:t> </a:t>
            </a:r>
            <a:r>
              <a:rPr sz="1400" spc="45" dirty="0">
                <a:latin typeface="Cambria" panose="02040503050406030204"/>
                <a:cs typeface="Cambria" panose="02040503050406030204"/>
              </a:rPr>
              <a:t>provide</a:t>
            </a:r>
            <a:r>
              <a:rPr sz="1400" spc="50" dirty="0">
                <a:latin typeface="Cambria" panose="02040503050406030204"/>
                <a:cs typeface="Cambria" panose="02040503050406030204"/>
              </a:rPr>
              <a:t> </a:t>
            </a:r>
            <a:r>
              <a:rPr sz="1400" spc="75" dirty="0">
                <a:latin typeface="Cambria" panose="02040503050406030204"/>
                <a:cs typeface="Cambria" panose="02040503050406030204"/>
              </a:rPr>
              <a:t>security</a:t>
            </a:r>
            <a:r>
              <a:rPr sz="1400" spc="80" dirty="0">
                <a:latin typeface="Cambria" panose="02040503050406030204"/>
                <a:cs typeface="Cambria" panose="02040503050406030204"/>
              </a:rPr>
              <a:t> </a:t>
            </a:r>
            <a:r>
              <a:rPr sz="1400" spc="95" dirty="0">
                <a:latin typeface="Cambria" panose="02040503050406030204"/>
                <a:cs typeface="Cambria" panose="02040503050406030204"/>
              </a:rPr>
              <a:t>that</a:t>
            </a:r>
            <a:r>
              <a:rPr sz="1400" spc="100" dirty="0">
                <a:latin typeface="Cambria" panose="02040503050406030204"/>
                <a:cs typeface="Cambria" panose="02040503050406030204"/>
              </a:rPr>
              <a:t> </a:t>
            </a:r>
            <a:r>
              <a:rPr sz="1400" spc="70" dirty="0">
                <a:latin typeface="Cambria" panose="02040503050406030204"/>
                <a:cs typeface="Cambria" panose="02040503050406030204"/>
              </a:rPr>
              <a:t>goes</a:t>
            </a:r>
            <a:r>
              <a:rPr sz="1400" spc="75" dirty="0">
                <a:latin typeface="Cambria" panose="02040503050406030204"/>
                <a:cs typeface="Cambria" panose="02040503050406030204"/>
              </a:rPr>
              <a:t> </a:t>
            </a:r>
            <a:r>
              <a:rPr sz="1400" spc="70" dirty="0">
                <a:latin typeface="Cambria" panose="02040503050406030204"/>
                <a:cs typeface="Cambria" panose="02040503050406030204"/>
              </a:rPr>
              <a:t>beyond</a:t>
            </a:r>
            <a:r>
              <a:rPr sz="1400" spc="75" dirty="0">
                <a:latin typeface="Cambria" panose="02040503050406030204"/>
                <a:cs typeface="Cambria" panose="02040503050406030204"/>
              </a:rPr>
              <a:t> the </a:t>
            </a:r>
            <a:r>
              <a:rPr sz="1400" spc="80" dirty="0">
                <a:latin typeface="Cambria" panose="02040503050406030204"/>
                <a:cs typeface="Cambria" panose="02040503050406030204"/>
              </a:rPr>
              <a:t> </a:t>
            </a:r>
            <a:r>
              <a:rPr sz="1400" spc="70" dirty="0">
                <a:latin typeface="Cambria" panose="02040503050406030204"/>
                <a:cs typeface="Cambria" panose="02040503050406030204"/>
              </a:rPr>
              <a:t>limitations</a:t>
            </a:r>
            <a:r>
              <a:rPr sz="1400" spc="155" dirty="0">
                <a:latin typeface="Cambria" panose="02040503050406030204"/>
                <a:cs typeface="Cambria" panose="02040503050406030204"/>
              </a:rPr>
              <a:t> </a:t>
            </a:r>
            <a:r>
              <a:rPr sz="1400" spc="35" dirty="0">
                <a:latin typeface="Cambria" panose="02040503050406030204"/>
                <a:cs typeface="Cambria" panose="02040503050406030204"/>
              </a:rPr>
              <a:t>of</a:t>
            </a:r>
            <a:r>
              <a:rPr sz="1400" spc="140" dirty="0">
                <a:latin typeface="Cambria" panose="02040503050406030204"/>
                <a:cs typeface="Cambria" panose="02040503050406030204"/>
              </a:rPr>
              <a:t> </a:t>
            </a:r>
            <a:r>
              <a:rPr sz="1400" spc="130" dirty="0">
                <a:latin typeface="Cambria" panose="02040503050406030204"/>
                <a:cs typeface="Cambria" panose="02040503050406030204"/>
              </a:rPr>
              <a:t>aPAKE.</a:t>
            </a:r>
            <a:endParaRPr sz="1400">
              <a:latin typeface="Cambria" panose="02040503050406030204"/>
              <a:cs typeface="Cambria" panose="02040503050406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177" y="289687"/>
            <a:ext cx="2632710" cy="513715"/>
          </a:xfrm>
          <a:prstGeom prst="rect">
            <a:avLst/>
          </a:prstGeom>
        </p:spPr>
        <p:txBody>
          <a:bodyPr vert="horz" wrap="square" lIns="0" tIns="13335" rIns="0" bIns="0" rtlCol="0">
            <a:spAutoFit/>
          </a:bodyPr>
          <a:lstStyle/>
          <a:p>
            <a:pPr marL="12700">
              <a:lnSpc>
                <a:spcPct val="100000"/>
              </a:lnSpc>
              <a:spcBef>
                <a:spcPts val="105"/>
              </a:spcBef>
            </a:pPr>
            <a:r>
              <a:rPr spc="240" dirty="0">
                <a:latin typeface="Cambria" panose="02040503050406030204"/>
                <a:cs typeface="Cambria" panose="02040503050406030204"/>
              </a:rPr>
              <a:t>Concept</a:t>
            </a:r>
            <a:r>
              <a:rPr spc="180" dirty="0">
                <a:latin typeface="Cambria" panose="02040503050406030204"/>
                <a:cs typeface="Cambria" panose="02040503050406030204"/>
              </a:rPr>
              <a:t> </a:t>
            </a:r>
            <a:r>
              <a:rPr spc="90" dirty="0">
                <a:latin typeface="Cambria" panose="02040503050406030204"/>
                <a:cs typeface="Cambria" panose="02040503050406030204"/>
              </a:rPr>
              <a:t>Tree</a:t>
            </a:r>
            <a:endParaRPr spc="90" dirty="0">
              <a:latin typeface="Cambria" panose="02040503050406030204"/>
              <a:cs typeface="Cambria" panose="02040503050406030204"/>
            </a:endParaRPr>
          </a:p>
        </p:txBody>
      </p:sp>
      <p:pic>
        <p:nvPicPr>
          <p:cNvPr id="3" name="object 3"/>
          <p:cNvPicPr/>
          <p:nvPr/>
        </p:nvPicPr>
        <p:blipFill>
          <a:blip r:embed="rId1" cstate="print"/>
          <a:stretch>
            <a:fillRect/>
          </a:stretch>
        </p:blipFill>
        <p:spPr>
          <a:xfrm>
            <a:off x="659891" y="1124711"/>
            <a:ext cx="6807708" cy="3147060"/>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13208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222" y="361909"/>
            <a:ext cx="7210145" cy="10693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panose="020F0502020204030204"/>
                <a:cs typeface="Calibri" panose="020F0502020204030204"/>
              </a:rPr>
              <a:t>Literature</a:t>
            </a:r>
            <a:endParaRPr sz="3600">
              <a:latin typeface="Calibri" panose="020F0502020204030204"/>
              <a:cs typeface="Calibri" panose="020F0502020204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p:nvPr/>
        </p:nvSpPr>
        <p:spPr>
          <a:xfrm>
            <a:off x="8477377" y="4830571"/>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panose="020F0502020204030204"/>
                <a:cs typeface="Calibri" panose="020F0502020204030204"/>
              </a:rPr>
            </a:fld>
            <a:endParaRPr sz="1200">
              <a:latin typeface="Calibri" panose="020F0502020204030204"/>
              <a:cs typeface="Calibri" panose="020F0502020204030204"/>
            </a:endParaRPr>
          </a:p>
        </p:txBody>
      </p:sp>
      <p:graphicFrame>
        <p:nvGraphicFramePr>
          <p:cNvPr id="9" name="Content Placeholder 8"/>
          <p:cNvGraphicFramePr/>
          <p:nvPr>
            <p:ph sz="half" idx="2"/>
          </p:nvPr>
        </p:nvGraphicFramePr>
        <p:xfrm>
          <a:off x="990600" y="1123950"/>
          <a:ext cx="7003415" cy="3288030"/>
        </p:xfrm>
        <a:graphic>
          <a:graphicData uri="http://schemas.openxmlformats.org/drawingml/2006/table">
            <a:tbl>
              <a:tblPr/>
              <a:tblGrid>
                <a:gridCol w="740410"/>
                <a:gridCol w="1593215"/>
                <a:gridCol w="2441575"/>
                <a:gridCol w="2228215"/>
              </a:tblGrid>
              <a:tr h="175260">
                <a:tc>
                  <a:txBody>
                    <a:bodyPr/>
                    <a:p>
                      <a:pPr indent="0">
                        <a:buNone/>
                      </a:pPr>
                      <a:r>
                        <a:rPr lang="en-US" sz="1000" b="1">
                          <a:solidFill>
                            <a:srgbClr val="000000"/>
                          </a:solidFill>
                          <a:latin typeface="Times New Roman" panose="02020603050405020304" charset="0"/>
                          <a:cs typeface="Times New Roman" panose="02020603050405020304" charset="0"/>
                        </a:rPr>
                        <a:t>SNO</a:t>
                      </a:r>
                      <a:endParaRPr lang="en-US" sz="1000" b="1">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000000"/>
                          </a:solidFill>
                          <a:latin typeface="Times New Roman" panose="02020603050405020304" charset="0"/>
                          <a:cs typeface="Times New Roman" panose="02020603050405020304" charset="0"/>
                        </a:rPr>
                        <a:t>STRATEGIES</a:t>
                      </a:r>
                      <a:endParaRPr 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000000"/>
                          </a:solidFill>
                          <a:latin typeface="Times New Roman" panose="02020603050405020304" charset="0"/>
                          <a:cs typeface="Times New Roman" panose="02020603050405020304" charset="0"/>
                        </a:rPr>
                        <a:t>ADVANTAGES</a:t>
                      </a:r>
                      <a:endParaRPr lang="en-US" sz="1000" b="1">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000000"/>
                          </a:solidFill>
                          <a:latin typeface="Times New Roman" panose="02020603050405020304" charset="0"/>
                          <a:cs typeface="Times New Roman" panose="02020603050405020304" charset="0"/>
                        </a:rPr>
                        <a:t> DIS-ADVANTAGES</a:t>
                      </a:r>
                      <a:endParaRPr lang="en-US" sz="1000" b="1">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a:buNone/>
                      </a:pPr>
                      <a:r>
                        <a:rPr lang="en-US" sz="1000" b="0">
                          <a:solidFill>
                            <a:srgbClr val="000000"/>
                          </a:solidFill>
                          <a:latin typeface="Arial" panose="020B0604020202020204" pitchFamily="34" charset="0"/>
                          <a:cs typeface="Arial" panose="020B0604020202020204" pitchFamily="34" charset="0"/>
                        </a:rPr>
                        <a:t>1</a:t>
                      </a:r>
                      <a:endParaRPr 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Times New Roman" panose="02020603050405020304" charset="0"/>
                          <a:cs typeface="Times New Roman" panose="02020603050405020304" charset="0"/>
                        </a:rPr>
                        <a:t>Securing password authentication for web-bases applications.</a:t>
                      </a:r>
                      <a:endParaRPr 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Improved security against phishing and MITM attacks.</a:t>
                      </a:r>
                      <a:endParaRPr lang="en-US" sz="1000" b="0">
                        <a:solidFill>
                          <a:srgbClr val="000000"/>
                        </a:solidFill>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End-to-end security</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Backward compatibility issue.</a:t>
                      </a:r>
                      <a:endParaRPr lang="en-US" sz="1000" b="0">
                        <a:solidFill>
                          <a:srgbClr val="000000"/>
                        </a:solidFill>
                        <a:latin typeface="Times New Roman" panose="02020603050405020304" charset="0"/>
                        <a:cs typeface="Times New Roman" panose="02020603050405020304" charset="0"/>
                      </a:endParaRPr>
                    </a:p>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Potential user confusion</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780">
                <a:tc>
                  <a:txBody>
                    <a:bodyPr/>
                    <a:p>
                      <a:pPr indent="0">
                        <a:buNone/>
                      </a:pPr>
                      <a:r>
                        <a:rPr lang="en-US" sz="1000" b="0">
                          <a:solidFill>
                            <a:srgbClr val="000000"/>
                          </a:solidFill>
                          <a:latin typeface="Arial" panose="020B0604020202020204" pitchFamily="34" charset="0"/>
                          <a:cs typeface="Arial" panose="020B0604020202020204" pitchFamily="34" charset="0"/>
                        </a:rPr>
                        <a:t> 2</a:t>
                      </a:r>
                      <a:endParaRPr 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Times New Roman" panose="02020603050405020304" charset="0"/>
                          <a:cs typeface="Times New Roman" panose="02020603050405020304" charset="0"/>
                        </a:rPr>
                        <a:t>Protecting account from credential stuffing with password breach alerting</a:t>
                      </a:r>
                      <a:endParaRPr 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Privacy preserving</a:t>
                      </a:r>
                      <a:endParaRPr lang="en-US" sz="1000" b="0">
                        <a:solidFill>
                          <a:srgbClr val="000000"/>
                        </a:solidFill>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Centralized breach repository</a:t>
                      </a:r>
                      <a:endParaRPr lang="en-US" sz="1000" b="0">
                        <a:solidFill>
                          <a:srgbClr val="000000"/>
                        </a:solidFill>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Allows credential migration</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Dependency on central repository</a:t>
                      </a:r>
                      <a:endParaRPr lang="en-US" sz="1000" b="0">
                        <a:solidFill>
                          <a:srgbClr val="000000"/>
                        </a:solidFill>
                        <a:latin typeface="Times New Roman" panose="02020603050405020304" charset="0"/>
                        <a:cs typeface="Times New Roman" panose="02020603050405020304" charset="0"/>
                      </a:endParaRPr>
                    </a:p>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Limited scope</a:t>
                      </a:r>
                      <a:endParaRPr lang="en-US" sz="1000" b="0">
                        <a:solidFill>
                          <a:srgbClr val="000000"/>
                        </a:solidFill>
                        <a:latin typeface="Times New Roman" panose="02020603050405020304" charset="0"/>
                        <a:cs typeface="Times New Roman" panose="02020603050405020304" charset="0"/>
                      </a:endParaRPr>
                    </a:p>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Implementation complexity</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42060">
                <a:tc>
                  <a:txBody>
                    <a:bodyPr/>
                    <a:p>
                      <a:pPr indent="0">
                        <a:buNone/>
                      </a:pPr>
                      <a:r>
                        <a:rPr lang="en-US" sz="1000" b="0">
                          <a:solidFill>
                            <a:srgbClr val="000000"/>
                          </a:solidFill>
                          <a:latin typeface="Arial" panose="020B0604020202020204" pitchFamily="34" charset="0"/>
                          <a:cs typeface="Arial" panose="020B0604020202020204" pitchFamily="34" charset="0"/>
                        </a:rPr>
                        <a:t>3</a:t>
                      </a:r>
                      <a:endParaRPr 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Times New Roman" panose="02020603050405020304" charset="0"/>
                          <a:cs typeface="Times New Roman" panose="02020603050405020304" charset="0"/>
                        </a:rPr>
                        <a:t>Strong Asymmetric PAKE protocol (OPAQUE)</a:t>
                      </a:r>
                      <a:endParaRPr 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Keeps your passwords safe even if attackers gain access to the server</a:t>
                      </a:r>
                      <a:endParaRPr lang="en-US" sz="1000" b="0">
                        <a:solidFill>
                          <a:srgbClr val="000000"/>
                        </a:solidFill>
                        <a:latin typeface="Times New Roman" panose="02020603050405020304" charset="0"/>
                        <a:cs typeface="Times New Roman" panose="02020603050405020304" charset="0"/>
                      </a:endParaRPr>
                    </a:p>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Protects against quick password guessing through pre-computation attacks</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Requires a bit more back-and-forth communication</a:t>
                      </a:r>
                      <a:endParaRPr lang="en-US" sz="1000" b="0">
                        <a:solidFill>
                          <a:srgbClr val="000000"/>
                        </a:solidFill>
                        <a:latin typeface="Times New Roman" panose="02020603050405020304" charset="0"/>
                        <a:cs typeface="Times New Roman" panose="02020603050405020304" charset="0"/>
                      </a:endParaRPr>
                    </a:p>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Vulnerable to dictionary attacks if the server is compromised</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8515">
                <a:tc>
                  <a:txBody>
                    <a:bodyPr/>
                    <a:p>
                      <a:pPr indent="0">
                        <a:buNone/>
                      </a:pPr>
                      <a:r>
                        <a:rPr lang="en-US" sz="1000" b="0">
                          <a:solidFill>
                            <a:srgbClr val="000000"/>
                          </a:solidFill>
                          <a:latin typeface="Arial" panose="020B0604020202020204" pitchFamily="34" charset="0"/>
                          <a:cs typeface="Arial" panose="020B0604020202020204" pitchFamily="34" charset="0"/>
                        </a:rPr>
                        <a:t> 4</a:t>
                      </a:r>
                      <a:endParaRPr 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100" b="0">
                          <a:latin typeface="Times New Roman" panose="02020603050405020304" charset="0"/>
                          <a:cs typeface="Times New Roman" panose="02020603050405020304" charset="0"/>
                        </a:rPr>
                        <a:t>Honeywords: Making Password-Cracking Detectable</a:t>
                      </a:r>
                      <a:endParaRPr lang="en-US" sz="11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Increased complexity for attackers</a:t>
                      </a:r>
                      <a:endParaRPr lang="en-US" sz="1000" b="0">
                        <a:solidFill>
                          <a:srgbClr val="000000"/>
                        </a:solidFill>
                        <a:latin typeface="Times New Roman" panose="02020603050405020304" charset="0"/>
                        <a:cs typeface="Times New Roman" panose="02020603050405020304" charset="0"/>
                      </a:endParaRPr>
                    </a:p>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I</a:t>
                      </a:r>
                      <a:r>
                        <a:rPr lang="en-US" sz="1100" b="0">
                          <a:latin typeface="Times New Roman" panose="02020603050405020304" charset="0"/>
                          <a:cs typeface="Times New Roman" panose="02020603050405020304" charset="0"/>
                        </a:rPr>
                        <a:t>mmediate response to compromise</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Chance of false alarms</a:t>
                      </a:r>
                      <a:endParaRPr lang="en-US" sz="1000" b="0">
                        <a:solidFill>
                          <a:srgbClr val="000000"/>
                        </a:solidFill>
                        <a:latin typeface="Times New Roman" panose="02020603050405020304" charset="0"/>
                        <a:cs typeface="Times New Roman" panose="02020603050405020304" charset="0"/>
                      </a:endParaRPr>
                    </a:p>
                    <a:p>
                      <a:pPr marL="171450" indent="-171450" algn="l">
                        <a:buFont typeface="Arial" panose="020B0604020202020204" pitchFamily="34" charset="0"/>
                        <a:buChar char="•"/>
                      </a:pPr>
                      <a:r>
                        <a:rPr lang="en-US" sz="1000" b="0">
                          <a:solidFill>
                            <a:srgbClr val="000000"/>
                          </a:solidFill>
                          <a:latin typeface="Times New Roman" panose="02020603050405020304" charset="0"/>
                          <a:cs typeface="Times New Roman" panose="02020603050405020304" charset="0"/>
                        </a:rPr>
                        <a:t>Potential for honey word database compromise.</a:t>
                      </a:r>
                      <a:endParaRPr lang="en-US" sz="1000" b="0">
                        <a:solidFill>
                          <a:srgbClr val="000000"/>
                        </a:solidFill>
                        <a:latin typeface="Symbol" panose="05050102010706020507" charset="0"/>
                        <a:ea typeface="Symbol" panose="05050102010706020507" charset="0"/>
                        <a:cs typeface="Symbol" panose="05050102010706020507"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272" y="361822"/>
            <a:ext cx="4077970" cy="574040"/>
          </a:xfrm>
          <a:prstGeom prst="rect">
            <a:avLst/>
          </a:prstGeom>
        </p:spPr>
        <p:txBody>
          <a:bodyPr vert="horz" wrap="square" lIns="0" tIns="12700" rIns="0" bIns="0" rtlCol="0">
            <a:spAutoFit/>
          </a:bodyPr>
          <a:lstStyle/>
          <a:p>
            <a:pPr marL="12700">
              <a:lnSpc>
                <a:spcPct val="100000"/>
              </a:lnSpc>
              <a:spcBef>
                <a:spcPts val="100"/>
              </a:spcBef>
            </a:pPr>
            <a:r>
              <a:rPr spc="160" dirty="0">
                <a:latin typeface="Cambria" panose="02040503050406030204"/>
                <a:cs typeface="Cambria" panose="02040503050406030204"/>
              </a:rPr>
              <a:t>Problem</a:t>
            </a:r>
            <a:r>
              <a:rPr spc="229" dirty="0">
                <a:latin typeface="Cambria" panose="02040503050406030204"/>
                <a:cs typeface="Cambria" panose="02040503050406030204"/>
              </a:rPr>
              <a:t> </a:t>
            </a:r>
            <a:r>
              <a:rPr sz="3600" spc="254" dirty="0">
                <a:latin typeface="Cambria" panose="02040503050406030204"/>
                <a:cs typeface="Cambria" panose="02040503050406030204"/>
              </a:rPr>
              <a:t>Statement</a:t>
            </a:r>
            <a:endParaRPr sz="3600">
              <a:latin typeface="Cambria" panose="02040503050406030204"/>
              <a:cs typeface="Cambria" panose="02040503050406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13208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3" name="object 3"/>
          <p:cNvSpPr txBox="1"/>
          <p:nvPr/>
        </p:nvSpPr>
        <p:spPr>
          <a:xfrm>
            <a:off x="1216660" y="1184275"/>
            <a:ext cx="6516370" cy="3368040"/>
          </a:xfrm>
          <a:prstGeom prst="rect">
            <a:avLst/>
          </a:prstGeom>
        </p:spPr>
        <p:txBody>
          <a:bodyPr vert="horz" wrap="square" lIns="0" tIns="12700" rIns="0" bIns="0" rtlCol="0">
            <a:noAutofit/>
          </a:bodyPr>
          <a:lstStyle/>
          <a:p>
            <a:pPr marL="12700" marR="8255" algn="just">
              <a:lnSpc>
                <a:spcPct val="107000"/>
              </a:lnSpc>
              <a:spcBef>
                <a:spcPts val="100"/>
              </a:spcBef>
            </a:pPr>
            <a:r>
              <a:rPr sz="1400">
                <a:latin typeface="Times New Roman" panose="02020603050405020304"/>
                <a:cs typeface="Times New Roman" panose="02020603050405020304"/>
              </a:rPr>
              <a:t>The prevalent use of password-only authentication in online shopping platforms has led to vulnerabilities from both external attacks and insider threats. Current  methods, susceptible to password leaks and the risks associated with augmented password-authenticated key exchange (aPAKE), call for an innovative solution. This project introduces Honey Password Authenticated Key Exchange (HPAKE) to address these concerns. HPAKE implements a stringent registration process, mandating users to upload a text file and provide a secret key pair. This approach not only strengthens authentication but also proactively identifies potential password leaks. Given the limitations of existing methods in the realm of online shopping security, there is an urgent need for comprehensive solution like HPAKE. Its integration represents a substantial advancement, offering improved defense against both external adversaries and insider threats, thereby elevating the overall security of user credentials in the dynamic digital landscape.</a:t>
            </a:r>
            <a:endParaRPr sz="14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245" y="481406"/>
            <a:ext cx="4271645" cy="574675"/>
          </a:xfrm>
          <a:prstGeom prst="rect">
            <a:avLst/>
          </a:prstGeom>
        </p:spPr>
        <p:txBody>
          <a:bodyPr vert="horz" wrap="square" lIns="0" tIns="12700" rIns="0" bIns="0" rtlCol="0">
            <a:spAutoFit/>
          </a:bodyPr>
          <a:lstStyle/>
          <a:p>
            <a:pPr marL="12700">
              <a:lnSpc>
                <a:spcPct val="100000"/>
              </a:lnSpc>
              <a:spcBef>
                <a:spcPts val="100"/>
              </a:spcBef>
            </a:pPr>
            <a:r>
              <a:rPr spc="155" dirty="0">
                <a:latin typeface="Cambria" panose="02040503050406030204"/>
                <a:cs typeface="Cambria" panose="02040503050406030204"/>
              </a:rPr>
              <a:t>Problem</a:t>
            </a:r>
            <a:r>
              <a:rPr spc="290" dirty="0">
                <a:latin typeface="Cambria" panose="02040503050406030204"/>
                <a:cs typeface="Cambria" panose="02040503050406030204"/>
              </a:rPr>
              <a:t> </a:t>
            </a:r>
            <a:r>
              <a:rPr sz="3600" spc="185" dirty="0">
                <a:latin typeface="Cambria" panose="02040503050406030204"/>
                <a:cs typeface="Cambria" panose="02040503050406030204"/>
              </a:rPr>
              <a:t>Illustration</a:t>
            </a:r>
            <a:endParaRPr sz="3600">
              <a:latin typeface="Cambria" panose="02040503050406030204"/>
              <a:cs typeface="Cambria" panose="02040503050406030204"/>
            </a:endParaRPr>
          </a:p>
        </p:txBody>
      </p:sp>
      <p:sp>
        <p:nvSpPr>
          <p:cNvPr id="4" name="object 4"/>
          <p:cNvSpPr txBox="1">
            <a:spLocks noGrp="1"/>
          </p:cNvSpPr>
          <p:nvPr>
            <p:ph type="ftr" sz="quarter" idx="5"/>
          </p:nvPr>
        </p:nvSpPr>
        <p:spPr>
          <a:xfrm>
            <a:off x="3387978" y="4662398"/>
            <a:ext cx="2367915" cy="361314"/>
          </a:xfrm>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13208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3" name="object 3"/>
          <p:cNvSpPr txBox="1"/>
          <p:nvPr/>
        </p:nvSpPr>
        <p:spPr>
          <a:xfrm>
            <a:off x="869315" y="1264285"/>
            <a:ext cx="7060565" cy="2817495"/>
          </a:xfrm>
          <a:prstGeom prst="rect">
            <a:avLst/>
          </a:prstGeom>
        </p:spPr>
        <p:txBody>
          <a:bodyPr vert="horz" wrap="square" lIns="0" tIns="12700" rIns="0" bIns="0" rtlCol="0">
            <a:spAutoFit/>
          </a:bodyPr>
          <a:lstStyle/>
          <a:p>
            <a:pPr marL="12700" marR="5080" algn="just">
              <a:lnSpc>
                <a:spcPct val="100000"/>
              </a:lnSpc>
              <a:spcBef>
                <a:spcPts val="100"/>
              </a:spcBef>
            </a:pPr>
            <a:r>
              <a:rPr sz="1400" spc="-5" dirty="0">
                <a:latin typeface="Times New Roman" panose="02020603050405020304" charset="0"/>
                <a:cs typeface="Times New Roman" panose="02020603050405020304" charset="0"/>
              </a:rPr>
              <a:t>Compromising the </a:t>
            </a:r>
            <a:r>
              <a:rPr sz="1400" dirty="0">
                <a:latin typeface="Times New Roman" panose="02020603050405020304" charset="0"/>
                <a:cs typeface="Times New Roman" panose="02020603050405020304" charset="0"/>
              </a:rPr>
              <a:t>session </a:t>
            </a:r>
            <a:r>
              <a:rPr sz="1400" spc="-5" dirty="0">
                <a:latin typeface="Times New Roman" panose="02020603050405020304" charset="0"/>
                <a:cs typeface="Times New Roman" panose="02020603050405020304" charset="0"/>
              </a:rPr>
              <a:t>keys </a:t>
            </a:r>
            <a:r>
              <a:rPr sz="1400" dirty="0">
                <a:latin typeface="Times New Roman" panose="02020603050405020304" charset="0"/>
                <a:cs typeface="Times New Roman" panose="02020603050405020304" charset="0"/>
              </a:rPr>
              <a:t>is </a:t>
            </a:r>
            <a:r>
              <a:rPr sz="1400" spc="-5" dirty="0">
                <a:latin typeface="Times New Roman" panose="02020603050405020304" charset="0"/>
                <a:cs typeface="Times New Roman" panose="02020603050405020304" charset="0"/>
              </a:rPr>
              <a:t>the attacker’s goal. To test </a:t>
            </a:r>
            <a:r>
              <a:rPr sz="1400" dirty="0">
                <a:latin typeface="Times New Roman" panose="02020603050405020304" charset="0"/>
                <a:cs typeface="Times New Roman" panose="02020603050405020304" charset="0"/>
              </a:rPr>
              <a:t>if the </a:t>
            </a:r>
            <a:r>
              <a:rPr sz="1400" spc="-5" dirty="0">
                <a:latin typeface="Times New Roman" panose="02020603050405020304" charset="0"/>
                <a:cs typeface="Times New Roman" panose="02020603050405020304" charset="0"/>
              </a:rPr>
              <a:t>attacker </a:t>
            </a:r>
            <a:r>
              <a:rPr sz="1400" dirty="0">
                <a:latin typeface="Times New Roman" panose="02020603050405020304" charset="0"/>
                <a:cs typeface="Times New Roman" panose="02020603050405020304" charset="0"/>
              </a:rPr>
              <a:t>knows the session </a:t>
            </a:r>
            <a:r>
              <a:rPr sz="1400" spc="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key </a:t>
            </a:r>
            <a:r>
              <a:rPr sz="1400" spc="-5" dirty="0">
                <a:latin typeface="Times New Roman" panose="02020603050405020304" charset="0"/>
                <a:cs typeface="Times New Roman" panose="02020603050405020304" charset="0"/>
              </a:rPr>
              <a:t>or </a:t>
            </a:r>
            <a:r>
              <a:rPr sz="1400" dirty="0">
                <a:latin typeface="Times New Roman" panose="02020603050405020304" charset="0"/>
                <a:cs typeface="Times New Roman" panose="02020603050405020304" charset="0"/>
              </a:rPr>
              <a:t>the </a:t>
            </a:r>
            <a:r>
              <a:rPr sz="1400" spc="-5" dirty="0">
                <a:latin typeface="Times New Roman" panose="02020603050405020304" charset="0"/>
                <a:cs typeface="Times New Roman" panose="02020603050405020304" charset="0"/>
              </a:rPr>
              <a:t>partial </a:t>
            </a:r>
            <a:r>
              <a:rPr sz="1400" dirty="0">
                <a:latin typeface="Times New Roman" panose="02020603050405020304" charset="0"/>
                <a:cs typeface="Times New Roman" panose="02020603050405020304" charset="0"/>
              </a:rPr>
              <a:t>information about </a:t>
            </a:r>
            <a:r>
              <a:rPr sz="1400" spc="-5" dirty="0">
                <a:latin typeface="Times New Roman" panose="02020603050405020304" charset="0"/>
                <a:cs typeface="Times New Roman" panose="02020603050405020304" charset="0"/>
              </a:rPr>
              <a:t>the </a:t>
            </a:r>
            <a:r>
              <a:rPr sz="1400" dirty="0">
                <a:latin typeface="Times New Roman" panose="02020603050405020304" charset="0"/>
                <a:cs typeface="Times New Roman" panose="02020603050405020304" charset="0"/>
              </a:rPr>
              <a:t>session </a:t>
            </a:r>
            <a:r>
              <a:rPr sz="1400" spc="-5" dirty="0">
                <a:latin typeface="Times New Roman" panose="02020603050405020304" charset="0"/>
                <a:cs typeface="Times New Roman" panose="02020603050405020304" charset="0"/>
              </a:rPr>
              <a:t>key, we </a:t>
            </a:r>
            <a:r>
              <a:rPr sz="1400" dirty="0">
                <a:latin typeface="Times New Roman" panose="02020603050405020304" charset="0"/>
                <a:cs typeface="Times New Roman" panose="02020603050405020304" charset="0"/>
              </a:rPr>
              <a:t>require the </a:t>
            </a:r>
            <a:r>
              <a:rPr sz="1400" spc="-10" dirty="0">
                <a:latin typeface="Times New Roman" panose="02020603050405020304" charset="0"/>
                <a:cs typeface="Times New Roman" panose="02020603050405020304" charset="0"/>
              </a:rPr>
              <a:t>attacker </a:t>
            </a:r>
            <a:r>
              <a:rPr sz="1400" spc="-5" dirty="0">
                <a:latin typeface="Times New Roman" panose="02020603050405020304" charset="0"/>
                <a:cs typeface="Times New Roman" panose="02020603050405020304" charset="0"/>
              </a:rPr>
              <a:t>to </a:t>
            </a:r>
            <a:r>
              <a:rPr sz="1400" dirty="0">
                <a:latin typeface="Times New Roman" panose="02020603050405020304" charset="0"/>
                <a:cs typeface="Times New Roman" panose="02020603050405020304" charset="0"/>
              </a:rPr>
              <a:t>distinguish </a:t>
            </a:r>
            <a:r>
              <a:rPr sz="1400" spc="-5" dirty="0">
                <a:latin typeface="Times New Roman" panose="02020603050405020304" charset="0"/>
                <a:cs typeface="Times New Roman" panose="02020603050405020304" charset="0"/>
              </a:rPr>
              <a:t>the </a:t>
            </a:r>
            <a:r>
              <a:rPr sz="1400" dirty="0">
                <a:latin typeface="Times New Roman" panose="02020603050405020304" charset="0"/>
                <a:cs typeface="Times New Roman" panose="02020603050405020304" charset="0"/>
              </a:rPr>
              <a:t> session</a:t>
            </a:r>
            <a:r>
              <a:rPr sz="1400" spc="-1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key </a:t>
            </a:r>
            <a:r>
              <a:rPr sz="1400" spc="-5" dirty="0">
                <a:latin typeface="Times New Roman" panose="02020603050405020304" charset="0"/>
                <a:cs typeface="Times New Roman" panose="02020603050405020304" charset="0"/>
              </a:rPr>
              <a:t>from</a:t>
            </a:r>
            <a:r>
              <a:rPr sz="1400" spc="2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a</a:t>
            </a:r>
            <a:r>
              <a:rPr sz="1400" spc="-10"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random</a:t>
            </a:r>
            <a:r>
              <a:rPr sz="1400" spc="2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number.</a:t>
            </a:r>
            <a:endParaRPr sz="1400">
              <a:latin typeface="Times New Roman" panose="02020603050405020304" charset="0"/>
              <a:cs typeface="Times New Roman" panose="02020603050405020304" charset="0"/>
            </a:endParaRPr>
          </a:p>
          <a:p>
            <a:pPr>
              <a:lnSpc>
                <a:spcPct val="100000"/>
              </a:lnSpc>
              <a:spcBef>
                <a:spcPts val="30"/>
              </a:spcBef>
            </a:pPr>
            <a:endParaRPr sz="1400">
              <a:latin typeface="Times New Roman" panose="02020603050405020304" charset="0"/>
              <a:cs typeface="Times New Roman" panose="02020603050405020304" charset="0"/>
            </a:endParaRPr>
          </a:p>
          <a:p>
            <a:pPr marL="66675" indent="-54610">
              <a:lnSpc>
                <a:spcPct val="100000"/>
              </a:lnSpc>
              <a:buSzPct val="92000"/>
              <a:buFont typeface="Arial MT"/>
              <a:buChar char="•"/>
              <a:tabLst>
                <a:tab pos="67310" algn="l"/>
              </a:tabLst>
            </a:pPr>
            <a:r>
              <a:rPr sz="1400" spc="-5" dirty="0">
                <a:latin typeface="Times New Roman" panose="02020603050405020304" charset="0"/>
                <a:cs typeface="Times New Roman" panose="02020603050405020304" charset="0"/>
              </a:rPr>
              <a:t>Sender</a:t>
            </a:r>
            <a:r>
              <a:rPr sz="1400" spc="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(S): </a:t>
            </a:r>
            <a:r>
              <a:rPr sz="1400" spc="-5" dirty="0">
                <a:latin typeface="Times New Roman" panose="02020603050405020304" charset="0"/>
                <a:cs typeface="Times New Roman" panose="02020603050405020304" charset="0"/>
              </a:rPr>
              <a:t>Possesses</a:t>
            </a:r>
            <a:r>
              <a:rPr sz="1400" spc="-1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a</a:t>
            </a:r>
            <a:r>
              <a:rPr sz="1400" spc="-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unique</a:t>
            </a:r>
            <a:r>
              <a:rPr sz="1400" spc="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key</a:t>
            </a:r>
            <a:r>
              <a:rPr sz="1400" spc="1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(e.g.,</a:t>
            </a:r>
            <a:r>
              <a:rPr sz="1400" spc="2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a</a:t>
            </a:r>
            <a:r>
              <a:rPr sz="1400" spc="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secret</a:t>
            </a:r>
            <a:r>
              <a:rPr sz="1400" spc="2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number).</a:t>
            </a:r>
            <a:endParaRPr sz="1400">
              <a:latin typeface="Times New Roman" panose="02020603050405020304" charset="0"/>
              <a:cs typeface="Times New Roman" panose="02020603050405020304" charset="0"/>
            </a:endParaRPr>
          </a:p>
          <a:p>
            <a:pPr marL="66675" indent="-54610">
              <a:lnSpc>
                <a:spcPct val="100000"/>
              </a:lnSpc>
              <a:buSzPct val="92000"/>
              <a:buFont typeface="Arial MT"/>
              <a:buChar char="•"/>
              <a:tabLst>
                <a:tab pos="67310" algn="l"/>
              </a:tabLst>
            </a:pPr>
            <a:r>
              <a:rPr sz="1400" spc="-5" dirty="0">
                <a:latin typeface="Times New Roman" panose="02020603050405020304" charset="0"/>
                <a:cs typeface="Times New Roman" panose="02020603050405020304" charset="0"/>
              </a:rPr>
              <a:t>Challenger</a:t>
            </a:r>
            <a:r>
              <a:rPr sz="1400" spc="4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(C): </a:t>
            </a:r>
            <a:r>
              <a:rPr sz="1400" spc="-5" dirty="0">
                <a:latin typeface="Times New Roman" panose="02020603050405020304" charset="0"/>
                <a:cs typeface="Times New Roman" panose="02020603050405020304" charset="0"/>
              </a:rPr>
              <a:t>Observes</a:t>
            </a:r>
            <a:r>
              <a:rPr sz="1400" spc="10"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and</a:t>
            </a:r>
            <a:r>
              <a:rPr sz="1400" spc="1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ensures</a:t>
            </a:r>
            <a:r>
              <a:rPr sz="1400" spc="10" dirty="0">
                <a:latin typeface="Times New Roman" panose="02020603050405020304" charset="0"/>
                <a:cs typeface="Times New Roman" panose="02020603050405020304" charset="0"/>
              </a:rPr>
              <a:t> </a:t>
            </a:r>
            <a:r>
              <a:rPr sz="1400" spc="-10" dirty="0">
                <a:latin typeface="Times New Roman" panose="02020603050405020304" charset="0"/>
                <a:cs typeface="Times New Roman" panose="02020603050405020304" charset="0"/>
              </a:rPr>
              <a:t>security.</a:t>
            </a:r>
            <a:endParaRPr sz="1400">
              <a:latin typeface="Times New Roman" panose="02020603050405020304" charset="0"/>
              <a:cs typeface="Times New Roman" panose="02020603050405020304" charset="0"/>
            </a:endParaRPr>
          </a:p>
          <a:p>
            <a:pPr marL="66675" indent="-54610">
              <a:lnSpc>
                <a:spcPct val="100000"/>
              </a:lnSpc>
              <a:buSzPct val="92000"/>
              <a:buFont typeface="Arial MT"/>
              <a:buChar char="•"/>
              <a:tabLst>
                <a:tab pos="67310" algn="l"/>
              </a:tabLst>
            </a:pPr>
            <a:r>
              <a:rPr sz="1400" spc="-5" dirty="0">
                <a:latin typeface="Times New Roman" panose="02020603050405020304" charset="0"/>
                <a:cs typeface="Times New Roman" panose="02020603050405020304" charset="0"/>
              </a:rPr>
              <a:t>Attacker:</a:t>
            </a:r>
            <a:r>
              <a:rPr sz="1400" spc="3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Tries</a:t>
            </a:r>
            <a:r>
              <a:rPr sz="1400" spc="1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to </a:t>
            </a:r>
            <a:r>
              <a:rPr sz="1400" spc="-10" dirty="0">
                <a:latin typeface="Times New Roman" panose="02020603050405020304" charset="0"/>
                <a:cs typeface="Times New Roman" panose="02020603050405020304" charset="0"/>
              </a:rPr>
              <a:t>gain</a:t>
            </a:r>
            <a:r>
              <a:rPr sz="1400" spc="25" dirty="0">
                <a:latin typeface="Times New Roman" panose="02020603050405020304" charset="0"/>
                <a:cs typeface="Times New Roman" panose="02020603050405020304" charset="0"/>
              </a:rPr>
              <a:t> </a:t>
            </a:r>
            <a:r>
              <a:rPr sz="1400" spc="-10" dirty="0">
                <a:latin typeface="Times New Roman" panose="02020603050405020304" charset="0"/>
                <a:cs typeface="Times New Roman" panose="02020603050405020304" charset="0"/>
              </a:rPr>
              <a:t>access</a:t>
            </a:r>
            <a:r>
              <a:rPr sz="1400" spc="4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to the</a:t>
            </a:r>
            <a:r>
              <a:rPr sz="1400" spc="10"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secure</a:t>
            </a:r>
            <a:r>
              <a:rPr sz="1400" spc="2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lockbox</a:t>
            </a:r>
            <a:r>
              <a:rPr sz="1400" spc="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or</a:t>
            </a:r>
            <a:r>
              <a:rPr sz="1400" spc="-5" dirty="0">
                <a:latin typeface="Times New Roman" panose="02020603050405020304" charset="0"/>
                <a:cs typeface="Times New Roman" panose="02020603050405020304" charset="0"/>
              </a:rPr>
              <a:t> impersonate</a:t>
            </a:r>
            <a:r>
              <a:rPr sz="1400" spc="3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others.</a:t>
            </a:r>
            <a:endParaRPr sz="1400">
              <a:latin typeface="Times New Roman" panose="02020603050405020304" charset="0"/>
              <a:cs typeface="Times New Roman" panose="02020603050405020304" charset="0"/>
            </a:endParaRPr>
          </a:p>
          <a:p>
            <a:pPr>
              <a:lnSpc>
                <a:spcPct val="100000"/>
              </a:lnSpc>
              <a:spcBef>
                <a:spcPts val="5"/>
              </a:spcBef>
              <a:buFont typeface="Arial MT"/>
              <a:buChar char="•"/>
            </a:pPr>
            <a:endParaRPr sz="1400">
              <a:latin typeface="Times New Roman" panose="02020603050405020304" charset="0"/>
              <a:cs typeface="Times New Roman" panose="02020603050405020304" charset="0"/>
            </a:endParaRPr>
          </a:p>
          <a:p>
            <a:pPr marL="12700">
              <a:lnSpc>
                <a:spcPct val="100000"/>
              </a:lnSpc>
            </a:pPr>
            <a:r>
              <a:rPr sz="1400" b="1" spc="-5" dirty="0">
                <a:latin typeface="Times New Roman" panose="02020603050405020304" charset="0"/>
                <a:cs typeface="Times New Roman" panose="02020603050405020304" charset="0"/>
              </a:rPr>
              <a:t>Numeric</a:t>
            </a:r>
            <a:r>
              <a:rPr sz="1400" b="1" spc="5" dirty="0">
                <a:latin typeface="Times New Roman" panose="02020603050405020304" charset="0"/>
                <a:cs typeface="Times New Roman" panose="02020603050405020304" charset="0"/>
              </a:rPr>
              <a:t> </a:t>
            </a:r>
            <a:r>
              <a:rPr sz="1400" b="1" spc="-5" dirty="0">
                <a:latin typeface="Times New Roman" panose="02020603050405020304" charset="0"/>
                <a:cs typeface="Times New Roman" panose="02020603050405020304" charset="0"/>
              </a:rPr>
              <a:t>Values:</a:t>
            </a:r>
            <a:endParaRPr sz="1400">
              <a:latin typeface="Times New Roman" panose="02020603050405020304" charset="0"/>
              <a:cs typeface="Times New Roman" panose="02020603050405020304" charset="0"/>
            </a:endParaRPr>
          </a:p>
          <a:p>
            <a:pPr marL="12700">
              <a:lnSpc>
                <a:spcPct val="100000"/>
              </a:lnSpc>
            </a:pPr>
            <a:r>
              <a:rPr sz="1400" dirty="0">
                <a:latin typeface="Times New Roman" panose="02020603050405020304" charset="0"/>
                <a:cs typeface="Times New Roman" panose="02020603050405020304" charset="0"/>
              </a:rPr>
              <a:t>Secure</a:t>
            </a:r>
            <a:r>
              <a:rPr sz="1400" spc="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Lockbox</a:t>
            </a:r>
            <a:r>
              <a:rPr sz="1400" spc="5" dirty="0">
                <a:latin typeface="Times New Roman" panose="02020603050405020304" charset="0"/>
                <a:cs typeface="Times New Roman" panose="02020603050405020304" charset="0"/>
              </a:rPr>
              <a:t> </a:t>
            </a:r>
            <a:r>
              <a:rPr sz="1400" spc="-10" dirty="0">
                <a:latin typeface="Times New Roman" panose="02020603050405020304" charset="0"/>
                <a:cs typeface="Times New Roman" panose="02020603050405020304" charset="0"/>
              </a:rPr>
              <a:t>key(session</a:t>
            </a:r>
            <a:r>
              <a:rPr sz="1400" spc="35" dirty="0">
                <a:latin typeface="Times New Roman" panose="02020603050405020304" charset="0"/>
                <a:cs typeface="Times New Roman" panose="02020603050405020304" charset="0"/>
              </a:rPr>
              <a:t> </a:t>
            </a:r>
            <a:r>
              <a:rPr sz="1400" spc="-10" dirty="0">
                <a:latin typeface="Times New Roman" panose="02020603050405020304" charset="0"/>
                <a:cs typeface="Times New Roman" panose="02020603050405020304" charset="0"/>
              </a:rPr>
              <a:t>key):</a:t>
            </a:r>
            <a:endParaRPr sz="1400">
              <a:latin typeface="Times New Roman" panose="02020603050405020304" charset="0"/>
              <a:cs typeface="Times New Roman" panose="02020603050405020304" charset="0"/>
            </a:endParaRPr>
          </a:p>
          <a:p>
            <a:pPr marL="12700" marR="4558030">
              <a:lnSpc>
                <a:spcPct val="100000"/>
              </a:lnSpc>
              <a:buSzPct val="92000"/>
              <a:buFont typeface="Arial MT"/>
              <a:buChar char="•"/>
              <a:tabLst>
                <a:tab pos="260985" algn="l"/>
                <a:tab pos="261620" algn="l"/>
              </a:tabLst>
            </a:pPr>
            <a:r>
              <a:rPr lang="en-IN" sz="140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A </a:t>
            </a:r>
            <a:r>
              <a:rPr sz="1400" spc="-5" dirty="0">
                <a:latin typeface="Times New Roman" panose="02020603050405020304" charset="0"/>
                <a:cs typeface="Times New Roman" panose="02020603050405020304" charset="0"/>
              </a:rPr>
              <a:t>secret number, </a:t>
            </a:r>
            <a:r>
              <a:rPr sz="1400" dirty="0">
                <a:latin typeface="Times New Roman" panose="02020603050405020304" charset="0"/>
                <a:cs typeface="Times New Roman" panose="02020603050405020304" charset="0"/>
              </a:rPr>
              <a:t>let </a:t>
            </a:r>
            <a:r>
              <a:rPr sz="1400" spc="-5" dirty="0">
                <a:latin typeface="Times New Roman" panose="02020603050405020304" charset="0"/>
                <a:cs typeface="Times New Roman" panose="02020603050405020304" charset="0"/>
              </a:rPr>
              <a:t>say </a:t>
            </a:r>
            <a:r>
              <a:rPr sz="1400" dirty="0">
                <a:latin typeface="Times New Roman" panose="02020603050405020304" charset="0"/>
                <a:cs typeface="Times New Roman" panose="02020603050405020304" charset="0"/>
              </a:rPr>
              <a:t>42 </a:t>
            </a:r>
            <a:r>
              <a:rPr sz="1400" spc="-28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Previous</a:t>
            </a:r>
            <a:r>
              <a:rPr sz="1400" spc="-1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Legitimate</a:t>
            </a:r>
            <a:r>
              <a:rPr sz="1400" spc="3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message:Message_1=“Hel</a:t>
            </a:r>
            <a:r>
              <a:rPr lang="en-IN" sz="1400" spc="-5" dirty="0">
                <a:latin typeface="Times New Roman" panose="02020603050405020304" charset="0"/>
                <a:cs typeface="Times New Roman" panose="02020603050405020304" charset="0"/>
              </a:rPr>
              <a:t>l</a:t>
            </a:r>
            <a:r>
              <a:rPr sz="1400" spc="-5" dirty="0">
                <a:latin typeface="Times New Roman" panose="02020603050405020304" charset="0"/>
                <a:cs typeface="Times New Roman" panose="02020603050405020304" charset="0"/>
              </a:rPr>
              <a:t>o</a:t>
            </a:r>
            <a:r>
              <a:rPr sz="1400" spc="15"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world”</a:t>
            </a:r>
            <a:endParaRPr sz="1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827" y="896569"/>
            <a:ext cx="7698740" cy="3470910"/>
          </a:xfrm>
          <a:prstGeom prst="rect">
            <a:avLst/>
          </a:prstGeom>
        </p:spPr>
        <p:txBody>
          <a:bodyPr vert="horz" wrap="square" lIns="0" tIns="12700" rIns="0" bIns="0" rtlCol="0">
            <a:spAutoFit/>
          </a:bodyPr>
          <a:lstStyle/>
          <a:p>
            <a:pPr marL="66675" indent="-54610">
              <a:lnSpc>
                <a:spcPts val="1435"/>
              </a:lnSpc>
              <a:spcBef>
                <a:spcPts val="100"/>
              </a:spcBef>
              <a:buSzPct val="92000"/>
              <a:buFont typeface="Times New Roman" panose="02020603050405020304"/>
              <a:buChar char="•"/>
              <a:tabLst>
                <a:tab pos="67310" algn="l"/>
              </a:tabLst>
            </a:pPr>
            <a:r>
              <a:rPr sz="1200" b="1" spc="-5" dirty="0">
                <a:latin typeface="Times New Roman" panose="02020603050405020304"/>
                <a:cs typeface="Times New Roman" panose="02020603050405020304"/>
              </a:rPr>
              <a:t>Sen</a:t>
            </a:r>
            <a:r>
              <a:rPr sz="1200" b="1" spc="-5" dirty="0">
                <a:latin typeface="Times New Roman" panose="02020603050405020304"/>
                <a:cs typeface="Times New Roman" panose="02020603050405020304"/>
              </a:rPr>
              <a:t>d(S,</a:t>
            </a:r>
            <a:r>
              <a:rPr sz="1200" b="1" spc="-4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i,</a:t>
            </a:r>
            <a:r>
              <a:rPr sz="1200" b="1" spc="-2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C,</a:t>
            </a:r>
            <a:r>
              <a:rPr sz="1200" b="1" spc="-2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M):</a:t>
            </a:r>
            <a:endParaRPr sz="1200">
              <a:latin typeface="Times New Roman" panose="02020603050405020304"/>
              <a:cs typeface="Times New Roman" panose="02020603050405020304"/>
            </a:endParaRPr>
          </a:p>
          <a:p>
            <a:pPr marL="523875" lvl="1" indent="-55245">
              <a:lnSpc>
                <a:spcPts val="1675"/>
              </a:lnSpc>
              <a:buSzPct val="92000"/>
              <a:buChar char="•"/>
              <a:tabLst>
                <a:tab pos="524510" algn="l"/>
              </a:tabLst>
            </a:pPr>
            <a:r>
              <a:rPr sz="1200" spc="-5" dirty="0">
                <a:latin typeface="Times New Roman" panose="02020603050405020304"/>
                <a:cs typeface="Times New Roman" panose="02020603050405020304"/>
              </a:rPr>
              <a:t>Sender</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(S)</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wants</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send</a:t>
            </a:r>
            <a:r>
              <a:rPr sz="1200" spc="20" dirty="0">
                <a:latin typeface="Times New Roman" panose="02020603050405020304"/>
                <a:cs typeface="Times New Roman" panose="02020603050405020304"/>
              </a:rPr>
              <a:t> </a:t>
            </a:r>
            <a:r>
              <a:rPr sz="1200" dirty="0">
                <a:latin typeface="Times New Roman" panose="02020603050405020304"/>
                <a:cs typeface="Times New Roman" panose="02020603050405020304"/>
              </a:rPr>
              <a:t>a</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message.</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Previous</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legitimate</a:t>
            </a:r>
            <a:r>
              <a:rPr sz="1200" spc="5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message:</a:t>
            </a:r>
            <a:r>
              <a:rPr sz="1200" spc="5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Message_1</a:t>
            </a:r>
            <a:r>
              <a:rPr sz="1400" b="1" spc="-2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a:t>
            </a:r>
            <a:r>
              <a:rPr sz="1400" b="1" spc="1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"Hello</a:t>
            </a:r>
            <a:r>
              <a:rPr sz="1400" b="1" spc="-30"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World"</a:t>
            </a:r>
            <a:r>
              <a:rPr sz="1200" dirty="0">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523875" lvl="1" indent="-55245">
              <a:lnSpc>
                <a:spcPct val="100000"/>
              </a:lnSpc>
              <a:buSzPct val="92000"/>
              <a:buChar char="•"/>
              <a:tabLst>
                <a:tab pos="524510" algn="l"/>
              </a:tabLst>
            </a:pPr>
            <a:r>
              <a:rPr sz="1200" spc="-5" dirty="0">
                <a:latin typeface="Times New Roman" panose="02020603050405020304"/>
                <a:cs typeface="Times New Roman" panose="02020603050405020304"/>
              </a:rPr>
              <a:t>Attacker</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(imposter)</a:t>
            </a:r>
            <a:r>
              <a:rPr sz="1200" spc="1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tries </a:t>
            </a:r>
            <a:r>
              <a:rPr sz="1200" dirty="0">
                <a:latin typeface="Times New Roman" panose="02020603050405020304"/>
                <a:cs typeface="Times New Roman" panose="02020603050405020304"/>
              </a:rPr>
              <a:t>to</a:t>
            </a:r>
            <a:r>
              <a:rPr sz="1200" spc="1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send</a:t>
            </a:r>
            <a:r>
              <a:rPr sz="1200" dirty="0">
                <a:latin typeface="Times New Roman" panose="02020603050405020304"/>
                <a:cs typeface="Times New Roman" panose="02020603050405020304"/>
              </a:rPr>
              <a:t> a</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message</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t>
            </a:r>
            <a:r>
              <a:rPr sz="1400" b="1" spc="-5" dirty="0">
                <a:latin typeface="Times New Roman" panose="02020603050405020304"/>
                <a:cs typeface="Times New Roman" panose="02020603050405020304"/>
              </a:rPr>
              <a:t>M</a:t>
            </a:r>
            <a:r>
              <a:rPr sz="1200" spc="-5" dirty="0">
                <a:latin typeface="Times New Roman" panose="02020603050405020304"/>
                <a:cs typeface="Times New Roman" panose="02020603050405020304"/>
              </a:rPr>
              <a:t>)</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challenger</a:t>
            </a:r>
            <a:r>
              <a:rPr sz="1200" spc="55" dirty="0">
                <a:latin typeface="Times New Roman" panose="02020603050405020304"/>
                <a:cs typeface="Times New Roman" panose="02020603050405020304"/>
              </a:rPr>
              <a:t> </a:t>
            </a:r>
            <a:r>
              <a:rPr sz="1200" dirty="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523875" lvl="1" indent="-55245">
              <a:lnSpc>
                <a:spcPct val="100000"/>
              </a:lnSpc>
              <a:buSzPct val="92000"/>
              <a:buChar char="•"/>
              <a:tabLst>
                <a:tab pos="524510" algn="l"/>
              </a:tabLst>
            </a:pPr>
            <a:r>
              <a:rPr sz="1200" spc="-15" dirty="0">
                <a:latin typeface="Times New Roman" panose="02020603050405020304"/>
                <a:cs typeface="Times New Roman" panose="02020603050405020304"/>
              </a:rPr>
              <a:t>If</a:t>
            </a:r>
            <a:r>
              <a:rPr sz="1200" spc="2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M</a:t>
            </a:r>
            <a:r>
              <a:rPr sz="1400" b="1" spc="-55" dirty="0">
                <a:latin typeface="Times New Roman" panose="02020603050405020304"/>
                <a:cs typeface="Times New Roman" panose="02020603050405020304"/>
              </a:rPr>
              <a:t> </a:t>
            </a:r>
            <a:r>
              <a:rPr sz="1200" dirty="0">
                <a:latin typeface="Times New Roman" panose="02020603050405020304"/>
                <a:cs typeface="Times New Roman" panose="02020603050405020304"/>
              </a:rPr>
              <a:t>is not</a:t>
            </a:r>
            <a:r>
              <a:rPr sz="1200"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"Hello</a:t>
            </a:r>
            <a:r>
              <a:rPr sz="1400" b="1" spc="-3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World"</a:t>
            </a:r>
            <a:r>
              <a:rPr sz="1200" dirty="0">
                <a:latin typeface="Times New Roman" panose="02020603050405020304"/>
                <a:cs typeface="Times New Roman" panose="02020603050405020304"/>
              </a:rPr>
              <a:t>,</a:t>
            </a:r>
            <a:r>
              <a:rPr sz="1200" spc="-2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Send</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query</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is </a:t>
            </a:r>
            <a:r>
              <a:rPr sz="1200" spc="-5" dirty="0">
                <a:latin typeface="Times New Roman" panose="02020603050405020304"/>
                <a:cs typeface="Times New Roman" panose="02020603050405020304"/>
              </a:rPr>
              <a:t>considered</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rogue.</a:t>
            </a:r>
            <a:endParaRPr sz="1200">
              <a:latin typeface="Times New Roman" panose="02020603050405020304"/>
              <a:cs typeface="Times New Roman" panose="02020603050405020304"/>
            </a:endParaRPr>
          </a:p>
          <a:p>
            <a:pPr marL="66675" indent="-54610">
              <a:lnSpc>
                <a:spcPct val="100000"/>
              </a:lnSpc>
              <a:spcBef>
                <a:spcPts val="10"/>
              </a:spcBef>
              <a:buSzPct val="92000"/>
              <a:buFont typeface="Times New Roman" panose="02020603050405020304"/>
              <a:buChar char="•"/>
              <a:tabLst>
                <a:tab pos="67310" algn="l"/>
              </a:tabLst>
            </a:pPr>
            <a:r>
              <a:rPr sz="1200" b="1" spc="-5" dirty="0">
                <a:latin typeface="Times New Roman" panose="02020603050405020304"/>
                <a:cs typeface="Times New Roman" panose="02020603050405020304"/>
              </a:rPr>
              <a:t>Send(C,</a:t>
            </a:r>
            <a:r>
              <a:rPr sz="1200" b="1" spc="-30"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i,</a:t>
            </a:r>
            <a:r>
              <a:rPr sz="1200" b="1" spc="-1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S,</a:t>
            </a:r>
            <a:r>
              <a:rPr sz="1200" b="1" spc="-3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M):</a:t>
            </a:r>
            <a:endParaRPr sz="1200">
              <a:latin typeface="Times New Roman" panose="02020603050405020304"/>
              <a:cs typeface="Times New Roman" panose="02020603050405020304"/>
            </a:endParaRPr>
          </a:p>
          <a:p>
            <a:pPr marL="523875" lvl="1" indent="-55245">
              <a:lnSpc>
                <a:spcPts val="1435"/>
              </a:lnSpc>
              <a:buSzPct val="92000"/>
              <a:buChar char="•"/>
              <a:tabLst>
                <a:tab pos="524510" algn="l"/>
              </a:tabLst>
            </a:pPr>
            <a:r>
              <a:rPr sz="1200" spc="-5" dirty="0">
                <a:latin typeface="Times New Roman" panose="02020603050405020304"/>
                <a:cs typeface="Times New Roman" panose="02020603050405020304"/>
              </a:rPr>
              <a:t>Attacker</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(imposter)</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pretends</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be</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challenger</a:t>
            </a:r>
            <a:r>
              <a:rPr sz="1200" spc="6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and</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interacts</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with</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sender</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a:t>
            </a:r>
            <a:endParaRPr sz="1200">
              <a:latin typeface="Times New Roman" panose="02020603050405020304"/>
              <a:cs typeface="Times New Roman" panose="02020603050405020304"/>
            </a:endParaRPr>
          </a:p>
          <a:p>
            <a:pPr marL="469265" marR="5080" lvl="1">
              <a:lnSpc>
                <a:spcPts val="1490"/>
              </a:lnSpc>
              <a:spcBef>
                <a:spcPts val="205"/>
              </a:spcBef>
              <a:buSzPct val="92000"/>
              <a:buChar char="•"/>
              <a:tabLst>
                <a:tab pos="524510" algn="l"/>
              </a:tabLst>
            </a:pPr>
            <a:r>
              <a:rPr sz="1200" spc="-15" dirty="0">
                <a:latin typeface="Times New Roman" panose="02020603050405020304"/>
                <a:cs typeface="Times New Roman" panose="02020603050405020304"/>
              </a:rPr>
              <a:t>If</a:t>
            </a:r>
            <a:r>
              <a:rPr sz="1200" spc="30"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message</a:t>
            </a:r>
            <a:r>
              <a:rPr sz="1200" spc="1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t>
            </a:r>
            <a:r>
              <a:rPr sz="1400" b="1" spc="-5" dirty="0">
                <a:latin typeface="Times New Roman" panose="02020603050405020304"/>
                <a:cs typeface="Times New Roman" panose="02020603050405020304"/>
              </a:rPr>
              <a:t>M</a:t>
            </a:r>
            <a:r>
              <a:rPr sz="1200" spc="-5" dirty="0">
                <a:latin typeface="Times New Roman" panose="02020603050405020304"/>
                <a:cs typeface="Times New Roman" panose="02020603050405020304"/>
              </a:rPr>
              <a:t>)</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sent</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by the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attacker</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was</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responded</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by S</a:t>
            </a:r>
            <a:r>
              <a:rPr sz="1200" spc="-5" dirty="0">
                <a:latin typeface="Times New Roman" panose="02020603050405020304"/>
                <a:cs typeface="Times New Roman" panose="02020603050405020304"/>
              </a:rPr>
              <a:t> before,</a:t>
            </a:r>
            <a:r>
              <a:rPr sz="1200" spc="30"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interaction</a:t>
            </a:r>
            <a:r>
              <a:rPr sz="1200" spc="30" dirty="0">
                <a:latin typeface="Times New Roman" panose="02020603050405020304"/>
                <a:cs typeface="Times New Roman" panose="02020603050405020304"/>
              </a:rPr>
              <a:t> </a:t>
            </a:r>
            <a:r>
              <a:rPr sz="1200" dirty="0">
                <a:latin typeface="Times New Roman" panose="02020603050405020304"/>
                <a:cs typeface="Times New Roman" panose="02020603050405020304"/>
              </a:rPr>
              <a:t>is</a:t>
            </a:r>
            <a:r>
              <a:rPr sz="1200" spc="-5" dirty="0">
                <a:latin typeface="Times New Roman" panose="02020603050405020304"/>
                <a:cs typeface="Times New Roman" panose="02020603050405020304"/>
              </a:rPr>
              <a:t> executed,</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and</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response</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is </a:t>
            </a:r>
            <a:r>
              <a:rPr sz="1200" spc="-28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given</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 the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attacker.</a:t>
            </a: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marL="12700">
              <a:lnSpc>
                <a:spcPct val="100000"/>
              </a:lnSpc>
            </a:pPr>
            <a:r>
              <a:rPr sz="1200" dirty="0">
                <a:latin typeface="Times New Roman" panose="02020603050405020304"/>
                <a:cs typeface="Times New Roman" panose="02020603050405020304"/>
              </a:rPr>
              <a:t>2.</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Reveal </a:t>
            </a:r>
            <a:r>
              <a:rPr sz="1200" spc="-10" dirty="0">
                <a:latin typeface="Times New Roman" panose="02020603050405020304"/>
                <a:cs typeface="Times New Roman" panose="02020603050405020304"/>
              </a:rPr>
              <a:t>Query:</a:t>
            </a:r>
            <a:endParaRPr sz="1200">
              <a:latin typeface="Times New Roman" panose="02020603050405020304"/>
              <a:cs typeface="Times New Roman" panose="02020603050405020304"/>
            </a:endParaRPr>
          </a:p>
          <a:p>
            <a:pPr marL="66675" indent="-54610">
              <a:lnSpc>
                <a:spcPct val="100000"/>
              </a:lnSpc>
              <a:buSzPct val="92000"/>
              <a:buFont typeface="Times New Roman" panose="02020603050405020304"/>
              <a:buChar char="•"/>
              <a:tabLst>
                <a:tab pos="67310" algn="l"/>
              </a:tabLst>
            </a:pPr>
            <a:r>
              <a:rPr sz="1200" b="1" spc="-5" dirty="0">
                <a:latin typeface="Times New Roman" panose="02020603050405020304"/>
                <a:cs typeface="Times New Roman" panose="02020603050405020304"/>
              </a:rPr>
              <a:t>Reveal(S,</a:t>
            </a:r>
            <a:r>
              <a:rPr sz="1200" b="1" spc="-2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i):</a:t>
            </a:r>
            <a:endParaRPr sz="1200">
              <a:latin typeface="Times New Roman" panose="02020603050405020304"/>
              <a:cs typeface="Times New Roman" panose="02020603050405020304"/>
            </a:endParaRPr>
          </a:p>
          <a:p>
            <a:pPr marL="523875" lvl="1" indent="-55245">
              <a:lnSpc>
                <a:spcPts val="1435"/>
              </a:lnSpc>
              <a:buSzPct val="92000"/>
              <a:buChar char="•"/>
              <a:tabLst>
                <a:tab pos="524510" algn="l"/>
              </a:tabLst>
            </a:pPr>
            <a:r>
              <a:rPr sz="1200" spc="-5" dirty="0">
                <a:latin typeface="Times New Roman" panose="02020603050405020304"/>
                <a:cs typeface="Times New Roman" panose="02020603050405020304"/>
              </a:rPr>
              <a:t>Attacker</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asks</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challenger</a:t>
            </a:r>
            <a:r>
              <a:rPr sz="1200" spc="4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reveal</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information</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about</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secure</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lockbox</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key</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of</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sender</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a:t>
            </a:r>
            <a:endParaRPr sz="1200">
              <a:latin typeface="Times New Roman" panose="02020603050405020304"/>
              <a:cs typeface="Times New Roman" panose="02020603050405020304"/>
            </a:endParaRPr>
          </a:p>
          <a:p>
            <a:pPr marL="523875" lvl="1" indent="-55245">
              <a:lnSpc>
                <a:spcPts val="1675"/>
              </a:lnSpc>
              <a:buSzPct val="92000"/>
              <a:buChar char="•"/>
              <a:tabLst>
                <a:tab pos="524510" algn="l"/>
              </a:tabLst>
            </a:pPr>
            <a:r>
              <a:rPr sz="1200" spc="-15" dirty="0">
                <a:latin typeface="Times New Roman" panose="02020603050405020304"/>
                <a:cs typeface="Times New Roman" panose="02020603050405020304"/>
              </a:rPr>
              <a:t>If</a:t>
            </a:r>
            <a:r>
              <a:rPr sz="1200" spc="2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revealed</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key</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is </a:t>
            </a:r>
            <a:r>
              <a:rPr sz="1400" b="1" dirty="0">
                <a:latin typeface="Times New Roman" panose="02020603050405020304"/>
                <a:cs typeface="Times New Roman" panose="02020603050405020304"/>
              </a:rPr>
              <a:t>42</a:t>
            </a:r>
            <a:r>
              <a:rPr sz="1200" dirty="0">
                <a:latin typeface="Times New Roman" panose="02020603050405020304"/>
                <a:cs typeface="Times New Roman" panose="02020603050405020304"/>
              </a:rPr>
              <a:t>,</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it's</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considered</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real.</a:t>
            </a:r>
            <a:endParaRPr sz="1200">
              <a:latin typeface="Times New Roman" panose="02020603050405020304"/>
              <a:cs typeface="Times New Roman" panose="02020603050405020304"/>
            </a:endParaRPr>
          </a:p>
          <a:p>
            <a:pPr>
              <a:lnSpc>
                <a:spcPct val="100000"/>
              </a:lnSpc>
              <a:spcBef>
                <a:spcPts val="10"/>
              </a:spcBef>
            </a:pPr>
            <a:endParaRPr sz="1250">
              <a:latin typeface="Times New Roman" panose="02020603050405020304"/>
              <a:cs typeface="Times New Roman" panose="02020603050405020304"/>
            </a:endParaRPr>
          </a:p>
          <a:p>
            <a:pPr marL="12700">
              <a:lnSpc>
                <a:spcPct val="100000"/>
              </a:lnSpc>
            </a:pPr>
            <a:r>
              <a:rPr sz="1200" dirty="0">
                <a:latin typeface="Times New Roman" panose="02020603050405020304"/>
                <a:cs typeface="Times New Roman" panose="02020603050405020304"/>
              </a:rPr>
              <a:t>3.</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Corrupt</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Query:</a:t>
            </a:r>
            <a:endParaRPr sz="1200">
              <a:latin typeface="Times New Roman" panose="02020603050405020304"/>
              <a:cs typeface="Times New Roman" panose="02020603050405020304"/>
            </a:endParaRPr>
          </a:p>
          <a:p>
            <a:pPr marL="66675" indent="-54610">
              <a:lnSpc>
                <a:spcPct val="100000"/>
              </a:lnSpc>
              <a:buSzPct val="92000"/>
              <a:buFont typeface="Times New Roman" panose="02020603050405020304"/>
              <a:buChar char="•"/>
              <a:tabLst>
                <a:tab pos="67310" algn="l"/>
              </a:tabLst>
            </a:pPr>
            <a:r>
              <a:rPr sz="1200" b="1" spc="-5" dirty="0">
                <a:latin typeface="Times New Roman" panose="02020603050405020304"/>
                <a:cs typeface="Times New Roman" panose="02020603050405020304"/>
              </a:rPr>
              <a:t>Corrupt(C):</a:t>
            </a:r>
            <a:endParaRPr sz="1200">
              <a:latin typeface="Times New Roman" panose="02020603050405020304"/>
              <a:cs typeface="Times New Roman" panose="02020603050405020304"/>
            </a:endParaRPr>
          </a:p>
          <a:p>
            <a:pPr marL="523875" lvl="1" indent="-55245">
              <a:lnSpc>
                <a:spcPct val="100000"/>
              </a:lnSpc>
              <a:buSzPct val="92000"/>
              <a:buChar char="•"/>
              <a:tabLst>
                <a:tab pos="524510" algn="l"/>
              </a:tabLst>
            </a:pPr>
            <a:r>
              <a:rPr sz="1200" spc="-5" dirty="0">
                <a:latin typeface="Times New Roman" panose="02020603050405020304"/>
                <a:cs typeface="Times New Roman" panose="02020603050405020304"/>
              </a:rPr>
              <a:t>Attacker</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asks</a:t>
            </a:r>
            <a:r>
              <a:rPr sz="1200" dirty="0">
                <a:latin typeface="Times New Roman" panose="02020603050405020304"/>
                <a:cs typeface="Times New Roman" panose="02020603050405020304"/>
              </a:rPr>
              <a:t> 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challenger</a:t>
            </a:r>
            <a:r>
              <a:rPr sz="1200" spc="4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1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reveal</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internal</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states</a:t>
            </a:r>
            <a:r>
              <a:rPr sz="1200" spc="1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and</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details</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about</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its own</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security</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mechanisms.</a:t>
            </a:r>
            <a:endParaRPr sz="1200">
              <a:latin typeface="Times New Roman" panose="02020603050405020304"/>
              <a:cs typeface="Times New Roman" panose="02020603050405020304"/>
            </a:endParaRPr>
          </a:p>
          <a:p>
            <a:pPr marL="523875" lvl="1" indent="-55245">
              <a:lnSpc>
                <a:spcPct val="100000"/>
              </a:lnSpc>
              <a:buSzPct val="92000"/>
              <a:buChar char="•"/>
              <a:tabLst>
                <a:tab pos="524510" algn="l"/>
              </a:tabLst>
            </a:pPr>
            <a:r>
              <a:rPr sz="1200" spc="-5" dirty="0">
                <a:latin typeface="Times New Roman" panose="02020603050405020304"/>
                <a:cs typeface="Times New Roman" panose="02020603050405020304"/>
              </a:rPr>
              <a:t>This</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information</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allows</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attacker</a:t>
            </a:r>
            <a:r>
              <a:rPr sz="1200" spc="4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impersonate</a:t>
            </a:r>
            <a:r>
              <a:rPr sz="1200" spc="3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1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challenger.</a:t>
            </a:r>
            <a:endParaRPr sz="1200">
              <a:latin typeface="Times New Roman" panose="02020603050405020304"/>
              <a:cs typeface="Times New Roman" panose="02020603050405020304"/>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132080">
              <a:lnSpc>
                <a:spcPct val="100000"/>
              </a:lnSpc>
              <a:spcBef>
                <a:spcPts val="30"/>
              </a:spcBef>
            </a:pPr>
            <a:fld id="{81D60167-4931-47E6-BA6A-407CBD079E47}" type="slidenum">
              <a:rPr spc="75" dirty="0"/>
            </a:fld>
            <a:endParaRPr spc="75"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58021" y="4895799"/>
            <a:ext cx="120650" cy="208915"/>
          </a:xfrm>
          <a:prstGeom prst="rect">
            <a:avLst/>
          </a:prstGeom>
        </p:spPr>
        <p:txBody>
          <a:bodyPr vert="horz" wrap="square" lIns="0" tIns="12700" rIns="0" bIns="0" rtlCol="0">
            <a:spAutoFit/>
          </a:bodyPr>
          <a:lstStyle/>
          <a:p>
            <a:pPr marL="12700">
              <a:lnSpc>
                <a:spcPct val="100000"/>
              </a:lnSpc>
              <a:spcBef>
                <a:spcPts val="100"/>
              </a:spcBef>
            </a:pPr>
            <a:r>
              <a:rPr sz="1200" spc="80" dirty="0">
                <a:solidFill>
                  <a:srgbClr val="878787"/>
                </a:solidFill>
                <a:latin typeface="Cambria" panose="02040503050406030204"/>
                <a:cs typeface="Cambria" panose="02040503050406030204"/>
              </a:rPr>
              <a:t>9</a:t>
            </a:r>
            <a:endParaRPr sz="1200">
              <a:latin typeface="Cambria" panose="02040503050406030204"/>
              <a:cs typeface="Cambria" panose="02040503050406030204"/>
            </a:endParaRPr>
          </a:p>
        </p:txBody>
      </p:sp>
      <p:sp>
        <p:nvSpPr>
          <p:cNvPr id="3" name="object 3"/>
          <p:cNvSpPr txBox="1"/>
          <p:nvPr/>
        </p:nvSpPr>
        <p:spPr>
          <a:xfrm>
            <a:off x="1298320" y="1065767"/>
            <a:ext cx="5993130" cy="2918460"/>
          </a:xfrm>
          <a:prstGeom prst="rect">
            <a:avLst/>
          </a:prstGeom>
        </p:spPr>
        <p:txBody>
          <a:bodyPr vert="horz" wrap="square" lIns="0" tIns="13335" rIns="0" bIns="0" rtlCol="0">
            <a:spAutoFit/>
          </a:bodyPr>
          <a:lstStyle/>
          <a:p>
            <a:pPr marL="12700" marR="5080" algn="just">
              <a:lnSpc>
                <a:spcPct val="107000"/>
              </a:lnSpc>
              <a:spcBef>
                <a:spcPts val="105"/>
              </a:spcBef>
            </a:pPr>
            <a:endParaRPr sz="1600" spc="-5" dirty="0">
              <a:latin typeface="Times New Roman" panose="02020603050405020304"/>
              <a:cs typeface="Times New Roman" panose="02020603050405020304"/>
            </a:endParaRPr>
          </a:p>
          <a:p>
            <a:pPr marL="12700" marR="5080" algn="just">
              <a:lnSpc>
                <a:spcPct val="107000"/>
              </a:lnSpc>
              <a:spcBef>
                <a:spcPts val="105"/>
              </a:spcBef>
            </a:pPr>
            <a:r>
              <a:rPr sz="1600" spc="-5" dirty="0">
                <a:latin typeface="Times New Roman" panose="02020603050405020304"/>
                <a:cs typeface="Times New Roman" panose="02020603050405020304"/>
              </a:rPr>
              <a:t>In</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proposed</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method</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password</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authenticated</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key</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exchange </a:t>
            </a:r>
            <a:r>
              <a:rPr sz="1600" dirty="0">
                <a:latin typeface="Times New Roman" panose="02020603050405020304"/>
                <a:cs typeface="Times New Roman" panose="02020603050405020304"/>
              </a:rPr>
              <a:t> mechanism </a:t>
            </a:r>
            <a:r>
              <a:rPr sz="1600" spc="-5" dirty="0">
                <a:latin typeface="Times New Roman" panose="02020603050405020304"/>
                <a:cs typeface="Times New Roman" panose="02020603050405020304"/>
              </a:rPr>
              <a:t>is </a:t>
            </a:r>
            <a:r>
              <a:rPr sz="1600" dirty="0">
                <a:latin typeface="Times New Roman" panose="02020603050405020304"/>
                <a:cs typeface="Times New Roman" panose="02020603050405020304"/>
              </a:rPr>
              <a:t>used to </a:t>
            </a:r>
            <a:r>
              <a:rPr sz="1600" spc="-5" dirty="0">
                <a:latin typeface="Times New Roman" panose="02020603050405020304"/>
                <a:cs typeface="Times New Roman" panose="02020603050405020304"/>
              </a:rPr>
              <a:t>secure </a:t>
            </a:r>
            <a:r>
              <a:rPr sz="1600" spc="-10" dirty="0">
                <a:latin typeface="Times New Roman" panose="02020603050405020304"/>
                <a:cs typeface="Times New Roman" panose="02020603050405020304"/>
              </a:rPr>
              <a:t>user </a:t>
            </a:r>
            <a:r>
              <a:rPr sz="1600" spc="-5" dirty="0">
                <a:latin typeface="Times New Roman" panose="02020603050405020304"/>
                <a:cs typeface="Times New Roman" panose="02020603050405020304"/>
              </a:rPr>
              <a:t>authentication process </a:t>
            </a:r>
            <a:r>
              <a:rPr sz="1600" dirty="0">
                <a:latin typeface="Times New Roman" panose="02020603050405020304"/>
                <a:cs typeface="Times New Roman" panose="02020603050405020304"/>
              </a:rPr>
              <a:t>using </a:t>
            </a:r>
            <a:r>
              <a:rPr sz="1600" spc="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(HPAKE)</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model</a:t>
            </a:r>
            <a:r>
              <a:rPr sz="1600" dirty="0">
                <a:latin typeface="Times New Roman" panose="02020603050405020304"/>
                <a:cs typeface="Times New Roman" panose="02020603050405020304"/>
              </a:rPr>
              <a:t> that</a:t>
            </a:r>
            <a:r>
              <a:rPr sz="1600" spc="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provides</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the</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theoretical</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basis</a:t>
            </a:r>
            <a:r>
              <a:rPr sz="1600" dirty="0">
                <a:latin typeface="Times New Roman" panose="02020603050405020304"/>
                <a:cs typeface="Times New Roman" panose="02020603050405020304"/>
              </a:rPr>
              <a:t> for</a:t>
            </a:r>
            <a:r>
              <a:rPr sz="1600" spc="5"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this </a:t>
            </a:r>
            <a:r>
              <a:rPr sz="1600" dirty="0">
                <a:latin typeface="Times New Roman" panose="02020603050405020304"/>
                <a:cs typeface="Times New Roman" panose="02020603050405020304"/>
              </a:rPr>
              <a:t> construction and </a:t>
            </a:r>
            <a:r>
              <a:rPr sz="1600" spc="-5" dirty="0">
                <a:latin typeface="Times New Roman" panose="02020603050405020304"/>
                <a:cs typeface="Times New Roman" panose="02020603050405020304"/>
              </a:rPr>
              <a:t>is backed </a:t>
            </a:r>
            <a:r>
              <a:rPr sz="1600" spc="-10" dirty="0">
                <a:latin typeface="Times New Roman" panose="02020603050405020304"/>
                <a:cs typeface="Times New Roman" panose="02020603050405020304"/>
              </a:rPr>
              <a:t>by </a:t>
            </a:r>
            <a:r>
              <a:rPr sz="1600" dirty="0">
                <a:latin typeface="Times New Roman" panose="02020603050405020304"/>
                <a:cs typeface="Times New Roman" panose="02020603050405020304"/>
              </a:rPr>
              <a:t>crypto </a:t>
            </a:r>
            <a:r>
              <a:rPr sz="1600" spc="-5" dirty="0">
                <a:latin typeface="Times New Roman" panose="02020603050405020304"/>
                <a:cs typeface="Times New Roman" panose="02020603050405020304"/>
              </a:rPr>
              <a:t>graphic proofs </a:t>
            </a:r>
            <a:r>
              <a:rPr sz="1600" dirty="0">
                <a:latin typeface="Times New Roman" panose="02020603050405020304"/>
                <a:cs typeface="Times New Roman" panose="02020603050405020304"/>
              </a:rPr>
              <a:t>of </a:t>
            </a:r>
            <a:r>
              <a:rPr sz="1600" spc="-5" dirty="0">
                <a:latin typeface="Times New Roman" panose="02020603050405020304"/>
                <a:cs typeface="Times New Roman" panose="02020603050405020304"/>
              </a:rPr>
              <a:t>security </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When user </a:t>
            </a:r>
            <a:r>
              <a:rPr sz="1600" dirty="0">
                <a:latin typeface="Times New Roman" panose="02020603050405020304"/>
                <a:cs typeface="Times New Roman" panose="02020603050405020304"/>
              </a:rPr>
              <a:t>registers with </a:t>
            </a:r>
            <a:r>
              <a:rPr sz="1600" spc="-5" dirty="0">
                <a:latin typeface="Times New Roman" panose="02020603050405020304"/>
                <a:cs typeface="Times New Roman" panose="02020603050405020304"/>
              </a:rPr>
              <a:t>application </a:t>
            </a:r>
            <a:r>
              <a:rPr sz="1600" dirty="0">
                <a:latin typeface="Times New Roman" panose="02020603050405020304"/>
                <a:cs typeface="Times New Roman" panose="02020603050405020304"/>
              </a:rPr>
              <a:t>a </a:t>
            </a:r>
            <a:r>
              <a:rPr sz="1600" spc="-5" dirty="0">
                <a:latin typeface="Times New Roman" panose="02020603050405020304"/>
                <a:cs typeface="Times New Roman" panose="02020603050405020304"/>
              </a:rPr>
              <a:t>security </a:t>
            </a:r>
            <a:r>
              <a:rPr sz="1600" spc="-10" dirty="0">
                <a:latin typeface="Times New Roman" panose="02020603050405020304"/>
                <a:cs typeface="Times New Roman" panose="02020603050405020304"/>
              </a:rPr>
              <a:t>key </a:t>
            </a:r>
            <a:r>
              <a:rPr sz="1600" dirty="0">
                <a:latin typeface="Times New Roman" panose="02020603050405020304"/>
                <a:cs typeface="Times New Roman" panose="02020603050405020304"/>
              </a:rPr>
              <a:t>with </a:t>
            </a:r>
            <a:r>
              <a:rPr sz="1600" spc="-5" dirty="0">
                <a:latin typeface="Times New Roman" panose="02020603050405020304"/>
                <a:cs typeface="Times New Roman" panose="02020603050405020304"/>
              </a:rPr>
              <a:t>unique </a:t>
            </a:r>
            <a:r>
              <a:rPr sz="1600" dirty="0">
                <a:latin typeface="Times New Roman" panose="02020603050405020304"/>
                <a:cs typeface="Times New Roman" panose="02020603050405020304"/>
              </a:rPr>
              <a:t> input </a:t>
            </a:r>
            <a:r>
              <a:rPr sz="1600" spc="-5" dirty="0">
                <a:latin typeface="Times New Roman" panose="02020603050405020304"/>
                <a:cs typeface="Times New Roman" panose="02020603050405020304"/>
              </a:rPr>
              <a:t>values </a:t>
            </a:r>
            <a:r>
              <a:rPr sz="1600" dirty="0">
                <a:latin typeface="Times New Roman" panose="02020603050405020304"/>
                <a:cs typeface="Times New Roman" panose="02020603050405020304"/>
              </a:rPr>
              <a:t>are taken in the </a:t>
            </a:r>
            <a:r>
              <a:rPr sz="1600" spc="-5" dirty="0">
                <a:latin typeface="Times New Roman" panose="02020603050405020304"/>
                <a:cs typeface="Times New Roman" panose="02020603050405020304"/>
              </a:rPr>
              <a:t>form </a:t>
            </a:r>
            <a:r>
              <a:rPr sz="1600" dirty="0">
                <a:latin typeface="Times New Roman" panose="02020603050405020304"/>
                <a:cs typeface="Times New Roman" panose="02020603050405020304"/>
              </a:rPr>
              <a:t>of text file </a:t>
            </a:r>
            <a:r>
              <a:rPr sz="1600" spc="-5" dirty="0">
                <a:latin typeface="Times New Roman" panose="02020603050405020304"/>
                <a:cs typeface="Times New Roman" panose="02020603050405020304"/>
              </a:rPr>
              <a:t>and </a:t>
            </a:r>
            <a:r>
              <a:rPr sz="1600" dirty="0">
                <a:latin typeface="Times New Roman" panose="02020603050405020304"/>
                <a:cs typeface="Times New Roman" panose="02020603050405020304"/>
              </a:rPr>
              <a:t>security </a:t>
            </a:r>
            <a:r>
              <a:rPr sz="1600" spc="-5" dirty="0">
                <a:latin typeface="Times New Roman" panose="02020603050405020304"/>
                <a:cs typeface="Times New Roman" panose="02020603050405020304"/>
              </a:rPr>
              <a:t>key for </a:t>
            </a:r>
            <a:r>
              <a:rPr sz="1600" spc="-434" dirty="0">
                <a:latin typeface="Times New Roman" panose="02020603050405020304"/>
                <a:cs typeface="Times New Roman" panose="02020603050405020304"/>
              </a:rPr>
              <a:t> </a:t>
            </a:r>
            <a:r>
              <a:rPr sz="1600" dirty="0">
                <a:latin typeface="Times New Roman" panose="02020603050405020304"/>
                <a:cs typeface="Times New Roman" panose="02020603050405020304"/>
              </a:rPr>
              <a:t>data </a:t>
            </a:r>
            <a:r>
              <a:rPr sz="1600" spc="-5" dirty="0">
                <a:latin typeface="Times New Roman" panose="02020603050405020304"/>
                <a:cs typeface="Times New Roman" panose="02020603050405020304"/>
              </a:rPr>
              <a:t>is generated</a:t>
            </a:r>
            <a:r>
              <a:rPr sz="1600"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by</a:t>
            </a:r>
            <a:r>
              <a:rPr sz="1600" spc="-5" dirty="0">
                <a:latin typeface="Times New Roman" panose="02020603050405020304"/>
                <a:cs typeface="Times New Roman" panose="02020603050405020304"/>
              </a:rPr>
              <a:t> server</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which</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is</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sent</a:t>
            </a:r>
            <a:r>
              <a:rPr sz="1600" dirty="0">
                <a:latin typeface="Times New Roman" panose="02020603050405020304"/>
                <a:cs typeface="Times New Roman" panose="02020603050405020304"/>
              </a:rPr>
              <a:t> to </a:t>
            </a:r>
            <a:r>
              <a:rPr sz="1600" spc="-5" dirty="0">
                <a:latin typeface="Times New Roman" panose="02020603050405020304"/>
                <a:cs typeface="Times New Roman" panose="02020603050405020304"/>
              </a:rPr>
              <a:t>user</a:t>
            </a:r>
            <a:r>
              <a:rPr sz="1600" spc="44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mail</a:t>
            </a:r>
            <a:r>
              <a:rPr sz="1600" spc="440" dirty="0">
                <a:latin typeface="Times New Roman" panose="02020603050405020304"/>
                <a:cs typeface="Times New Roman" panose="02020603050405020304"/>
              </a:rPr>
              <a:t> </a:t>
            </a:r>
            <a:r>
              <a:rPr sz="1600" dirty="0">
                <a:latin typeface="Times New Roman" panose="02020603050405020304"/>
                <a:cs typeface="Times New Roman" panose="02020603050405020304"/>
              </a:rPr>
              <a:t>id for </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login. </a:t>
            </a:r>
            <a:r>
              <a:rPr sz="1600" spc="-5" dirty="0">
                <a:latin typeface="Times New Roman" panose="02020603050405020304"/>
                <a:cs typeface="Times New Roman" panose="02020603050405020304"/>
              </a:rPr>
              <a:t>User </a:t>
            </a:r>
            <a:r>
              <a:rPr sz="1600" dirty="0">
                <a:latin typeface="Times New Roman" panose="02020603050405020304"/>
                <a:cs typeface="Times New Roman" panose="02020603050405020304"/>
              </a:rPr>
              <a:t>need to login to </a:t>
            </a:r>
            <a:r>
              <a:rPr sz="1600" spc="-5" dirty="0">
                <a:latin typeface="Times New Roman" panose="02020603050405020304"/>
                <a:cs typeface="Times New Roman" panose="02020603050405020304"/>
              </a:rPr>
              <a:t>application </a:t>
            </a:r>
            <a:r>
              <a:rPr sz="1600" dirty="0">
                <a:latin typeface="Times New Roman" panose="02020603050405020304"/>
                <a:cs typeface="Times New Roman" panose="02020603050405020304"/>
              </a:rPr>
              <a:t>with </a:t>
            </a:r>
            <a:r>
              <a:rPr sz="1600" spc="-5" dirty="0">
                <a:latin typeface="Times New Roman" panose="02020603050405020304"/>
                <a:cs typeface="Times New Roman" panose="02020603050405020304"/>
              </a:rPr>
              <a:t>same security </a:t>
            </a:r>
            <a:r>
              <a:rPr sz="1600" spc="-10" dirty="0">
                <a:latin typeface="Times New Roman" panose="02020603050405020304"/>
                <a:cs typeface="Times New Roman" panose="02020603050405020304"/>
              </a:rPr>
              <a:t>key </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and </a:t>
            </a:r>
            <a:r>
              <a:rPr sz="1600" spc="-5" dirty="0">
                <a:latin typeface="Times New Roman" panose="02020603050405020304"/>
                <a:cs typeface="Times New Roman" panose="02020603050405020304"/>
              </a:rPr>
              <a:t>same </a:t>
            </a:r>
            <a:r>
              <a:rPr sz="1600" dirty="0">
                <a:latin typeface="Times New Roman" panose="02020603050405020304"/>
                <a:cs typeface="Times New Roman" panose="02020603050405020304"/>
              </a:rPr>
              <a:t>file </a:t>
            </a:r>
            <a:r>
              <a:rPr sz="1600" spc="-5" dirty="0">
                <a:latin typeface="Times New Roman" panose="02020603050405020304"/>
                <a:cs typeface="Times New Roman" panose="02020603050405020304"/>
              </a:rPr>
              <a:t>with same data </a:t>
            </a:r>
            <a:r>
              <a:rPr sz="1600" dirty="0">
                <a:latin typeface="Times New Roman" panose="02020603050405020304"/>
                <a:cs typeface="Times New Roman" panose="02020603050405020304"/>
              </a:rPr>
              <a:t>in </a:t>
            </a:r>
            <a:r>
              <a:rPr sz="1600" spc="-5" dirty="0">
                <a:latin typeface="Times New Roman" panose="02020603050405020304"/>
                <a:cs typeface="Times New Roman" panose="02020603050405020304"/>
              </a:rPr>
              <a:t>the </a:t>
            </a:r>
            <a:r>
              <a:rPr sz="1600" dirty="0">
                <a:latin typeface="Times New Roman" panose="02020603050405020304"/>
                <a:cs typeface="Times New Roman" panose="02020603050405020304"/>
              </a:rPr>
              <a:t>file. This </a:t>
            </a:r>
            <a:r>
              <a:rPr sz="1600" spc="-5" dirty="0">
                <a:latin typeface="Times New Roman" panose="02020603050405020304"/>
                <a:cs typeface="Times New Roman" panose="02020603050405020304"/>
              </a:rPr>
              <a:t>method is shown </a:t>
            </a:r>
            <a:r>
              <a:rPr sz="1600" dirty="0">
                <a:latin typeface="Times New Roman" panose="02020603050405020304"/>
                <a:cs typeface="Times New Roman" panose="02020603050405020304"/>
              </a:rPr>
              <a:t>in </a:t>
            </a:r>
            <a:r>
              <a:rPr sz="1600" spc="-434" dirty="0">
                <a:latin typeface="Times New Roman" panose="02020603050405020304"/>
                <a:cs typeface="Times New Roman" panose="02020603050405020304"/>
              </a:rPr>
              <a:t> </a:t>
            </a:r>
            <a:r>
              <a:rPr sz="1600" dirty="0">
                <a:latin typeface="Times New Roman" panose="02020603050405020304"/>
                <a:cs typeface="Times New Roman" panose="02020603050405020304"/>
              </a:rPr>
              <a:t>online </a:t>
            </a:r>
            <a:r>
              <a:rPr sz="1600" spc="-5" dirty="0">
                <a:latin typeface="Times New Roman" panose="02020603050405020304"/>
                <a:cs typeface="Times New Roman" panose="02020603050405020304"/>
              </a:rPr>
              <a:t>purchase </a:t>
            </a:r>
            <a:r>
              <a:rPr sz="1600" dirty="0">
                <a:latin typeface="Times New Roman" panose="02020603050405020304"/>
                <a:cs typeface="Times New Roman" panose="02020603050405020304"/>
              </a:rPr>
              <a:t>platform where fraud </a:t>
            </a:r>
            <a:r>
              <a:rPr sz="1600" spc="-5" dirty="0">
                <a:latin typeface="Times New Roman" panose="02020603050405020304"/>
                <a:cs typeface="Times New Roman" panose="02020603050405020304"/>
              </a:rPr>
              <a:t>transactions </a:t>
            </a:r>
            <a:r>
              <a:rPr sz="1600" dirty="0">
                <a:latin typeface="Times New Roman" panose="02020603050405020304"/>
                <a:cs typeface="Times New Roman" panose="02020603050405020304"/>
              </a:rPr>
              <a:t>from </a:t>
            </a:r>
            <a:r>
              <a:rPr sz="1600" spc="-5" dirty="0">
                <a:latin typeface="Times New Roman" panose="02020603050405020304"/>
                <a:cs typeface="Times New Roman" panose="02020603050405020304"/>
              </a:rPr>
              <a:t>users </a:t>
            </a:r>
            <a:r>
              <a:rPr sz="160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with</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wrong</a:t>
            </a:r>
            <a:r>
              <a:rPr sz="1600" spc="5" dirty="0">
                <a:latin typeface="Times New Roman" panose="02020603050405020304"/>
                <a:cs typeface="Times New Roman" panose="02020603050405020304"/>
              </a:rPr>
              <a:t> </a:t>
            </a:r>
            <a:r>
              <a:rPr sz="1600" dirty="0">
                <a:latin typeface="Times New Roman" panose="02020603050405020304"/>
                <a:cs typeface="Times New Roman" panose="02020603050405020304"/>
              </a:rPr>
              <a:t>payment</a:t>
            </a:r>
            <a:r>
              <a:rPr sz="1600" spc="-20" dirty="0">
                <a:latin typeface="Times New Roman" panose="02020603050405020304"/>
                <a:cs typeface="Times New Roman" panose="02020603050405020304"/>
              </a:rPr>
              <a:t> </a:t>
            </a:r>
            <a:r>
              <a:rPr sz="1600" dirty="0">
                <a:latin typeface="Times New Roman" panose="02020603050405020304"/>
                <a:cs typeface="Times New Roman" panose="02020603050405020304"/>
              </a:rPr>
              <a:t>details</a:t>
            </a:r>
            <a:r>
              <a:rPr sz="1600" spc="-25" dirty="0">
                <a:latin typeface="Times New Roman" panose="02020603050405020304"/>
                <a:cs typeface="Times New Roman" panose="02020603050405020304"/>
              </a:rPr>
              <a:t> </a:t>
            </a:r>
            <a:r>
              <a:rPr sz="1600" dirty="0">
                <a:latin typeface="Times New Roman" panose="02020603050405020304"/>
                <a:cs typeface="Times New Roman" panose="02020603050405020304"/>
              </a:rPr>
              <a:t>are blocked</a:t>
            </a:r>
            <a:r>
              <a:rPr sz="1600" spc="-10" dirty="0">
                <a:latin typeface="Times New Roman" panose="02020603050405020304"/>
                <a:cs typeface="Times New Roman" panose="02020603050405020304"/>
              </a:rPr>
              <a:t> </a:t>
            </a:r>
            <a:r>
              <a:rPr sz="1600" dirty="0">
                <a:latin typeface="Times New Roman" panose="02020603050405020304"/>
                <a:cs typeface="Times New Roman" panose="02020603050405020304"/>
              </a:rPr>
              <a:t>by</a:t>
            </a:r>
            <a:r>
              <a:rPr sz="1600" spc="-15" dirty="0">
                <a:latin typeface="Times New Roman" panose="02020603050405020304"/>
                <a:cs typeface="Times New Roman" panose="02020603050405020304"/>
              </a:rPr>
              <a:t> </a:t>
            </a:r>
            <a:r>
              <a:rPr sz="1600" dirty="0">
                <a:latin typeface="Times New Roman" panose="02020603050405020304"/>
                <a:cs typeface="Times New Roman" panose="02020603050405020304"/>
              </a:rPr>
              <a:t>admin.</a:t>
            </a:r>
            <a:endParaRPr sz="1600">
              <a:latin typeface="Times New Roman" panose="02020603050405020304"/>
              <a:cs typeface="Times New Roman" panose="02020603050405020304"/>
            </a:endParaRPr>
          </a:p>
        </p:txBody>
      </p:sp>
      <p:sp>
        <p:nvSpPr>
          <p:cNvPr id="4" name="object 4"/>
          <p:cNvSpPr txBox="1">
            <a:spLocks noGrp="1"/>
          </p:cNvSpPr>
          <p:nvPr>
            <p:ph type="title"/>
          </p:nvPr>
        </p:nvSpPr>
        <p:spPr>
          <a:xfrm>
            <a:off x="2667127" y="437845"/>
            <a:ext cx="3460750" cy="514350"/>
          </a:xfrm>
          <a:prstGeom prst="rect">
            <a:avLst/>
          </a:prstGeom>
        </p:spPr>
        <p:txBody>
          <a:bodyPr vert="horz" wrap="square" lIns="0" tIns="13335" rIns="0" bIns="0" rtlCol="0">
            <a:spAutoFit/>
          </a:bodyPr>
          <a:lstStyle/>
          <a:p>
            <a:pPr marL="12700">
              <a:lnSpc>
                <a:spcPct val="100000"/>
              </a:lnSpc>
              <a:spcBef>
                <a:spcPts val="105"/>
              </a:spcBef>
            </a:pPr>
            <a:r>
              <a:rPr spc="155" dirty="0">
                <a:latin typeface="Cambria" panose="02040503050406030204"/>
                <a:cs typeface="Cambria" panose="02040503050406030204"/>
              </a:rPr>
              <a:t>Proposed</a:t>
            </a:r>
            <a:r>
              <a:rPr spc="254" dirty="0">
                <a:latin typeface="Cambria" panose="02040503050406030204"/>
                <a:cs typeface="Cambria" panose="02040503050406030204"/>
              </a:rPr>
              <a:t> </a:t>
            </a:r>
            <a:r>
              <a:rPr spc="200" dirty="0">
                <a:latin typeface="Cambria" panose="02040503050406030204"/>
                <a:cs typeface="Cambria" panose="02040503050406030204"/>
              </a:rPr>
              <a:t>Method</a:t>
            </a:r>
            <a:endParaRPr spc="200" dirty="0">
              <a:latin typeface="Cambria" panose="02040503050406030204"/>
              <a:cs typeface="Cambria" panose="02040503050406030204"/>
            </a:endParaRPr>
          </a:p>
        </p:txBody>
      </p:sp>
      <p:sp>
        <p:nvSpPr>
          <p:cNvPr id="5" name="object 5"/>
          <p:cNvSpPr txBox="1"/>
          <p:nvPr/>
        </p:nvSpPr>
        <p:spPr>
          <a:xfrm>
            <a:off x="610616" y="4894275"/>
            <a:ext cx="68770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panose="020F0502020204030204"/>
                <a:cs typeface="Calibri" panose="020F0502020204030204"/>
              </a:rPr>
              <a:t>1</a:t>
            </a:r>
            <a:r>
              <a:rPr sz="1200" spc="5" dirty="0">
                <a:solidFill>
                  <a:srgbClr val="878787"/>
                </a:solidFill>
                <a:latin typeface="Calibri" panose="020F0502020204030204"/>
                <a:cs typeface="Calibri" panose="020F0502020204030204"/>
              </a:rPr>
              <a:t>/</a:t>
            </a:r>
            <a:r>
              <a:rPr sz="1200" dirty="0">
                <a:solidFill>
                  <a:srgbClr val="878787"/>
                </a:solidFill>
                <a:latin typeface="Calibri" panose="020F0502020204030204"/>
                <a:cs typeface="Calibri" panose="020F0502020204030204"/>
              </a:rPr>
              <a:t>29/2024</a:t>
            </a:r>
            <a:endParaRPr sz="1200">
              <a:latin typeface="Calibri" panose="020F0502020204030204"/>
              <a:cs typeface="Calibri" panose="020F0502020204030204"/>
            </a:endParaRPr>
          </a:p>
        </p:txBody>
      </p:sp>
      <p:sp>
        <p:nvSpPr>
          <p:cNvPr id="6" name="object 6"/>
          <p:cNvSpPr txBox="1"/>
          <p:nvPr/>
        </p:nvSpPr>
        <p:spPr>
          <a:xfrm>
            <a:off x="3459860" y="4803140"/>
            <a:ext cx="2367280" cy="391795"/>
          </a:xfrm>
          <a:prstGeom prst="rect">
            <a:avLst/>
          </a:prstGeom>
        </p:spPr>
        <p:txBody>
          <a:bodyPr vert="horz" wrap="square" lIns="0" tIns="12700" rIns="0" bIns="0" rtlCol="0">
            <a:spAutoFit/>
          </a:bodyPr>
          <a:lstStyle/>
          <a:p>
            <a:pPr marL="817245" marR="5080" indent="-805180">
              <a:lnSpc>
                <a:spcPct val="100000"/>
              </a:lnSpc>
              <a:spcBef>
                <a:spcPts val="100"/>
              </a:spcBef>
            </a:pPr>
            <a:r>
              <a:rPr sz="1200" dirty="0">
                <a:solidFill>
                  <a:srgbClr val="878787"/>
                </a:solidFill>
                <a:latin typeface="Calibri" panose="020F0502020204030204"/>
                <a:cs typeface="Calibri" panose="020F0502020204030204"/>
              </a:rPr>
              <a:t>Department </a:t>
            </a:r>
            <a:r>
              <a:rPr sz="1200" spc="-5" dirty="0">
                <a:solidFill>
                  <a:srgbClr val="878787"/>
                </a:solidFill>
                <a:latin typeface="Calibri" panose="020F0502020204030204"/>
                <a:cs typeface="Calibri" panose="020F0502020204030204"/>
              </a:rPr>
              <a:t>of Computer Science </a:t>
            </a:r>
            <a:r>
              <a:rPr sz="1200" dirty="0">
                <a:solidFill>
                  <a:srgbClr val="878787"/>
                </a:solidFill>
                <a:latin typeface="Calibri" panose="020F0502020204030204"/>
                <a:cs typeface="Calibri" panose="020F0502020204030204"/>
              </a:rPr>
              <a:t>and </a:t>
            </a:r>
            <a:r>
              <a:rPr sz="1200" spc="-265" dirty="0">
                <a:solidFill>
                  <a:srgbClr val="878787"/>
                </a:solidFill>
                <a:latin typeface="Calibri" panose="020F0502020204030204"/>
                <a:cs typeface="Calibri" panose="020F0502020204030204"/>
              </a:rPr>
              <a:t> </a:t>
            </a:r>
            <a:r>
              <a:rPr sz="1200" spc="-5" dirty="0">
                <a:solidFill>
                  <a:srgbClr val="878787"/>
                </a:solidFill>
                <a:latin typeface="Calibri" panose="020F0502020204030204"/>
                <a:cs typeface="Calibri" panose="020F0502020204030204"/>
              </a:rPr>
              <a:t>Engineering</a:t>
            </a:r>
            <a:endParaRPr sz="1200">
              <a:latin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201" y="638937"/>
            <a:ext cx="5799455" cy="513715"/>
          </a:xfrm>
          <a:prstGeom prst="rect">
            <a:avLst/>
          </a:prstGeom>
        </p:spPr>
        <p:txBody>
          <a:bodyPr vert="horz" wrap="square" lIns="0" tIns="13335" rIns="0" bIns="0" rtlCol="0">
            <a:spAutoFit/>
          </a:bodyPr>
          <a:lstStyle/>
          <a:p>
            <a:pPr marL="12700">
              <a:lnSpc>
                <a:spcPct val="100000"/>
              </a:lnSpc>
              <a:spcBef>
                <a:spcPts val="105"/>
              </a:spcBef>
            </a:pPr>
            <a:r>
              <a:rPr spc="150" dirty="0">
                <a:latin typeface="Cambria" panose="02040503050406030204"/>
                <a:cs typeface="Cambria" panose="02040503050406030204"/>
              </a:rPr>
              <a:t>Proposed</a:t>
            </a:r>
            <a:r>
              <a:rPr spc="280" dirty="0">
                <a:latin typeface="Cambria" panose="02040503050406030204"/>
                <a:cs typeface="Cambria" panose="02040503050406030204"/>
              </a:rPr>
              <a:t> </a:t>
            </a:r>
            <a:r>
              <a:rPr spc="204" dirty="0">
                <a:latin typeface="Cambria" panose="02040503050406030204"/>
                <a:cs typeface="Cambria" panose="02040503050406030204"/>
              </a:rPr>
              <a:t>Method</a:t>
            </a:r>
            <a:r>
              <a:rPr spc="295" dirty="0">
                <a:latin typeface="Cambria" panose="02040503050406030204"/>
                <a:cs typeface="Cambria" panose="02040503050406030204"/>
              </a:rPr>
              <a:t> </a:t>
            </a:r>
            <a:r>
              <a:rPr spc="170" dirty="0">
                <a:latin typeface="Cambria" panose="02040503050406030204"/>
                <a:cs typeface="Cambria" panose="02040503050406030204"/>
              </a:rPr>
              <a:t>Illustration</a:t>
            </a:r>
            <a:endParaRPr spc="170" dirty="0">
              <a:latin typeface="Cambria" panose="02040503050406030204"/>
              <a:cs typeface="Cambria" panose="0204050305040603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240"/>
              </a:lnSpc>
            </a:pPr>
            <a:r>
              <a:rPr dirty="0"/>
              <a:t>Department</a:t>
            </a:r>
            <a:r>
              <a:rPr spc="-40" dirty="0"/>
              <a:t> </a:t>
            </a:r>
            <a:r>
              <a:rPr spc="-5" dirty="0"/>
              <a:t>of</a:t>
            </a:r>
            <a:r>
              <a:rPr spc="-10" dirty="0"/>
              <a:t> </a:t>
            </a:r>
            <a:r>
              <a:rPr spc="-5" dirty="0"/>
              <a:t>Computer</a:t>
            </a:r>
            <a:r>
              <a:rPr spc="-35" dirty="0"/>
              <a:t> </a:t>
            </a:r>
            <a:r>
              <a:rPr spc="-5" dirty="0"/>
              <a:t>Science</a:t>
            </a:r>
            <a:r>
              <a:rPr dirty="0"/>
              <a:t> and</a:t>
            </a:r>
            <a:endParaRPr dirty="0"/>
          </a:p>
          <a:p>
            <a:pPr marL="1270" algn="ctr">
              <a:lnSpc>
                <a:spcPct val="100000"/>
              </a:lnSpc>
            </a:pPr>
            <a:r>
              <a:rPr spc="-5" dirty="0"/>
              <a:t>Engineering</a:t>
            </a:r>
            <a:endParaRPr spc="-5" dirty="0"/>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75" dirty="0"/>
            </a:fld>
            <a:endParaRPr spc="7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a:t>
            </a:r>
            <a:r>
              <a:rPr dirty="0"/>
              <a:t>2</a:t>
            </a:r>
            <a:r>
              <a:rPr spc="5" dirty="0"/>
              <a:t>9</a:t>
            </a:r>
            <a:r>
              <a:rPr dirty="0"/>
              <a:t>/2</a:t>
            </a:r>
            <a:r>
              <a:rPr spc="5" dirty="0"/>
              <a:t>0</a:t>
            </a:r>
            <a:r>
              <a:rPr dirty="0"/>
              <a:t>24</a:t>
            </a:r>
            <a:endParaRPr dirty="0"/>
          </a:p>
        </p:txBody>
      </p:sp>
      <p:sp>
        <p:nvSpPr>
          <p:cNvPr id="3" name="object 3"/>
          <p:cNvSpPr txBox="1"/>
          <p:nvPr/>
        </p:nvSpPr>
        <p:spPr>
          <a:xfrm>
            <a:off x="1023619" y="1556765"/>
            <a:ext cx="6501130" cy="2373630"/>
          </a:xfrm>
          <a:prstGeom prst="rect">
            <a:avLst/>
          </a:prstGeom>
        </p:spPr>
        <p:txBody>
          <a:bodyPr vert="horz" wrap="square" lIns="0" tIns="13335" rIns="0" bIns="0" rtlCol="0">
            <a:spAutoFit/>
          </a:bodyPr>
          <a:lstStyle/>
          <a:p>
            <a:pPr marL="12700" marR="5080" algn="just">
              <a:lnSpc>
                <a:spcPct val="100000"/>
              </a:lnSpc>
              <a:spcBef>
                <a:spcPts val="105"/>
              </a:spcBef>
            </a:pPr>
            <a:r>
              <a:rPr sz="1400" spc="-5" dirty="0">
                <a:latin typeface="Times New Roman" panose="02020603050405020304"/>
                <a:cs typeface="Times New Roman" panose="02020603050405020304"/>
              </a:rPr>
              <a:t>HPAKE Extra enhances </a:t>
            </a:r>
            <a:r>
              <a:rPr sz="1400" dirty="0">
                <a:latin typeface="Times New Roman" panose="02020603050405020304"/>
                <a:cs typeface="Times New Roman" panose="02020603050405020304"/>
              </a:rPr>
              <a:t>security </a:t>
            </a:r>
            <a:r>
              <a:rPr sz="1400" spc="-5" dirty="0">
                <a:latin typeface="Times New Roman" panose="02020603050405020304"/>
                <a:cs typeface="Times New Roman" panose="02020603050405020304"/>
              </a:rPr>
              <a:t>through </a:t>
            </a:r>
            <a:r>
              <a:rPr sz="1400" dirty="0">
                <a:latin typeface="Times New Roman" panose="02020603050405020304"/>
                <a:cs typeface="Times New Roman" panose="02020603050405020304"/>
              </a:rPr>
              <a:t>an </a:t>
            </a:r>
            <a:r>
              <a:rPr sz="1400" spc="-5" dirty="0">
                <a:latin typeface="Times New Roman" panose="02020603050405020304"/>
                <a:cs typeface="Times New Roman" panose="02020603050405020304"/>
              </a:rPr>
              <a:t>AES-encrypted server-authenticated channel,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safeguarding communication. </a:t>
            </a:r>
            <a:r>
              <a:rPr sz="1400" spc="-10" dirty="0">
                <a:latin typeface="Times New Roman" panose="02020603050405020304"/>
                <a:cs typeface="Times New Roman" panose="02020603050405020304"/>
              </a:rPr>
              <a:t>It </a:t>
            </a:r>
            <a:r>
              <a:rPr sz="1400" spc="-5" dirty="0">
                <a:latin typeface="Times New Roman" panose="02020603050405020304"/>
                <a:cs typeface="Times New Roman" panose="02020603050405020304"/>
              </a:rPr>
              <a:t>employs honeywords generated via </a:t>
            </a:r>
            <a:r>
              <a:rPr sz="1400" dirty="0">
                <a:latin typeface="Times New Roman" panose="02020603050405020304"/>
                <a:cs typeface="Times New Roman" panose="02020603050405020304"/>
              </a:rPr>
              <a:t>a </a:t>
            </a:r>
            <a:r>
              <a:rPr sz="1400" spc="-5" dirty="0">
                <a:latin typeface="Times New Roman" panose="02020603050405020304"/>
                <a:cs typeface="Times New Roman" panose="02020603050405020304"/>
              </a:rPr>
              <a:t>probability model,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adding complexity </a:t>
            </a:r>
            <a:r>
              <a:rPr sz="1400" dirty="0">
                <a:latin typeface="Times New Roman" panose="02020603050405020304"/>
                <a:cs typeface="Times New Roman" panose="02020603050405020304"/>
              </a:rPr>
              <a:t>to </a:t>
            </a:r>
            <a:r>
              <a:rPr sz="1400" spc="-5" dirty="0">
                <a:latin typeface="Times New Roman" panose="02020603050405020304"/>
                <a:cs typeface="Times New Roman" panose="02020603050405020304"/>
              </a:rPr>
              <a:t>thwart potential attacks. The honeychecker validates </a:t>
            </a:r>
            <a:r>
              <a:rPr sz="1400" spc="5" dirty="0">
                <a:latin typeface="Times New Roman" panose="02020603050405020304"/>
                <a:cs typeface="Times New Roman" panose="02020603050405020304"/>
              </a:rPr>
              <a:t>the </a:t>
            </a:r>
            <a:r>
              <a:rPr sz="1400" spc="-5" dirty="0">
                <a:latin typeface="Times New Roman" panose="02020603050405020304"/>
                <a:cs typeface="Times New Roman" panose="02020603050405020304"/>
              </a:rPr>
              <a:t>authenticity </a:t>
            </a:r>
            <a:r>
              <a:rPr sz="1400" dirty="0">
                <a:latin typeface="Times New Roman" panose="02020603050405020304"/>
                <a:cs typeface="Times New Roman" panose="02020603050405020304"/>
              </a:rPr>
              <a:t> of</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honeywords,</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bolstering</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authentication</a:t>
            </a:r>
            <a:r>
              <a:rPr sz="1400" dirty="0">
                <a:latin typeface="Times New Roman" panose="02020603050405020304"/>
                <a:cs typeface="Times New Roman" panose="02020603050405020304"/>
              </a:rPr>
              <a:t> process.</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A</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secure</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channel</a:t>
            </a:r>
            <a:r>
              <a:rPr sz="1400" dirty="0">
                <a:latin typeface="Times New Roman" panose="02020603050405020304"/>
                <a:cs typeface="Times New Roman" panose="02020603050405020304"/>
              </a:rPr>
              <a:t> between</a:t>
            </a:r>
            <a:r>
              <a:rPr sz="1400" spc="5"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the </a:t>
            </a:r>
            <a:r>
              <a:rPr sz="1400" spc="-5" dirty="0">
                <a:latin typeface="Times New Roman" panose="02020603050405020304"/>
                <a:cs typeface="Times New Roman" panose="02020603050405020304"/>
              </a:rPr>
              <a:t> authentication</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server</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and</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honeychecker</a:t>
            </a:r>
            <a:r>
              <a:rPr sz="1400" dirty="0">
                <a:latin typeface="Times New Roman" panose="02020603050405020304"/>
                <a:cs typeface="Times New Roman" panose="02020603050405020304"/>
              </a:rPr>
              <a:t> ensures</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confidential</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information</a:t>
            </a:r>
            <a:r>
              <a:rPr sz="1400" dirty="0">
                <a:latin typeface="Times New Roman" panose="02020603050405020304"/>
                <a:cs typeface="Times New Roman" panose="02020603050405020304"/>
              </a:rPr>
              <a:t> exchange. </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Notably,</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the </a:t>
            </a:r>
            <a:r>
              <a:rPr sz="1400" spc="-5" dirty="0">
                <a:latin typeface="Times New Roman" panose="02020603050405020304"/>
                <a:cs typeface="Times New Roman" panose="02020603050405020304"/>
              </a:rPr>
              <a:t>protocol</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strictly prohibits</a:t>
            </a:r>
            <a:r>
              <a:rPr sz="1400" spc="340" dirty="0">
                <a:latin typeface="Times New Roman" panose="02020603050405020304"/>
                <a:cs typeface="Times New Roman" panose="02020603050405020304"/>
              </a:rPr>
              <a:t> </a:t>
            </a:r>
            <a:r>
              <a:rPr sz="1400" dirty="0">
                <a:latin typeface="Times New Roman" panose="02020603050405020304"/>
                <a:cs typeface="Times New Roman" panose="02020603050405020304"/>
              </a:rPr>
              <a:t>server access to </a:t>
            </a:r>
            <a:r>
              <a:rPr sz="1400" spc="-5" dirty="0">
                <a:latin typeface="Times New Roman" panose="02020603050405020304"/>
                <a:cs typeface="Times New Roman" panose="02020603050405020304"/>
              </a:rPr>
              <a:t>password</a:t>
            </a:r>
            <a:r>
              <a:rPr sz="1400" spc="3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plaintext,</a:t>
            </a:r>
            <a:r>
              <a:rPr sz="1400" spc="34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mitigating </a:t>
            </a:r>
            <a:r>
              <a:rPr sz="1400" spc="-5" dirty="0">
                <a:latin typeface="Times New Roman" panose="02020603050405020304"/>
                <a:cs typeface="Times New Roman" panose="02020603050405020304"/>
              </a:rPr>
              <a:t> risks associated with real-password-based methods. HPAKE Extra prioritizes alternative, </a:t>
            </a:r>
            <a:r>
              <a:rPr sz="1400" dirty="0">
                <a:latin typeface="Times New Roman" panose="02020603050405020304"/>
                <a:cs typeface="Times New Roman" panose="02020603050405020304"/>
              </a:rPr>
              <a:t> secure </a:t>
            </a:r>
            <a:r>
              <a:rPr sz="1400" spc="-5" dirty="0">
                <a:latin typeface="Times New Roman" panose="02020603050405020304"/>
                <a:cs typeface="Times New Roman" panose="02020603050405020304"/>
              </a:rPr>
              <a:t>approaches, contributing to </a:t>
            </a:r>
            <a:r>
              <a:rPr sz="1400" dirty="0">
                <a:latin typeface="Times New Roman" panose="02020603050405020304"/>
                <a:cs typeface="Times New Roman" panose="02020603050405020304"/>
              </a:rPr>
              <a:t>a </a:t>
            </a:r>
            <a:r>
              <a:rPr sz="1400" spc="-10" dirty="0">
                <a:latin typeface="Times New Roman" panose="02020603050405020304"/>
                <a:cs typeface="Times New Roman" panose="02020603050405020304"/>
              </a:rPr>
              <a:t>robust </a:t>
            </a:r>
            <a:r>
              <a:rPr sz="1400" spc="-5" dirty="0">
                <a:latin typeface="Times New Roman" panose="02020603050405020304"/>
                <a:cs typeface="Times New Roman" panose="02020603050405020304"/>
              </a:rPr>
              <a:t>authentication system. This comprehensive </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framework</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strengthens</a:t>
            </a:r>
            <a:r>
              <a:rPr sz="1400" dirty="0">
                <a:latin typeface="Times New Roman" panose="02020603050405020304"/>
                <a:cs typeface="Times New Roman" panose="02020603050405020304"/>
              </a:rPr>
              <a:t> user</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credential</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protection</a:t>
            </a:r>
            <a:r>
              <a:rPr sz="140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and</a:t>
            </a:r>
            <a:r>
              <a:rPr sz="1400" spc="-5" dirty="0">
                <a:latin typeface="Times New Roman" panose="02020603050405020304"/>
                <a:cs typeface="Times New Roman" panose="02020603050405020304"/>
              </a:rPr>
              <a:t> system</a:t>
            </a:r>
            <a:r>
              <a:rPr sz="1400" spc="34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integrity.</a:t>
            </a:r>
            <a:r>
              <a:rPr sz="1400" spc="340" dirty="0">
                <a:latin typeface="Times New Roman" panose="02020603050405020304"/>
                <a:cs typeface="Times New Roman" panose="02020603050405020304"/>
              </a:rPr>
              <a:t> </a:t>
            </a:r>
            <a:r>
              <a:rPr sz="1400" dirty="0">
                <a:latin typeface="Times New Roman" panose="02020603050405020304"/>
                <a:cs typeface="Times New Roman" panose="02020603050405020304"/>
              </a:rPr>
              <a:t>In</a:t>
            </a:r>
            <a:r>
              <a:rPr sz="1400" spc="350" dirty="0">
                <a:latin typeface="Times New Roman" panose="02020603050405020304"/>
                <a:cs typeface="Times New Roman" panose="02020603050405020304"/>
              </a:rPr>
              <a:t> </a:t>
            </a:r>
            <a:r>
              <a:rPr sz="1400" dirty="0">
                <a:latin typeface="Times New Roman" panose="02020603050405020304"/>
                <a:cs typeface="Times New Roman" panose="02020603050405020304"/>
              </a:rPr>
              <a:t>essence, </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HPAKE</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Extra</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combines</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encryption,</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honeywords,</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and</a:t>
            </a:r>
            <a:r>
              <a:rPr sz="1400" dirty="0">
                <a:latin typeface="Times New Roman" panose="02020603050405020304"/>
                <a:cs typeface="Times New Roman" panose="02020603050405020304"/>
              </a:rPr>
              <a:t> secure</a:t>
            </a:r>
            <a:r>
              <a:rPr sz="1400" spc="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channels</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to</a:t>
            </a:r>
            <a:r>
              <a:rPr sz="140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fortify </a:t>
            </a:r>
            <a:r>
              <a:rPr sz="1400" dirty="0">
                <a:latin typeface="Times New Roman" panose="02020603050405020304"/>
                <a:cs typeface="Times New Roman" panose="02020603050405020304"/>
              </a:rPr>
              <a:t> authentication in</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an innovative</a:t>
            </a:r>
            <a:r>
              <a:rPr sz="1400" spc="-45" dirty="0">
                <a:latin typeface="Times New Roman" panose="02020603050405020304"/>
                <a:cs typeface="Times New Roman" panose="02020603050405020304"/>
              </a:rPr>
              <a:t> </a:t>
            </a:r>
            <a:r>
              <a:rPr sz="1400" dirty="0">
                <a:latin typeface="Times New Roman" panose="02020603050405020304"/>
                <a:cs typeface="Times New Roman" panose="02020603050405020304"/>
              </a:rPr>
              <a:t>and</a:t>
            </a: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secure</a:t>
            </a:r>
            <a:r>
              <a:rPr sz="1400" spc="-1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manner.</a:t>
            </a:r>
            <a:endParaRPr sz="140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8539</Words>
  <Application>WPS Presentation</Application>
  <PresentationFormat>On-screen Show (4:3)</PresentationFormat>
  <Paragraphs>316</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Times New Roman</vt:lpstr>
      <vt:lpstr>Calibri</vt:lpstr>
      <vt:lpstr>Cambria</vt:lpstr>
      <vt:lpstr>Arial MT</vt:lpstr>
      <vt:lpstr>Tahoma</vt:lpstr>
      <vt:lpstr>Wingdings</vt:lpstr>
      <vt:lpstr>Times New Roman</vt:lpstr>
      <vt:lpstr>Calibri</vt:lpstr>
      <vt:lpstr>Trebuchet MS</vt:lpstr>
      <vt:lpstr>Microsoft YaHei</vt:lpstr>
      <vt:lpstr>Arial Unicode MS</vt:lpstr>
      <vt:lpstr>Bookman Old Style</vt:lpstr>
      <vt:lpstr>Symbol</vt:lpstr>
      <vt:lpstr>Wingdings</vt:lpstr>
      <vt:lpstr>Office Theme</vt:lpstr>
      <vt:lpstr>Secure authentication method using Honey  key Password in Online Shopping</vt:lpstr>
      <vt:lpstr>Introduction</vt:lpstr>
      <vt:lpstr>Concept Tree</vt:lpstr>
      <vt:lpstr>Literature</vt:lpstr>
      <vt:lpstr>Problem Statement</vt:lpstr>
      <vt:lpstr>Problem Illustration</vt:lpstr>
      <vt:lpstr>PowerPoint 演示文稿</vt:lpstr>
      <vt:lpstr>Proposed Method</vt:lpstr>
      <vt:lpstr>Proposed Method Illustration</vt:lpstr>
      <vt:lpstr>PowerPoint 演示文稿</vt:lpstr>
      <vt:lpstr>Parameter</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authentication method using Honey  key Password in Online Shopping</dc:title>
  <dc:creator>Raj</dc:creator>
  <cp:lastModifiedBy>common man</cp:lastModifiedBy>
  <cp:revision>4</cp:revision>
  <dcterms:created xsi:type="dcterms:W3CDTF">2024-01-30T04:34:00Z</dcterms:created>
  <dcterms:modified xsi:type="dcterms:W3CDTF">2024-02-02T13:42:56Z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2024-01-29T11:00:00Z</vt:filetime>
  </property>
  <property fmtid="{D5CDD505-2E9C-101B-9397-08002B2CF9AE}" pid="3" name="Creator">
    <vt:lpwstr>Microsoft® PowerPoint® 2019</vt:lpwstr>
  </property>
  <property fmtid="{D5CDD505-2E9C-101B-9397-08002B2CF9AE}" pid="4" name="LastSaved">
    <vt:filetime>2024-01-30T11:00:00Z</vt:filetime>
  </property>
  <property fmtid="{D5CDD505-2E9C-101B-9397-08002B2CF9AE}" pid="5" name="ICV">
    <vt:lpwstr>1D578D4187C84C859219CA49273FA0F3_13</vt:lpwstr>
  </property>
  <property fmtid="{D5CDD505-2E9C-101B-9397-08002B2CF9AE}" pid="6" name="KSOProductBuildVer">
    <vt:lpwstr>1033-12.2.0.13431</vt:lpwstr>
  </property>
</Properties>
</file>