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7" r:id="rId4"/>
    <p:sldId id="268" r:id="rId5"/>
    <p:sldId id="257" r:id="rId6"/>
    <p:sldId id="271" r:id="rId7"/>
    <p:sldId id="270" r:id="rId8"/>
    <p:sldId id="258" r:id="rId9"/>
    <p:sldId id="260" r:id="rId10"/>
    <p:sldId id="261" r:id="rId11"/>
    <p:sldId id="262" r:id="rId12"/>
    <p:sldId id="263" r:id="rId13"/>
    <p:sldId id="264" r:id="rId14"/>
    <p:sldId id="273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693670"/>
            <a:ext cx="7772400" cy="1470025"/>
          </a:xfrm>
        </p:spPr>
        <p:txBody>
          <a:bodyPr/>
          <a:lstStyle/>
          <a:p>
            <a:r>
              <a:t>Builder Pattern </a:t>
            </a:r>
            <a:r>
              <a:rPr lang="en-US"/>
              <a:t>Design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18075"/>
            <a:ext cx="6400800" cy="383540"/>
          </a:xfrm>
        </p:spPr>
        <p:txBody>
          <a:bodyPr>
            <a:normAutofit fontScale="60000"/>
          </a:bodyPr>
          <a:lstStyle/>
          <a:p>
            <a:pPr algn="r"/>
            <a:r>
              <a:rPr lang="en-US"/>
              <a:t>- Bachu Sucharitha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🔧 Using the Builder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660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>
                <a:latin typeface="Courier New" panose="02070309020205020404"/>
              </a:defRPr>
            </a:pPr>
            <a:r>
              <a:rPr lang="en-US" altLang="en-US"/>
              <a:t>// Creating a Students object using Builder pattern</a:t>
            </a:r>
            <a:endParaRPr lang="en-US" altLang="en-US"/>
          </a:p>
          <a:p>
            <a:pPr>
              <a:defRPr sz="1400">
                <a:latin typeface="Courier New" panose="02070309020205020404"/>
              </a:defRPr>
            </a:pPr>
            <a:r>
              <a:rPr lang="en-US" altLang="en-US"/>
              <a:t>Students student = new Students.Builder("Neil", 222004012)</a:t>
            </a:r>
            <a:endParaRPr lang="en-US" altLang="en-US"/>
          </a:p>
          <a:p>
            <a:pPr>
              <a:defRPr sz="1400">
                <a:latin typeface="Courier New" panose="02070309020205020404"/>
              </a:defRPr>
            </a:pPr>
            <a:r>
              <a:rPr lang="en-US" altLang="en-US"/>
              <a:t>                                .department("ECE")</a:t>
            </a:r>
            <a:endParaRPr lang="en-US" altLang="en-US"/>
          </a:p>
          <a:p>
            <a:pPr>
              <a:defRPr sz="1400">
                <a:latin typeface="Courier New" panose="02070309020205020404"/>
              </a:defRPr>
            </a:pPr>
            <a:r>
              <a:rPr lang="en-US" altLang="en-US"/>
              <a:t>                                .email("Neil@example.com")</a:t>
            </a:r>
            <a:endParaRPr lang="en-US" altLang="en-US"/>
          </a:p>
          <a:p>
            <a:pPr>
              <a:defRPr sz="1400">
                <a:latin typeface="Courier New" panose="02070309020205020404"/>
              </a:defRPr>
            </a:pPr>
            <a:r>
              <a:rPr lang="en-US" altLang="en-US"/>
              <a:t>                                .phone("9012345678")</a:t>
            </a:r>
            <a:endParaRPr lang="en-US" altLang="en-US"/>
          </a:p>
          <a:p>
            <a:pPr>
              <a:defRPr sz="1400">
                <a:latin typeface="Courier New" panose="02070309020205020404"/>
              </a:defRPr>
            </a:pPr>
            <a:r>
              <a:rPr lang="en-US" altLang="en-US"/>
              <a:t>                                .build();</a:t>
            </a:r>
            <a:endParaRPr lang="en-US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Clean and readable object creation</a:t>
            </a:r>
          </a:p>
          <a:p>
            <a:r>
              <a:t>Avoids constructor overloads</a:t>
            </a:r>
          </a:p>
          <a:p>
            <a:r>
              <a:t>Allows flexible object construction</a:t>
            </a:r>
          </a:p>
          <a:p>
            <a:r>
              <a:t>Supports immutability</a:t>
            </a:r>
          </a:p>
          <a:p>
            <a:r>
              <a:t>Easy to scale and extend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Java StringBuilder</a:t>
            </a:r>
          </a:p>
          <a:p>
            <a:r>
              <a:t>Android AlertDialog.Builder</a:t>
            </a:r>
          </a:p>
          <a:p>
            <a:r>
              <a:t>DocumentBuilder (XML Parsers)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Great for creating complex objects in clean, flexible way</a:t>
            </a:r>
          </a:p>
          <a:p>
            <a:r>
              <a:t>Improves readability and maintainability</a:t>
            </a:r>
          </a:p>
          <a:p>
            <a:r>
              <a:t>Use when construction logic is separate from representation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405" y="2857183"/>
            <a:ext cx="8229600" cy="1143000"/>
          </a:xfrm>
        </p:spPr>
        <p:txBody>
          <a:bodyPr/>
          <a:p>
            <a:r>
              <a:rPr lang="en-US"/>
              <a:t>Thank You..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Design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patterns = proven solutions to common software design problems</a:t>
            </a:r>
          </a:p>
          <a:p>
            <a:r>
              <a:t>Categories: Creational, Structural, Behavioral</a:t>
            </a:r>
          </a:p>
          <a:p>
            <a:r>
              <a:t>Builder Pattern belongs to Creational category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Builder Pattern?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Separates construction of a complex object from its representation</a:t>
            </a:r>
          </a:p>
          <a:p>
            <a:r>
              <a:t>Same construction process can create different representations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with Constructor Overloading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 many constructors for different combinations</a:t>
            </a:r>
          </a:p>
          <a:p>
            <a:r>
              <a:t>Hard to maintain when optional fields increase</a:t>
            </a:r>
          </a:p>
          <a:p>
            <a:r>
              <a:t>Easy to confuse parameters of same type (e.g., email vs phone)</a:t>
            </a:r>
          </a:p>
          <a:p>
            <a:r>
              <a:t>Not readable or scalable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It Solves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 many constructor parameters = hard to read</a:t>
            </a:r>
          </a:p>
          <a:p>
            <a:r>
              <a:t>Need to create object step-by-step</a:t>
            </a:r>
          </a:p>
          <a:p>
            <a:r>
              <a:t>Some fields might be optional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 has many optional fields</a:t>
            </a:r>
          </a:p>
          <a:p>
            <a:r>
              <a:t>Object creation is complex or step-by-step</a:t>
            </a:r>
          </a:p>
          <a:p>
            <a:r>
              <a:t>Need to reuse construction logic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❌ Traditional Constructor Overloading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>
                <a:latin typeface="Courier New" panose="02070309020205020404"/>
              </a:defRPr>
            </a:pPr>
            <a:r>
              <a:t>public class Student {</a:t>
            </a:r>
          </a:p>
          <a:p>
            <a:pPr>
              <a:defRPr sz="1400">
                <a:latin typeface="Courier New" panose="02070309020205020404"/>
              </a:defRPr>
            </a:pPr>
            <a:r>
              <a:t>    private String name, department, email, phone;</a:t>
            </a:r>
          </a:p>
          <a:p>
            <a:pPr>
              <a:defRPr sz="1400">
                <a:latin typeface="Courier New" panose="02070309020205020404"/>
              </a:defRPr>
            </a:pPr>
            <a:r>
              <a:t>    private int rollNo;</a:t>
            </a:r>
          </a:p>
          <a:p>
            <a:pPr>
              <a:defRPr sz="1400">
                <a:latin typeface="Courier New" panose="02070309020205020404"/>
              </a:defRPr>
            </a:pPr>
          </a:p>
          <a:p>
            <a:pPr>
              <a:defRPr sz="1400">
                <a:latin typeface="Courier New" panose="02070309020205020404"/>
              </a:defRPr>
            </a:pPr>
            <a:r>
              <a:t>    public Student(String name, int rollNo) { ... }</a:t>
            </a:r>
          </a:p>
          <a:p>
            <a:pPr>
              <a:defRPr sz="1400">
                <a:latin typeface="Courier New" panose="02070309020205020404"/>
              </a:defRPr>
            </a:pPr>
            <a:r>
              <a:t>    public Student(String name, int rollNo, String dept) { ... }</a:t>
            </a:r>
          </a:p>
          <a:p>
            <a:pPr>
              <a:defRPr sz="1400">
                <a:latin typeface="Courier New" panose="02070309020205020404"/>
              </a:defRPr>
            </a:pPr>
            <a:r>
              <a:t>    public Student(String name, int rollNo, String dept, String email) { ... }</a:t>
            </a:r>
          </a:p>
          <a:p>
            <a:pPr>
              <a:defRPr sz="1400">
                <a:latin typeface="Courier New" panose="02070309020205020404"/>
              </a:defRPr>
            </a:pPr>
            <a:r>
              <a:t>    public Student(String name, int rollNo, String dept, String email, String phone) { ... }</a:t>
            </a:r>
          </a:p>
          <a:p>
            <a:pPr>
              <a:defRPr sz="1400">
                <a:latin typeface="Courier New" panose="02070309020205020404"/>
              </a:defRPr>
            </a:pPr>
            <a: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Student Class with Builder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>
                <a:latin typeface="Courier New" panose="02070309020205020404"/>
              </a:defRPr>
            </a:pPr>
            <a:r>
              <a:t>public class Student {</a:t>
            </a:r>
          </a:p>
          <a:p>
            <a:pPr>
              <a:defRPr sz="1400">
                <a:latin typeface="Courier New" panose="02070309020205020404"/>
              </a:defRPr>
            </a:pPr>
            <a:r>
              <a:t>  private final String name, department, email, phone;</a:t>
            </a:r>
          </a:p>
          <a:p>
            <a:pPr>
              <a:defRPr sz="1400">
                <a:latin typeface="Courier New" panose="02070309020205020404"/>
              </a:defRPr>
            </a:pPr>
            <a:r>
              <a:t>  private final int rollNo;</a:t>
            </a:r>
          </a:p>
          <a:p>
            <a:pPr>
              <a:defRPr sz="1400">
                <a:latin typeface="Courier New" panose="02070309020205020404"/>
              </a:defRPr>
            </a:pPr>
          </a:p>
          <a:p>
            <a:pPr>
              <a:defRPr sz="1400">
                <a:latin typeface="Courier New" panose="02070309020205020404"/>
              </a:defRPr>
            </a:pPr>
            <a:r>
              <a:t>  private Student(Builder builder) {</a:t>
            </a:r>
          </a:p>
          <a:p>
            <a:pPr>
              <a:defRPr sz="1400">
                <a:latin typeface="Courier New" panose="02070309020205020404"/>
              </a:defRPr>
            </a:pPr>
            <a:r>
              <a:t>    this.name = builder.name;</a:t>
            </a:r>
          </a:p>
          <a:p>
            <a:pPr>
              <a:defRPr sz="1400">
                <a:latin typeface="Courier New" panose="02070309020205020404"/>
              </a:defRPr>
            </a:pPr>
            <a:r>
              <a:t>    this.rollNo = builder.rollNo;</a:t>
            </a:r>
          </a:p>
          <a:p>
            <a:pPr>
              <a:defRPr sz="1400">
                <a:latin typeface="Courier New" panose="02070309020205020404"/>
              </a:defRPr>
            </a:pPr>
            <a:r>
              <a:t>    this.department = builder.department;</a:t>
            </a:r>
          </a:p>
          <a:p>
            <a:pPr>
              <a:defRPr sz="1400">
                <a:latin typeface="Courier New" panose="02070309020205020404"/>
              </a:defRPr>
            </a:pPr>
            <a:r>
              <a:t>    this.email = builder.email;</a:t>
            </a:r>
          </a:p>
          <a:p>
            <a:pPr>
              <a:defRPr sz="1400">
                <a:latin typeface="Courier New" panose="02070309020205020404"/>
              </a:defRPr>
            </a:pPr>
            <a:r>
              <a:t>    this.phone = builder.phone;</a:t>
            </a:r>
          </a:p>
          <a:p>
            <a:pPr>
              <a:defRPr sz="1400">
                <a:latin typeface="Courier New" panose="02070309020205020404"/>
              </a:defRPr>
            </a:pPr>
            <a:r>
              <a:t>  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Nested Static Builder Class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400">
                <a:latin typeface="Courier New" panose="02070309020205020404"/>
              </a:defRPr>
            </a:pPr>
            <a:r>
              <a:t>  public static class Builder {</a:t>
            </a:r>
          </a:p>
          <a:p>
            <a:pPr>
              <a:defRPr sz="1400">
                <a:latin typeface="Courier New" panose="02070309020205020404"/>
              </a:defRPr>
            </a:pPr>
            <a:r>
              <a:t>    private final String name;</a:t>
            </a:r>
          </a:p>
          <a:p>
            <a:pPr>
              <a:defRPr sz="1400">
                <a:latin typeface="Courier New" panose="02070309020205020404"/>
              </a:defRPr>
            </a:pPr>
            <a:r>
              <a:t>    private final int rollNo;</a:t>
            </a:r>
          </a:p>
          <a:p>
            <a:pPr>
              <a:defRPr sz="1400">
                <a:latin typeface="Courier New" panose="02070309020205020404"/>
              </a:defRPr>
            </a:pPr>
            <a:r>
              <a:t>    private String department, email, phone;</a:t>
            </a:r>
          </a:p>
          <a:p>
            <a:pPr>
              <a:defRPr sz="1400">
                <a:latin typeface="Courier New" panose="02070309020205020404"/>
              </a:defRPr>
            </a:pPr>
          </a:p>
          <a:p>
            <a:pPr>
              <a:defRPr sz="1400">
                <a:latin typeface="Courier New" panose="02070309020205020404"/>
              </a:defRPr>
            </a:pPr>
            <a:r>
              <a:t>    public Builder(String name, int rollNo) {</a:t>
            </a:r>
          </a:p>
          <a:p>
            <a:pPr>
              <a:defRPr sz="1400">
                <a:latin typeface="Courier New" panose="02070309020205020404"/>
              </a:defRPr>
            </a:pPr>
            <a:r>
              <a:t>      this.name = name;</a:t>
            </a:r>
          </a:p>
          <a:p>
            <a:pPr>
              <a:defRPr sz="1400">
                <a:latin typeface="Courier New" panose="02070309020205020404"/>
              </a:defRPr>
            </a:pPr>
            <a:r>
              <a:t>      this.rollNo = rollNo;</a:t>
            </a:r>
          </a:p>
          <a:p>
            <a:pPr>
              <a:defRPr sz="1400">
                <a:latin typeface="Courier New" panose="02070309020205020404"/>
              </a:defRPr>
            </a:pPr>
            <a:r>
              <a:t>    }</a:t>
            </a:r>
          </a:p>
          <a:p>
            <a:pPr>
              <a:defRPr sz="1400">
                <a:latin typeface="Courier New" panose="02070309020205020404"/>
              </a:defRPr>
            </a:pPr>
            <a:r>
              <a:t>    public Builder department(String dept) { this.department = dept; return this; }</a:t>
            </a:r>
          </a:p>
          <a:p>
            <a:pPr>
              <a:defRPr sz="1400">
                <a:latin typeface="Courier New" panose="02070309020205020404"/>
              </a:defRPr>
            </a:pPr>
            <a:r>
              <a:t>    public Builder email(String email) { this.email = email; return this; }</a:t>
            </a:r>
          </a:p>
          <a:p>
            <a:pPr>
              <a:defRPr sz="1400">
                <a:latin typeface="Courier New" panose="02070309020205020404"/>
              </a:defRPr>
            </a:pPr>
            <a:r>
              <a:t>    public Builder phone(String phone) { this.phone = phone; return this; }</a:t>
            </a:r>
          </a:p>
          <a:p>
            <a:pPr>
              <a:defRPr sz="1400">
                <a:latin typeface="Courier New" panose="02070309020205020404"/>
              </a:defRPr>
            </a:pPr>
            <a:r>
              <a:t>    public Student build() { return new Student(this); }</a:t>
            </a:r>
          </a:p>
          <a:p>
            <a:pPr>
              <a:defRPr sz="1400">
                <a:latin typeface="Courier New" panose="02070309020205020404"/>
              </a:defRPr>
            </a:pPr>
            <a:r>
              <a:t>  }</a:t>
            </a:r>
          </a:p>
          <a:p>
            <a:pPr>
              <a:defRPr sz="1400">
                <a:latin typeface="Courier New" panose="02070309020205020404"/>
              </a:defRPr>
            </a:pPr>
            <a: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2905</Words>
  <Application>WPS Presentation</Application>
  <PresentationFormat>On-screen Show (4:3)</PresentationFormat>
  <Paragraphs>109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Arial</vt:lpstr>
      <vt:lpstr>Courier New</vt:lpstr>
      <vt:lpstr>Calibri</vt:lpstr>
      <vt:lpstr>Microsoft YaHei</vt:lpstr>
      <vt:lpstr>Arial Unicode MS</vt:lpstr>
      <vt:lpstr>Office Theme</vt:lpstr>
      <vt:lpstr>Builder Pattern - Student Class Example</vt:lpstr>
      <vt:lpstr>Introduction to Design Patterns</vt:lpstr>
      <vt:lpstr>What is Builder Pattern?</vt:lpstr>
      <vt:lpstr>Problem with Constructor Overloading</vt:lpstr>
      <vt:lpstr>Problem It Solves</vt:lpstr>
      <vt:lpstr>When to Use</vt:lpstr>
      <vt:lpstr>❌ Traditional Constructor Overloading</vt:lpstr>
      <vt:lpstr>✅ Student Class with Builder</vt:lpstr>
      <vt:lpstr>✅ Nested Static Builder Class</vt:lpstr>
      <vt:lpstr>🔧 Using the Builder</vt:lpstr>
      <vt:lpstr>Key Benefits Recap</vt:lpstr>
      <vt:lpstr>Real-World Usage</vt:lpstr>
      <vt:lpstr>Conclusion</vt:lpstr>
      <vt:lpstr>Thank You..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Sucharitha</cp:lastModifiedBy>
  <cp:revision>6</cp:revision>
  <dcterms:created xsi:type="dcterms:W3CDTF">2013-01-27T09:14:00Z</dcterms:created>
  <dcterms:modified xsi:type="dcterms:W3CDTF">2025-08-11T10:28:52Z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E69212732ECB4299BD4DAEA3F2ADB23C_12</vt:lpwstr>
  </property>
  <property fmtid="{D5CDD505-2E9C-101B-9397-08002B2CF9AE}" pid="3" name="KSOProductBuildVer">
    <vt:lpwstr>1033-12.2.0.21936</vt:lpwstr>
  </property>
</Properties>
</file>