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70" r:id="rId9"/>
    <p:sldId id="269" r:id="rId10"/>
    <p:sldId id="271" r:id="rId11"/>
    <p:sldId id="264" r:id="rId12"/>
    <p:sldId id="272"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79f04b1cda65996/Documents/NM%20PROJECT%203.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PROJECT 3.xlsx]CHART!PivotTable1</c:name>
    <c:fmtId val="10"/>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1</c:v>
                </c:pt>
              </c:strCache>
            </c:strRef>
          </c:tx>
          <c:spPr>
            <a:solidFill>
              <a:schemeClr val="accent1"/>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25</c:v>
                </c:pt>
                <c:pt idx="1">
                  <c:v>32</c:v>
                </c:pt>
                <c:pt idx="2">
                  <c:v>29</c:v>
                </c:pt>
                <c:pt idx="3">
                  <c:v>25</c:v>
                </c:pt>
                <c:pt idx="4">
                  <c:v>25</c:v>
                </c:pt>
                <c:pt idx="5">
                  <c:v>28</c:v>
                </c:pt>
                <c:pt idx="6">
                  <c:v>28</c:v>
                </c:pt>
                <c:pt idx="7">
                  <c:v>28</c:v>
                </c:pt>
                <c:pt idx="8">
                  <c:v>24</c:v>
                </c:pt>
                <c:pt idx="9">
                  <c:v>27</c:v>
                </c:pt>
              </c:numCache>
            </c:numRef>
          </c:val>
          <c:extLst>
            <c:ext xmlns:c16="http://schemas.microsoft.com/office/drawing/2014/chart" uri="{C3380CC4-5D6E-409C-BE32-E72D297353CC}">
              <c16:uniqueId val="{00000000-7DD4-4589-960A-AC2F27E9DD02}"/>
            </c:ext>
          </c:extLst>
        </c:ser>
        <c:ser>
          <c:idx val="1"/>
          <c:order val="1"/>
          <c:tx>
            <c:strRef>
              <c:f>CHART!$C$3:$C$4</c:f>
              <c:strCache>
                <c:ptCount val="1"/>
                <c:pt idx="0">
                  <c:v>2</c:v>
                </c:pt>
              </c:strCache>
            </c:strRef>
          </c:tx>
          <c:spPr>
            <a:solidFill>
              <a:schemeClr val="accent2"/>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55</c:v>
                </c:pt>
                <c:pt idx="1">
                  <c:v>57</c:v>
                </c:pt>
                <c:pt idx="2">
                  <c:v>49</c:v>
                </c:pt>
                <c:pt idx="3">
                  <c:v>51</c:v>
                </c:pt>
                <c:pt idx="4">
                  <c:v>48</c:v>
                </c:pt>
                <c:pt idx="5">
                  <c:v>40</c:v>
                </c:pt>
                <c:pt idx="6">
                  <c:v>57</c:v>
                </c:pt>
                <c:pt idx="7">
                  <c:v>50</c:v>
                </c:pt>
                <c:pt idx="8">
                  <c:v>51</c:v>
                </c:pt>
                <c:pt idx="9">
                  <c:v>52</c:v>
                </c:pt>
              </c:numCache>
            </c:numRef>
          </c:val>
          <c:extLst>
            <c:ext xmlns:c16="http://schemas.microsoft.com/office/drawing/2014/chart" uri="{C3380CC4-5D6E-409C-BE32-E72D297353CC}">
              <c16:uniqueId val="{00000001-7DD4-4589-960A-AC2F27E9DD02}"/>
            </c:ext>
          </c:extLst>
        </c:ser>
        <c:ser>
          <c:idx val="2"/>
          <c:order val="2"/>
          <c:tx>
            <c:strRef>
              <c:f>CHART!$D$3:$D$4</c:f>
              <c:strCache>
                <c:ptCount val="1"/>
                <c:pt idx="0">
                  <c:v>3</c:v>
                </c:pt>
              </c:strCache>
            </c:strRef>
          </c:tx>
          <c:spPr>
            <a:solidFill>
              <a:schemeClr val="accent3"/>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7DD4-4589-960A-AC2F27E9DD02}"/>
            </c:ext>
          </c:extLst>
        </c:ser>
        <c:ser>
          <c:idx val="3"/>
          <c:order val="3"/>
          <c:tx>
            <c:strRef>
              <c:f>CHART!$E$3:$E$4</c:f>
              <c:strCache>
                <c:ptCount val="1"/>
                <c:pt idx="0">
                  <c:v>4</c:v>
                </c:pt>
              </c:strCache>
            </c:strRef>
          </c:tx>
          <c:spPr>
            <a:solidFill>
              <a:schemeClr val="accent4"/>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3-7DD4-4589-960A-AC2F27E9DD02}"/>
            </c:ext>
          </c:extLst>
        </c:ser>
        <c:ser>
          <c:idx val="4"/>
          <c:order val="4"/>
          <c:tx>
            <c:strRef>
              <c:f>CHART!$F$3:$F$4</c:f>
              <c:strCache>
                <c:ptCount val="1"/>
                <c:pt idx="0">
                  <c:v>5</c:v>
                </c:pt>
              </c:strCache>
            </c:strRef>
          </c:tx>
          <c:spPr>
            <a:solidFill>
              <a:schemeClr val="accent5"/>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CHART!$F$5:$F$15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4-7DD4-4589-960A-AC2F27E9DD02}"/>
            </c:ext>
          </c:extLst>
        </c:ser>
        <c:dLbls>
          <c:showLegendKey val="0"/>
          <c:showVal val="0"/>
          <c:showCatName val="0"/>
          <c:showSerName val="0"/>
          <c:showPercent val="0"/>
          <c:showBubbleSize val="0"/>
        </c:dLbls>
        <c:gapWidth val="219"/>
        <c:overlap val="-27"/>
        <c:axId val="358494895"/>
        <c:axId val="358469455"/>
      </c:barChart>
      <c:catAx>
        <c:axId val="358494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8469455"/>
        <c:crosses val="autoZero"/>
        <c:auto val="1"/>
        <c:lblAlgn val="ctr"/>
        <c:lblOffset val="100"/>
        <c:noMultiLvlLbl val="0"/>
      </c:catAx>
      <c:valAx>
        <c:axId val="358469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84948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3048000"/>
            <a:ext cx="8882061" cy="1938992"/>
          </a:xfrm>
          <a:prstGeom prst="rect">
            <a:avLst/>
          </a:prstGeom>
          <a:noFill/>
        </p:spPr>
        <p:txBody>
          <a:bodyPr wrap="square" rtlCol="0">
            <a:spAutoFit/>
          </a:bodyPr>
          <a:lstStyle/>
          <a:p>
            <a:r>
              <a:rPr lang="en-US" sz="2400" dirty="0"/>
              <a:t>STUDENT NAME: Sucharittha. K</a:t>
            </a:r>
          </a:p>
          <a:p>
            <a:r>
              <a:rPr lang="en-US" sz="2400" dirty="0"/>
              <a:t>REGISTER NO: 312209450</a:t>
            </a:r>
          </a:p>
          <a:p>
            <a:r>
              <a:rPr lang="en-US" sz="2400" dirty="0"/>
              <a:t>DEPARTMENT:B.COM  (accounting &amp;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DEDC2F-63FB-13BC-2683-49D2BC7D4E65}"/>
              </a:ext>
            </a:extLst>
          </p:cNvPr>
          <p:cNvSpPr txBox="1"/>
          <p:nvPr/>
        </p:nvSpPr>
        <p:spPr>
          <a:xfrm>
            <a:off x="685800" y="914400"/>
            <a:ext cx="9829800" cy="480131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Classification Type: The classification type of the employee (e.g., Exempt, Non-exempt).</a:t>
            </a:r>
          </a:p>
          <a:p>
            <a:r>
              <a:rPr lang="en-US" dirty="0">
                <a:latin typeface="Times New Roman" panose="02020603050405020304" pitchFamily="18" charset="0"/>
                <a:cs typeface="Times New Roman" panose="02020603050405020304" pitchFamily="18" charset="0"/>
              </a:rPr>
              <a:t>Termination Type: The type of termination if the employee has left the organization (e.g., Resignation, Layoff, Retirement).</a:t>
            </a:r>
          </a:p>
          <a:p>
            <a:r>
              <a:rPr lang="en-US" dirty="0">
                <a:latin typeface="Times New Roman" panose="02020603050405020304" pitchFamily="18" charset="0"/>
                <a:cs typeface="Times New Roman" panose="02020603050405020304" pitchFamily="18" charset="0"/>
              </a:rPr>
              <a:t>Termination Description: Additional details or reasons for the employee's termination (if applicable).Department Type: The broader category or type of department the employee's work is associated </a:t>
            </a:r>
            <a:r>
              <a:rPr lang="en-US" dirty="0" err="1">
                <a:latin typeface="Times New Roman" panose="02020603050405020304" pitchFamily="18" charset="0"/>
                <a:cs typeface="Times New Roman" panose="02020603050405020304" pitchFamily="18" charset="0"/>
              </a:rPr>
              <a:t>with.Division</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Description: The division or branch of the organization where the employee works.</a:t>
            </a:r>
          </a:p>
          <a:p>
            <a:r>
              <a:rPr lang="en-US" dirty="0">
                <a:latin typeface="Times New Roman" panose="02020603050405020304" pitchFamily="18" charset="0"/>
                <a:cs typeface="Times New Roman" panose="02020603050405020304" pitchFamily="18" charset="0"/>
              </a:rPr>
              <a:t>DOB (Date of Birth): The date of birth of the employee.</a:t>
            </a:r>
          </a:p>
          <a:p>
            <a:r>
              <a:rPr lang="en-US" dirty="0">
                <a:latin typeface="Times New Roman" panose="02020603050405020304" pitchFamily="18" charset="0"/>
                <a:cs typeface="Times New Roman" panose="02020603050405020304" pitchFamily="18" charset="0"/>
              </a:rPr>
              <a:t>State: The state or region where the employee is located.</a:t>
            </a:r>
          </a:p>
          <a:p>
            <a:r>
              <a:rPr lang="en-US" dirty="0">
                <a:latin typeface="Times New Roman" panose="02020603050405020304" pitchFamily="18" charset="0"/>
                <a:cs typeface="Times New Roman" panose="02020603050405020304" pitchFamily="18" charset="0"/>
              </a:rPr>
              <a:t>Job Function: A brief description of the employee's primary job function or role.</a:t>
            </a:r>
          </a:p>
          <a:p>
            <a:r>
              <a:rPr lang="en-US" dirty="0">
                <a:latin typeface="Times New Roman" panose="02020603050405020304" pitchFamily="18" charset="0"/>
                <a:cs typeface="Times New Roman" panose="02020603050405020304" pitchFamily="18" charset="0"/>
              </a:rPr>
              <a:t>Gender: A code representing the gender of the employee (e.g., M for Male, F for Female, N for Non-binary).Location: A code representing the physical location or office where the employee is based.</a:t>
            </a:r>
          </a:p>
          <a:p>
            <a:r>
              <a:rPr lang="en-US" dirty="0">
                <a:latin typeface="Times New Roman" panose="02020603050405020304" pitchFamily="18" charset="0"/>
                <a:cs typeface="Times New Roman" panose="02020603050405020304" pitchFamily="18" charset="0"/>
              </a:rPr>
              <a:t>Race (or) Ethnicity: A description of the employee's racial or ethnic background (if provided).</a:t>
            </a:r>
          </a:p>
          <a:p>
            <a:r>
              <a:rPr lang="en-US" dirty="0">
                <a:latin typeface="Times New Roman" panose="02020603050405020304" pitchFamily="18" charset="0"/>
                <a:cs typeface="Times New Roman" panose="02020603050405020304" pitchFamily="18" charset="0"/>
              </a:rPr>
              <a:t>Marital Status: The marital status of the employee (e.g., Single, Married, Divorced).</a:t>
            </a:r>
          </a:p>
          <a:p>
            <a:r>
              <a:rPr lang="en-US" dirty="0">
                <a:latin typeface="Times New Roman" panose="02020603050405020304" pitchFamily="18" charset="0"/>
                <a:cs typeface="Times New Roman" panose="02020603050405020304" pitchFamily="18" charset="0"/>
              </a:rPr>
              <a:t>Performance Score: A score indicating the employee's performance level (e.g., Excellent, Satisfactory, Needs Improvement).</a:t>
            </a:r>
          </a:p>
          <a:p>
            <a:r>
              <a:rPr lang="en-US" dirty="0">
                <a:latin typeface="Times New Roman" panose="02020603050405020304" pitchFamily="18" charset="0"/>
                <a:cs typeface="Times New Roman" panose="02020603050405020304" pitchFamily="18" charset="0"/>
              </a:rPr>
              <a:t> Employee Rating: The current rating or evaluation of the employee's overall performance.</a:t>
            </a:r>
            <a:endParaRPr lang="en-IN" dirty="0"/>
          </a:p>
        </p:txBody>
      </p:sp>
    </p:spTree>
    <p:extLst>
      <p:ext uri="{BB962C8B-B14F-4D97-AF65-F5344CB8AC3E}">
        <p14:creationId xmlns:p14="http://schemas.microsoft.com/office/powerpoint/2010/main" val="285927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1219200" y="603246"/>
            <a:ext cx="3586479"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1F8D62D-66A6-6BD4-2FD5-DE6FF054B69F}"/>
              </a:ext>
            </a:extLst>
          </p:cNvPr>
          <p:cNvSpPr txBox="1"/>
          <p:nvPr/>
        </p:nvSpPr>
        <p:spPr>
          <a:xfrm>
            <a:off x="685800" y="1548517"/>
            <a:ext cx="5791200" cy="3298275"/>
          </a:xfrm>
          <a:prstGeom prst="rect">
            <a:avLst/>
          </a:prstGeom>
          <a:noFill/>
        </p:spPr>
        <p:txBody>
          <a:bodyPr wrap="square">
            <a:spAutoFit/>
          </a:bodyPr>
          <a:lstStyle/>
          <a:p>
            <a:pPr>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DATA COLLECTION:</a:t>
            </a:r>
            <a:r>
              <a:rPr lang="en-IN" b="1"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DATA COLLECTION WAS DOWNLOAD IN “KAGGLE”.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FEATURE COLLECTIO</a:t>
            </a:r>
            <a:r>
              <a:rPr lang="en-US" b="1" kern="100" dirty="0">
                <a:latin typeface="Calibri" panose="020F0502020204030204" pitchFamily="34" charset="0"/>
                <a:ea typeface="Calibri" panose="020F0502020204030204" pitchFamily="34" charset="0"/>
                <a:cs typeface="Times New Roman" panose="02020603050405020304" pitchFamily="18" charset="0"/>
              </a:rPr>
              <a:t>N: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THIS DATA BASE IT HAS 11 FEATURES I HAD USE 8 FEATURS OF MY </a:t>
            </a:r>
            <a:r>
              <a:rPr lang="en-US" sz="1800" kern="100" dirty="0">
                <a:effectLst/>
                <a:latin typeface="Arial" panose="020B0604020202020204" pitchFamily="34" charset="0"/>
                <a:ea typeface="Calibri" panose="020F0502020204030204" pitchFamily="34" charset="0"/>
                <a:cs typeface="Arial" panose="020B0604020202020204" pitchFamily="34" charset="0"/>
              </a:rPr>
              <a:t>PROJECTS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DATA CLEANING:</a:t>
            </a:r>
            <a:r>
              <a:rPr lang="en-IN" b="1"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THIS STEP I HAD IDENTIFY THE MISSING VALUE AND REMOVE </a:t>
            </a:r>
            <a:r>
              <a:rPr lang="en-US" sz="1800" kern="100" dirty="0">
                <a:effectLst/>
                <a:latin typeface="Arial" panose="020B0604020202020204" pitchFamily="34" charset="0"/>
                <a:ea typeface="Calibri" panose="020F0502020204030204" pitchFamily="34" charset="0"/>
                <a:cs typeface="Arial" panose="020B0604020202020204" pitchFamily="34" charset="0"/>
              </a:rPr>
              <a:t>THE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BLANK.</a:t>
            </a:r>
          </a:p>
          <a:p>
            <a:pPr>
              <a:lnSpc>
                <a:spcPct val="107000"/>
              </a:lnSpc>
              <a:spcAft>
                <a:spcPts val="800"/>
              </a:spcAft>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1">
            <a:extLst>
              <a:ext uri="{FF2B5EF4-FFF2-40B4-BE49-F238E27FC236}">
                <a16:creationId xmlns:a16="http://schemas.microsoft.com/office/drawing/2014/main" id="{4EBC7ACC-364D-13B2-2E1B-375CD9BACC31}"/>
              </a:ext>
            </a:extLst>
          </p:cNvPr>
          <p:cNvSpPr>
            <a:spLocks noChangeArrowheads="1"/>
          </p:cNvSpPr>
          <p:nvPr/>
        </p:nvSpPr>
        <p:spPr bwMode="auto">
          <a:xfrm rot="10800000" flipV="1">
            <a:off x="653845" y="4114800"/>
            <a:ext cx="627789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Data Analysis: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 utilized pivot tables to analyze the employee dataset, providing insights into various metrics.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 represented the results of the employee data analysis through graphical visualizations for clearer interpretation.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9BBA71-2A5F-14B1-41E4-DDEB1C320F4E}"/>
              </a:ext>
            </a:extLst>
          </p:cNvPr>
          <p:cNvSpPr>
            <a:spLocks noGrp="1"/>
          </p:cNvSpPr>
          <p:nvPr>
            <p:ph type="title"/>
          </p:nvPr>
        </p:nvSpPr>
        <p:spPr>
          <a:xfrm>
            <a:off x="838200" y="914400"/>
            <a:ext cx="7398067" cy="3424556"/>
          </a:xfrm>
        </p:spPr>
        <p:txBody>
          <a:bodyPr/>
          <a:lstStyle/>
          <a:p>
            <a:r>
              <a:rPr lang="en-US" sz="1800" b="0" dirty="0"/>
              <a:t>SUMMARY:</a:t>
            </a:r>
            <a:br>
              <a:rPr lang="en-US" sz="1800" b="0" dirty="0"/>
            </a:br>
            <a:r>
              <a:rPr lang="en-US" sz="1800" b="0" dirty="0"/>
              <a:t>​</a:t>
            </a:r>
            <a:br>
              <a:rPr lang="en-US" sz="1800" b="0" dirty="0"/>
            </a:br>
            <a:r>
              <a:rPr lang="en-US" sz="1800" b="0" dirty="0"/>
              <a:t>FOR MY PROJECT I HAD USE PIVOT TABLES FOR EMPLOYEE DATA ANALYSIS.</a:t>
            </a:r>
            <a:br>
              <a:rPr lang="en-US" sz="1800" b="0" dirty="0"/>
            </a:br>
            <a:br>
              <a:rPr lang="en-US" sz="1800" b="0" dirty="0"/>
            </a:br>
            <a:r>
              <a:rPr lang="en-US" sz="1800" b="0" dirty="0"/>
              <a:t>​I HAVE USED SLICER TOOL IN ORDER TO CLASSIFY EMPLOYEES ON THE BASIS OF CONTRACT- FULL TIME AND PART TIME</a:t>
            </a:r>
            <a:endParaRPr lang="en-IN" sz="1800" b="0" dirty="0"/>
          </a:p>
        </p:txBody>
      </p:sp>
    </p:spTree>
    <p:extLst>
      <p:ext uri="{BB962C8B-B14F-4D97-AF65-F5344CB8AC3E}">
        <p14:creationId xmlns:p14="http://schemas.microsoft.com/office/powerpoint/2010/main" val="753566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648200" y="390526"/>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B0628657-5A7A-38F2-4602-87DEA8D4C2CA}"/>
              </a:ext>
            </a:extLst>
          </p:cNvPr>
          <p:cNvGraphicFramePr>
            <a:graphicFrameLocks/>
          </p:cNvGraphicFramePr>
          <p:nvPr>
            <p:extLst>
              <p:ext uri="{D42A27DB-BD31-4B8C-83A1-F6EECF244321}">
                <p14:modId xmlns:p14="http://schemas.microsoft.com/office/powerpoint/2010/main" val="521467277"/>
              </p:ext>
            </p:extLst>
          </p:nvPr>
        </p:nvGraphicFramePr>
        <p:xfrm>
          <a:off x="457200" y="1600200"/>
          <a:ext cx="9982200" cy="4638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425666" y="504884"/>
            <a:ext cx="4807267" cy="738664"/>
          </a:xfrm>
        </p:spPr>
        <p:txBody>
          <a:bodyPr/>
          <a:lstStyle/>
          <a:p>
            <a:r>
              <a:rPr lang="en-US" i="1" dirty="0">
                <a:latin typeface="Times New Roman" panose="02020603050405020304" pitchFamily="18" charset="0"/>
                <a:cs typeface="Times New Roman" panose="02020603050405020304" pitchFamily="18" charset="0"/>
              </a:rPr>
              <a:t>CONCLUSION</a:t>
            </a:r>
            <a:endParaRPr lang="en-IN" i="1"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A840BCCE-29F8-B884-5CF7-3BFCB4C04EB3}"/>
              </a:ext>
            </a:extLst>
          </p:cNvPr>
          <p:cNvSpPr>
            <a:spLocks noChangeArrowheads="1"/>
          </p:cNvSpPr>
          <p:nvPr/>
        </p:nvSpPr>
        <p:spPr bwMode="auto">
          <a:xfrm>
            <a:off x="1219200" y="1828800"/>
            <a:ext cx="92202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Bahnschrift Light" panose="020B0502040204020203" pitchFamily="34" charset="0"/>
              </a:rPr>
              <a:t>The focus of my project was "Employee Performance Analysis Using Excel." In this presentation, I provided an overview of the employee data analysis, identified the end users of this analysis, and outlined our solution and its value proposition. I detailed the dataset description and highlighted the key feature of our solution— a custom formula used to assess employee performance levels. The project involved modeling and analyzing the data using pivot tables in Excel, with the results effectively visualized through graphs. The dataset for this analysis was sourced from Kaggle (www.kaggle.com/datasets).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Bahnschrift Light" panose="020B0502040204020203"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356225" cy="693780"/>
          </a:xfrm>
          <a:prstGeom prst="rect">
            <a:avLst/>
          </a:prstGeom>
        </p:spPr>
        <p:txBody>
          <a:bodyPr vert="horz" wrap="square" lIns="0" tIns="16510" rIns="0" bIns="0" rtlCol="0">
            <a:spAutoFit/>
          </a:bodyPr>
          <a:lstStyle/>
          <a:p>
            <a:pPr marL="12700">
              <a:lnSpc>
                <a:spcPct val="100000"/>
              </a:lnSpc>
              <a:spcBef>
                <a:spcPts val="130"/>
              </a:spcBef>
            </a:pPr>
            <a:r>
              <a:rPr sz="4400" spc="5" dirty="0"/>
              <a:t>PROJECT</a:t>
            </a:r>
            <a:r>
              <a:rPr sz="4400" spc="-85" dirty="0"/>
              <a:t> </a:t>
            </a:r>
            <a:r>
              <a:rPr sz="4400" spc="25" dirty="0"/>
              <a:t>TITLE</a:t>
            </a:r>
            <a:endParaRPr sz="4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938992"/>
          </a:xfrm>
          <a:prstGeom prst="rect">
            <a:avLst/>
          </a:prstGeom>
          <a:noFill/>
        </p:spPr>
        <p:txBody>
          <a:bodyPr wrap="square" rtlCol="0">
            <a:spAutoFit/>
          </a:bodyPr>
          <a:lstStyle/>
          <a:p>
            <a:r>
              <a:rPr lang="en-US" sz="60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60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198417">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305800" y="25120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Rectangle 1">
            <a:extLst>
              <a:ext uri="{FF2B5EF4-FFF2-40B4-BE49-F238E27FC236}">
                <a16:creationId xmlns:a16="http://schemas.microsoft.com/office/drawing/2014/main" id="{81C175E2-B187-9A33-263B-AAC3C8F23BAF}"/>
              </a:ext>
            </a:extLst>
          </p:cNvPr>
          <p:cNvSpPr>
            <a:spLocks noGrp="1" noChangeArrowheads="1"/>
          </p:cNvSpPr>
          <p:nvPr>
            <p:ph type="body" idx="1"/>
          </p:nvPr>
        </p:nvSpPr>
        <p:spPr bwMode="auto">
          <a:xfrm>
            <a:off x="676274" y="1765962"/>
            <a:ext cx="724852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a:ln>
                  <a:noFill/>
                </a:ln>
                <a:solidFill>
                  <a:schemeClr val="tx1"/>
                </a:solidFill>
                <a:effectLst/>
                <a:latin typeface="Arial" panose="020B0604020202020204" pitchFamily="34" charset="0"/>
              </a:rPr>
              <a:t>The organization seeks to analyze employee distribution and performance across different business units based on gender. Specifically, the aim is to determine the count of employees within each business unit, categorized by gender, and to evaluate how these employees are rated in terms of their current performance. This analysis will help in identifying any gender disparities in employee distribution and performance ratings across various business units, providing insights for informed decision-making and strategic human resource planning.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001000" y="4922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B5703E79-B1BF-927D-D617-80D2F41D6F42}"/>
              </a:ext>
            </a:extLst>
          </p:cNvPr>
          <p:cNvSpPr>
            <a:spLocks noGrp="1"/>
          </p:cNvSpPr>
          <p:nvPr>
            <p:ph type="body" idx="1"/>
          </p:nvPr>
        </p:nvSpPr>
        <p:spPr>
          <a:xfrm>
            <a:off x="609600" y="1828800"/>
            <a:ext cx="8048625" cy="3693319"/>
          </a:xfrm>
        </p:spPr>
        <p:txBody>
          <a:bodyPr/>
          <a:lstStyle/>
          <a:p>
            <a:r>
              <a:rPr lang="en-US" sz="2400" b="0" i="0" dirty="0">
                <a:solidFill>
                  <a:srgbClr val="0F1114"/>
                </a:solidFill>
                <a:effectLst/>
                <a:latin typeface="Source Sans Pro" panose="020F0502020204030204" pitchFamily="34" charset="0"/>
              </a:rPr>
              <a:t>Data analytics is the collection, transformation, and organization of data in order to draw conclusions, make predictions, and drive informed decision making. </a:t>
            </a:r>
          </a:p>
          <a:p>
            <a:endParaRPr lang="en-US" sz="2400" b="0" i="0" dirty="0">
              <a:solidFill>
                <a:srgbClr val="0F1114"/>
              </a:solidFill>
              <a:effectLst/>
              <a:latin typeface="Source Sans Pro" panose="020B0503030403020204" pitchFamily="34" charset="0"/>
            </a:endParaRPr>
          </a:p>
          <a:p>
            <a:r>
              <a:rPr lang="en-US" sz="2400" b="0" i="0" dirty="0">
                <a:solidFill>
                  <a:srgbClr val="0F1114"/>
                </a:solidFill>
                <a:effectLst/>
                <a:latin typeface="Source Sans Pro" panose="020B0503030403020204" pitchFamily="34" charset="0"/>
              </a:rPr>
              <a:t>Data is everywhere, and people use data every day, whether they realize it or not. Daily tasks such as measuring coffee beans to make your morning cup, checking the weather report before deciding what to wear, or tracking your steps throughout the day with a fitness tracker can all be forms of analyzing and using data.</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772400" y="10861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CFEE9CA-4248-240B-E7B8-0C4244EBD878}"/>
              </a:ext>
            </a:extLst>
          </p:cNvPr>
          <p:cNvSpPr txBox="1"/>
          <p:nvPr/>
        </p:nvSpPr>
        <p:spPr>
          <a:xfrm>
            <a:off x="838200" y="2438400"/>
            <a:ext cx="5181600" cy="2856231"/>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MANAGER</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HR OF COMPANY</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EMPOLYEE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EMPLOYER</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AND OTHER MEMBER OF ORGANIZATION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8257790" y="2573387"/>
            <a:ext cx="2695574" cy="3248025"/>
          </a:xfrm>
          <a:prstGeom prst="rect">
            <a:avLst/>
          </a:prstGeom>
        </p:spPr>
      </p:pic>
      <p:sp>
        <p:nvSpPr>
          <p:cNvPr id="6" name="object 6"/>
          <p:cNvSpPr txBox="1">
            <a:spLocks noGrp="1"/>
          </p:cNvSpPr>
          <p:nvPr>
            <p:ph type="title"/>
          </p:nvPr>
        </p:nvSpPr>
        <p:spPr>
          <a:xfrm>
            <a:off x="838200" y="457201"/>
            <a:ext cx="6858000"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lang="en-IN"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1C46F31-FC29-7053-996C-55FEBFFE3DA2}"/>
              </a:ext>
            </a:extLst>
          </p:cNvPr>
          <p:cNvSpPr txBox="1"/>
          <p:nvPr/>
        </p:nvSpPr>
        <p:spPr>
          <a:xfrm>
            <a:off x="182050" y="3962400"/>
            <a:ext cx="8475099" cy="470000"/>
          </a:xfrm>
          <a:prstGeom prst="rect">
            <a:avLst/>
          </a:prstGeom>
          <a:noFill/>
        </p:spPr>
        <p:txBody>
          <a:bodyPr wrap="square">
            <a:spAutoFit/>
          </a:bodyPr>
          <a:lstStyle/>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3">
            <a:extLst>
              <a:ext uri="{FF2B5EF4-FFF2-40B4-BE49-F238E27FC236}">
                <a16:creationId xmlns:a16="http://schemas.microsoft.com/office/drawing/2014/main" id="{D4828AE1-9C4B-6B3B-2FC3-D5F4EA5B215B}"/>
              </a:ext>
            </a:extLst>
          </p:cNvPr>
          <p:cNvSpPr>
            <a:spLocks noChangeArrowheads="1"/>
          </p:cNvSpPr>
          <p:nvPr/>
        </p:nvSpPr>
        <p:spPr bwMode="auto">
          <a:xfrm rot="10800000" flipV="1">
            <a:off x="914401" y="1981200"/>
            <a:ext cx="59436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Conditional Formatting:</a:t>
            </a:r>
            <a:r>
              <a:rPr kumimoji="0" lang="en-US" altLang="en-US" sz="2400" b="0" i="0" u="none" strike="noStrike" cap="none" normalizeH="0" baseline="0" dirty="0">
                <a:ln>
                  <a:noFill/>
                </a:ln>
                <a:solidFill>
                  <a:schemeClr val="tx1"/>
                </a:solidFill>
                <a:effectLst/>
                <a:latin typeface="Arial" panose="020B0604020202020204" pitchFamily="34" charset="0"/>
              </a:rPr>
              <a:t> Highlight missing values.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Arial" panose="020B0604020202020204" pitchFamily="34" charset="0"/>
              </a:rPr>
              <a:t>Filtering:</a:t>
            </a:r>
            <a:r>
              <a:rPr kumimoji="0" lang="en-US" altLang="en-US" sz="2400" b="0" i="0" u="none" strike="noStrike" cap="none" normalizeH="0" baseline="0" dirty="0">
                <a:ln>
                  <a:noFill/>
                </a:ln>
                <a:solidFill>
                  <a:schemeClr val="tx1"/>
                </a:solidFill>
                <a:effectLst/>
                <a:latin typeface="Arial" panose="020B0604020202020204" pitchFamily="34" charset="0"/>
              </a:rPr>
              <a:t> Exclude blank cells.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Arial" panose="020B0604020202020204" pitchFamily="34" charset="0"/>
              </a:rPr>
              <a:t>Formula:</a:t>
            </a:r>
            <a:r>
              <a:rPr kumimoji="0" lang="en-US" altLang="en-US" sz="2400" b="0" i="0" u="none" strike="noStrike" cap="none" normalizeH="0" baseline="0" dirty="0">
                <a:ln>
                  <a:noFill/>
                </a:ln>
                <a:solidFill>
                  <a:schemeClr val="tx1"/>
                </a:solidFill>
                <a:effectLst/>
                <a:latin typeface="Arial" panose="020B0604020202020204" pitchFamily="34" charset="0"/>
              </a:rPr>
              <a:t> Calculate the performance level of employees.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chemeClr val="tx1"/>
                </a:solidFill>
                <a:effectLst/>
                <a:latin typeface="Arial" panose="020B0604020202020204" pitchFamily="34" charset="0"/>
              </a:rPr>
              <a:t>Pivot Table:</a:t>
            </a:r>
            <a:r>
              <a:rPr kumimoji="0" lang="en-US" altLang="en-US" sz="2400" b="0" i="0" u="none" strike="noStrike" cap="none" normalizeH="0" baseline="0" dirty="0">
                <a:ln>
                  <a:noFill/>
                </a:ln>
                <a:solidFill>
                  <a:schemeClr val="tx1"/>
                </a:solidFill>
                <a:effectLst/>
                <a:latin typeface="Arial" panose="020B0604020202020204" pitchFamily="34" charset="0"/>
              </a:rPr>
              <a:t> Summarize employee data for analysis.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1" i="0" u="none" strike="noStrike" cap="none" normalizeH="0" baseline="0" dirty="0">
                <a:ln>
                  <a:noFill/>
                </a:ln>
                <a:solidFill>
                  <a:schemeClr val="tx1"/>
                </a:solidFill>
                <a:effectLst/>
                <a:latin typeface="Arial" panose="020B0604020202020204" pitchFamily="34" charset="0"/>
              </a:rPr>
              <a:t>Graph:</a:t>
            </a:r>
            <a:r>
              <a:rPr kumimoji="0" lang="en-US" altLang="en-US" sz="2400" b="0" i="0" u="none" strike="noStrike" cap="none" normalizeH="0" baseline="0" dirty="0">
                <a:ln>
                  <a:noFill/>
                </a:ln>
                <a:solidFill>
                  <a:schemeClr val="tx1"/>
                </a:solidFill>
                <a:effectLst/>
                <a:latin typeface="Arial" panose="020B0604020202020204" pitchFamily="34" charset="0"/>
              </a:rPr>
              <a:t> Visualize the results of the employee data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E2FB9-9539-3AE3-5A35-C131E2BC24EA}"/>
              </a:ext>
            </a:extLst>
          </p:cNvPr>
          <p:cNvSpPr>
            <a:spLocks noGrp="1"/>
          </p:cNvSpPr>
          <p:nvPr>
            <p:ph type="title"/>
          </p:nvPr>
        </p:nvSpPr>
        <p:spPr>
          <a:xfrm>
            <a:off x="1066800" y="990600"/>
            <a:ext cx="10681335" cy="758190"/>
          </a:xfrm>
        </p:spPr>
        <p:txBody>
          <a:bodyPr/>
          <a:lstStyle/>
          <a:p>
            <a:r>
              <a:rPr lang="en-US" sz="4800" spc="15" dirty="0"/>
              <a:t>THE</a:t>
            </a:r>
            <a:r>
              <a:rPr lang="en-US" sz="4800" spc="20" dirty="0"/>
              <a:t> "</a:t>
            </a:r>
            <a:r>
              <a:rPr lang="en-US" sz="4800" spc="10" dirty="0"/>
              <a:t>WOW"</a:t>
            </a:r>
            <a:r>
              <a:rPr lang="en-US" sz="4800" spc="85" dirty="0"/>
              <a:t> </a:t>
            </a:r>
            <a:r>
              <a:rPr lang="en-US" sz="4800" spc="10" dirty="0"/>
              <a:t>IN</a:t>
            </a:r>
            <a:r>
              <a:rPr lang="en-US" sz="4800" spc="-5" dirty="0"/>
              <a:t> </a:t>
            </a:r>
            <a:r>
              <a:rPr lang="en-US" sz="4800" spc="15" dirty="0"/>
              <a:t>OUR</a:t>
            </a:r>
            <a:r>
              <a:rPr lang="en-US" sz="4800" spc="-10" dirty="0"/>
              <a:t> </a:t>
            </a:r>
            <a:r>
              <a:rPr lang="en-US" sz="4800" spc="20" dirty="0"/>
              <a:t>SOLUTION</a:t>
            </a:r>
            <a:endParaRPr lang="en-IN" dirty="0"/>
          </a:p>
        </p:txBody>
      </p:sp>
      <p:sp>
        <p:nvSpPr>
          <p:cNvPr id="5" name="Rectangle 1">
            <a:extLst>
              <a:ext uri="{FF2B5EF4-FFF2-40B4-BE49-F238E27FC236}">
                <a16:creationId xmlns:a16="http://schemas.microsoft.com/office/drawing/2014/main" id="{CCF55A89-7185-FEBF-44F6-4DA8AF24F638}"/>
              </a:ext>
            </a:extLst>
          </p:cNvPr>
          <p:cNvSpPr>
            <a:spLocks noGrp="1" noChangeArrowheads="1"/>
          </p:cNvSpPr>
          <p:nvPr>
            <p:ph type="body" idx="1"/>
          </p:nvPr>
        </p:nvSpPr>
        <p:spPr bwMode="auto">
          <a:xfrm>
            <a:off x="1295400" y="2533720"/>
            <a:ext cx="80010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'WOW' Factor</a:t>
            </a:r>
            <a:r>
              <a:rPr kumimoji="0" lang="en-US" altLang="en-US" sz="1800" b="0" i="0" u="none" strike="noStrike" cap="none" normalizeH="0" baseline="0" dirty="0">
                <a:ln>
                  <a:noFill/>
                </a:ln>
                <a:solidFill>
                  <a:schemeClr val="tx1"/>
                </a:solidFill>
                <a:effectLst/>
                <a:latin typeface="Arial" panose="020B0604020202020204" pitchFamily="34" charset="0"/>
              </a:rPr>
              <a:t>: Interactive data filtering with multiple slicers.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Ease of Use</a:t>
            </a:r>
            <a:r>
              <a:rPr kumimoji="0" lang="en-US" altLang="en-US" sz="1800" b="0" i="0" u="none" strike="noStrike" cap="none" normalizeH="0" baseline="0" dirty="0">
                <a:ln>
                  <a:noFill/>
                </a:ln>
                <a:solidFill>
                  <a:schemeClr val="tx1"/>
                </a:solidFill>
                <a:effectLst/>
                <a:latin typeface="Arial" panose="020B0604020202020204" pitchFamily="34" charset="0"/>
              </a:rPr>
              <a:t>: Simplifies navigation through complex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Comparative Analysis</a:t>
            </a:r>
            <a:r>
              <a:rPr kumimoji="0" lang="en-US" altLang="en-US" sz="1800" b="0" i="0" u="none" strike="noStrike" cap="none" normalizeH="0" baseline="0" dirty="0">
                <a:ln>
                  <a:noFill/>
                </a:ln>
                <a:solidFill>
                  <a:schemeClr val="tx1"/>
                </a:solidFill>
                <a:effectLst/>
                <a:latin typeface="Arial" panose="020B0604020202020204" pitchFamily="34" charset="0"/>
              </a:rPr>
              <a:t>: Allows easy isolation and comparison of data points.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Actionable Insights</a:t>
            </a:r>
            <a:r>
              <a:rPr kumimoji="0" lang="en-US" altLang="en-US" sz="1800" b="0" i="0" u="none" strike="noStrike" cap="none" normalizeH="0" baseline="0" dirty="0">
                <a:ln>
                  <a:noFill/>
                </a:ln>
                <a:solidFill>
                  <a:schemeClr val="tx1"/>
                </a:solidFill>
                <a:effectLst/>
                <a:latin typeface="Arial" panose="020B0604020202020204" pitchFamily="34" charset="0"/>
              </a:rPr>
              <a:t>: Transforms raw data into valuable insights quickly.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Decision-Making</a:t>
            </a:r>
            <a:r>
              <a:rPr kumimoji="0" lang="en-US" altLang="en-US" sz="1800" b="0" i="0" u="none" strike="noStrike" cap="none" normalizeH="0" baseline="0" dirty="0">
                <a:ln>
                  <a:noFill/>
                </a:ln>
                <a:solidFill>
                  <a:schemeClr val="tx1"/>
                </a:solidFill>
                <a:effectLst/>
                <a:latin typeface="Arial" panose="020B0604020202020204" pitchFamily="34" charset="0"/>
              </a:rPr>
              <a:t>: Improves user engagement and decision-making efficiency.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5612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248900"/>
            <a:ext cx="6096000" cy="758190"/>
          </a:xfrm>
        </p:spPr>
        <p:txBody>
          <a:bodyPr/>
          <a:lstStyle/>
          <a:p>
            <a:r>
              <a:rPr lang="en-IN" dirty="0"/>
              <a:t>Dataset Description</a:t>
            </a:r>
          </a:p>
        </p:txBody>
      </p:sp>
      <p:sp>
        <p:nvSpPr>
          <p:cNvPr id="6" name="TextBox 5">
            <a:extLst>
              <a:ext uri="{FF2B5EF4-FFF2-40B4-BE49-F238E27FC236}">
                <a16:creationId xmlns:a16="http://schemas.microsoft.com/office/drawing/2014/main" id="{F1FE9F62-C2B1-B9ED-252D-9709CEF34363}"/>
              </a:ext>
            </a:extLst>
          </p:cNvPr>
          <p:cNvSpPr txBox="1"/>
          <p:nvPr/>
        </p:nvSpPr>
        <p:spPr>
          <a:xfrm>
            <a:off x="533400" y="1447800"/>
            <a:ext cx="10668000" cy="4093428"/>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Employee ID: Unique identifier for each employee in the organization.</a:t>
            </a:r>
          </a:p>
          <a:p>
            <a:r>
              <a:rPr lang="en-US" sz="2000" dirty="0">
                <a:latin typeface="Times New Roman" panose="02020603050405020304" pitchFamily="18" charset="0"/>
                <a:cs typeface="Times New Roman" panose="02020603050405020304" pitchFamily="18" charset="0"/>
              </a:rPr>
              <a:t>First Name: The first name of the employee.</a:t>
            </a:r>
          </a:p>
          <a:p>
            <a:r>
              <a:rPr lang="en-US" sz="2000" dirty="0">
                <a:latin typeface="Times New Roman" panose="02020603050405020304" pitchFamily="18" charset="0"/>
                <a:cs typeface="Times New Roman" panose="02020603050405020304" pitchFamily="18" charset="0"/>
              </a:rPr>
              <a:t>Last Name: The last name of the employee.</a:t>
            </a:r>
          </a:p>
          <a:p>
            <a:r>
              <a:rPr lang="en-US" sz="2000" dirty="0">
                <a:latin typeface="Times New Roman" panose="02020603050405020304" pitchFamily="18" charset="0"/>
                <a:cs typeface="Times New Roman" panose="02020603050405020304" pitchFamily="18" charset="0"/>
              </a:rPr>
              <a:t>Start Date: The date when the employee started working for the organization.</a:t>
            </a:r>
          </a:p>
          <a:p>
            <a:r>
              <a:rPr lang="en-US" sz="2000" dirty="0">
                <a:latin typeface="Times New Roman" panose="02020603050405020304" pitchFamily="18" charset="0"/>
                <a:cs typeface="Times New Roman" panose="02020603050405020304" pitchFamily="18" charset="0"/>
              </a:rPr>
              <a:t>Exit Date: The date when the employee left or exited the organization (if applicable).</a:t>
            </a:r>
          </a:p>
          <a:p>
            <a:r>
              <a:rPr lang="en-US" sz="2000" dirty="0">
                <a:latin typeface="Times New Roman" panose="02020603050405020304" pitchFamily="18" charset="0"/>
                <a:cs typeface="Times New Roman" panose="02020603050405020304" pitchFamily="18" charset="0"/>
              </a:rPr>
              <a:t>Title: The job title or position of the employee within the organization.</a:t>
            </a:r>
          </a:p>
          <a:p>
            <a:r>
              <a:rPr lang="en-US" sz="2000" dirty="0">
                <a:latin typeface="Times New Roman" panose="02020603050405020304" pitchFamily="18" charset="0"/>
                <a:cs typeface="Times New Roman" panose="02020603050405020304" pitchFamily="18" charset="0"/>
              </a:rPr>
              <a:t>Supervisor: The name of the employee's immediate supervisor or manager.</a:t>
            </a:r>
          </a:p>
          <a:p>
            <a:r>
              <a:rPr lang="en-US" sz="2000" dirty="0">
                <a:latin typeface="Times New Roman" panose="02020603050405020304" pitchFamily="18" charset="0"/>
                <a:cs typeface="Times New Roman" panose="02020603050405020304" pitchFamily="18" charset="0"/>
              </a:rPr>
              <a:t>Email: The email address associated with the employee's communication within the organization.</a:t>
            </a:r>
          </a:p>
          <a:p>
            <a:r>
              <a:rPr lang="en-US" sz="2000" dirty="0">
                <a:latin typeface="Times New Roman" panose="02020603050405020304" pitchFamily="18" charset="0"/>
                <a:cs typeface="Times New Roman" panose="02020603050405020304" pitchFamily="18" charset="0"/>
              </a:rPr>
              <a:t>Business Unit: The specific business unit or department to which the employee belongs.</a:t>
            </a:r>
          </a:p>
          <a:p>
            <a:r>
              <a:rPr lang="en-US" sz="2000" dirty="0">
                <a:latin typeface="Times New Roman" panose="02020603050405020304" pitchFamily="18" charset="0"/>
                <a:cs typeface="Times New Roman" panose="02020603050405020304" pitchFamily="18" charset="0"/>
              </a:rPr>
              <a:t>Employee Status: The current employment status of the employee (e.g., Active, On Leave, Terminated).</a:t>
            </a:r>
          </a:p>
          <a:p>
            <a:r>
              <a:rPr lang="en-US" sz="2000" dirty="0">
                <a:latin typeface="Times New Roman" panose="02020603050405020304" pitchFamily="18" charset="0"/>
                <a:cs typeface="Times New Roman" panose="02020603050405020304" pitchFamily="18" charset="0"/>
              </a:rPr>
              <a:t>Employee Type: The type of employment the employee has (e.g., Full-time, Part-time, Contract).Pay Zone: The pay zone or salary band to which the employee's compensation </a:t>
            </a:r>
            <a:r>
              <a:rPr lang="en-US" sz="2000" dirty="0" err="1">
                <a:latin typeface="Times New Roman" panose="02020603050405020304" pitchFamily="18" charset="0"/>
                <a:cs typeface="Times New Roman" panose="02020603050405020304" pitchFamily="18" charset="0"/>
              </a:rPr>
              <a:t>falls.Employee</a:t>
            </a:r>
            <a:endParaRPr lang="en-US" sz="2000" dirty="0">
              <a:latin typeface="Times New Roman" panose="02020603050405020304" pitchFamily="18" charset="0"/>
              <a:cs typeface="Times New Roman" panose="02020603050405020304" pitchFamily="18" charset="0"/>
            </a:endParaRPr>
          </a:p>
        </p:txBody>
      </p:sp>
      <p:pic>
        <p:nvPicPr>
          <p:cNvPr id="7" name="object 6">
            <a:extLst>
              <a:ext uri="{FF2B5EF4-FFF2-40B4-BE49-F238E27FC236}">
                <a16:creationId xmlns:a16="http://schemas.microsoft.com/office/drawing/2014/main" id="{58D60BD1-D335-CC82-3F08-DA7FEFB293A6}"/>
              </a:ext>
            </a:extLst>
          </p:cNvPr>
          <p:cNvPicPr/>
          <p:nvPr/>
        </p:nvPicPr>
        <p:blipFill>
          <a:blip r:embed="rId2" cstate="print"/>
          <a:stretch>
            <a:fillRect/>
          </a:stretch>
        </p:blipFill>
        <p:spPr>
          <a:xfrm>
            <a:off x="10424652" y="2662564"/>
            <a:ext cx="1767348" cy="1971675"/>
          </a:xfrm>
          <a:prstGeom prst="rect">
            <a:avLst/>
          </a:prstGeom>
        </p:spPr>
      </p:pic>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TotalTime>
  <Words>1051</Words>
  <Application>Microsoft Office PowerPoint</Application>
  <PresentationFormat>Widescreen</PresentationFormat>
  <Paragraphs>93</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Bahnschrift Light</vt:lpstr>
      <vt:lpstr>Calibri</vt:lpstr>
      <vt:lpstr>Roboto</vt:lpstr>
      <vt:lpstr>Source Sans Pro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THE "WOW" IN OUR SOLUTION</vt:lpstr>
      <vt:lpstr>Dataset Description</vt:lpstr>
      <vt:lpstr>PowerPoint Presentation</vt:lpstr>
      <vt:lpstr>PowerPoint Presentation</vt:lpstr>
      <vt:lpstr>SUMMARY: ​ FOR MY PROJECT I HAD USE PIVOT TABLES FOR EMPLOYEE DATA ANALYSIS.  ​I HAVE USED SLICER TOOL IN ORDER TO CLASSIFY EMPLOYEES ON THE BASIS OF CONTRACT- FULL TIME AND PART TIME</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Sucharittha Kesavan</cp:lastModifiedBy>
  <cp:revision>13</cp:revision>
  <dcterms:created xsi:type="dcterms:W3CDTF">2024-03-29T15:07:22Z</dcterms:created>
  <dcterms:modified xsi:type="dcterms:W3CDTF">2024-08-30T20:18:00Z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