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5" r:id="rId7"/>
    <p:sldId id="266"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38CF0-0476-4D04-A19E-813B46953FAD}"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271799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38CF0-0476-4D04-A19E-813B46953FAD}"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367618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38CF0-0476-4D04-A19E-813B46953FAD}"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175402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38CF0-0476-4D04-A19E-813B46953FAD}"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167599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38CF0-0476-4D04-A19E-813B46953FAD}"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126308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38CF0-0476-4D04-A19E-813B46953FAD}"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365592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38CF0-0476-4D04-A19E-813B46953FAD}"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414657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38CF0-0476-4D04-A19E-813B46953FAD}"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371089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38CF0-0476-4D04-A19E-813B46953FAD}"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281446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38CF0-0476-4D04-A19E-813B46953FAD}"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419970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38CF0-0476-4D04-A19E-813B46953FAD}"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D2F1-76E0-4CCD-81AB-1A9488B7EDD8}" type="slidenum">
              <a:rPr lang="en-US" smtClean="0"/>
              <a:t>‹#›</a:t>
            </a:fld>
            <a:endParaRPr lang="en-US"/>
          </a:p>
        </p:txBody>
      </p:sp>
    </p:spTree>
    <p:extLst>
      <p:ext uri="{BB962C8B-B14F-4D97-AF65-F5344CB8AC3E}">
        <p14:creationId xmlns:p14="http://schemas.microsoft.com/office/powerpoint/2010/main" val="20122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38CF0-0476-4D04-A19E-813B46953FAD}"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D2F1-76E0-4CCD-81AB-1A9488B7EDD8}" type="slidenum">
              <a:rPr lang="en-US" smtClean="0"/>
              <a:t>‹#›</a:t>
            </a:fld>
            <a:endParaRPr lang="en-US"/>
          </a:p>
        </p:txBody>
      </p:sp>
    </p:spTree>
    <p:extLst>
      <p:ext uri="{BB962C8B-B14F-4D97-AF65-F5344CB8AC3E}">
        <p14:creationId xmlns:p14="http://schemas.microsoft.com/office/powerpoint/2010/main" val="292129201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253" y="256374"/>
            <a:ext cx="9144000" cy="2387600"/>
          </a:xfrm>
        </p:spPr>
        <p:txBody>
          <a:bodyPr/>
          <a:lstStyle/>
          <a:p>
            <a:r>
              <a:rPr lang="en-US" dirty="0" smtClean="0"/>
              <a:t>TURO Case Study</a:t>
            </a:r>
            <a:endParaRPr lang="en-US" dirty="0"/>
          </a:p>
        </p:txBody>
      </p:sp>
      <p:sp>
        <p:nvSpPr>
          <p:cNvPr id="3" name="Subtitle 2"/>
          <p:cNvSpPr>
            <a:spLocks noGrp="1"/>
          </p:cNvSpPr>
          <p:nvPr>
            <p:ph type="subTitle" idx="1"/>
          </p:nvPr>
        </p:nvSpPr>
        <p:spPr>
          <a:xfrm>
            <a:off x="789061" y="4362613"/>
            <a:ext cx="9144000" cy="1655762"/>
          </a:xfrm>
        </p:spPr>
        <p:txBody>
          <a:bodyPr>
            <a:normAutofit lnSpcReduction="10000"/>
          </a:bodyPr>
          <a:lstStyle/>
          <a:p>
            <a:pPr algn="l"/>
            <a:r>
              <a:rPr lang="en-US" dirty="0" err="1" smtClean="0"/>
              <a:t>Sucharu</a:t>
            </a:r>
            <a:r>
              <a:rPr lang="en-US" dirty="0" smtClean="0"/>
              <a:t> Gupta</a:t>
            </a:r>
          </a:p>
          <a:p>
            <a:pPr algn="l"/>
            <a:r>
              <a:rPr lang="en-US" dirty="0" smtClean="0"/>
              <a:t>Masters in Statistics, San Jose State University</a:t>
            </a:r>
          </a:p>
          <a:p>
            <a:pPr algn="l"/>
            <a:r>
              <a:rPr lang="en-US" dirty="0" smtClean="0"/>
              <a:t>sucharu7115@gmail.com</a:t>
            </a:r>
          </a:p>
          <a:p>
            <a:pPr algn="l"/>
            <a:r>
              <a:rPr lang="en-US" dirty="0" smtClean="0"/>
              <a:t>669-236-9765</a:t>
            </a:r>
          </a:p>
          <a:p>
            <a:pPr algn="l"/>
            <a:endParaRPr lang="en-US" dirty="0" smtClean="0"/>
          </a:p>
          <a:p>
            <a:pPr algn="l"/>
            <a:endParaRPr lang="en-US" dirty="0" smtClean="0"/>
          </a:p>
        </p:txBody>
      </p:sp>
    </p:spTree>
    <p:extLst>
      <p:ext uri="{BB962C8B-B14F-4D97-AF65-F5344CB8AC3E}">
        <p14:creationId xmlns:p14="http://schemas.microsoft.com/office/powerpoint/2010/main" val="10712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108752"/>
            <a:ext cx="10515600" cy="993656"/>
          </a:xfrm>
        </p:spPr>
        <p:txBody>
          <a:bodyPr/>
          <a:lstStyle/>
          <a:p>
            <a:r>
              <a:rPr lang="en-US" dirty="0" smtClean="0"/>
              <a:t>Data Analysis</a:t>
            </a:r>
            <a:endParaRPr lang="en-US" dirty="0"/>
          </a:p>
        </p:txBody>
      </p:sp>
      <p:sp>
        <p:nvSpPr>
          <p:cNvPr id="3" name="Content Placeholder 2"/>
          <p:cNvSpPr>
            <a:spLocks noGrp="1"/>
          </p:cNvSpPr>
          <p:nvPr>
            <p:ph idx="1"/>
          </p:nvPr>
        </p:nvSpPr>
        <p:spPr>
          <a:xfrm>
            <a:off x="804016" y="1007025"/>
            <a:ext cx="10515600" cy="4351338"/>
          </a:xfrm>
        </p:spPr>
        <p:txBody>
          <a:bodyPr>
            <a:normAutofit/>
          </a:bodyPr>
          <a:lstStyle/>
          <a:p>
            <a:r>
              <a:rPr lang="en-US" sz="1800" dirty="0" smtClean="0"/>
              <a:t>Created Four Frequency tables from Reservation and vehicle data.</a:t>
            </a:r>
          </a:p>
          <a:p>
            <a:pPr lvl="1"/>
            <a:r>
              <a:rPr lang="en-US" sz="1800" dirty="0" smtClean="0"/>
              <a:t>Scenario 1 has  the total number of Reservations(All three type) for each vehicle ID</a:t>
            </a:r>
          </a:p>
          <a:p>
            <a:pPr lvl="1"/>
            <a:r>
              <a:rPr lang="en-US" sz="1800" dirty="0" smtClean="0"/>
              <a:t>Scenario 2 has </a:t>
            </a:r>
            <a:r>
              <a:rPr lang="en-US" sz="1800" dirty="0" smtClean="0"/>
              <a:t>Total number of Hourly Reservations for each vehicle ID</a:t>
            </a:r>
          </a:p>
          <a:p>
            <a:pPr lvl="1"/>
            <a:r>
              <a:rPr lang="en-US" sz="1800" dirty="0" smtClean="0"/>
              <a:t>Scenario 3 has </a:t>
            </a:r>
            <a:r>
              <a:rPr lang="en-US" sz="1800" dirty="0" smtClean="0"/>
              <a:t>Total number of Daily </a:t>
            </a:r>
            <a:r>
              <a:rPr lang="en-US" sz="1800" dirty="0" smtClean="0"/>
              <a:t>Reservations for each vehicle ID</a:t>
            </a:r>
          </a:p>
          <a:p>
            <a:pPr lvl="1"/>
            <a:r>
              <a:rPr lang="en-US" sz="1800" dirty="0" smtClean="0"/>
              <a:t>Scenario 4 has Total number of Weekly Reservations for each vehicle ID</a:t>
            </a:r>
          </a:p>
          <a:p>
            <a:pPr lvl="1"/>
            <a:endParaRPr lang="en-US" sz="1800" dirty="0" smtClean="0"/>
          </a:p>
          <a:p>
            <a:pPr marL="457200" lvl="1" indent="0">
              <a:buNone/>
            </a:pPr>
            <a:r>
              <a:rPr lang="en-US" sz="1800" dirty="0" smtClean="0"/>
              <a:t>Reason for above 4 scenarios is that there can be different factors which can affect different type of </a:t>
            </a:r>
            <a:r>
              <a:rPr lang="en-US" sz="1800" dirty="0"/>
              <a:t>R</a:t>
            </a:r>
            <a:r>
              <a:rPr lang="en-US" sz="1800" dirty="0" smtClean="0"/>
              <a:t>eservations differently.</a:t>
            </a:r>
            <a:endParaRPr lang="en-US" sz="1800" dirty="0"/>
          </a:p>
          <a:p>
            <a:pPr lvl="1"/>
            <a:endParaRPr lang="en-US" sz="1800" dirty="0" smtClean="0"/>
          </a:p>
          <a:p>
            <a:pPr marL="457200" lvl="1" indent="0">
              <a:buNone/>
            </a:pPr>
            <a:endParaRPr lang="en-US" sz="1800" dirty="0" smtClean="0"/>
          </a:p>
          <a:p>
            <a:endParaRPr lang="en-US" sz="1800"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61" y="3455830"/>
            <a:ext cx="4562742" cy="3205612"/>
          </a:xfrm>
          <a:prstGeom prst="rect">
            <a:avLst/>
          </a:prstGeom>
        </p:spPr>
      </p:pic>
      <p:sp>
        <p:nvSpPr>
          <p:cNvPr id="5" name="TextBox 4"/>
          <p:cNvSpPr txBox="1"/>
          <p:nvPr/>
        </p:nvSpPr>
        <p:spPr>
          <a:xfrm>
            <a:off x="5726397" y="4232029"/>
            <a:ext cx="3435409" cy="1200329"/>
          </a:xfrm>
          <a:prstGeom prst="rect">
            <a:avLst/>
          </a:prstGeom>
          <a:noFill/>
        </p:spPr>
        <p:txBody>
          <a:bodyPr wrap="square" rtlCol="0">
            <a:spAutoFit/>
          </a:bodyPr>
          <a:lstStyle/>
          <a:p>
            <a:r>
              <a:rPr lang="en-US" dirty="0" smtClean="0"/>
              <a:t>We can see there are significant number of reservations for all three types. So we have sufficient data to analyze them Individually. </a:t>
            </a:r>
            <a:endParaRPr lang="en-US" dirty="0"/>
          </a:p>
        </p:txBody>
      </p:sp>
      <p:sp>
        <p:nvSpPr>
          <p:cNvPr id="6" name="TextBox 5"/>
          <p:cNvSpPr txBox="1"/>
          <p:nvPr/>
        </p:nvSpPr>
        <p:spPr>
          <a:xfrm>
            <a:off x="1579015" y="3754945"/>
            <a:ext cx="794758" cy="369332"/>
          </a:xfrm>
          <a:prstGeom prst="rect">
            <a:avLst/>
          </a:prstGeom>
          <a:noFill/>
        </p:spPr>
        <p:txBody>
          <a:bodyPr wrap="square" rtlCol="0">
            <a:spAutoFit/>
          </a:bodyPr>
          <a:lstStyle/>
          <a:p>
            <a:r>
              <a:rPr lang="en-US" dirty="0" smtClean="0"/>
              <a:t>2339</a:t>
            </a:r>
            <a:endParaRPr lang="en-US" dirty="0"/>
          </a:p>
        </p:txBody>
      </p:sp>
      <p:sp>
        <p:nvSpPr>
          <p:cNvPr id="7" name="TextBox 6"/>
          <p:cNvSpPr txBox="1"/>
          <p:nvPr/>
        </p:nvSpPr>
        <p:spPr>
          <a:xfrm>
            <a:off x="2797682" y="3982341"/>
            <a:ext cx="734937" cy="369332"/>
          </a:xfrm>
          <a:prstGeom prst="rect">
            <a:avLst/>
          </a:prstGeom>
          <a:noFill/>
        </p:spPr>
        <p:txBody>
          <a:bodyPr wrap="square" rtlCol="0">
            <a:spAutoFit/>
          </a:bodyPr>
          <a:lstStyle/>
          <a:p>
            <a:r>
              <a:rPr lang="en-US" dirty="0" smtClean="0"/>
              <a:t>2057</a:t>
            </a:r>
            <a:endParaRPr lang="en-US" dirty="0"/>
          </a:p>
        </p:txBody>
      </p:sp>
      <p:sp>
        <p:nvSpPr>
          <p:cNvPr id="8" name="TextBox 7"/>
          <p:cNvSpPr txBox="1"/>
          <p:nvPr/>
        </p:nvSpPr>
        <p:spPr>
          <a:xfrm>
            <a:off x="3943529" y="4047363"/>
            <a:ext cx="649480" cy="369332"/>
          </a:xfrm>
          <a:prstGeom prst="rect">
            <a:avLst/>
          </a:prstGeom>
          <a:noFill/>
        </p:spPr>
        <p:txBody>
          <a:bodyPr wrap="square" rtlCol="0">
            <a:spAutoFit/>
          </a:bodyPr>
          <a:lstStyle/>
          <a:p>
            <a:r>
              <a:rPr lang="en-US" dirty="0" smtClean="0"/>
              <a:t>1980</a:t>
            </a:r>
            <a:endParaRPr lang="en-US" dirty="0"/>
          </a:p>
        </p:txBody>
      </p:sp>
    </p:spTree>
    <p:extLst>
      <p:ext uri="{BB962C8B-B14F-4D97-AF65-F5344CB8AC3E}">
        <p14:creationId xmlns:p14="http://schemas.microsoft.com/office/powerpoint/2010/main" val="2127835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14" y="783037"/>
            <a:ext cx="10515600" cy="4351338"/>
          </a:xfrm>
        </p:spPr>
        <p:txBody>
          <a:bodyPr/>
          <a:lstStyle/>
          <a:p>
            <a:pPr marL="0" indent="0">
              <a:spcBef>
                <a:spcPct val="0"/>
              </a:spcBef>
              <a:buNone/>
            </a:pPr>
            <a:r>
              <a:rPr lang="en-US" sz="4400" dirty="0" smtClean="0">
                <a:latin typeface="+mj-lt"/>
                <a:ea typeface="+mj-ea"/>
                <a:cs typeface="+mj-cs"/>
              </a:rPr>
              <a:t>Statistical Distribution </a:t>
            </a:r>
            <a:r>
              <a:rPr lang="en-US" sz="4400" dirty="0">
                <a:latin typeface="+mj-lt"/>
                <a:ea typeface="+mj-ea"/>
                <a:cs typeface="+mj-cs"/>
              </a:rPr>
              <a:t>Selection</a:t>
            </a:r>
          </a:p>
          <a:p>
            <a:pPr lvl="1"/>
            <a:endParaRPr lang="en-US" dirty="0" smtClean="0"/>
          </a:p>
          <a:p>
            <a:pPr lvl="1"/>
            <a:r>
              <a:rPr lang="en-US" dirty="0" smtClean="0"/>
              <a:t>This is frequency based data so have to use either Poison distribution or Negative binomial distribution.</a:t>
            </a:r>
          </a:p>
          <a:p>
            <a:pPr lvl="1"/>
            <a:r>
              <a:rPr lang="en-US" dirty="0" smtClean="0"/>
              <a:t>I chose Negative Binomial  for analysis not Poison distribution</a:t>
            </a:r>
          </a:p>
          <a:p>
            <a:pPr lvl="2"/>
            <a:r>
              <a:rPr lang="en-US" dirty="0" smtClean="0"/>
              <a:t>Poison Distribution is good only when Mean is equal to Variance of response variable. In following table we can see in all the Scenarios Mean is not equal to Variance. So this is an over dispersed data, for such data Negative Binomial is best for analysis.</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3813536783"/>
              </p:ext>
            </p:extLst>
          </p:nvPr>
        </p:nvGraphicFramePr>
        <p:xfrm>
          <a:off x="3521755" y="4235050"/>
          <a:ext cx="3015777" cy="1943561"/>
        </p:xfrm>
        <a:graphic>
          <a:graphicData uri="http://schemas.openxmlformats.org/drawingml/2006/table">
            <a:tbl>
              <a:tblPr/>
              <a:tblGrid>
                <a:gridCol w="1046291"/>
                <a:gridCol w="984743"/>
                <a:gridCol w="984743"/>
              </a:tblGrid>
              <a:tr h="513285">
                <a:tc>
                  <a:txBody>
                    <a:bodyPr/>
                    <a:lstStyle/>
                    <a:p>
                      <a:pPr algn="ctr" fontAlgn="ctr"/>
                      <a:r>
                        <a:rPr lang="en-US" sz="1100" b="0" i="0" u="none" strike="noStrike" dirty="0">
                          <a:solidFill>
                            <a:srgbClr val="000000"/>
                          </a:solidFill>
                          <a:effectLst/>
                          <a:latin typeface="Calibri" panose="020F0502020204030204" pitchFamily="34" charset="0"/>
                        </a:rPr>
                        <a:t>Cases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Mean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Variance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r>
              <a:tr h="357569">
                <a:tc>
                  <a:txBody>
                    <a:bodyPr/>
                    <a:lstStyle/>
                    <a:p>
                      <a:pPr algn="ctr" fontAlgn="ctr"/>
                      <a:r>
                        <a:rPr lang="en-US" sz="1100" b="0" i="0" u="none" strike="noStrike">
                          <a:solidFill>
                            <a:srgbClr val="000000"/>
                          </a:solidFill>
                          <a:effectLst/>
                          <a:latin typeface="Calibri" panose="020F0502020204030204" pitchFamily="34" charset="0"/>
                        </a:rPr>
                        <a:t>Scenario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6.37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23.63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r>
              <a:tr h="357569">
                <a:tc>
                  <a:txBody>
                    <a:bodyPr/>
                    <a:lstStyle/>
                    <a:p>
                      <a:pPr algn="ctr" fontAlgn="ctr"/>
                      <a:r>
                        <a:rPr lang="en-US" sz="1100" b="0" i="0" u="none" strike="noStrike">
                          <a:solidFill>
                            <a:srgbClr val="000000"/>
                          </a:solidFill>
                          <a:effectLst/>
                          <a:latin typeface="Calibri" panose="020F0502020204030204" pitchFamily="34" charset="0"/>
                        </a:rPr>
                        <a:t>Scenario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2.34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4.77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r>
              <a:tr h="357569">
                <a:tc>
                  <a:txBody>
                    <a:bodyPr/>
                    <a:lstStyle/>
                    <a:p>
                      <a:pPr algn="ctr" fontAlgn="ctr"/>
                      <a:r>
                        <a:rPr lang="en-US" sz="1100" b="0" i="0" u="none" strike="noStrike" dirty="0">
                          <a:solidFill>
                            <a:srgbClr val="000000"/>
                          </a:solidFill>
                          <a:effectLst/>
                          <a:latin typeface="Calibri" panose="020F0502020204030204" pitchFamily="34" charset="0"/>
                        </a:rPr>
                        <a:t>Scenario 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dirty="0">
                          <a:solidFill>
                            <a:srgbClr val="000000"/>
                          </a:solidFill>
                          <a:effectLst/>
                          <a:latin typeface="Calibri" panose="020F0502020204030204" pitchFamily="34" charset="0"/>
                        </a:rPr>
                        <a:t>2.06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3.82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r>
              <a:tr h="357569">
                <a:tc>
                  <a:txBody>
                    <a:bodyPr/>
                    <a:lstStyle/>
                    <a:p>
                      <a:pPr algn="ctr" fontAlgn="ctr"/>
                      <a:r>
                        <a:rPr lang="en-US" sz="1100" b="0" i="0" u="none" strike="noStrike">
                          <a:solidFill>
                            <a:srgbClr val="000000"/>
                          </a:solidFill>
                          <a:effectLst/>
                          <a:latin typeface="Calibri" panose="020F0502020204030204" pitchFamily="34" charset="0"/>
                        </a:rPr>
                        <a:t>Scenario 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a:solidFill>
                            <a:srgbClr val="000000"/>
                          </a:solidFill>
                          <a:effectLst/>
                          <a:latin typeface="Calibri" panose="020F0502020204030204" pitchFamily="34" charset="0"/>
                        </a:rPr>
                        <a:t>1.98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1100" b="0" i="0" u="none" strike="noStrike" dirty="0">
                          <a:solidFill>
                            <a:srgbClr val="000000"/>
                          </a:solidFill>
                          <a:effectLst/>
                          <a:latin typeface="Calibri" panose="020F0502020204030204" pitchFamily="34" charset="0"/>
                        </a:rPr>
                        <a:t>3.58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r>
            </a:tbl>
          </a:graphicData>
        </a:graphic>
      </p:graphicFrame>
    </p:spTree>
    <p:extLst>
      <p:ext uri="{BB962C8B-B14F-4D97-AF65-F5344CB8AC3E}">
        <p14:creationId xmlns:p14="http://schemas.microsoft.com/office/powerpoint/2010/main" val="3469018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40928" y="4408825"/>
            <a:ext cx="4289990" cy="461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18559" y="498387"/>
            <a:ext cx="10515600" cy="4351338"/>
          </a:xfrm>
        </p:spPr>
        <p:txBody>
          <a:bodyPr>
            <a:normAutofit/>
          </a:bodyPr>
          <a:lstStyle/>
          <a:p>
            <a:pPr marL="0" indent="0">
              <a:buNone/>
            </a:pPr>
            <a:r>
              <a:rPr lang="en-US" sz="3200" dirty="0" smtClean="0"/>
              <a:t>Plot between actual price and recommended price</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28" y="1152506"/>
            <a:ext cx="4059252" cy="2530272"/>
          </a:xfrm>
          <a:prstGeom prst="rect">
            <a:avLst/>
          </a:prstGeom>
        </p:spPr>
      </p:pic>
      <p:sp>
        <p:nvSpPr>
          <p:cNvPr id="6" name="TextBox 5"/>
          <p:cNvSpPr txBox="1"/>
          <p:nvPr/>
        </p:nvSpPr>
        <p:spPr>
          <a:xfrm>
            <a:off x="5632391" y="1786823"/>
            <a:ext cx="5314772" cy="923330"/>
          </a:xfrm>
          <a:prstGeom prst="rect">
            <a:avLst/>
          </a:prstGeom>
          <a:noFill/>
        </p:spPr>
        <p:txBody>
          <a:bodyPr wrap="square" rtlCol="0">
            <a:spAutoFit/>
          </a:bodyPr>
          <a:lstStyle/>
          <a:p>
            <a:r>
              <a:rPr lang="en-US" dirty="0" smtClean="0"/>
              <a:t>We can see from the Graph that there is positive correlation between actual price and recommended price and the correlation amount is 75.9%</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03581762"/>
              </p:ext>
            </p:extLst>
          </p:nvPr>
        </p:nvGraphicFramePr>
        <p:xfrm>
          <a:off x="718559" y="3833548"/>
          <a:ext cx="4171059" cy="1587176"/>
        </p:xfrm>
        <a:graphic>
          <a:graphicData uri="http://schemas.openxmlformats.org/drawingml/2006/table">
            <a:tbl>
              <a:tblPr/>
              <a:tblGrid>
                <a:gridCol w="1183279"/>
                <a:gridCol w="680386"/>
                <a:gridCol w="769132"/>
                <a:gridCol w="606430"/>
                <a:gridCol w="931832"/>
              </a:tblGrid>
              <a:tr h="198397">
                <a:tc>
                  <a:txBody>
                    <a:bodyPr/>
                    <a:lstStyle/>
                    <a:p>
                      <a:pPr algn="ctr" fontAlgn="ctr"/>
                      <a:r>
                        <a:rPr lang="en-US" sz="800" b="0" i="0" u="none" strike="noStrike" dirty="0">
                          <a:solidFill>
                            <a:srgbClr val="222222"/>
                          </a:solidFill>
                          <a:effectLst/>
                          <a:latin typeface="Arial" panose="020B0604020202020204" pitchFamily="34" charset="0"/>
                        </a:rPr>
                        <a:t>Coefficients: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Estimate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Std. Error</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z value</a:t>
                      </a:r>
                    </a:p>
                  </a:txBody>
                  <a:tcPr marL="7620" marR="7620" marT="7620" marB="0" anchor="b">
                    <a:lnL>
                      <a:noFill/>
                    </a:lnL>
                    <a:lnR>
                      <a:noFill/>
                    </a:lnR>
                    <a:lnT>
                      <a:noFill/>
                    </a:lnT>
                    <a:lnB>
                      <a:noFill/>
                    </a:lnB>
                  </a:tcPr>
                </a:tc>
                <a:tc>
                  <a:txBody>
                    <a:bodyPr/>
                    <a:lstStyle/>
                    <a:p>
                      <a:pPr algn="ctr" fontAlgn="b"/>
                      <a:r>
                        <a:rPr lang="en-US" sz="1100" b="1" i="0" u="none" strike="noStrike" dirty="0" err="1">
                          <a:solidFill>
                            <a:srgbClr val="000000"/>
                          </a:solidFill>
                          <a:effectLst/>
                          <a:latin typeface="Calibri" panose="020F0502020204030204" pitchFamily="34" charset="0"/>
                        </a:rPr>
                        <a:t>Pr</a:t>
                      </a:r>
                      <a:r>
                        <a:rPr lang="en-US" sz="1100" b="1" i="0" u="none" strike="noStrike" dirty="0">
                          <a:solidFill>
                            <a:srgbClr val="000000"/>
                          </a:solidFill>
                          <a:effectLst/>
                          <a:latin typeface="Calibri" panose="020F0502020204030204" pitchFamily="34" charset="0"/>
                        </a:rPr>
                        <a:t>(&gt;|z|) </a:t>
                      </a:r>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r>
              <a:tr h="198397">
                <a:tc>
                  <a:txBody>
                    <a:bodyPr/>
                    <a:lstStyle/>
                    <a:p>
                      <a:pPr algn="l" fontAlgn="ctr"/>
                      <a:r>
                        <a:rPr lang="en-US" sz="800" b="0" i="0" u="none" strike="noStrike">
                          <a:solidFill>
                            <a:srgbClr val="222222"/>
                          </a:solidFill>
                          <a:effectLst/>
                          <a:latin typeface="Arial" panose="020B0604020202020204" pitchFamily="34" charset="0"/>
                        </a:rPr>
                        <a:t>(Intercept)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1.34E+00</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1.286e-01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10.451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&lt; 2e-16 ***</a:t>
                      </a:r>
                    </a:p>
                  </a:txBody>
                  <a:tcPr marL="7620" marR="7620" marT="7620" marB="0" anchor="b">
                    <a:lnL>
                      <a:noFill/>
                    </a:lnL>
                    <a:lnR>
                      <a:noFill/>
                    </a:lnR>
                    <a:lnT>
                      <a:noFill/>
                    </a:lnT>
                    <a:lnB>
                      <a:noFill/>
                    </a:lnB>
                  </a:tcPr>
                </a:tc>
              </a:tr>
              <a:tr h="198397">
                <a:tc>
                  <a:txBody>
                    <a:bodyPr/>
                    <a:lstStyle/>
                    <a:p>
                      <a:pPr algn="l" fontAlgn="ctr"/>
                      <a:r>
                        <a:rPr lang="en-US" sz="800" b="0" i="0" u="none" strike="noStrike" dirty="0">
                          <a:solidFill>
                            <a:srgbClr val="222222"/>
                          </a:solidFill>
                          <a:effectLst/>
                          <a:latin typeface="Arial" panose="020B0604020202020204" pitchFamily="34" charset="0"/>
                        </a:rPr>
                        <a:t>technology1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9.40E-02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6.911e-02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1.360</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0.174    </a:t>
                      </a:r>
                    </a:p>
                  </a:txBody>
                  <a:tcPr marL="7620" marR="7620" marT="7620" marB="0" anchor="b">
                    <a:lnL>
                      <a:noFill/>
                    </a:lnL>
                    <a:lnR>
                      <a:noFill/>
                    </a:lnR>
                    <a:lnT>
                      <a:noFill/>
                    </a:lnT>
                    <a:lnB>
                      <a:noFill/>
                    </a:lnB>
                  </a:tcPr>
                </a:tc>
              </a:tr>
              <a:tr h="198397">
                <a:tc>
                  <a:txBody>
                    <a:bodyPr/>
                    <a:lstStyle/>
                    <a:p>
                      <a:pPr algn="l" fontAlgn="ctr"/>
                      <a:r>
                        <a:rPr lang="en-US" sz="800" b="1" i="0" u="none" strike="noStrike" dirty="0" err="1">
                          <a:solidFill>
                            <a:srgbClr val="222222"/>
                          </a:solidFill>
                          <a:effectLst/>
                          <a:latin typeface="Arial" panose="020B0604020202020204" pitchFamily="34" charset="0"/>
                        </a:rPr>
                        <a:t>actual_price</a:t>
                      </a:r>
                      <a:r>
                        <a:rPr lang="en-US" sz="800" b="0" i="0" u="none" strike="noStrike" dirty="0">
                          <a:solidFill>
                            <a:srgbClr val="222222"/>
                          </a:solidFill>
                          <a:effectLst/>
                          <a:latin typeface="Arial" panose="020B0604020202020204" pitchFamily="34" charset="0"/>
                        </a:rPr>
                        <a:t>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1.51E-02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1.283e-03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-11.762</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a:t>
                      </a:r>
                      <a:r>
                        <a:rPr lang="en-US" sz="1100" b="0" i="0" u="none" strike="noStrike" dirty="0">
                          <a:solidFill>
                            <a:srgbClr val="FF0000"/>
                          </a:solidFill>
                          <a:effectLst/>
                          <a:latin typeface="Calibri" panose="020F0502020204030204" pitchFamily="34" charset="0"/>
                        </a:rPr>
                        <a:t>&lt; 2e-16 </a:t>
                      </a:r>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98397">
                <a:tc>
                  <a:txBody>
                    <a:bodyPr/>
                    <a:lstStyle/>
                    <a:p>
                      <a:pPr algn="l" fontAlgn="ctr"/>
                      <a:r>
                        <a:rPr lang="en-US" sz="800" b="1" i="0" u="none" strike="noStrike" dirty="0" err="1">
                          <a:solidFill>
                            <a:srgbClr val="222222"/>
                          </a:solidFill>
                          <a:effectLst/>
                          <a:latin typeface="Arial" panose="020B0604020202020204" pitchFamily="34" charset="0"/>
                        </a:rPr>
                        <a:t>recommended_price</a:t>
                      </a:r>
                      <a:r>
                        <a:rPr lang="en-US" sz="800" b="1" i="0" u="none" strike="noStrike" dirty="0">
                          <a:solidFill>
                            <a:srgbClr val="222222"/>
                          </a:solidFill>
                          <a:effectLst/>
                          <a:latin typeface="Arial" panose="020B0604020202020204" pitchFamily="34" charset="0"/>
                        </a:rPr>
                        <a:t> </a:t>
                      </a:r>
                      <a:r>
                        <a:rPr lang="en-US" sz="800" b="0" i="0" u="none" strike="noStrike" dirty="0">
                          <a:solidFill>
                            <a:srgbClr val="222222"/>
                          </a:solidFill>
                          <a:effectLst/>
                          <a:latin typeface="Arial" panose="020B0604020202020204" pitchFamily="34" charset="0"/>
                        </a:rPr>
                        <a:t>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2.17E-02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2.236e-03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9.718</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a:t>
                      </a:r>
                      <a:r>
                        <a:rPr lang="en-US" sz="1100" b="0" i="0" u="none" strike="noStrike" dirty="0">
                          <a:solidFill>
                            <a:srgbClr val="FF0000"/>
                          </a:solidFill>
                          <a:effectLst/>
                          <a:latin typeface="Calibri" panose="020F0502020204030204" pitchFamily="34" charset="0"/>
                        </a:rPr>
                        <a:t>&lt; 2e-16 </a:t>
                      </a:r>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98397">
                <a:tc>
                  <a:txBody>
                    <a:bodyPr/>
                    <a:lstStyle/>
                    <a:p>
                      <a:pPr algn="l" fontAlgn="ctr"/>
                      <a:r>
                        <a:rPr lang="en-US" sz="800" b="0" i="0" u="none" strike="noStrike">
                          <a:solidFill>
                            <a:srgbClr val="222222"/>
                          </a:solidFill>
                          <a:effectLst/>
                          <a:latin typeface="Arial" panose="020B0604020202020204" pitchFamily="34" charset="0"/>
                        </a:rPr>
                        <a:t>num_images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1.40E-01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1.748e-02</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8.002</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1.22e-15 ***</a:t>
                      </a:r>
                    </a:p>
                  </a:txBody>
                  <a:tcPr marL="7620" marR="7620" marT="7620" marB="0" anchor="b">
                    <a:lnL>
                      <a:noFill/>
                    </a:lnL>
                    <a:lnR>
                      <a:noFill/>
                    </a:lnR>
                    <a:lnT>
                      <a:noFill/>
                    </a:lnT>
                    <a:lnB>
                      <a:noFill/>
                    </a:lnB>
                  </a:tcPr>
                </a:tc>
              </a:tr>
              <a:tr h="198397">
                <a:tc>
                  <a:txBody>
                    <a:bodyPr/>
                    <a:lstStyle/>
                    <a:p>
                      <a:pPr algn="l" fontAlgn="ctr"/>
                      <a:r>
                        <a:rPr lang="en-US" sz="800" b="0" i="0" u="none" strike="noStrike">
                          <a:solidFill>
                            <a:srgbClr val="222222"/>
                          </a:solidFill>
                          <a:effectLst/>
                          <a:latin typeface="Arial" panose="020B0604020202020204" pitchFamily="34" charset="0"/>
                        </a:rPr>
                        <a:t>street_parked1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3.46E-02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4.683e-02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-0.738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0.460    </a:t>
                      </a:r>
                    </a:p>
                  </a:txBody>
                  <a:tcPr marL="7620" marR="7620" marT="7620" marB="0" anchor="b">
                    <a:lnL>
                      <a:noFill/>
                    </a:lnL>
                    <a:lnR>
                      <a:noFill/>
                    </a:lnR>
                    <a:lnT>
                      <a:noFill/>
                    </a:lnT>
                    <a:lnB>
                      <a:noFill/>
                    </a:lnB>
                  </a:tcPr>
                </a:tc>
              </a:tr>
              <a:tr h="198397">
                <a:tc>
                  <a:txBody>
                    <a:bodyPr/>
                    <a:lstStyle/>
                    <a:p>
                      <a:pPr algn="l" fontAlgn="ctr"/>
                      <a:r>
                        <a:rPr lang="en-US" sz="800" b="0" i="0" u="none" strike="noStrike">
                          <a:solidFill>
                            <a:srgbClr val="222222"/>
                          </a:solidFill>
                          <a:effectLst/>
                          <a:latin typeface="Arial" panose="020B0604020202020204" pitchFamily="34" charset="0"/>
                        </a:rPr>
                        <a:t>description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3.44E-05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3.041e-04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0.113</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0.910    </a:t>
                      </a:r>
                    </a:p>
                  </a:txBody>
                  <a:tcPr marL="7620" marR="7620" marT="7620" marB="0" anchor="b">
                    <a:lnL>
                      <a:noFill/>
                    </a:lnL>
                    <a:lnR>
                      <a:noFill/>
                    </a:lnR>
                    <a:lnT>
                      <a:noFill/>
                    </a:lnT>
                    <a:lnB>
                      <a:noFill/>
                    </a:lnB>
                  </a:tcPr>
                </a:tc>
              </a:tr>
            </a:tbl>
          </a:graphicData>
        </a:graphic>
      </p:graphicFrame>
      <p:sp>
        <p:nvSpPr>
          <p:cNvPr id="12" name="TextBox 11"/>
          <p:cNvSpPr txBox="1"/>
          <p:nvPr/>
        </p:nvSpPr>
        <p:spPr>
          <a:xfrm>
            <a:off x="5913689" y="3870017"/>
            <a:ext cx="4366902" cy="646331"/>
          </a:xfrm>
          <a:prstGeom prst="rect">
            <a:avLst/>
          </a:prstGeom>
          <a:noFill/>
        </p:spPr>
        <p:txBody>
          <a:bodyPr wrap="square" rtlCol="0">
            <a:spAutoFit/>
          </a:bodyPr>
          <a:lstStyle/>
          <a:p>
            <a:r>
              <a:rPr lang="en-US" dirty="0" smtClean="0"/>
              <a:t>Also in the model data we can see for these two variables the </a:t>
            </a:r>
            <a:r>
              <a:rPr lang="en-US" i="1" dirty="0" err="1" smtClean="0"/>
              <a:t>pvalue</a:t>
            </a:r>
            <a:r>
              <a:rPr lang="en-US" i="1" dirty="0" smtClean="0"/>
              <a:t> </a:t>
            </a:r>
            <a:r>
              <a:rPr lang="en-US" dirty="0" smtClean="0"/>
              <a:t>is same.</a:t>
            </a:r>
            <a:endParaRPr lang="en-US" dirty="0"/>
          </a:p>
        </p:txBody>
      </p:sp>
      <p:sp>
        <p:nvSpPr>
          <p:cNvPr id="13" name="TextBox 12"/>
          <p:cNvSpPr txBox="1"/>
          <p:nvPr/>
        </p:nvSpPr>
        <p:spPr>
          <a:xfrm>
            <a:off x="1838057" y="5596345"/>
            <a:ext cx="7835781" cy="646331"/>
          </a:xfrm>
          <a:prstGeom prst="rect">
            <a:avLst/>
          </a:prstGeom>
          <a:noFill/>
        </p:spPr>
        <p:txBody>
          <a:bodyPr wrap="square" rtlCol="0">
            <a:spAutoFit/>
          </a:bodyPr>
          <a:lstStyle/>
          <a:p>
            <a:r>
              <a:rPr lang="en-US" dirty="0" smtClean="0"/>
              <a:t>From above observations we can say that including both variables in our model is not going to provide any new information so we can choose any.</a:t>
            </a:r>
            <a:endParaRPr lang="en-US" dirty="0"/>
          </a:p>
        </p:txBody>
      </p:sp>
    </p:spTree>
    <p:extLst>
      <p:ext uri="{BB962C8B-B14F-4D97-AF65-F5344CB8AC3E}">
        <p14:creationId xmlns:p14="http://schemas.microsoft.com/office/powerpoint/2010/main" val="3273211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25" y="2320960"/>
            <a:ext cx="4911695" cy="4121636"/>
          </a:xfrm>
          <a:prstGeom prst="rect">
            <a:avLst/>
          </a:prstGeom>
        </p:spPr>
      </p:pic>
      <p:sp>
        <p:nvSpPr>
          <p:cNvPr id="11" name="Title 10"/>
          <p:cNvSpPr>
            <a:spLocks noGrp="1"/>
          </p:cNvSpPr>
          <p:nvPr>
            <p:ph type="title"/>
          </p:nvPr>
        </p:nvSpPr>
        <p:spPr>
          <a:xfrm>
            <a:off x="523593" y="-21555"/>
            <a:ext cx="10515600" cy="1325563"/>
          </a:xfrm>
        </p:spPr>
        <p:txBody>
          <a:bodyPr/>
          <a:lstStyle/>
          <a:p>
            <a:r>
              <a:rPr lang="en-US" dirty="0" smtClean="0"/>
              <a:t>Exploratory Analysis</a:t>
            </a:r>
            <a:endParaRPr lang="en-US" dirty="0"/>
          </a:p>
        </p:txBody>
      </p:sp>
      <p:sp>
        <p:nvSpPr>
          <p:cNvPr id="14" name="Text Placeholder 13"/>
          <p:cNvSpPr>
            <a:spLocks noGrp="1"/>
          </p:cNvSpPr>
          <p:nvPr>
            <p:ph type="body" sz="quarter" idx="3"/>
          </p:nvPr>
        </p:nvSpPr>
        <p:spPr>
          <a:xfrm>
            <a:off x="429425" y="1304008"/>
            <a:ext cx="8330013" cy="379513"/>
          </a:xfrm>
        </p:spPr>
        <p:txBody>
          <a:bodyPr>
            <a:normAutofit fontScale="92500" lnSpcReduction="10000"/>
          </a:bodyPr>
          <a:lstStyle/>
          <a:p>
            <a:r>
              <a:rPr lang="en-US" b="0" dirty="0" smtClean="0"/>
              <a:t>Graph between </a:t>
            </a:r>
            <a:r>
              <a:rPr lang="en-US" b="0" i="1" dirty="0" smtClean="0"/>
              <a:t>Technology,</a:t>
            </a:r>
            <a:r>
              <a:rPr lang="en-US" b="0" i="1" dirty="0" smtClean="0"/>
              <a:t> Street parking,</a:t>
            </a:r>
            <a:r>
              <a:rPr lang="en-US" b="0" i="1" dirty="0" smtClean="0"/>
              <a:t> Total reservation</a:t>
            </a:r>
            <a:endParaRPr lang="en-US" b="0" i="1" dirty="0"/>
          </a:p>
        </p:txBody>
      </p:sp>
      <p:sp>
        <p:nvSpPr>
          <p:cNvPr id="15" name="Content Placeholder 14"/>
          <p:cNvSpPr>
            <a:spLocks noGrp="1"/>
          </p:cNvSpPr>
          <p:nvPr>
            <p:ph sz="quarter" idx="4"/>
          </p:nvPr>
        </p:nvSpPr>
        <p:spPr>
          <a:xfrm>
            <a:off x="5909580" y="3161943"/>
            <a:ext cx="5014409" cy="3396953"/>
          </a:xfrm>
        </p:spPr>
        <p:txBody>
          <a:bodyPr>
            <a:normAutofit/>
          </a:bodyPr>
          <a:lstStyle/>
          <a:p>
            <a:r>
              <a:rPr lang="en-US" sz="1800" dirty="0" smtClean="0"/>
              <a:t>We can see there is not much difference in two graphs. This means street parking is not impacting the reservations.</a:t>
            </a:r>
          </a:p>
          <a:p>
            <a:r>
              <a:rPr lang="en-US" sz="1800" dirty="0" smtClean="0"/>
              <a:t>Graph shows during reservations customers are not considering Technology much.</a:t>
            </a:r>
            <a:endParaRPr lang="en-US" sz="1800" dirty="0"/>
          </a:p>
        </p:txBody>
      </p:sp>
      <p:sp>
        <p:nvSpPr>
          <p:cNvPr id="17" name="Rectangle 16"/>
          <p:cNvSpPr/>
          <p:nvPr/>
        </p:nvSpPr>
        <p:spPr>
          <a:xfrm>
            <a:off x="4567726" y="2320960"/>
            <a:ext cx="1546789" cy="37601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err="1" smtClean="0"/>
              <a:t>Street_parked</a:t>
            </a:r>
            <a:endParaRPr lang="en-US" sz="1200" b="1" dirty="0"/>
          </a:p>
        </p:txBody>
      </p:sp>
      <p:cxnSp>
        <p:nvCxnSpPr>
          <p:cNvPr id="21" name="Straight Arrow Connector 20"/>
          <p:cNvCxnSpPr/>
          <p:nvPr/>
        </p:nvCxnSpPr>
        <p:spPr>
          <a:xfrm flipH="1" flipV="1">
            <a:off x="4315616" y="2531107"/>
            <a:ext cx="523522" cy="6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594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3593" y="-21555"/>
            <a:ext cx="10515600" cy="1325563"/>
          </a:xfrm>
        </p:spPr>
        <p:txBody>
          <a:bodyPr/>
          <a:lstStyle/>
          <a:p>
            <a:r>
              <a:rPr lang="en-US" dirty="0" smtClean="0"/>
              <a:t>Exploratory Analysis</a:t>
            </a:r>
            <a:endParaRPr lang="en-US" dirty="0"/>
          </a:p>
        </p:txBody>
      </p:sp>
      <p:sp>
        <p:nvSpPr>
          <p:cNvPr id="14" name="Text Placeholder 13"/>
          <p:cNvSpPr>
            <a:spLocks noGrp="1"/>
          </p:cNvSpPr>
          <p:nvPr>
            <p:ph type="body" sz="quarter" idx="3"/>
          </p:nvPr>
        </p:nvSpPr>
        <p:spPr>
          <a:xfrm>
            <a:off x="560909" y="1129647"/>
            <a:ext cx="5183188" cy="422212"/>
          </a:xfrm>
        </p:spPr>
        <p:txBody>
          <a:bodyPr>
            <a:normAutofit/>
          </a:bodyPr>
          <a:lstStyle/>
          <a:p>
            <a:r>
              <a:rPr lang="en-US" sz="1400" b="0" dirty="0" smtClean="0"/>
              <a:t>Graph between </a:t>
            </a:r>
            <a:r>
              <a:rPr lang="en-US" sz="1400" b="0" i="1" dirty="0" smtClean="0"/>
              <a:t>Technology,</a:t>
            </a:r>
            <a:r>
              <a:rPr lang="en-US" sz="1400" b="0" i="1" dirty="0" smtClean="0"/>
              <a:t> </a:t>
            </a:r>
            <a:r>
              <a:rPr lang="en-US" sz="1400" i="1" dirty="0" smtClean="0"/>
              <a:t>Actual price </a:t>
            </a:r>
            <a:r>
              <a:rPr lang="en-US" sz="1400" b="0" i="1" dirty="0" smtClean="0"/>
              <a:t>,</a:t>
            </a:r>
            <a:r>
              <a:rPr lang="en-US" sz="1400" b="0" i="1" dirty="0" smtClean="0"/>
              <a:t> Total reservation</a:t>
            </a:r>
            <a:endParaRPr lang="en-US" sz="1400" b="0" i="1" dirty="0"/>
          </a:p>
        </p:txBody>
      </p:sp>
      <p:sp>
        <p:nvSpPr>
          <p:cNvPr id="15" name="Content Placeholder 14"/>
          <p:cNvSpPr>
            <a:spLocks noGrp="1"/>
          </p:cNvSpPr>
          <p:nvPr>
            <p:ph sz="quarter" idx="4"/>
          </p:nvPr>
        </p:nvSpPr>
        <p:spPr>
          <a:xfrm>
            <a:off x="1442672" y="5159523"/>
            <a:ext cx="10512895" cy="3396953"/>
          </a:xfrm>
        </p:spPr>
        <p:txBody>
          <a:bodyPr>
            <a:normAutofit/>
          </a:bodyPr>
          <a:lstStyle/>
          <a:p>
            <a:r>
              <a:rPr lang="en-US" sz="1800" dirty="0" smtClean="0"/>
              <a:t>For Lower price vehicles the recommended price is almost same as actual price.</a:t>
            </a:r>
          </a:p>
          <a:p>
            <a:r>
              <a:rPr lang="en-US" sz="1800" dirty="0" smtClean="0"/>
              <a:t>For higher price vehicles, recommended price never exceed 90. Which is on far lower side than actual price.</a:t>
            </a:r>
          </a:p>
          <a:p>
            <a:r>
              <a:rPr lang="en-US" sz="1800" dirty="0" smtClean="0"/>
              <a:t>For lower priced vehicles,  technology is significant factor for reservations.</a:t>
            </a:r>
          </a:p>
          <a:p>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25" y="1551859"/>
            <a:ext cx="5870156" cy="3433301"/>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196" y="1551859"/>
            <a:ext cx="5367733" cy="3396557"/>
          </a:xfrm>
          <a:prstGeom prst="rect">
            <a:avLst/>
          </a:prstGeom>
        </p:spPr>
      </p:pic>
      <p:sp>
        <p:nvSpPr>
          <p:cNvPr id="8" name="Text Placeholder 13"/>
          <p:cNvSpPr>
            <a:spLocks noGrp="1"/>
          </p:cNvSpPr>
          <p:nvPr>
            <p:ph type="body" sz="quarter" idx="3"/>
          </p:nvPr>
        </p:nvSpPr>
        <p:spPr>
          <a:xfrm>
            <a:off x="6043393" y="1092902"/>
            <a:ext cx="5183188" cy="422212"/>
          </a:xfrm>
        </p:spPr>
        <p:txBody>
          <a:bodyPr>
            <a:normAutofit/>
          </a:bodyPr>
          <a:lstStyle/>
          <a:p>
            <a:r>
              <a:rPr lang="en-US" sz="1400" b="0" dirty="0" smtClean="0"/>
              <a:t>Graph between </a:t>
            </a:r>
            <a:r>
              <a:rPr lang="en-US" sz="1400" b="0" i="1" dirty="0" smtClean="0"/>
              <a:t>Technology,</a:t>
            </a:r>
            <a:r>
              <a:rPr lang="en-US" sz="1400" b="0" i="1" dirty="0" smtClean="0"/>
              <a:t> </a:t>
            </a:r>
            <a:r>
              <a:rPr lang="en-US" sz="1400" i="1" dirty="0" smtClean="0"/>
              <a:t>Recommended price </a:t>
            </a:r>
            <a:r>
              <a:rPr lang="en-US" sz="1400" b="0" i="1" dirty="0" smtClean="0"/>
              <a:t>,</a:t>
            </a:r>
            <a:r>
              <a:rPr lang="en-US" sz="1400" b="0" i="1" dirty="0" smtClean="0"/>
              <a:t> Total reservation</a:t>
            </a:r>
            <a:endParaRPr lang="en-US" sz="1400" b="0" i="1" dirty="0"/>
          </a:p>
        </p:txBody>
      </p:sp>
    </p:spTree>
    <p:extLst>
      <p:ext uri="{BB962C8B-B14F-4D97-AF65-F5344CB8AC3E}">
        <p14:creationId xmlns:p14="http://schemas.microsoft.com/office/powerpoint/2010/main" val="1454780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333286" y="4854011"/>
            <a:ext cx="4025069" cy="367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27290" y="2632105"/>
            <a:ext cx="11425727" cy="35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9564" y="367099"/>
            <a:ext cx="10515600" cy="1111323"/>
          </a:xfrm>
        </p:spPr>
        <p:txBody>
          <a:bodyPr/>
          <a:lstStyle/>
          <a:p>
            <a:r>
              <a:rPr lang="en-US" dirty="0" smtClean="0"/>
              <a:t>Models</a:t>
            </a:r>
            <a:endParaRPr lang="en-US" dirty="0"/>
          </a:p>
        </p:txBody>
      </p:sp>
      <p:sp>
        <p:nvSpPr>
          <p:cNvPr id="13"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TextBox 23"/>
          <p:cNvSpPr txBox="1"/>
          <p:nvPr/>
        </p:nvSpPr>
        <p:spPr>
          <a:xfrm>
            <a:off x="697193" y="1408632"/>
            <a:ext cx="2823673" cy="369332"/>
          </a:xfrm>
          <a:prstGeom prst="rect">
            <a:avLst/>
          </a:prstGeom>
          <a:noFill/>
        </p:spPr>
        <p:txBody>
          <a:bodyPr wrap="square" rtlCol="0">
            <a:spAutoFit/>
          </a:bodyPr>
          <a:lstStyle/>
          <a:p>
            <a:r>
              <a:rPr lang="en-US" dirty="0" smtClean="0"/>
              <a:t>Scenario 1 (</a:t>
            </a:r>
            <a:r>
              <a:rPr lang="en-US" sz="1200" dirty="0" smtClean="0"/>
              <a:t>All type of Reservations</a:t>
            </a:r>
            <a:r>
              <a:rPr lang="en-US" dirty="0" smtClean="0"/>
              <a:t>)</a:t>
            </a:r>
            <a:endParaRPr lang="en-US" dirty="0"/>
          </a:p>
        </p:txBody>
      </p:sp>
      <p:sp>
        <p:nvSpPr>
          <p:cNvPr id="25" name="TextBox 24"/>
          <p:cNvSpPr txBox="1"/>
          <p:nvPr/>
        </p:nvSpPr>
        <p:spPr>
          <a:xfrm>
            <a:off x="4096995" y="1408632"/>
            <a:ext cx="2996014" cy="369332"/>
          </a:xfrm>
          <a:prstGeom prst="rect">
            <a:avLst/>
          </a:prstGeom>
          <a:noFill/>
        </p:spPr>
        <p:txBody>
          <a:bodyPr wrap="square" rtlCol="0">
            <a:spAutoFit/>
          </a:bodyPr>
          <a:lstStyle/>
          <a:p>
            <a:r>
              <a:rPr lang="en-US" dirty="0" smtClean="0"/>
              <a:t>Scenario 2 (</a:t>
            </a:r>
            <a:r>
              <a:rPr lang="en-US" sz="1200" dirty="0" smtClean="0"/>
              <a:t> Only Hourly reservations</a:t>
            </a:r>
            <a:r>
              <a:rPr lang="en-US" dirty="0" smtClean="0"/>
              <a:t>)</a:t>
            </a:r>
            <a:endParaRPr lang="en-US" dirty="0"/>
          </a:p>
        </p:txBody>
      </p:sp>
      <p:graphicFrame>
        <p:nvGraphicFramePr>
          <p:cNvPr id="27" name="Content Placeholder 26"/>
          <p:cNvGraphicFramePr>
            <a:graphicFrameLocks noGrp="1"/>
          </p:cNvGraphicFramePr>
          <p:nvPr>
            <p:ph idx="1"/>
            <p:extLst>
              <p:ext uri="{D42A27DB-BD31-4B8C-83A1-F6EECF244321}">
                <p14:modId xmlns:p14="http://schemas.microsoft.com/office/powerpoint/2010/main" val="1326780871"/>
              </p:ext>
            </p:extLst>
          </p:nvPr>
        </p:nvGraphicFramePr>
        <p:xfrm>
          <a:off x="488000" y="2079345"/>
          <a:ext cx="3695700" cy="1280160"/>
        </p:xfrm>
        <a:graphic>
          <a:graphicData uri="http://schemas.openxmlformats.org/drawingml/2006/table">
            <a:tbl>
              <a:tblPr/>
              <a:tblGrid>
                <a:gridCol w="914400"/>
                <a:gridCol w="736600"/>
                <a:gridCol w="685800"/>
                <a:gridCol w="457200"/>
                <a:gridCol w="622300"/>
                <a:gridCol w="279400"/>
              </a:tblGrid>
              <a:tr h="182880">
                <a:tc>
                  <a:txBody>
                    <a:bodyPr/>
                    <a:lstStyle/>
                    <a:p>
                      <a:pPr algn="ctr" fontAlgn="ctr"/>
                      <a:r>
                        <a:rPr lang="en-US" sz="800" b="0" i="0" u="none" strike="noStrike">
                          <a:solidFill>
                            <a:srgbClr val="000000"/>
                          </a:solidFill>
                          <a:effectLst/>
                          <a:latin typeface="Courier New" panose="02070309020205020404" pitchFamily="49" charset="0"/>
                        </a:rPr>
                        <a:t>Coefficients:</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Estimate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Std. Error</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z value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Pr(&gt;|z|)</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(Intercept)</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2.025067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0.1172604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17.27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&lt; 2e-16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technology1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0.0354107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0.0720732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0.491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0.623</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actual_price</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-0.0066913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0.0009522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-7.027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2.11E-12</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num_images</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0.1261403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0.0182838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6.899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5.24E-12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street_parked1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-0.0326733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0.0490977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-0.665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0.506</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description</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0.0001331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0.000319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0.417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0.676</a:t>
                      </a:r>
                    </a:p>
                  </a:txBody>
                  <a:tcPr marL="7620" marR="7620" marT="762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83606218"/>
              </p:ext>
            </p:extLst>
          </p:nvPr>
        </p:nvGraphicFramePr>
        <p:xfrm>
          <a:off x="4278060" y="2087891"/>
          <a:ext cx="3695700" cy="1280160"/>
        </p:xfrm>
        <a:graphic>
          <a:graphicData uri="http://schemas.openxmlformats.org/drawingml/2006/table">
            <a:tbl>
              <a:tblPr/>
              <a:tblGrid>
                <a:gridCol w="914400"/>
                <a:gridCol w="736600"/>
                <a:gridCol w="685800"/>
                <a:gridCol w="457200"/>
                <a:gridCol w="622300"/>
                <a:gridCol w="279400"/>
              </a:tblGrid>
              <a:tr h="182880">
                <a:tc>
                  <a:txBody>
                    <a:bodyPr/>
                    <a:lstStyle/>
                    <a:p>
                      <a:pPr algn="ctr" fontAlgn="ctr"/>
                      <a:r>
                        <a:rPr lang="en-US" sz="800" b="0" i="0" u="none" strike="noStrike" dirty="0">
                          <a:solidFill>
                            <a:srgbClr val="000000"/>
                          </a:solidFill>
                          <a:effectLst/>
                          <a:latin typeface="Courier New" panose="02070309020205020404" pitchFamily="49" charset="0"/>
                        </a:rPr>
                        <a:t>Coefficients:</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Estimate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Std. Error</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z value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Pr(&gt;|z|)</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(Intercept)</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0.9066946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0.1372539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6.606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3.95E-11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technology1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0.039947</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0.0815982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0.624</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actual_price</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-0.0070221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0.0011278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-6.226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4.78E-10</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dirty="0" err="1">
                          <a:solidFill>
                            <a:srgbClr val="000000"/>
                          </a:solidFill>
                          <a:effectLst/>
                          <a:latin typeface="Courier New" panose="02070309020205020404" pitchFamily="49" charset="0"/>
                        </a:rPr>
                        <a:t>num_images</a:t>
                      </a:r>
                      <a:endParaRPr lang="en-US" sz="8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0.156765</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0.0213149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7.355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1.91E-13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street_parked1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-0.0395585</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0.0569824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-0.694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0.488</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description</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0.0006034</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0.0003677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1.641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0.101</a:t>
                      </a:r>
                    </a:p>
                  </a:txBody>
                  <a:tcPr marL="7620" marR="7620" marT="762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692511617"/>
              </p:ext>
            </p:extLst>
          </p:nvPr>
        </p:nvGraphicFramePr>
        <p:xfrm>
          <a:off x="8076666" y="2104982"/>
          <a:ext cx="3695700" cy="1280160"/>
        </p:xfrm>
        <a:graphic>
          <a:graphicData uri="http://schemas.openxmlformats.org/drawingml/2006/table">
            <a:tbl>
              <a:tblPr/>
              <a:tblGrid>
                <a:gridCol w="914400"/>
                <a:gridCol w="736600"/>
                <a:gridCol w="685800"/>
                <a:gridCol w="457200"/>
                <a:gridCol w="622300"/>
                <a:gridCol w="279400"/>
              </a:tblGrid>
              <a:tr h="182880">
                <a:tc>
                  <a:txBody>
                    <a:bodyPr/>
                    <a:lstStyle/>
                    <a:p>
                      <a:pPr algn="ctr" fontAlgn="ctr"/>
                      <a:r>
                        <a:rPr lang="en-US" sz="800" b="0" i="0" u="none" strike="noStrike" dirty="0">
                          <a:solidFill>
                            <a:srgbClr val="000000"/>
                          </a:solidFill>
                          <a:effectLst/>
                          <a:latin typeface="Courier New" panose="02070309020205020404" pitchFamily="49" charset="0"/>
                        </a:rPr>
                        <a:t>Coefficients:</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Estimate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Std. Error</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z value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Pr(&gt;|z|)</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(Intercept)</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0.9113417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0.141468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6.442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1.18E-10</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technology1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0.0915619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0.0839914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0.276</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actual_price</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-0.0063253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0.0011637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-5.435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5.47E-08</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dirty="0" err="1">
                          <a:solidFill>
                            <a:srgbClr val="000000"/>
                          </a:solidFill>
                          <a:effectLst/>
                          <a:latin typeface="Courier New" panose="02070309020205020404" pitchFamily="49" charset="0"/>
                        </a:rPr>
                        <a:t>num_images</a:t>
                      </a:r>
                      <a:endParaRPr lang="en-US" sz="800" b="0" i="0" u="none" strike="noStrike" dirty="0">
                        <a:solidFill>
                          <a:srgbClr val="000000"/>
                        </a:solidFill>
                        <a:effectLst/>
                        <a:latin typeface="Courier New" panose="02070309020205020404" pitchFamily="49" charset="0"/>
                      </a:endParaRP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0.1177203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0.0219853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5.354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8.58E-08</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street_parked1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-0.0490989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0.0588871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-0.834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0.404</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description</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-0.0001402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0.0003836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-0.366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0.715</a:t>
                      </a:r>
                    </a:p>
                  </a:txBody>
                  <a:tcPr marL="7620" marR="7620" marT="762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311187962"/>
              </p:ext>
            </p:extLst>
          </p:nvPr>
        </p:nvGraphicFramePr>
        <p:xfrm>
          <a:off x="423550" y="4309797"/>
          <a:ext cx="3695700" cy="1280160"/>
        </p:xfrm>
        <a:graphic>
          <a:graphicData uri="http://schemas.openxmlformats.org/drawingml/2006/table">
            <a:tbl>
              <a:tblPr/>
              <a:tblGrid>
                <a:gridCol w="914400"/>
                <a:gridCol w="736600"/>
                <a:gridCol w="685800"/>
                <a:gridCol w="457200"/>
                <a:gridCol w="622300"/>
                <a:gridCol w="279400"/>
              </a:tblGrid>
              <a:tr h="182880">
                <a:tc>
                  <a:txBody>
                    <a:bodyPr/>
                    <a:lstStyle/>
                    <a:p>
                      <a:pPr algn="ctr" fontAlgn="ctr"/>
                      <a:r>
                        <a:rPr lang="en-US" sz="800" b="0" i="0" u="none" strike="noStrike" dirty="0">
                          <a:solidFill>
                            <a:srgbClr val="000000"/>
                          </a:solidFill>
                          <a:effectLst/>
                          <a:latin typeface="Courier New" panose="02070309020205020404" pitchFamily="49" charset="0"/>
                        </a:rPr>
                        <a:t>Coefficients:</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Estimate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Std. Error</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z value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Pr(&gt;|z|)</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(Intercept)</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0.9813931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0.144358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6.798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1.06E-11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technology1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-0.027987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0.087504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-0.32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0.749092</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actual_price</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-0.0063077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0.0011864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-5.317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1.06E-07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num_images</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0.0842724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0.0225082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3.744</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0.000181</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street_parked1</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0.0042413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0.0604183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0.944035</a:t>
                      </a:r>
                    </a:p>
                  </a:txBody>
                  <a:tcPr marL="7620" marR="7620" marT="762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r h="182880">
                <a:tc>
                  <a:txBody>
                    <a:bodyPr/>
                    <a:lstStyle/>
                    <a:p>
                      <a:pPr algn="ctr" fontAlgn="ctr"/>
                      <a:r>
                        <a:rPr lang="en-US" sz="800" b="0" i="0" u="none" strike="noStrike">
                          <a:solidFill>
                            <a:srgbClr val="000000"/>
                          </a:solidFill>
                          <a:effectLst/>
                          <a:latin typeface="Courier New" panose="02070309020205020404" pitchFamily="49" charset="0"/>
                        </a:rPr>
                        <a:t>description</a:t>
                      </a:r>
                    </a:p>
                  </a:txBody>
                  <a:tcPr marL="7620" marR="7620" marT="7620" marB="0" anchor="ctr">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-0.0001955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0.0003938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-0.496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0.619548</a:t>
                      </a:r>
                    </a:p>
                  </a:txBody>
                  <a:tcPr marL="7620" marR="7620" marT="762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r>
            </a:tbl>
          </a:graphicData>
        </a:graphic>
      </p:graphicFrame>
      <p:sp>
        <p:nvSpPr>
          <p:cNvPr id="33" name="TextBox 32"/>
          <p:cNvSpPr txBox="1"/>
          <p:nvPr/>
        </p:nvSpPr>
        <p:spPr>
          <a:xfrm>
            <a:off x="7952508" y="1408632"/>
            <a:ext cx="2996014" cy="369332"/>
          </a:xfrm>
          <a:prstGeom prst="rect">
            <a:avLst/>
          </a:prstGeom>
          <a:noFill/>
        </p:spPr>
        <p:txBody>
          <a:bodyPr wrap="square" rtlCol="0">
            <a:spAutoFit/>
          </a:bodyPr>
          <a:lstStyle/>
          <a:p>
            <a:r>
              <a:rPr lang="en-US" dirty="0" smtClean="0"/>
              <a:t>Scenario 3 (</a:t>
            </a:r>
            <a:r>
              <a:rPr lang="en-US" sz="1200" dirty="0" smtClean="0"/>
              <a:t> Only Daily reservations</a:t>
            </a:r>
            <a:r>
              <a:rPr lang="en-US" dirty="0" smtClean="0"/>
              <a:t>)</a:t>
            </a:r>
            <a:endParaRPr lang="en-US" dirty="0"/>
          </a:p>
        </p:txBody>
      </p:sp>
      <p:sp>
        <p:nvSpPr>
          <p:cNvPr id="34" name="TextBox 33"/>
          <p:cNvSpPr txBox="1"/>
          <p:nvPr/>
        </p:nvSpPr>
        <p:spPr>
          <a:xfrm>
            <a:off x="611022" y="3774393"/>
            <a:ext cx="2996014" cy="369332"/>
          </a:xfrm>
          <a:prstGeom prst="rect">
            <a:avLst/>
          </a:prstGeom>
          <a:noFill/>
        </p:spPr>
        <p:txBody>
          <a:bodyPr wrap="square" rtlCol="0">
            <a:spAutoFit/>
          </a:bodyPr>
          <a:lstStyle/>
          <a:p>
            <a:r>
              <a:rPr lang="en-US" dirty="0" smtClean="0"/>
              <a:t>Scenario 4 (</a:t>
            </a:r>
            <a:r>
              <a:rPr lang="en-US" sz="1200" dirty="0" smtClean="0"/>
              <a:t> Only Weekly reservations</a:t>
            </a:r>
            <a:r>
              <a:rPr lang="en-US" dirty="0" smtClean="0"/>
              <a:t>)</a:t>
            </a:r>
            <a:endParaRPr lang="en-US" dirty="0"/>
          </a:p>
        </p:txBody>
      </p:sp>
      <p:sp>
        <p:nvSpPr>
          <p:cNvPr id="38" name="TextBox 37"/>
          <p:cNvSpPr txBox="1"/>
          <p:nvPr/>
        </p:nvSpPr>
        <p:spPr>
          <a:xfrm>
            <a:off x="5298393" y="4042161"/>
            <a:ext cx="4973652" cy="646331"/>
          </a:xfrm>
          <a:prstGeom prst="rect">
            <a:avLst/>
          </a:prstGeom>
          <a:noFill/>
        </p:spPr>
        <p:txBody>
          <a:bodyPr wrap="square" rtlCol="0">
            <a:spAutoFit/>
          </a:bodyPr>
          <a:lstStyle/>
          <a:p>
            <a:r>
              <a:rPr lang="en-US" dirty="0" smtClean="0"/>
              <a:t>In all the scenarios </a:t>
            </a:r>
            <a:r>
              <a:rPr lang="en-US" b="1" dirty="0" smtClean="0"/>
              <a:t>Pricing </a:t>
            </a:r>
            <a:r>
              <a:rPr lang="en-US" dirty="0" smtClean="0"/>
              <a:t>and </a:t>
            </a:r>
            <a:r>
              <a:rPr lang="en-US" b="1" dirty="0" smtClean="0"/>
              <a:t>Number of images </a:t>
            </a:r>
            <a:r>
              <a:rPr lang="en-US" dirty="0" smtClean="0"/>
              <a:t>are the most significant factors.</a:t>
            </a:r>
            <a:endParaRPr lang="en-US" dirty="0"/>
          </a:p>
        </p:txBody>
      </p:sp>
    </p:spTree>
    <p:extLst>
      <p:ext uri="{BB962C8B-B14F-4D97-AF65-F5344CB8AC3E}">
        <p14:creationId xmlns:p14="http://schemas.microsoft.com/office/powerpoint/2010/main" val="290631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34041" y="4768552"/>
            <a:ext cx="4213077" cy="64948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1164572"/>
          </a:xfrm>
        </p:spPr>
        <p:txBody>
          <a:bodyPr/>
          <a:lstStyle/>
          <a:p>
            <a:r>
              <a:rPr lang="en-US" dirty="0" smtClean="0"/>
              <a:t>CONCLUSION</a:t>
            </a:r>
            <a:endParaRPr lang="en-US" dirty="0"/>
          </a:p>
        </p:txBody>
      </p:sp>
      <p:sp>
        <p:nvSpPr>
          <p:cNvPr id="3" name="Content Placeholder 2"/>
          <p:cNvSpPr>
            <a:spLocks noGrp="1"/>
          </p:cNvSpPr>
          <p:nvPr>
            <p:ph idx="1"/>
          </p:nvPr>
        </p:nvSpPr>
        <p:spPr>
          <a:xfrm>
            <a:off x="650192" y="1381243"/>
            <a:ext cx="10515600" cy="4351338"/>
          </a:xfrm>
        </p:spPr>
        <p:txBody>
          <a:bodyPr/>
          <a:lstStyle/>
          <a:p>
            <a:pPr marL="0" indent="0">
              <a:buNone/>
            </a:pPr>
            <a:r>
              <a:rPr lang="en-US" sz="1600" dirty="0" smtClean="0"/>
              <a:t>Which of the factors seem to be most important in driving total # of reservations for our vehicles? (technology type, pricing, number of car photos, street parking, car description length) </a:t>
            </a:r>
          </a:p>
          <a:p>
            <a:pPr marL="457200" lvl="1" indent="0">
              <a:buNone/>
            </a:pPr>
            <a:r>
              <a:rPr lang="en-US" sz="1600" dirty="0" smtClean="0">
                <a:solidFill>
                  <a:srgbClr val="00B050"/>
                </a:solidFill>
              </a:rPr>
              <a:t>From the Models we can see </a:t>
            </a:r>
            <a:r>
              <a:rPr lang="en-US" sz="1600" b="1" dirty="0" smtClean="0">
                <a:solidFill>
                  <a:srgbClr val="00B050"/>
                </a:solidFill>
              </a:rPr>
              <a:t>Pricing </a:t>
            </a:r>
            <a:r>
              <a:rPr lang="en-US" sz="1600" dirty="0" smtClean="0">
                <a:solidFill>
                  <a:srgbClr val="00B050"/>
                </a:solidFill>
              </a:rPr>
              <a:t>and </a:t>
            </a:r>
            <a:r>
              <a:rPr lang="en-US" sz="1600" b="1" dirty="0" smtClean="0">
                <a:solidFill>
                  <a:srgbClr val="00B050"/>
                </a:solidFill>
              </a:rPr>
              <a:t>Number of images </a:t>
            </a:r>
            <a:r>
              <a:rPr lang="en-US" sz="1600" dirty="0" smtClean="0">
                <a:solidFill>
                  <a:srgbClr val="00B050"/>
                </a:solidFill>
              </a:rPr>
              <a:t>are the most Important factors overall fo</a:t>
            </a:r>
            <a:r>
              <a:rPr lang="en-US" sz="1600" dirty="0" smtClean="0">
                <a:solidFill>
                  <a:srgbClr val="00B050"/>
                </a:solidFill>
              </a:rPr>
              <a:t>r any type of reservation</a:t>
            </a:r>
            <a:endParaRPr lang="en-US" sz="1600" dirty="0">
              <a:solidFill>
                <a:srgbClr val="00B050"/>
              </a:solidFill>
            </a:endParaRPr>
          </a:p>
          <a:p>
            <a:pPr marL="0" indent="0">
              <a:buNone/>
            </a:pPr>
            <a:r>
              <a:rPr lang="en-US" sz="1600" dirty="0" smtClean="0"/>
              <a:t/>
            </a:r>
            <a:br>
              <a:rPr lang="en-US" sz="1600" dirty="0" smtClean="0"/>
            </a:br>
            <a:r>
              <a:rPr lang="en-US" sz="1600" dirty="0" smtClean="0"/>
              <a:t>How </a:t>
            </a:r>
            <a:r>
              <a:rPr lang="en-US" sz="1600" dirty="0"/>
              <a:t>does the car's technology type seem to affect reservations? </a:t>
            </a:r>
          </a:p>
          <a:p>
            <a:pPr lvl="1"/>
            <a:r>
              <a:rPr lang="en-US" sz="1600" dirty="0">
                <a:solidFill>
                  <a:srgbClr val="00B050"/>
                </a:solidFill>
              </a:rPr>
              <a:t>For lower priced </a:t>
            </a:r>
            <a:r>
              <a:rPr lang="en-US" sz="1600" dirty="0" smtClean="0">
                <a:solidFill>
                  <a:srgbClr val="00B050"/>
                </a:solidFill>
              </a:rPr>
              <a:t>vehicles, </a:t>
            </a:r>
            <a:r>
              <a:rPr lang="en-US" sz="1600" dirty="0">
                <a:solidFill>
                  <a:srgbClr val="00B050"/>
                </a:solidFill>
              </a:rPr>
              <a:t>technology is </a:t>
            </a:r>
            <a:r>
              <a:rPr lang="en-US" sz="1600" dirty="0" smtClean="0">
                <a:solidFill>
                  <a:srgbClr val="00B050"/>
                </a:solidFill>
              </a:rPr>
              <a:t>impacting reservations. </a:t>
            </a:r>
            <a:r>
              <a:rPr lang="en-US" sz="1600" dirty="0">
                <a:solidFill>
                  <a:srgbClr val="00B050"/>
                </a:solidFill>
              </a:rPr>
              <a:t>(Explained in slide 6)</a:t>
            </a:r>
          </a:p>
          <a:p>
            <a:pPr lvl="1"/>
            <a:r>
              <a:rPr lang="en-US" sz="1600" dirty="0" smtClean="0">
                <a:solidFill>
                  <a:srgbClr val="00B050"/>
                </a:solidFill>
              </a:rPr>
              <a:t>From previous analysis, for higher </a:t>
            </a:r>
            <a:r>
              <a:rPr lang="en-US" sz="1600" dirty="0" err="1" smtClean="0">
                <a:solidFill>
                  <a:srgbClr val="00B050"/>
                </a:solidFill>
              </a:rPr>
              <a:t>actual_price</a:t>
            </a:r>
            <a:r>
              <a:rPr lang="en-US" sz="1600" dirty="0" smtClean="0">
                <a:solidFill>
                  <a:srgbClr val="00B050"/>
                </a:solidFill>
              </a:rPr>
              <a:t> vehicles </a:t>
            </a:r>
            <a:r>
              <a:rPr lang="en-US" sz="1600" dirty="0" err="1" smtClean="0">
                <a:solidFill>
                  <a:srgbClr val="00B050"/>
                </a:solidFill>
              </a:rPr>
              <a:t>recommended_price</a:t>
            </a:r>
            <a:r>
              <a:rPr lang="en-US" sz="1600" dirty="0" smtClean="0">
                <a:solidFill>
                  <a:srgbClr val="00B050"/>
                </a:solidFill>
              </a:rPr>
              <a:t> always remains in lower </a:t>
            </a:r>
            <a:r>
              <a:rPr lang="en-US" sz="1600" dirty="0">
                <a:solidFill>
                  <a:srgbClr val="00B050"/>
                </a:solidFill>
              </a:rPr>
              <a:t>range</a:t>
            </a:r>
            <a:r>
              <a:rPr lang="en-US" sz="1600" dirty="0" smtClean="0">
                <a:solidFill>
                  <a:srgbClr val="00B050"/>
                </a:solidFill>
              </a:rPr>
              <a:t>(&lt;90). Following </a:t>
            </a:r>
            <a:r>
              <a:rPr lang="en-US" sz="1600" dirty="0">
                <a:solidFill>
                  <a:srgbClr val="00B050"/>
                </a:solidFill>
              </a:rPr>
              <a:t>model </a:t>
            </a:r>
            <a:r>
              <a:rPr lang="en-US" sz="1600" dirty="0" smtClean="0">
                <a:solidFill>
                  <a:srgbClr val="00B050"/>
                </a:solidFill>
              </a:rPr>
              <a:t>with recommended </a:t>
            </a:r>
            <a:r>
              <a:rPr lang="en-US" sz="1600" dirty="0">
                <a:solidFill>
                  <a:srgbClr val="00B050"/>
                </a:solidFill>
              </a:rPr>
              <a:t>price as variable  </a:t>
            </a:r>
            <a:r>
              <a:rPr lang="en-US" sz="1600" dirty="0" smtClean="0">
                <a:solidFill>
                  <a:srgbClr val="00B050"/>
                </a:solidFill>
              </a:rPr>
              <a:t>shows technology </a:t>
            </a:r>
            <a:r>
              <a:rPr lang="en-US" sz="1600" dirty="0">
                <a:solidFill>
                  <a:srgbClr val="00B050"/>
                </a:solidFill>
              </a:rPr>
              <a:t>becomes significant factor. So this analysis further </a:t>
            </a:r>
            <a:r>
              <a:rPr lang="en-US" sz="1600" dirty="0" smtClean="0">
                <a:solidFill>
                  <a:srgbClr val="00B050"/>
                </a:solidFill>
              </a:rPr>
              <a:t>enforces </a:t>
            </a:r>
            <a:r>
              <a:rPr lang="en-US" sz="1600" dirty="0">
                <a:solidFill>
                  <a:srgbClr val="00B050"/>
                </a:solidFill>
              </a:rPr>
              <a:t>that for lower price vehicles technology is </a:t>
            </a:r>
            <a:r>
              <a:rPr lang="en-US" sz="1600" dirty="0" smtClean="0">
                <a:solidFill>
                  <a:srgbClr val="00B050"/>
                </a:solidFill>
              </a:rPr>
              <a:t>important.</a:t>
            </a:r>
            <a:endParaRPr lang="en-US" sz="1600" dirty="0">
              <a:solidFill>
                <a:srgbClr val="00B050"/>
              </a:solidFill>
            </a:endParaRPr>
          </a:p>
          <a:p>
            <a:pPr lvl="1"/>
            <a:endParaRPr lang="en-US" sz="1400" dirty="0" smtClean="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54301804"/>
              </p:ext>
            </p:extLst>
          </p:nvPr>
        </p:nvGraphicFramePr>
        <p:xfrm>
          <a:off x="1304006" y="4332717"/>
          <a:ext cx="3960205" cy="1546790"/>
        </p:xfrm>
        <a:graphic>
          <a:graphicData uri="http://schemas.openxmlformats.org/drawingml/2006/table">
            <a:tbl>
              <a:tblPr/>
              <a:tblGrid>
                <a:gridCol w="1027734"/>
                <a:gridCol w="794782"/>
                <a:gridCol w="739969"/>
                <a:gridCol w="493313"/>
                <a:gridCol w="602938"/>
                <a:gridCol w="301469"/>
              </a:tblGrid>
              <a:tr h="220970">
                <a:tc>
                  <a:txBody>
                    <a:bodyPr/>
                    <a:lstStyle/>
                    <a:p>
                      <a:pPr algn="ctr" fontAlgn="ctr"/>
                      <a:r>
                        <a:rPr lang="en-US" sz="800" b="0" i="0" u="none" strike="noStrike" dirty="0">
                          <a:solidFill>
                            <a:srgbClr val="222222"/>
                          </a:solidFill>
                          <a:effectLst/>
                          <a:latin typeface="Arial" panose="020B0604020202020204" pitchFamily="34" charset="0"/>
                        </a:rPr>
                        <a:t>Coefficients: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Estimate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Std. Error</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z value</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Pr(&gt;|z|)</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r>
              <a:tr h="220970">
                <a:tc>
                  <a:txBody>
                    <a:bodyPr/>
                    <a:lstStyle/>
                    <a:p>
                      <a:pPr algn="l" fontAlgn="ctr"/>
                      <a:r>
                        <a:rPr lang="en-US" sz="800" b="0" i="0" u="none" strike="noStrike">
                          <a:solidFill>
                            <a:srgbClr val="222222"/>
                          </a:solidFill>
                          <a:effectLst/>
                          <a:latin typeface="Arial" panose="020B0604020202020204" pitchFamily="34" charset="0"/>
                        </a:rPr>
                        <a:t>(Intercept)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1.2037419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0.1365397</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8.816</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&lt; 2e-16</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220970">
                <a:tc>
                  <a:txBody>
                    <a:bodyPr/>
                    <a:lstStyle/>
                    <a:p>
                      <a:pPr algn="l" fontAlgn="ctr"/>
                      <a:r>
                        <a:rPr lang="en-US" sz="800" b="0" i="0" u="none" strike="noStrike" dirty="0">
                          <a:solidFill>
                            <a:srgbClr val="222222"/>
                          </a:solidFill>
                          <a:effectLst/>
                          <a:latin typeface="Arial" panose="020B0604020202020204" pitchFamily="34" charset="0"/>
                        </a:rPr>
                        <a:t>technology1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0.3150690</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0.0722349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4.362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1.29E-05</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220970">
                <a:tc>
                  <a:txBody>
                    <a:bodyPr/>
                    <a:lstStyle/>
                    <a:p>
                      <a:pPr algn="l" fontAlgn="ctr"/>
                      <a:r>
                        <a:rPr lang="en-US" sz="800" b="0" i="0" u="none" strike="noStrike">
                          <a:solidFill>
                            <a:srgbClr val="222222"/>
                          </a:solidFill>
                          <a:effectLst/>
                          <a:latin typeface="Arial" panose="020B0604020202020204" pitchFamily="34" charset="0"/>
                        </a:rPr>
                        <a:t>recommended_price</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0.0029755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0.0017220</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1.728</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0.084</a:t>
                      </a:r>
                    </a:p>
                  </a:txBody>
                  <a:tcPr marL="7620" marR="7620" marT="7620"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r>
              <a:tr h="220970">
                <a:tc>
                  <a:txBody>
                    <a:bodyPr/>
                    <a:lstStyle/>
                    <a:p>
                      <a:pPr algn="l" fontAlgn="ctr"/>
                      <a:r>
                        <a:rPr lang="en-US" sz="800" b="0" i="0" u="none" strike="noStrike">
                          <a:solidFill>
                            <a:srgbClr val="222222"/>
                          </a:solidFill>
                          <a:effectLst/>
                          <a:latin typeface="Arial" panose="020B0604020202020204" pitchFamily="34" charset="0"/>
                        </a:rPr>
                        <a:t>num_images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0.1300967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0.0186849</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6.963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3.34E-12</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r>
              <a:tr h="220970">
                <a:tc>
                  <a:txBody>
                    <a:bodyPr/>
                    <a:lstStyle/>
                    <a:p>
                      <a:pPr algn="l" fontAlgn="ctr"/>
                      <a:r>
                        <a:rPr lang="en-US" sz="800" b="0" i="0" u="none" strike="noStrike">
                          <a:solidFill>
                            <a:srgbClr val="222222"/>
                          </a:solidFill>
                          <a:effectLst/>
                          <a:latin typeface="Arial" panose="020B0604020202020204" pitchFamily="34" charset="0"/>
                        </a:rPr>
                        <a:t>street_parked1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-0.0317503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0.0502173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-0.632</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0.527</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r>
              <a:tr h="220970">
                <a:tc>
                  <a:txBody>
                    <a:bodyPr/>
                    <a:lstStyle/>
                    <a:p>
                      <a:pPr algn="l" fontAlgn="ctr"/>
                      <a:r>
                        <a:rPr lang="en-US" sz="800" b="0" i="0" u="none" strike="noStrike">
                          <a:solidFill>
                            <a:srgbClr val="222222"/>
                          </a:solidFill>
                          <a:effectLst/>
                          <a:latin typeface="Arial" panose="020B0604020202020204" pitchFamily="34" charset="0"/>
                        </a:rPr>
                        <a:t>description      </a:t>
                      </a:r>
                    </a:p>
                  </a:txBody>
                  <a:tcPr marL="7620" marR="7620" marT="7620" marB="0" anchor="ctr">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0.0001581</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0.0003263</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0.485</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   0.628</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r>
            </a:tbl>
          </a:graphicData>
        </a:graphic>
      </p:graphicFrame>
    </p:spTree>
    <p:extLst>
      <p:ext uri="{BB962C8B-B14F-4D97-AF65-F5344CB8AC3E}">
        <p14:creationId xmlns:p14="http://schemas.microsoft.com/office/powerpoint/2010/main" val="1293271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1946</TotalTime>
  <Words>785</Words>
  <Application>Microsoft Office PowerPoint</Application>
  <PresentationFormat>Widescreen</PresentationFormat>
  <Paragraphs>300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TURO Case Study</vt:lpstr>
      <vt:lpstr>Data Analysis</vt:lpstr>
      <vt:lpstr>PowerPoint Presentation</vt:lpstr>
      <vt:lpstr>PowerPoint Presentation</vt:lpstr>
      <vt:lpstr>Exploratory Analysis</vt:lpstr>
      <vt:lpstr>Exploratory Analysis</vt:lpstr>
      <vt:lpstr>Models</vt:lpstr>
      <vt:lpstr>CONCLUSION</vt:lpstr>
    </vt:vector>
  </TitlesOfParts>
  <Company>NVIDIA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TURO</dc:title>
  <dc:creator>Romil Garg</dc:creator>
  <cp:lastModifiedBy>Romil Garg</cp:lastModifiedBy>
  <cp:revision>45</cp:revision>
  <dcterms:created xsi:type="dcterms:W3CDTF">2017-03-17T21:43:04Z</dcterms:created>
  <dcterms:modified xsi:type="dcterms:W3CDTF">2017-03-19T06:09:34Z</dcterms:modified>
</cp:coreProperties>
</file>