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9" r:id="rId1"/>
  </p:sldMasterIdLst>
  <p:sldIdLst>
    <p:sldId id="256" r:id="rId2"/>
    <p:sldId id="258" r:id="rId3"/>
    <p:sldId id="259" r:id="rId4"/>
    <p:sldId id="260" r:id="rId5"/>
    <p:sldId id="261" r:id="rId6"/>
    <p:sldId id="262" r:id="rId7"/>
    <p:sldId id="265" r:id="rId8"/>
    <p:sldId id="266" r:id="rId9"/>
    <p:sldId id="267" r:id="rId10"/>
    <p:sldId id="268" r:id="rId11"/>
    <p:sldId id="271" r:id="rId12"/>
    <p:sldId id="263" r:id="rId13"/>
    <p:sldId id="264" r:id="rId14"/>
    <p:sldId id="269" r:id="rId15"/>
    <p:sldId id="270" r:id="rId16"/>
    <p:sldId id="272" r:id="rId17"/>
    <p:sldId id="275"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14D4549-F17F-4DF5-A25D-9664BB7FDC8A}" type="datetimeFigureOut">
              <a:rPr lang="en-IN" smtClean="0"/>
              <a:t>03-03-2025</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96A362B3-FF1D-4C84-B729-61573C3BB42B}" type="slidenum">
              <a:rPr lang="en-IN" smtClean="0"/>
              <a:t>‹#›</a:t>
            </a:fld>
            <a:endParaRPr lang="en-IN"/>
          </a:p>
        </p:txBody>
      </p:sp>
    </p:spTree>
    <p:extLst>
      <p:ext uri="{BB962C8B-B14F-4D97-AF65-F5344CB8AC3E}">
        <p14:creationId xmlns:p14="http://schemas.microsoft.com/office/powerpoint/2010/main" val="226599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4D4549-F17F-4DF5-A25D-9664BB7FDC8A}" type="datetimeFigureOut">
              <a:rPr lang="en-IN" smtClean="0"/>
              <a:t>03-03-2025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362B3-FF1D-4C84-B729-61573C3BB42B}" type="slidenum">
              <a:rPr lang="en-IN" smtClean="0"/>
              <a:t>‹#›</a:t>
            </a:fld>
            <a:endParaRPr lang="en-IN"/>
          </a:p>
        </p:txBody>
      </p:sp>
    </p:spTree>
    <p:extLst>
      <p:ext uri="{BB962C8B-B14F-4D97-AF65-F5344CB8AC3E}">
        <p14:creationId xmlns:p14="http://schemas.microsoft.com/office/powerpoint/2010/main" val="340477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4D4549-F17F-4DF5-A25D-9664BB7FDC8A}" type="datetimeFigureOut">
              <a:rPr lang="en-IN" smtClean="0"/>
              <a:t>03-03-2025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362B3-FF1D-4C84-B729-61573C3BB42B}" type="slidenum">
              <a:rPr lang="en-IN" smtClean="0"/>
              <a:t>‹#›</a:t>
            </a:fld>
            <a:endParaRPr lang="en-IN"/>
          </a:p>
        </p:txBody>
      </p:sp>
    </p:spTree>
    <p:extLst>
      <p:ext uri="{BB962C8B-B14F-4D97-AF65-F5344CB8AC3E}">
        <p14:creationId xmlns:p14="http://schemas.microsoft.com/office/powerpoint/2010/main" val="1131250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4D4549-F17F-4DF5-A25D-9664BB7FDC8A}" type="datetimeFigureOut">
              <a:rPr lang="en-IN" smtClean="0"/>
              <a:t>03-03-2025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362B3-FF1D-4C84-B729-61573C3BB42B}" type="slidenum">
              <a:rPr lang="en-IN" smtClean="0"/>
              <a:t>‹#›</a:t>
            </a:fld>
            <a:endParaRPr lang="en-IN"/>
          </a:p>
        </p:txBody>
      </p:sp>
    </p:spTree>
    <p:extLst>
      <p:ext uri="{BB962C8B-B14F-4D97-AF65-F5344CB8AC3E}">
        <p14:creationId xmlns:p14="http://schemas.microsoft.com/office/powerpoint/2010/main" val="3935442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4D4549-F17F-4DF5-A25D-9664BB7FDC8A}" type="datetimeFigureOut">
              <a:rPr lang="en-IN" smtClean="0"/>
              <a:t>03-03-2025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362B3-FF1D-4C84-B729-61573C3BB42B}" type="slidenum">
              <a:rPr lang="en-IN" smtClean="0"/>
              <a:t>‹#›</a:t>
            </a:fld>
            <a:endParaRPr lang="en-IN"/>
          </a:p>
        </p:txBody>
      </p:sp>
    </p:spTree>
    <p:extLst>
      <p:ext uri="{BB962C8B-B14F-4D97-AF65-F5344CB8AC3E}">
        <p14:creationId xmlns:p14="http://schemas.microsoft.com/office/powerpoint/2010/main" val="3365826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4D4549-F17F-4DF5-A25D-9664BB7FDC8A}" type="datetimeFigureOut">
              <a:rPr lang="en-IN" smtClean="0"/>
              <a:t>03-03-2025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362B3-FF1D-4C84-B729-61573C3BB42B}" type="slidenum">
              <a:rPr lang="en-IN" smtClean="0"/>
              <a:t>‹#›</a:t>
            </a:fld>
            <a:endParaRPr lang="en-IN"/>
          </a:p>
        </p:txBody>
      </p:sp>
    </p:spTree>
    <p:extLst>
      <p:ext uri="{BB962C8B-B14F-4D97-AF65-F5344CB8AC3E}">
        <p14:creationId xmlns:p14="http://schemas.microsoft.com/office/powerpoint/2010/main" val="2591241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4D4549-F17F-4DF5-A25D-9664BB7FDC8A}" type="datetimeFigureOut">
              <a:rPr lang="en-IN" smtClean="0"/>
              <a:t>03-03-2025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362B3-FF1D-4C84-B729-61573C3BB42B}" type="slidenum">
              <a:rPr lang="en-IN" smtClean="0"/>
              <a:t>‹#›</a:t>
            </a:fld>
            <a:endParaRPr lang="en-IN"/>
          </a:p>
        </p:txBody>
      </p:sp>
    </p:spTree>
    <p:extLst>
      <p:ext uri="{BB962C8B-B14F-4D97-AF65-F5344CB8AC3E}">
        <p14:creationId xmlns:p14="http://schemas.microsoft.com/office/powerpoint/2010/main" val="916625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4D4549-F17F-4DF5-A25D-9664BB7FDC8A}" type="datetimeFigureOut">
              <a:rPr lang="en-IN" smtClean="0"/>
              <a:t>03-03-2025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362B3-FF1D-4C84-B729-61573C3BB42B}"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99750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4D4549-F17F-4DF5-A25D-9664BB7FDC8A}" type="datetimeFigureOut">
              <a:rPr lang="en-IN" smtClean="0"/>
              <a:t>03-03-2025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362B3-FF1D-4C84-B729-61573C3BB42B}" type="slidenum">
              <a:rPr lang="en-IN" smtClean="0"/>
              <a:t>‹#›</a:t>
            </a:fld>
            <a:endParaRPr lang="en-IN"/>
          </a:p>
        </p:txBody>
      </p:sp>
    </p:spTree>
    <p:extLst>
      <p:ext uri="{BB962C8B-B14F-4D97-AF65-F5344CB8AC3E}">
        <p14:creationId xmlns:p14="http://schemas.microsoft.com/office/powerpoint/2010/main" val="3171864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4D4549-F17F-4DF5-A25D-9664BB7FDC8A}" type="datetimeFigureOut">
              <a:rPr lang="en-IN" smtClean="0"/>
              <a:t>03-03-2025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362B3-FF1D-4C84-B729-61573C3BB42B}" type="slidenum">
              <a:rPr lang="en-IN" smtClean="0"/>
              <a:t>‹#›</a:t>
            </a:fld>
            <a:endParaRPr lang="en-IN"/>
          </a:p>
        </p:txBody>
      </p:sp>
    </p:spTree>
    <p:extLst>
      <p:ext uri="{BB962C8B-B14F-4D97-AF65-F5344CB8AC3E}">
        <p14:creationId xmlns:p14="http://schemas.microsoft.com/office/powerpoint/2010/main" val="2762885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4D4549-F17F-4DF5-A25D-9664BB7FDC8A}" type="datetimeFigureOut">
              <a:rPr lang="en-IN" smtClean="0"/>
              <a:t>03-03-2025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362B3-FF1D-4C84-B729-61573C3BB42B}" type="slidenum">
              <a:rPr lang="en-IN" smtClean="0"/>
              <a:t>‹#›</a:t>
            </a:fld>
            <a:endParaRPr lang="en-IN"/>
          </a:p>
        </p:txBody>
      </p:sp>
    </p:spTree>
    <p:extLst>
      <p:ext uri="{BB962C8B-B14F-4D97-AF65-F5344CB8AC3E}">
        <p14:creationId xmlns:p14="http://schemas.microsoft.com/office/powerpoint/2010/main" val="783756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4D4549-F17F-4DF5-A25D-9664BB7FDC8A}" type="datetimeFigureOut">
              <a:rPr lang="en-IN" smtClean="0"/>
              <a:t>03-03-2025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362B3-FF1D-4C84-B729-61573C3BB42B}" type="slidenum">
              <a:rPr lang="en-IN" smtClean="0"/>
              <a:t>‹#›</a:t>
            </a:fld>
            <a:endParaRPr lang="en-IN"/>
          </a:p>
        </p:txBody>
      </p:sp>
    </p:spTree>
    <p:extLst>
      <p:ext uri="{BB962C8B-B14F-4D97-AF65-F5344CB8AC3E}">
        <p14:creationId xmlns:p14="http://schemas.microsoft.com/office/powerpoint/2010/main" val="905059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4D4549-F17F-4DF5-A25D-9664BB7FDC8A}" type="datetimeFigureOut">
              <a:rPr lang="en-IN" smtClean="0"/>
              <a:t>03-03-2025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A362B3-FF1D-4C84-B729-61573C3BB42B}" type="slidenum">
              <a:rPr lang="en-IN" smtClean="0"/>
              <a:t>‹#›</a:t>
            </a:fld>
            <a:endParaRPr lang="en-IN"/>
          </a:p>
        </p:txBody>
      </p:sp>
    </p:spTree>
    <p:extLst>
      <p:ext uri="{BB962C8B-B14F-4D97-AF65-F5344CB8AC3E}">
        <p14:creationId xmlns:p14="http://schemas.microsoft.com/office/powerpoint/2010/main" val="1928488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4D4549-F17F-4DF5-A25D-9664BB7FDC8A}" type="datetimeFigureOut">
              <a:rPr lang="en-IN" smtClean="0"/>
              <a:t>03-03-2025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A362B3-FF1D-4C84-B729-61573C3BB42B}" type="slidenum">
              <a:rPr lang="en-IN" smtClean="0"/>
              <a:t>‹#›</a:t>
            </a:fld>
            <a:endParaRPr lang="en-IN"/>
          </a:p>
        </p:txBody>
      </p:sp>
    </p:spTree>
    <p:extLst>
      <p:ext uri="{BB962C8B-B14F-4D97-AF65-F5344CB8AC3E}">
        <p14:creationId xmlns:p14="http://schemas.microsoft.com/office/powerpoint/2010/main" val="945895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14D4549-F17F-4DF5-A25D-9664BB7FDC8A}" type="datetimeFigureOut">
              <a:rPr lang="en-IN" smtClean="0"/>
              <a:t>03-03-2025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A362B3-FF1D-4C84-B729-61573C3BB42B}" type="slidenum">
              <a:rPr lang="en-IN" smtClean="0"/>
              <a:t>‹#›</a:t>
            </a:fld>
            <a:endParaRPr lang="en-IN"/>
          </a:p>
        </p:txBody>
      </p:sp>
    </p:spTree>
    <p:extLst>
      <p:ext uri="{BB962C8B-B14F-4D97-AF65-F5344CB8AC3E}">
        <p14:creationId xmlns:p14="http://schemas.microsoft.com/office/powerpoint/2010/main" val="2502920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4D4549-F17F-4DF5-A25D-9664BB7FDC8A}" type="datetimeFigureOut">
              <a:rPr lang="en-IN" smtClean="0"/>
              <a:t>03-03-2025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362B3-FF1D-4C84-B729-61573C3BB42B}" type="slidenum">
              <a:rPr lang="en-IN" smtClean="0"/>
              <a:t>‹#›</a:t>
            </a:fld>
            <a:endParaRPr lang="en-IN"/>
          </a:p>
        </p:txBody>
      </p:sp>
    </p:spTree>
    <p:extLst>
      <p:ext uri="{BB962C8B-B14F-4D97-AF65-F5344CB8AC3E}">
        <p14:creationId xmlns:p14="http://schemas.microsoft.com/office/powerpoint/2010/main" val="3633256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4D4549-F17F-4DF5-A25D-9664BB7FDC8A}" type="datetimeFigureOut">
              <a:rPr lang="en-IN" smtClean="0"/>
              <a:t>03-03-2025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362B3-FF1D-4C84-B729-61573C3BB42B}" type="slidenum">
              <a:rPr lang="en-IN" smtClean="0"/>
              <a:t>‹#›</a:t>
            </a:fld>
            <a:endParaRPr lang="en-IN"/>
          </a:p>
        </p:txBody>
      </p:sp>
    </p:spTree>
    <p:extLst>
      <p:ext uri="{BB962C8B-B14F-4D97-AF65-F5344CB8AC3E}">
        <p14:creationId xmlns:p14="http://schemas.microsoft.com/office/powerpoint/2010/main" val="4281986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4D4549-F17F-4DF5-A25D-9664BB7FDC8A}" type="datetimeFigureOut">
              <a:rPr lang="en-IN" smtClean="0"/>
              <a:t>03-03-2025</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A362B3-FF1D-4C84-B729-61573C3BB42B}" type="slidenum">
              <a:rPr lang="en-IN" smtClean="0"/>
              <a:t>‹#›</a:t>
            </a:fld>
            <a:endParaRPr lang="en-IN"/>
          </a:p>
        </p:txBody>
      </p:sp>
    </p:spTree>
    <p:extLst>
      <p:ext uri="{BB962C8B-B14F-4D97-AF65-F5344CB8AC3E}">
        <p14:creationId xmlns:p14="http://schemas.microsoft.com/office/powerpoint/2010/main" val="2726552380"/>
      </p:ext>
    </p:extLst>
  </p:cSld>
  <p:clrMap bg1="dk1" tx1="lt1" bg2="dk2" tx2="lt2" accent1="accent1" accent2="accent2" accent3="accent3" accent4="accent4" accent5="accent5" accent6="accent6" hlink="hlink" folHlink="folHlink"/>
  <p:sldLayoutIdLst>
    <p:sldLayoutId id="2147484080" r:id="rId1"/>
    <p:sldLayoutId id="2147484081" r:id="rId2"/>
    <p:sldLayoutId id="2147484082" r:id="rId3"/>
    <p:sldLayoutId id="2147484083" r:id="rId4"/>
    <p:sldLayoutId id="2147484084" r:id="rId5"/>
    <p:sldLayoutId id="2147484085" r:id="rId6"/>
    <p:sldLayoutId id="2147484086" r:id="rId7"/>
    <p:sldLayoutId id="2147484087" r:id="rId8"/>
    <p:sldLayoutId id="2147484088" r:id="rId9"/>
    <p:sldLayoutId id="2147484089" r:id="rId10"/>
    <p:sldLayoutId id="2147484090" r:id="rId11"/>
    <p:sldLayoutId id="2147484091" r:id="rId12"/>
    <p:sldLayoutId id="2147484092" r:id="rId13"/>
    <p:sldLayoutId id="2147484093" r:id="rId14"/>
    <p:sldLayoutId id="2147484094" r:id="rId15"/>
    <p:sldLayoutId id="2147484095" r:id="rId16"/>
    <p:sldLayoutId id="214748409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8277A-54DE-6A8A-5706-A0312347C9E9}"/>
              </a:ext>
            </a:extLst>
          </p:cNvPr>
          <p:cNvSpPr>
            <a:spLocks noGrp="1"/>
          </p:cNvSpPr>
          <p:nvPr>
            <p:ph type="ctrTitle"/>
          </p:nvPr>
        </p:nvSpPr>
        <p:spPr>
          <a:xfrm>
            <a:off x="2592029" y="804645"/>
            <a:ext cx="9006348" cy="1316037"/>
          </a:xfrm>
        </p:spPr>
        <p:txBody>
          <a:bodyPr>
            <a:normAutofit/>
          </a:bodyPr>
          <a:lstStyle/>
          <a:p>
            <a:pPr algn="ctr"/>
            <a:r>
              <a:rPr lang="en-IN" sz="4000" b="1" dirty="0">
                <a:latin typeface="Arial" panose="020B0604020202020204" pitchFamily="34" charset="0"/>
                <a:cs typeface="Arial" panose="020B0604020202020204" pitchFamily="34" charset="0"/>
              </a:rPr>
              <a:t>Manual Testing Project On InFlow Inventory</a:t>
            </a:r>
          </a:p>
        </p:txBody>
      </p:sp>
      <p:sp>
        <p:nvSpPr>
          <p:cNvPr id="3" name="Subtitle 2">
            <a:extLst>
              <a:ext uri="{FF2B5EF4-FFF2-40B4-BE49-F238E27FC236}">
                <a16:creationId xmlns:a16="http://schemas.microsoft.com/office/drawing/2014/main" id="{68417A38-2E8A-25F4-800D-C963D3AD5A1B}"/>
              </a:ext>
            </a:extLst>
          </p:cNvPr>
          <p:cNvSpPr>
            <a:spLocks noGrp="1"/>
          </p:cNvSpPr>
          <p:nvPr>
            <p:ph type="subTitle" idx="1"/>
          </p:nvPr>
        </p:nvSpPr>
        <p:spPr>
          <a:xfrm>
            <a:off x="4981268" y="2355684"/>
            <a:ext cx="4311444" cy="537343"/>
          </a:xfrm>
        </p:spPr>
        <p:txBody>
          <a:bodyPr>
            <a:normAutofit fontScale="92500" lnSpcReduction="20000"/>
          </a:bodyPr>
          <a:lstStyle/>
          <a:p>
            <a:pPr algn="ctr"/>
            <a:r>
              <a:rPr lang="en-IN" sz="2600" b="1" dirty="0"/>
              <a:t>Module Name :  Inventory</a:t>
            </a:r>
          </a:p>
          <a:p>
            <a:pPr algn="ctr"/>
            <a:endParaRPr lang="en-IN" dirty="0"/>
          </a:p>
        </p:txBody>
      </p:sp>
      <p:sp>
        <p:nvSpPr>
          <p:cNvPr id="6" name="TextBox 5">
            <a:extLst>
              <a:ext uri="{FF2B5EF4-FFF2-40B4-BE49-F238E27FC236}">
                <a16:creationId xmlns:a16="http://schemas.microsoft.com/office/drawing/2014/main" id="{9DD56483-6984-068B-8932-73D298F5EEEF}"/>
              </a:ext>
            </a:extLst>
          </p:cNvPr>
          <p:cNvSpPr txBox="1"/>
          <p:nvPr/>
        </p:nvSpPr>
        <p:spPr>
          <a:xfrm>
            <a:off x="8681885" y="4190534"/>
            <a:ext cx="3132801" cy="1015663"/>
          </a:xfrm>
          <a:prstGeom prst="rect">
            <a:avLst/>
          </a:prstGeom>
          <a:noFill/>
        </p:spPr>
        <p:txBody>
          <a:bodyPr wrap="square" rtlCol="0">
            <a:spAutoFit/>
          </a:bodyPr>
          <a:lstStyle/>
          <a:p>
            <a:r>
              <a:rPr lang="en-IN" sz="2000" b="1" dirty="0">
                <a:latin typeface="+mj-lt"/>
              </a:rPr>
              <a:t>Sucheta Kadupatil (TL)</a:t>
            </a:r>
          </a:p>
          <a:p>
            <a:r>
              <a:rPr lang="en-IN" sz="2000" b="1" dirty="0">
                <a:latin typeface="+mj-lt"/>
              </a:rPr>
              <a:t>               And</a:t>
            </a:r>
          </a:p>
          <a:p>
            <a:r>
              <a:rPr lang="en-IN" sz="2000" b="1" dirty="0">
                <a:latin typeface="+mj-lt"/>
              </a:rPr>
              <a:t>  Harshal Shelke (TM)</a:t>
            </a:r>
          </a:p>
        </p:txBody>
      </p:sp>
      <p:pic>
        <p:nvPicPr>
          <p:cNvPr id="7" name="Picture 6">
            <a:extLst>
              <a:ext uri="{FF2B5EF4-FFF2-40B4-BE49-F238E27FC236}">
                <a16:creationId xmlns:a16="http://schemas.microsoft.com/office/drawing/2014/main" id="{993198B0-2490-2B2C-2F1C-2A7B313DEA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374" y="2624355"/>
            <a:ext cx="3645310" cy="3429000"/>
          </a:xfrm>
          <a:prstGeom prst="rect">
            <a:avLst/>
          </a:prstGeom>
        </p:spPr>
      </p:pic>
      <p:sp>
        <p:nvSpPr>
          <p:cNvPr id="12" name="TextBox 11">
            <a:extLst>
              <a:ext uri="{FF2B5EF4-FFF2-40B4-BE49-F238E27FC236}">
                <a16:creationId xmlns:a16="http://schemas.microsoft.com/office/drawing/2014/main" id="{FA57A1DA-96ED-37CA-3095-A56B9CAD5266}"/>
              </a:ext>
            </a:extLst>
          </p:cNvPr>
          <p:cNvSpPr txBox="1"/>
          <p:nvPr/>
        </p:nvSpPr>
        <p:spPr>
          <a:xfrm>
            <a:off x="8186584" y="3564864"/>
            <a:ext cx="3411793" cy="461665"/>
          </a:xfrm>
          <a:prstGeom prst="rect">
            <a:avLst/>
          </a:prstGeom>
          <a:noFill/>
        </p:spPr>
        <p:txBody>
          <a:bodyPr wrap="square" rtlCol="0">
            <a:spAutoFit/>
          </a:bodyPr>
          <a:lstStyle/>
          <a:p>
            <a:pPr algn="ctr"/>
            <a:r>
              <a:rPr lang="en-US" sz="2400" b="1" dirty="0"/>
              <a:t>Mentor</a:t>
            </a:r>
            <a:r>
              <a:rPr lang="en-US" sz="2400" dirty="0"/>
              <a:t> </a:t>
            </a:r>
            <a:r>
              <a:rPr lang="en-US" sz="2400" b="1" dirty="0"/>
              <a:t>Pratiksha</a:t>
            </a:r>
            <a:r>
              <a:rPr lang="en-US" sz="2400" dirty="0"/>
              <a:t> </a:t>
            </a:r>
            <a:r>
              <a:rPr lang="en-US" sz="2400" b="1" dirty="0"/>
              <a:t>Mam</a:t>
            </a:r>
            <a:endParaRPr lang="en-IN" sz="2400" b="1" dirty="0"/>
          </a:p>
        </p:txBody>
      </p:sp>
    </p:spTree>
    <p:extLst>
      <p:ext uri="{BB962C8B-B14F-4D97-AF65-F5344CB8AC3E}">
        <p14:creationId xmlns:p14="http://schemas.microsoft.com/office/powerpoint/2010/main" val="28632390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4EDB44-B20F-8A66-7F20-D2B87102B88F}"/>
              </a:ext>
            </a:extLst>
          </p:cNvPr>
          <p:cNvSpPr txBox="1"/>
          <p:nvPr/>
        </p:nvSpPr>
        <p:spPr>
          <a:xfrm>
            <a:off x="521110" y="570271"/>
            <a:ext cx="10274709" cy="2369880"/>
          </a:xfrm>
          <a:prstGeom prst="rect">
            <a:avLst/>
          </a:prstGeom>
          <a:noFill/>
        </p:spPr>
        <p:txBody>
          <a:bodyPr wrap="square" rtlCol="0">
            <a:spAutoFit/>
          </a:bodyPr>
          <a:lstStyle/>
          <a:p>
            <a:pPr marL="285750" indent="-285750">
              <a:buFont typeface="Arial" panose="020B0604020202020204" pitchFamily="34" charset="0"/>
              <a:buChar char="•"/>
            </a:pPr>
            <a:r>
              <a:rPr lang="en-IN" sz="2800" b="1" dirty="0"/>
              <a:t>Inventory</a:t>
            </a:r>
          </a:p>
          <a:p>
            <a:pPr marL="342900" indent="-342900">
              <a:buFont typeface="+mj-lt"/>
              <a:buAutoNum type="arabicPeriod"/>
            </a:pPr>
            <a:r>
              <a:rPr lang="en-IN" sz="2400" b="1" dirty="0"/>
              <a:t>Location</a:t>
            </a:r>
            <a:r>
              <a:rPr lang="en-IN" sz="2400" dirty="0"/>
              <a:t> : </a:t>
            </a:r>
            <a:r>
              <a:rPr lang="en-US" sz="2400" dirty="0"/>
              <a:t>This column contains the locations for this product. This includes the default location and many other locations can be added.</a:t>
            </a:r>
            <a:endParaRPr lang="en-IN" sz="2400" dirty="0"/>
          </a:p>
          <a:p>
            <a:pPr marL="342900" indent="-342900">
              <a:buFont typeface="+mj-lt"/>
              <a:buAutoNum type="arabicPeriod"/>
            </a:pPr>
            <a:r>
              <a:rPr lang="en-IN" sz="2400" b="1" dirty="0"/>
              <a:t>Quantity</a:t>
            </a:r>
            <a:r>
              <a:rPr lang="en-IN" sz="2400" dirty="0"/>
              <a:t> : </a:t>
            </a:r>
            <a:r>
              <a:rPr lang="en-US" sz="2400" dirty="0"/>
              <a:t>This is the quantity of the product at that location.</a:t>
            </a:r>
            <a:endParaRPr lang="en-IN" sz="2400" dirty="0"/>
          </a:p>
          <a:p>
            <a:pPr marL="342900" indent="-342900">
              <a:buFont typeface="+mj-lt"/>
              <a:buAutoNum type="arabicPeriod"/>
            </a:pPr>
            <a:r>
              <a:rPr lang="en-IN" sz="2400" b="1" dirty="0"/>
              <a:t>Quantity on Hand </a:t>
            </a:r>
            <a:r>
              <a:rPr lang="en-IN" sz="2400" dirty="0"/>
              <a:t>: </a:t>
            </a:r>
            <a:r>
              <a:rPr lang="en-US" sz="2400" dirty="0"/>
              <a:t>This is the total quantity of a product that you have in your inventory storage.</a:t>
            </a:r>
            <a:endParaRPr lang="en-IN" sz="2400" dirty="0"/>
          </a:p>
        </p:txBody>
      </p:sp>
      <p:pic>
        <p:nvPicPr>
          <p:cNvPr id="4" name="Picture 3">
            <a:extLst>
              <a:ext uri="{FF2B5EF4-FFF2-40B4-BE49-F238E27FC236}">
                <a16:creationId xmlns:a16="http://schemas.microsoft.com/office/drawing/2014/main" id="{39686B9A-3D74-454D-7B8D-471F03B3AF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14" y="3429000"/>
            <a:ext cx="4480710" cy="2771664"/>
          </a:xfrm>
          <a:prstGeom prst="rect">
            <a:avLst/>
          </a:prstGeom>
        </p:spPr>
      </p:pic>
    </p:spTree>
    <p:extLst>
      <p:ext uri="{BB962C8B-B14F-4D97-AF65-F5344CB8AC3E}">
        <p14:creationId xmlns:p14="http://schemas.microsoft.com/office/powerpoint/2010/main" val="25600845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6D0A02-2E08-918E-6451-2C3ADE40EFFD}"/>
              </a:ext>
            </a:extLst>
          </p:cNvPr>
          <p:cNvSpPr>
            <a:spLocks noGrp="1"/>
          </p:cNvSpPr>
          <p:nvPr>
            <p:ph type="title"/>
          </p:nvPr>
        </p:nvSpPr>
        <p:spPr>
          <a:xfrm>
            <a:off x="1034845" y="874506"/>
            <a:ext cx="2278626" cy="972062"/>
          </a:xfrm>
        </p:spPr>
        <p:txBody>
          <a:bodyPr>
            <a:normAutofit fontScale="90000"/>
          </a:bodyPr>
          <a:lstStyle/>
          <a:p>
            <a:r>
              <a:rPr lang="en-IN" sz="3200" b="1" dirty="0">
                <a:latin typeface="Arial Black" panose="020B0A04020102020204" pitchFamily="34" charset="0"/>
              </a:rPr>
              <a:t>Toolbar</a:t>
            </a:r>
          </a:p>
        </p:txBody>
      </p:sp>
      <p:sp>
        <p:nvSpPr>
          <p:cNvPr id="5" name="Content Placeholder 4">
            <a:extLst>
              <a:ext uri="{FF2B5EF4-FFF2-40B4-BE49-F238E27FC236}">
                <a16:creationId xmlns:a16="http://schemas.microsoft.com/office/drawing/2014/main" id="{F9262B4B-015D-97F4-4C30-D0E3374EBE05}"/>
              </a:ext>
            </a:extLst>
          </p:cNvPr>
          <p:cNvSpPr>
            <a:spLocks noGrp="1"/>
          </p:cNvSpPr>
          <p:nvPr>
            <p:ph idx="1"/>
          </p:nvPr>
        </p:nvSpPr>
        <p:spPr>
          <a:xfrm>
            <a:off x="838200" y="1632156"/>
            <a:ext cx="10515600" cy="4351338"/>
          </a:xfrm>
        </p:spPr>
        <p:txBody>
          <a:bodyPr>
            <a:normAutofit/>
          </a:bodyPr>
          <a:lstStyle/>
          <a:p>
            <a:r>
              <a:rPr lang="en-US" b="1" dirty="0"/>
              <a:t>New</a:t>
            </a:r>
            <a:r>
              <a:rPr lang="en-US" dirty="0"/>
              <a:t> : Creates a new Product. If you have another Order open, the system will prompt you for saving changes to that Order. </a:t>
            </a:r>
          </a:p>
          <a:p>
            <a:r>
              <a:rPr lang="en-US" b="1" dirty="0"/>
              <a:t>Save</a:t>
            </a:r>
            <a:r>
              <a:rPr lang="en-US" dirty="0"/>
              <a:t> : Saves the changes to the Order. The system will save the Order with an automatically generated Order</a:t>
            </a:r>
          </a:p>
          <a:p>
            <a:r>
              <a:rPr lang="en-US" b="1" dirty="0"/>
              <a:t>Copy</a:t>
            </a:r>
            <a:r>
              <a:rPr lang="en-US" dirty="0"/>
              <a:t> : Creates a copy of the old product with all the appropriate fields copied. </a:t>
            </a:r>
          </a:p>
          <a:p>
            <a:r>
              <a:rPr lang="en-US" b="1" dirty="0"/>
              <a:t>Version</a:t>
            </a:r>
            <a:r>
              <a:rPr lang="en-US" dirty="0"/>
              <a:t> : Click to look at older versions of this Product. Old versions are saved correctly and are read-only. </a:t>
            </a:r>
          </a:p>
          <a:p>
            <a:r>
              <a:rPr lang="en-US" b="1" dirty="0"/>
              <a:t>Deactivate</a:t>
            </a:r>
            <a:r>
              <a:rPr lang="en-US" dirty="0"/>
              <a:t> : Click on deactivate it will hide your Product.</a:t>
            </a:r>
          </a:p>
          <a:p>
            <a:r>
              <a:rPr lang="en-US" b="1" dirty="0"/>
              <a:t>Attachment</a:t>
            </a:r>
            <a:r>
              <a:rPr lang="en-US" dirty="0"/>
              <a:t> : Click to add attachment files to this Product. This opens a pop-up dialogue box to add new attachments and save them. Attachments can be saved, deleted or opened properly. </a:t>
            </a:r>
            <a:endParaRPr lang="en-IN" dirty="0"/>
          </a:p>
        </p:txBody>
      </p:sp>
      <p:pic>
        <p:nvPicPr>
          <p:cNvPr id="7" name="Picture 6">
            <a:extLst>
              <a:ext uri="{FF2B5EF4-FFF2-40B4-BE49-F238E27FC236}">
                <a16:creationId xmlns:a16="http://schemas.microsoft.com/office/drawing/2014/main" id="{D326AFF2-B8DE-A74E-773E-45132C231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1714" y="1156469"/>
            <a:ext cx="7019913" cy="408135"/>
          </a:xfrm>
          <a:prstGeom prst="rect">
            <a:avLst/>
          </a:prstGeom>
        </p:spPr>
      </p:pic>
    </p:spTree>
    <p:extLst>
      <p:ext uri="{BB962C8B-B14F-4D97-AF65-F5344CB8AC3E}">
        <p14:creationId xmlns:p14="http://schemas.microsoft.com/office/powerpoint/2010/main" val="663194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875C7-23A9-E1C1-A0DD-3401601A2CCC}"/>
              </a:ext>
            </a:extLst>
          </p:cNvPr>
          <p:cNvSpPr>
            <a:spLocks noGrp="1"/>
          </p:cNvSpPr>
          <p:nvPr>
            <p:ph type="title"/>
          </p:nvPr>
        </p:nvSpPr>
        <p:spPr>
          <a:xfrm>
            <a:off x="560439" y="365126"/>
            <a:ext cx="11316929" cy="1168706"/>
          </a:xfrm>
        </p:spPr>
        <p:txBody>
          <a:bodyPr>
            <a:normAutofit/>
          </a:bodyPr>
          <a:lstStyle/>
          <a:p>
            <a:r>
              <a:rPr lang="en-US" sz="2800" b="1" dirty="0">
                <a:latin typeface="+mn-lt"/>
              </a:rPr>
              <a:t>Defect Report Inflow-inventory application: Inventory Module</a:t>
            </a:r>
            <a:endParaRPr lang="en-IN" sz="2800" b="1" dirty="0">
              <a:latin typeface="+mn-lt"/>
            </a:endParaRPr>
          </a:p>
        </p:txBody>
      </p:sp>
      <p:sp>
        <p:nvSpPr>
          <p:cNvPr id="3" name="Content Placeholder 2">
            <a:extLst>
              <a:ext uri="{FF2B5EF4-FFF2-40B4-BE49-F238E27FC236}">
                <a16:creationId xmlns:a16="http://schemas.microsoft.com/office/drawing/2014/main" id="{C815DFB6-121E-BEB9-562E-61C885F8A7CD}"/>
              </a:ext>
            </a:extLst>
          </p:cNvPr>
          <p:cNvSpPr>
            <a:spLocks noGrp="1"/>
          </p:cNvSpPr>
          <p:nvPr>
            <p:ph idx="1"/>
          </p:nvPr>
        </p:nvSpPr>
        <p:spPr>
          <a:xfrm>
            <a:off x="663678" y="1646903"/>
            <a:ext cx="5149645" cy="3564193"/>
          </a:xfrm>
        </p:spPr>
        <p:txBody>
          <a:bodyPr>
            <a:normAutofit/>
          </a:bodyPr>
          <a:lstStyle/>
          <a:p>
            <a:r>
              <a:rPr lang="en-US" sz="2000" b="1" dirty="0"/>
              <a:t>Function : Picture</a:t>
            </a:r>
          </a:p>
          <a:p>
            <a:r>
              <a:rPr lang="en-US" sz="2000" b="1" dirty="0"/>
              <a:t>Scenario : Large file size cannot be uploaded</a:t>
            </a:r>
          </a:p>
          <a:p>
            <a:r>
              <a:rPr lang="en-US" sz="2000" b="1" dirty="0"/>
              <a:t>Test Case ID : TC_013</a:t>
            </a:r>
          </a:p>
          <a:p>
            <a:r>
              <a:rPr lang="en-US" sz="2000" b="1" dirty="0"/>
              <a:t> Severity : Critical</a:t>
            </a:r>
          </a:p>
          <a:p>
            <a:r>
              <a:rPr lang="en-US" sz="2000" b="1" dirty="0"/>
              <a:t> Priority : Urgent</a:t>
            </a:r>
            <a:endParaRPr lang="en-IN" sz="2000" b="1" dirty="0"/>
          </a:p>
        </p:txBody>
      </p:sp>
      <p:pic>
        <p:nvPicPr>
          <p:cNvPr id="5" name="Picture 4">
            <a:extLst>
              <a:ext uri="{FF2B5EF4-FFF2-40B4-BE49-F238E27FC236}">
                <a16:creationId xmlns:a16="http://schemas.microsoft.com/office/drawing/2014/main" id="{B2871D15-734B-15FF-8597-93C3E3AC3E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1769807"/>
            <a:ext cx="5395451" cy="3785420"/>
          </a:xfrm>
          <a:prstGeom prst="rect">
            <a:avLst/>
          </a:prstGeom>
        </p:spPr>
      </p:pic>
      <p:sp>
        <p:nvSpPr>
          <p:cNvPr id="6" name="TextBox 5">
            <a:extLst>
              <a:ext uri="{FF2B5EF4-FFF2-40B4-BE49-F238E27FC236}">
                <a16:creationId xmlns:a16="http://schemas.microsoft.com/office/drawing/2014/main" id="{5C85871A-8692-9570-4909-5BF622257639}"/>
              </a:ext>
            </a:extLst>
          </p:cNvPr>
          <p:cNvSpPr txBox="1"/>
          <p:nvPr/>
        </p:nvSpPr>
        <p:spPr>
          <a:xfrm>
            <a:off x="6175887" y="5034115"/>
            <a:ext cx="2458065" cy="338554"/>
          </a:xfrm>
          <a:prstGeom prst="rect">
            <a:avLst/>
          </a:prstGeom>
          <a:noFill/>
        </p:spPr>
        <p:txBody>
          <a:bodyPr wrap="square" rtlCol="0">
            <a:spAutoFit/>
          </a:bodyPr>
          <a:lstStyle/>
          <a:p>
            <a:r>
              <a:rPr lang="en-US" sz="1600" dirty="0">
                <a:highlight>
                  <a:srgbClr val="000000"/>
                </a:highlight>
              </a:rPr>
              <a:t>Image size is 13MB</a:t>
            </a:r>
            <a:endParaRPr lang="en-IN" sz="1600" dirty="0">
              <a:highlight>
                <a:srgbClr val="000000"/>
              </a:highlight>
            </a:endParaRPr>
          </a:p>
        </p:txBody>
      </p:sp>
      <p:cxnSp>
        <p:nvCxnSpPr>
          <p:cNvPr id="12" name="Straight Arrow Connector 11">
            <a:extLst>
              <a:ext uri="{FF2B5EF4-FFF2-40B4-BE49-F238E27FC236}">
                <a16:creationId xmlns:a16="http://schemas.microsoft.com/office/drawing/2014/main" id="{981F3278-0B0C-8904-9081-4D30B340695F}"/>
              </a:ext>
            </a:extLst>
          </p:cNvPr>
          <p:cNvCxnSpPr>
            <a:cxnSpLocks/>
          </p:cNvCxnSpPr>
          <p:nvPr/>
        </p:nvCxnSpPr>
        <p:spPr>
          <a:xfrm flipV="1">
            <a:off x="7610168" y="4434348"/>
            <a:ext cx="1023784" cy="5211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070958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621D00-9C63-32FC-898A-E50FBD8F0B4D}"/>
              </a:ext>
            </a:extLst>
          </p:cNvPr>
          <p:cNvSpPr>
            <a:spLocks noGrp="1"/>
          </p:cNvSpPr>
          <p:nvPr>
            <p:ph idx="1"/>
          </p:nvPr>
        </p:nvSpPr>
        <p:spPr>
          <a:xfrm>
            <a:off x="418712" y="1976285"/>
            <a:ext cx="6103374" cy="3067664"/>
          </a:xfrm>
        </p:spPr>
        <p:txBody>
          <a:bodyPr>
            <a:normAutofit lnSpcReduction="10000"/>
          </a:bodyPr>
          <a:lstStyle/>
          <a:p>
            <a:r>
              <a:rPr lang="en-US" sz="2800" b="1" dirty="0"/>
              <a:t>Function : Sales info-Normal Price</a:t>
            </a:r>
          </a:p>
          <a:p>
            <a:r>
              <a:rPr lang="en-US" sz="2800" b="1" dirty="0"/>
              <a:t>Scenario : Negative values are not allowed in the price field.</a:t>
            </a:r>
          </a:p>
          <a:p>
            <a:r>
              <a:rPr lang="en-US" sz="2800" b="1" dirty="0"/>
              <a:t>Test Case ID : TC_017</a:t>
            </a:r>
          </a:p>
          <a:p>
            <a:r>
              <a:rPr lang="en-US" sz="2800" b="1" dirty="0"/>
              <a:t> Severity : Critical</a:t>
            </a:r>
          </a:p>
          <a:p>
            <a:r>
              <a:rPr lang="en-US" sz="2800" b="1" dirty="0"/>
              <a:t> Priority : Urgent</a:t>
            </a:r>
            <a:endParaRPr lang="en-IN" sz="2800" b="1" dirty="0"/>
          </a:p>
          <a:p>
            <a:endParaRPr lang="en-IN" dirty="0"/>
          </a:p>
        </p:txBody>
      </p:sp>
      <p:pic>
        <p:nvPicPr>
          <p:cNvPr id="5" name="Picture 4">
            <a:extLst>
              <a:ext uri="{FF2B5EF4-FFF2-40B4-BE49-F238E27FC236}">
                <a16:creationId xmlns:a16="http://schemas.microsoft.com/office/drawing/2014/main" id="{13CAE532-3CA9-A96B-EC46-3D4C368377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8555" y="2186242"/>
            <a:ext cx="4654733" cy="2485516"/>
          </a:xfrm>
          <a:prstGeom prst="rect">
            <a:avLst/>
          </a:prstGeom>
        </p:spPr>
      </p:pic>
      <p:sp>
        <p:nvSpPr>
          <p:cNvPr id="6" name="TextBox 5">
            <a:extLst>
              <a:ext uri="{FF2B5EF4-FFF2-40B4-BE49-F238E27FC236}">
                <a16:creationId xmlns:a16="http://schemas.microsoft.com/office/drawing/2014/main" id="{6C47C555-4449-757A-9415-8EF22EC4858C}"/>
              </a:ext>
            </a:extLst>
          </p:cNvPr>
          <p:cNvSpPr txBox="1"/>
          <p:nvPr/>
        </p:nvSpPr>
        <p:spPr>
          <a:xfrm>
            <a:off x="6676103" y="4218756"/>
            <a:ext cx="2182762" cy="369332"/>
          </a:xfrm>
          <a:prstGeom prst="rect">
            <a:avLst/>
          </a:prstGeom>
          <a:noFill/>
        </p:spPr>
        <p:txBody>
          <a:bodyPr wrap="square" rtlCol="0">
            <a:spAutoFit/>
          </a:bodyPr>
          <a:lstStyle/>
          <a:p>
            <a:r>
              <a:rPr lang="en-US" dirty="0">
                <a:highlight>
                  <a:srgbClr val="000000"/>
                </a:highlight>
              </a:rPr>
              <a:t>Negative Value (-10)</a:t>
            </a:r>
            <a:endParaRPr lang="en-IN" dirty="0">
              <a:highlight>
                <a:srgbClr val="000000"/>
              </a:highlight>
            </a:endParaRPr>
          </a:p>
        </p:txBody>
      </p:sp>
      <p:cxnSp>
        <p:nvCxnSpPr>
          <p:cNvPr id="8" name="Straight Arrow Connector 7">
            <a:extLst>
              <a:ext uri="{FF2B5EF4-FFF2-40B4-BE49-F238E27FC236}">
                <a16:creationId xmlns:a16="http://schemas.microsoft.com/office/drawing/2014/main" id="{FD228825-D216-F3F3-021B-7ACA4DB6EFCF}"/>
              </a:ext>
            </a:extLst>
          </p:cNvPr>
          <p:cNvCxnSpPr>
            <a:cxnSpLocks/>
          </p:cNvCxnSpPr>
          <p:nvPr/>
        </p:nvCxnSpPr>
        <p:spPr>
          <a:xfrm flipV="1">
            <a:off x="7993626" y="3588774"/>
            <a:ext cx="1506372" cy="6299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879389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71FFC25-9556-6250-E0CA-499C7E68FC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51036" y="1688078"/>
            <a:ext cx="4641196" cy="3481843"/>
          </a:xfrm>
        </p:spPr>
      </p:pic>
      <p:sp>
        <p:nvSpPr>
          <p:cNvPr id="8" name="TextBox 7">
            <a:extLst>
              <a:ext uri="{FF2B5EF4-FFF2-40B4-BE49-F238E27FC236}">
                <a16:creationId xmlns:a16="http://schemas.microsoft.com/office/drawing/2014/main" id="{3809663F-6FCF-E116-5FD6-3FF1C1D56502}"/>
              </a:ext>
            </a:extLst>
          </p:cNvPr>
          <p:cNvSpPr txBox="1"/>
          <p:nvPr/>
        </p:nvSpPr>
        <p:spPr>
          <a:xfrm>
            <a:off x="599768" y="2133599"/>
            <a:ext cx="5240594" cy="2954655"/>
          </a:xfrm>
          <a:prstGeom prst="rect">
            <a:avLst/>
          </a:prstGeom>
          <a:noFill/>
        </p:spPr>
        <p:txBody>
          <a:bodyPr wrap="square" rtlCol="0">
            <a:spAutoFit/>
          </a:bodyPr>
          <a:lstStyle/>
          <a:p>
            <a:r>
              <a:rPr lang="en-US" sz="2800" b="1" dirty="0"/>
              <a:t>Function : Inventory-Location</a:t>
            </a:r>
          </a:p>
          <a:p>
            <a:r>
              <a:rPr lang="en-US" sz="2800" b="1" dirty="0"/>
              <a:t>Scenario : Location name cannot contain only spaces.</a:t>
            </a:r>
          </a:p>
          <a:p>
            <a:r>
              <a:rPr lang="en-US" sz="2800" b="1" dirty="0"/>
              <a:t>Test Case ID : TC_025</a:t>
            </a:r>
          </a:p>
          <a:p>
            <a:r>
              <a:rPr lang="en-US" sz="2800" b="1" dirty="0"/>
              <a:t> Severity : Non-Critical</a:t>
            </a:r>
          </a:p>
          <a:p>
            <a:r>
              <a:rPr lang="en-US" sz="2800" b="1" dirty="0"/>
              <a:t> Priority : Low</a:t>
            </a:r>
            <a:endParaRPr lang="en-IN" sz="2800" b="1" dirty="0"/>
          </a:p>
          <a:p>
            <a:endParaRPr lang="en-IN" dirty="0"/>
          </a:p>
        </p:txBody>
      </p:sp>
      <p:cxnSp>
        <p:nvCxnSpPr>
          <p:cNvPr id="10" name="Straight Arrow Connector 9">
            <a:extLst>
              <a:ext uri="{FF2B5EF4-FFF2-40B4-BE49-F238E27FC236}">
                <a16:creationId xmlns:a16="http://schemas.microsoft.com/office/drawing/2014/main" id="{283D6543-272B-DFF1-1D38-047872AFB225}"/>
              </a:ext>
            </a:extLst>
          </p:cNvPr>
          <p:cNvCxnSpPr>
            <a:cxnSpLocks/>
          </p:cNvCxnSpPr>
          <p:nvPr/>
        </p:nvCxnSpPr>
        <p:spPr>
          <a:xfrm flipV="1">
            <a:off x="6538452" y="4365523"/>
            <a:ext cx="1160206" cy="4916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9BC6709C-1369-4C69-60CC-ABFBCFFB8395}"/>
              </a:ext>
            </a:extLst>
          </p:cNvPr>
          <p:cNvSpPr txBox="1"/>
          <p:nvPr/>
        </p:nvSpPr>
        <p:spPr>
          <a:xfrm>
            <a:off x="5957607" y="4867644"/>
            <a:ext cx="1052052" cy="338554"/>
          </a:xfrm>
          <a:prstGeom prst="rect">
            <a:avLst/>
          </a:prstGeom>
          <a:noFill/>
        </p:spPr>
        <p:txBody>
          <a:bodyPr wrap="square" rtlCol="0">
            <a:spAutoFit/>
          </a:bodyPr>
          <a:lstStyle/>
          <a:p>
            <a:r>
              <a:rPr lang="en-US" sz="1200" dirty="0">
                <a:highlight>
                  <a:srgbClr val="000000"/>
                </a:highlight>
              </a:rPr>
              <a:t>(</a:t>
            </a:r>
            <a:r>
              <a:rPr lang="en-US" sz="1600" dirty="0">
                <a:highlight>
                  <a:srgbClr val="000000"/>
                </a:highlight>
              </a:rPr>
              <a:t>space</a:t>
            </a:r>
            <a:r>
              <a:rPr lang="en-US" sz="1200" dirty="0">
                <a:highlight>
                  <a:srgbClr val="000000"/>
                </a:highlight>
              </a:rPr>
              <a:t>)</a:t>
            </a:r>
            <a:endParaRPr lang="en-IN" sz="1200" dirty="0">
              <a:highlight>
                <a:srgbClr val="000000"/>
              </a:highlight>
            </a:endParaRPr>
          </a:p>
        </p:txBody>
      </p:sp>
    </p:spTree>
    <p:extLst>
      <p:ext uri="{BB962C8B-B14F-4D97-AF65-F5344CB8AC3E}">
        <p14:creationId xmlns:p14="http://schemas.microsoft.com/office/powerpoint/2010/main" val="2239842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36D12-2EE6-AC1D-C48E-4F36F60CE444}"/>
              </a:ext>
            </a:extLst>
          </p:cNvPr>
          <p:cNvSpPr>
            <a:spLocks noGrp="1"/>
          </p:cNvSpPr>
          <p:nvPr>
            <p:ph type="title"/>
          </p:nvPr>
        </p:nvSpPr>
        <p:spPr>
          <a:xfrm>
            <a:off x="3168445" y="817409"/>
            <a:ext cx="5159477" cy="1325563"/>
          </a:xfrm>
        </p:spPr>
        <p:txBody>
          <a:bodyPr/>
          <a:lstStyle/>
          <a:p>
            <a:pPr algn="ctr"/>
            <a:r>
              <a:rPr lang="en-US" b="1" dirty="0">
                <a:latin typeface="Arial Black" panose="020B0A04020102020204" pitchFamily="34" charset="0"/>
              </a:rPr>
              <a:t>Challenges</a:t>
            </a:r>
            <a:endParaRPr lang="en-IN"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BED02056-BD16-CF8F-82A8-AC59DAC1FD12}"/>
              </a:ext>
            </a:extLst>
          </p:cNvPr>
          <p:cNvSpPr>
            <a:spLocks noGrp="1"/>
          </p:cNvSpPr>
          <p:nvPr>
            <p:ph idx="1"/>
          </p:nvPr>
        </p:nvSpPr>
        <p:spPr>
          <a:xfrm>
            <a:off x="577646" y="1604433"/>
            <a:ext cx="10131425" cy="3649133"/>
          </a:xfrm>
        </p:spPr>
        <p:txBody>
          <a:bodyPr>
            <a:normAutofit/>
          </a:bodyPr>
          <a:lstStyle/>
          <a:p>
            <a:pPr marL="0" indent="0" algn="ctr">
              <a:buNone/>
            </a:pPr>
            <a:r>
              <a:rPr lang="en-US" sz="2400" dirty="0"/>
              <a:t>I faced some challenges while working on this project. Initially, I had difficulty downloading the application due to certain issues, but after some time, I was able to install it successfully. After that, I took some time to understand the test scenarios, which seemed complex at first. However, with patience and practice, I was able to grasp them clearly. I learned a lot and gained valuable experience throughout the process.</a:t>
            </a:r>
            <a:endParaRPr lang="en-IN" sz="2400" dirty="0"/>
          </a:p>
        </p:txBody>
      </p:sp>
    </p:spTree>
    <p:extLst>
      <p:ext uri="{BB962C8B-B14F-4D97-AF65-F5344CB8AC3E}">
        <p14:creationId xmlns:p14="http://schemas.microsoft.com/office/powerpoint/2010/main" val="41557595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B9755-4E6F-828C-72D4-1211B69C6F8F}"/>
              </a:ext>
            </a:extLst>
          </p:cNvPr>
          <p:cNvSpPr>
            <a:spLocks noGrp="1"/>
          </p:cNvSpPr>
          <p:nvPr>
            <p:ph type="title"/>
          </p:nvPr>
        </p:nvSpPr>
        <p:spPr>
          <a:xfrm>
            <a:off x="749709" y="129151"/>
            <a:ext cx="10515600" cy="1325563"/>
          </a:xfrm>
        </p:spPr>
        <p:txBody>
          <a:bodyPr/>
          <a:lstStyle/>
          <a:p>
            <a:pPr algn="ctr"/>
            <a:r>
              <a:rPr lang="en-US" b="1" dirty="0">
                <a:latin typeface="Arial Black" panose="020B0A04020102020204" pitchFamily="34" charset="0"/>
              </a:rPr>
              <a:t>Experience</a:t>
            </a:r>
            <a:endParaRPr lang="en-IN"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05A4E04A-AD16-0451-C486-5EC49C3C9AA0}"/>
              </a:ext>
            </a:extLst>
          </p:cNvPr>
          <p:cNvSpPr>
            <a:spLocks noGrp="1"/>
          </p:cNvSpPr>
          <p:nvPr>
            <p:ph idx="1"/>
          </p:nvPr>
        </p:nvSpPr>
        <p:spPr>
          <a:xfrm>
            <a:off x="838200" y="1353676"/>
            <a:ext cx="10515600" cy="4351338"/>
          </a:xfrm>
        </p:spPr>
        <p:txBody>
          <a:bodyPr>
            <a:normAutofit/>
          </a:bodyPr>
          <a:lstStyle/>
          <a:p>
            <a:pPr marL="0" indent="0">
              <a:buNone/>
            </a:pPr>
            <a:r>
              <a:rPr lang="en-US" b="1" dirty="0"/>
              <a:t>After completing the Inflow Inventory project, I have gained valuable experience in software testing</a:t>
            </a:r>
            <a:endParaRPr lang="en-US" dirty="0"/>
          </a:p>
          <a:p>
            <a:pPr>
              <a:buFont typeface="Arial" panose="020B0604020202020204" pitchFamily="34" charset="0"/>
              <a:buChar char="•"/>
            </a:pPr>
            <a:r>
              <a:rPr lang="en-US" dirty="0"/>
              <a:t>Understanding how the Inflow Inventory system functions.</a:t>
            </a:r>
          </a:p>
          <a:p>
            <a:pPr>
              <a:buFont typeface="Arial" panose="020B0604020202020204" pitchFamily="34" charset="0"/>
              <a:buChar char="•"/>
            </a:pPr>
            <a:r>
              <a:rPr lang="en-US" dirty="0"/>
              <a:t>Gaining hands-on experience in testing different scenarios to ensure system reliability.</a:t>
            </a:r>
          </a:p>
          <a:p>
            <a:pPr>
              <a:buFont typeface="Arial" panose="020B0604020202020204" pitchFamily="34" charset="0"/>
              <a:buChar char="•"/>
            </a:pPr>
            <a:r>
              <a:rPr lang="en-US" dirty="0"/>
              <a:t>Identifying and resolving system bugs/defects efficiently.</a:t>
            </a:r>
          </a:p>
          <a:p>
            <a:pPr>
              <a:buFont typeface="Arial" panose="020B0604020202020204" pitchFamily="34" charset="0"/>
              <a:buChar char="•"/>
            </a:pPr>
            <a:r>
              <a:rPr lang="en-US" dirty="0"/>
              <a:t>Developing the ability to write detailed test reports.</a:t>
            </a:r>
          </a:p>
          <a:p>
            <a:pPr>
              <a:buFont typeface="Arial" panose="020B0604020202020204" pitchFamily="34" charset="0"/>
              <a:buChar char="•"/>
            </a:pPr>
            <a:r>
              <a:rPr lang="en-US" dirty="0"/>
              <a:t>Enhancing problem-solving skills through real-world testing challenges.</a:t>
            </a:r>
          </a:p>
          <a:p>
            <a:pPr>
              <a:buFont typeface="Arial" panose="020B0604020202020204" pitchFamily="34" charset="0"/>
              <a:buChar char="•"/>
            </a:pPr>
            <a:r>
              <a:rPr lang="en-US" dirty="0"/>
              <a:t>Improving collaboration and communication by working on project documentation and reporting.</a:t>
            </a:r>
          </a:p>
          <a:p>
            <a:pPr marL="0" indent="0" algn="ctr">
              <a:buNone/>
            </a:pPr>
            <a:r>
              <a:rPr lang="en-US" sz="2000" b="1" dirty="0"/>
              <a:t>This project has significantly contributed to my knowledge of manual testing and helped me develop a structured approach to software quality assurance.</a:t>
            </a:r>
          </a:p>
        </p:txBody>
      </p:sp>
    </p:spTree>
    <p:extLst>
      <p:ext uri="{BB962C8B-B14F-4D97-AF65-F5344CB8AC3E}">
        <p14:creationId xmlns:p14="http://schemas.microsoft.com/office/powerpoint/2010/main" val="9598671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27430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2E27F-C712-AEF7-1E6B-F03849A52289}"/>
              </a:ext>
            </a:extLst>
          </p:cNvPr>
          <p:cNvSpPr>
            <a:spLocks noGrp="1"/>
          </p:cNvSpPr>
          <p:nvPr>
            <p:ph type="title"/>
          </p:nvPr>
        </p:nvSpPr>
        <p:spPr/>
        <p:txBody>
          <a:bodyPr/>
          <a:lstStyle/>
          <a:p>
            <a:pPr algn="ctr"/>
            <a:r>
              <a:rPr lang="en-US" b="1" dirty="0">
                <a:latin typeface="Berlin Sans FB Demi" panose="020E0802020502020306" pitchFamily="34" charset="0"/>
              </a:rPr>
              <a:t>Thank You</a:t>
            </a:r>
            <a:endParaRPr lang="en-IN" b="1" dirty="0">
              <a:latin typeface="Berlin Sans FB Demi" panose="020E0802020502020306" pitchFamily="34" charset="0"/>
            </a:endParaRPr>
          </a:p>
        </p:txBody>
      </p:sp>
      <p:sp>
        <p:nvSpPr>
          <p:cNvPr id="3" name="Content Placeholder 2">
            <a:extLst>
              <a:ext uri="{FF2B5EF4-FFF2-40B4-BE49-F238E27FC236}">
                <a16:creationId xmlns:a16="http://schemas.microsoft.com/office/drawing/2014/main" id="{8622E662-85AB-E662-7445-59EBE25C85A9}"/>
              </a:ext>
            </a:extLst>
          </p:cNvPr>
          <p:cNvSpPr>
            <a:spLocks noGrp="1"/>
          </p:cNvSpPr>
          <p:nvPr>
            <p:ph idx="1"/>
          </p:nvPr>
        </p:nvSpPr>
        <p:spPr/>
        <p:txBody>
          <a:bodyPr>
            <a:normAutofit/>
          </a:bodyPr>
          <a:lstStyle/>
          <a:p>
            <a:pPr marL="0" indent="0" algn="ctr">
              <a:buNone/>
            </a:pPr>
            <a:r>
              <a:rPr lang="en-US" sz="2400" dirty="0"/>
              <a:t>I would like to express my heartfelt gratitude to everyone who supported me throughout this project. Special thanks to my </a:t>
            </a:r>
            <a:r>
              <a:rPr lang="en-US" sz="2400" b="1" dirty="0"/>
              <a:t>Teammate</a:t>
            </a:r>
            <a:r>
              <a:rPr lang="en-US" sz="2400" dirty="0"/>
              <a:t> </a:t>
            </a:r>
            <a:r>
              <a:rPr lang="en-US" sz="2400" b="1" dirty="0"/>
              <a:t>Harshal</a:t>
            </a:r>
            <a:r>
              <a:rPr lang="en-US" sz="2400" dirty="0"/>
              <a:t>, My </a:t>
            </a:r>
            <a:r>
              <a:rPr lang="en-US" sz="2400" b="1" dirty="0"/>
              <a:t>Mentor</a:t>
            </a:r>
            <a:r>
              <a:rPr lang="en-US" sz="2400" dirty="0"/>
              <a:t> </a:t>
            </a:r>
            <a:r>
              <a:rPr lang="en-US" sz="2400" b="1" dirty="0"/>
              <a:t>Pratiksha</a:t>
            </a:r>
            <a:r>
              <a:rPr lang="en-US" sz="2400" dirty="0"/>
              <a:t> mam, and my friends </a:t>
            </a:r>
            <a:r>
              <a:rPr lang="en-US" sz="2400" b="1" dirty="0"/>
              <a:t>Tisha ,Samarth and Sahil</a:t>
            </a:r>
            <a:r>
              <a:rPr lang="en-US" sz="2400" dirty="0"/>
              <a:t> for their valuable guidance and encouragement. Your support has been invaluable in making this project a success.</a:t>
            </a:r>
          </a:p>
          <a:p>
            <a:endParaRPr lang="en-US" dirty="0"/>
          </a:p>
          <a:p>
            <a:pPr marL="0" indent="0" algn="ctr">
              <a:buNone/>
            </a:pPr>
            <a:r>
              <a:rPr lang="en-US" b="1" dirty="0">
                <a:latin typeface="Berlin Sans FB Demi" panose="020E0802020502020306" pitchFamily="34" charset="0"/>
              </a:rPr>
              <a:t>A big thank you to all for your time, support, and </a:t>
            </a:r>
          </a:p>
          <a:p>
            <a:pPr marL="0" indent="0" algn="ctr">
              <a:buNone/>
            </a:pPr>
            <a:r>
              <a:rPr lang="en-US" b="1" dirty="0">
                <a:latin typeface="Berlin Sans FB Demi" panose="020E0802020502020306" pitchFamily="34" charset="0"/>
              </a:rPr>
              <a:t>patience in listening to my presentation.</a:t>
            </a:r>
            <a:endParaRPr lang="en-IN" b="1" dirty="0">
              <a:latin typeface="Berlin Sans FB Demi" panose="020E0802020502020306" pitchFamily="34" charset="0"/>
            </a:endParaRPr>
          </a:p>
        </p:txBody>
      </p:sp>
    </p:spTree>
    <p:extLst>
      <p:ext uri="{BB962C8B-B14F-4D97-AF65-F5344CB8AC3E}">
        <p14:creationId xmlns:p14="http://schemas.microsoft.com/office/powerpoint/2010/main" val="42159052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2B1291-5C0A-58B3-B9C7-26DFA2C4F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381" y="501445"/>
            <a:ext cx="9812593" cy="5702710"/>
          </a:xfrm>
          <a:prstGeom prst="rect">
            <a:avLst/>
          </a:prstGeom>
        </p:spPr>
      </p:pic>
    </p:spTree>
    <p:extLst>
      <p:ext uri="{BB962C8B-B14F-4D97-AF65-F5344CB8AC3E}">
        <p14:creationId xmlns:p14="http://schemas.microsoft.com/office/powerpoint/2010/main" val="19125468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DE891E-73D4-D57C-2505-63C18C650109}"/>
              </a:ext>
            </a:extLst>
          </p:cNvPr>
          <p:cNvSpPr>
            <a:spLocks noGrp="1"/>
          </p:cNvSpPr>
          <p:nvPr>
            <p:ph idx="1"/>
          </p:nvPr>
        </p:nvSpPr>
        <p:spPr>
          <a:xfrm>
            <a:off x="838200" y="668594"/>
            <a:ext cx="10515600" cy="5508369"/>
          </a:xfrm>
        </p:spPr>
        <p:txBody>
          <a:bodyPr/>
          <a:lstStyle/>
          <a:p>
            <a:r>
              <a:rPr lang="en-IN" dirty="0"/>
              <a:t>Inflow Inventory is a software application that helps businesses manage inventory , orders , and sales. It has a mobile app that allows users to manage inventory and orders from anywhere.</a:t>
            </a:r>
          </a:p>
          <a:p>
            <a:endParaRPr lang="en-IN" dirty="0"/>
          </a:p>
          <a:p>
            <a:r>
              <a:rPr lang="en-IN" b="1" dirty="0"/>
              <a:t>Features of InFlow Inventory Application</a:t>
            </a:r>
          </a:p>
          <a:p>
            <a:pPr marL="514350" indent="-514350">
              <a:buFont typeface="+mj-lt"/>
              <a:buAutoNum type="arabicPeriod"/>
            </a:pPr>
            <a:r>
              <a:rPr lang="en-IN" dirty="0"/>
              <a:t>Inventory Management </a:t>
            </a:r>
          </a:p>
          <a:p>
            <a:pPr marL="514350" indent="-514350">
              <a:buFont typeface="+mj-lt"/>
              <a:buAutoNum type="arabicPeriod"/>
            </a:pPr>
            <a:r>
              <a:rPr lang="en-IN" dirty="0"/>
              <a:t>Order and Sales management</a:t>
            </a:r>
          </a:p>
          <a:p>
            <a:pPr marL="514350" indent="-514350">
              <a:buFont typeface="+mj-lt"/>
              <a:buAutoNum type="arabicPeriod"/>
            </a:pPr>
            <a:r>
              <a:rPr lang="en-IN" dirty="0"/>
              <a:t>Suppliers and Customer Management</a:t>
            </a:r>
          </a:p>
        </p:txBody>
      </p:sp>
      <p:pic>
        <p:nvPicPr>
          <p:cNvPr id="4" name="Picture 3">
            <a:extLst>
              <a:ext uri="{FF2B5EF4-FFF2-40B4-BE49-F238E27FC236}">
                <a16:creationId xmlns:a16="http://schemas.microsoft.com/office/drawing/2014/main" id="{93ACF05F-F59A-07F3-B967-EAD0376FFE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6244" y="2969342"/>
            <a:ext cx="2927555" cy="2890684"/>
          </a:xfrm>
          <a:prstGeom prst="rect">
            <a:avLst/>
          </a:prstGeom>
        </p:spPr>
      </p:pic>
    </p:spTree>
    <p:extLst>
      <p:ext uri="{BB962C8B-B14F-4D97-AF65-F5344CB8AC3E}">
        <p14:creationId xmlns:p14="http://schemas.microsoft.com/office/powerpoint/2010/main" val="24762379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FED95-E698-B279-8A85-38EC4918A1DC}"/>
              </a:ext>
            </a:extLst>
          </p:cNvPr>
          <p:cNvSpPr>
            <a:spLocks noGrp="1"/>
          </p:cNvSpPr>
          <p:nvPr>
            <p:ph type="title"/>
          </p:nvPr>
        </p:nvSpPr>
        <p:spPr/>
        <p:txBody>
          <a:bodyPr>
            <a:normAutofit/>
          </a:bodyPr>
          <a:lstStyle/>
          <a:p>
            <a:r>
              <a:rPr lang="en-IN" sz="3200" b="1" dirty="0">
                <a:latin typeface="Arial Black" panose="020B0A04020102020204" pitchFamily="34" charset="0"/>
              </a:rPr>
              <a:t>Roles and Responsibilities</a:t>
            </a:r>
          </a:p>
        </p:txBody>
      </p:sp>
      <p:sp>
        <p:nvSpPr>
          <p:cNvPr id="3" name="Content Placeholder 2">
            <a:extLst>
              <a:ext uri="{FF2B5EF4-FFF2-40B4-BE49-F238E27FC236}">
                <a16:creationId xmlns:a16="http://schemas.microsoft.com/office/drawing/2014/main" id="{55019D57-4ED8-AE36-585A-31E984EC9E7D}"/>
              </a:ext>
            </a:extLst>
          </p:cNvPr>
          <p:cNvSpPr>
            <a:spLocks noGrp="1"/>
          </p:cNvSpPr>
          <p:nvPr>
            <p:ph idx="1"/>
          </p:nvPr>
        </p:nvSpPr>
        <p:spPr>
          <a:xfrm>
            <a:off x="779206" y="2068726"/>
            <a:ext cx="4559710" cy="4351338"/>
          </a:xfrm>
        </p:spPr>
        <p:txBody>
          <a:bodyPr>
            <a:normAutofit lnSpcReduction="10000"/>
          </a:bodyPr>
          <a:lstStyle/>
          <a:p>
            <a:pPr marL="0" indent="0" algn="ctr">
              <a:buNone/>
            </a:pPr>
            <a:r>
              <a:rPr lang="en-IN" sz="2400" b="1" dirty="0"/>
              <a:t> Inventory Module Testing</a:t>
            </a:r>
          </a:p>
          <a:p>
            <a:pPr marL="0" indent="0" algn="ctr">
              <a:buNone/>
            </a:pPr>
            <a:endParaRPr lang="en-IN" b="1" dirty="0"/>
          </a:p>
          <a:p>
            <a:r>
              <a:rPr lang="en-IN" b="1" dirty="0"/>
              <a:t>Functions of Inventory Module</a:t>
            </a:r>
          </a:p>
          <a:p>
            <a:pPr marL="514350" indent="-514350">
              <a:buFont typeface="+mj-lt"/>
              <a:buAutoNum type="alphaLcParenR"/>
            </a:pPr>
            <a:r>
              <a:rPr lang="en-IN" dirty="0"/>
              <a:t>Basic Item Name/Code</a:t>
            </a:r>
          </a:p>
          <a:p>
            <a:pPr marL="514350" indent="-514350">
              <a:buFont typeface="+mj-lt"/>
              <a:buAutoNum type="alphaLcParenR"/>
            </a:pPr>
            <a:r>
              <a:rPr lang="en-IN" dirty="0"/>
              <a:t>Category</a:t>
            </a:r>
          </a:p>
          <a:p>
            <a:pPr marL="514350" indent="-514350">
              <a:buFont typeface="+mj-lt"/>
              <a:buAutoNum type="alphaLcParenR"/>
            </a:pPr>
            <a:r>
              <a:rPr lang="en-IN" dirty="0"/>
              <a:t>Type</a:t>
            </a:r>
          </a:p>
          <a:p>
            <a:pPr marL="514350" indent="-514350">
              <a:buFont typeface="+mj-lt"/>
              <a:buAutoNum type="alphaLcParenR"/>
            </a:pPr>
            <a:r>
              <a:rPr lang="en-IN" dirty="0"/>
              <a:t>Picture</a:t>
            </a:r>
          </a:p>
          <a:p>
            <a:pPr marL="514350" indent="-514350">
              <a:buFont typeface="+mj-lt"/>
              <a:buAutoNum type="alphaLcParenR"/>
            </a:pPr>
            <a:r>
              <a:rPr lang="en-IN" dirty="0"/>
              <a:t>Sales info – Normal price</a:t>
            </a:r>
          </a:p>
          <a:p>
            <a:pPr marL="514350" indent="-514350">
              <a:buFont typeface="+mj-lt"/>
              <a:buAutoNum type="alphaLcParenR"/>
            </a:pPr>
            <a:r>
              <a:rPr lang="en-IN" dirty="0"/>
              <a:t>Costing info – Costing Method</a:t>
            </a:r>
          </a:p>
          <a:p>
            <a:pPr marL="514350" indent="-514350">
              <a:buFont typeface="+mj-lt"/>
              <a:buAutoNum type="alphaLcParenR"/>
            </a:pPr>
            <a:r>
              <a:rPr lang="en-IN" dirty="0"/>
              <a:t>Inventory – Location </a:t>
            </a:r>
          </a:p>
          <a:p>
            <a:pPr marL="514350" indent="-514350">
              <a:buFont typeface="+mj-lt"/>
              <a:buAutoNum type="alphaLcParenR"/>
            </a:pPr>
            <a:r>
              <a:rPr lang="en-IN" dirty="0"/>
              <a:t>Inventory - Quantity</a:t>
            </a:r>
          </a:p>
          <a:p>
            <a:pPr marL="514350" indent="-514350">
              <a:buFont typeface="+mj-lt"/>
              <a:buAutoNum type="alphaLcParenR"/>
            </a:pPr>
            <a:endParaRPr lang="en-IN" dirty="0"/>
          </a:p>
        </p:txBody>
      </p:sp>
      <p:pic>
        <p:nvPicPr>
          <p:cNvPr id="4" name="Picture 3">
            <a:extLst>
              <a:ext uri="{FF2B5EF4-FFF2-40B4-BE49-F238E27FC236}">
                <a16:creationId xmlns:a16="http://schemas.microsoft.com/office/drawing/2014/main" id="{99931204-A6DC-99AA-704A-F9E547F7F9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1513" y="2240390"/>
            <a:ext cx="6087657" cy="4008010"/>
          </a:xfrm>
          <a:prstGeom prst="rect">
            <a:avLst/>
          </a:prstGeom>
        </p:spPr>
      </p:pic>
    </p:spTree>
    <p:extLst>
      <p:ext uri="{BB962C8B-B14F-4D97-AF65-F5344CB8AC3E}">
        <p14:creationId xmlns:p14="http://schemas.microsoft.com/office/powerpoint/2010/main" val="27161424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53071-1EEF-9930-50AF-6284AFAFF609}"/>
              </a:ext>
            </a:extLst>
          </p:cNvPr>
          <p:cNvSpPr>
            <a:spLocks noGrp="1"/>
          </p:cNvSpPr>
          <p:nvPr>
            <p:ph type="title"/>
          </p:nvPr>
        </p:nvSpPr>
        <p:spPr>
          <a:xfrm>
            <a:off x="1374056" y="1370472"/>
            <a:ext cx="2705103" cy="893404"/>
          </a:xfrm>
        </p:spPr>
        <p:txBody>
          <a:bodyPr>
            <a:normAutofit/>
          </a:bodyPr>
          <a:lstStyle/>
          <a:p>
            <a:pPr marL="457200" indent="-457200">
              <a:buFont typeface="Arial" panose="020B0604020202020204" pitchFamily="34" charset="0"/>
              <a:buChar char="•"/>
            </a:pPr>
            <a:r>
              <a:rPr lang="en-IN" sz="2800" b="1" dirty="0"/>
              <a:t>Buttons</a:t>
            </a:r>
          </a:p>
        </p:txBody>
      </p:sp>
      <p:sp>
        <p:nvSpPr>
          <p:cNvPr id="3" name="Content Placeholder 2">
            <a:extLst>
              <a:ext uri="{FF2B5EF4-FFF2-40B4-BE49-F238E27FC236}">
                <a16:creationId xmlns:a16="http://schemas.microsoft.com/office/drawing/2014/main" id="{4E4C453E-0903-E618-ABCE-8E885B384AA8}"/>
              </a:ext>
            </a:extLst>
          </p:cNvPr>
          <p:cNvSpPr>
            <a:spLocks noGrp="1"/>
          </p:cNvSpPr>
          <p:nvPr>
            <p:ph idx="1"/>
          </p:nvPr>
        </p:nvSpPr>
        <p:spPr>
          <a:xfrm>
            <a:off x="1374056" y="2263876"/>
            <a:ext cx="2839065" cy="2927555"/>
          </a:xfrm>
        </p:spPr>
        <p:txBody>
          <a:bodyPr>
            <a:normAutofit fontScale="47500" lnSpcReduction="20000"/>
          </a:bodyPr>
          <a:lstStyle/>
          <a:p>
            <a:pPr marL="0" indent="0">
              <a:buNone/>
            </a:pPr>
            <a:r>
              <a:rPr lang="en-IN" sz="4500" b="1" dirty="0"/>
              <a:t>Toolbar</a:t>
            </a:r>
          </a:p>
          <a:p>
            <a:pPr marL="342900" indent="-342900">
              <a:buFont typeface="+mj-lt"/>
              <a:buAutoNum type="alphaLcParenR"/>
            </a:pPr>
            <a:r>
              <a:rPr lang="en-IN" sz="4500" dirty="0"/>
              <a:t>New</a:t>
            </a:r>
          </a:p>
          <a:p>
            <a:pPr marL="342900" indent="-342900">
              <a:buFont typeface="+mj-lt"/>
              <a:buAutoNum type="alphaLcParenR"/>
            </a:pPr>
            <a:r>
              <a:rPr lang="en-IN" sz="4500" dirty="0"/>
              <a:t>Save</a:t>
            </a:r>
          </a:p>
          <a:p>
            <a:pPr marL="342900" indent="-342900">
              <a:buFont typeface="+mj-lt"/>
              <a:buAutoNum type="alphaLcParenR"/>
            </a:pPr>
            <a:r>
              <a:rPr lang="en-IN" sz="4500" dirty="0"/>
              <a:t>Copy</a:t>
            </a:r>
          </a:p>
          <a:p>
            <a:pPr marL="342900" indent="-342900">
              <a:buFont typeface="+mj-lt"/>
              <a:buAutoNum type="alphaLcParenR"/>
            </a:pPr>
            <a:r>
              <a:rPr lang="en-IN" sz="4500" dirty="0"/>
              <a:t>Version</a:t>
            </a:r>
          </a:p>
          <a:p>
            <a:pPr marL="342900" indent="-342900">
              <a:buFont typeface="+mj-lt"/>
              <a:buAutoNum type="alphaLcParenR"/>
            </a:pPr>
            <a:r>
              <a:rPr lang="en-IN" sz="4500" dirty="0"/>
              <a:t>Deactivate</a:t>
            </a:r>
          </a:p>
          <a:p>
            <a:pPr marL="342900" indent="-342900">
              <a:buFont typeface="+mj-lt"/>
              <a:buAutoNum type="alphaLcParenR"/>
            </a:pPr>
            <a:r>
              <a:rPr lang="en-IN" sz="4500" dirty="0"/>
              <a:t>Attachment</a:t>
            </a:r>
          </a:p>
          <a:p>
            <a:endParaRPr lang="en-IN" dirty="0"/>
          </a:p>
        </p:txBody>
      </p:sp>
      <p:pic>
        <p:nvPicPr>
          <p:cNvPr id="5" name="Picture 4">
            <a:extLst>
              <a:ext uri="{FF2B5EF4-FFF2-40B4-BE49-F238E27FC236}">
                <a16:creationId xmlns:a16="http://schemas.microsoft.com/office/drawing/2014/main" id="{9D4B00E5-A91B-C093-13DD-C019529AA0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685" y="1276964"/>
            <a:ext cx="6928315" cy="4304071"/>
          </a:xfrm>
          <a:prstGeom prst="rect">
            <a:avLst/>
          </a:prstGeom>
        </p:spPr>
      </p:pic>
    </p:spTree>
    <p:extLst>
      <p:ext uri="{BB962C8B-B14F-4D97-AF65-F5344CB8AC3E}">
        <p14:creationId xmlns:p14="http://schemas.microsoft.com/office/powerpoint/2010/main" val="4009220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C55558-7D6F-C933-91F6-2C459A625F72}"/>
              </a:ext>
            </a:extLst>
          </p:cNvPr>
          <p:cNvSpPr>
            <a:spLocks noGrp="1"/>
          </p:cNvSpPr>
          <p:nvPr>
            <p:ph idx="1"/>
          </p:nvPr>
        </p:nvSpPr>
        <p:spPr>
          <a:xfrm>
            <a:off x="897192" y="418579"/>
            <a:ext cx="9849465" cy="760259"/>
          </a:xfrm>
        </p:spPr>
        <p:txBody>
          <a:bodyPr>
            <a:noAutofit/>
          </a:bodyPr>
          <a:lstStyle/>
          <a:p>
            <a:r>
              <a:rPr lang="en-IN" sz="2800" dirty="0">
                <a:latin typeface="Arial Black" panose="020B0A04020102020204" pitchFamily="34" charset="0"/>
              </a:rPr>
              <a:t>Teammate Name: Sucheta (TL) &amp; Harshal (TM)</a:t>
            </a:r>
          </a:p>
        </p:txBody>
      </p:sp>
      <p:sp>
        <p:nvSpPr>
          <p:cNvPr id="4" name="TextBox 3">
            <a:extLst>
              <a:ext uri="{FF2B5EF4-FFF2-40B4-BE49-F238E27FC236}">
                <a16:creationId xmlns:a16="http://schemas.microsoft.com/office/drawing/2014/main" id="{047BA249-4FA2-4993-CF56-460B49D1B606}"/>
              </a:ext>
            </a:extLst>
          </p:cNvPr>
          <p:cNvSpPr txBox="1"/>
          <p:nvPr/>
        </p:nvSpPr>
        <p:spPr>
          <a:xfrm>
            <a:off x="1064339" y="4013772"/>
            <a:ext cx="5675672" cy="2123658"/>
          </a:xfrm>
          <a:prstGeom prst="rect">
            <a:avLst/>
          </a:prstGeom>
          <a:noFill/>
        </p:spPr>
        <p:txBody>
          <a:bodyPr wrap="square" rtlCol="0">
            <a:spAutoFit/>
          </a:bodyPr>
          <a:lstStyle/>
          <a:p>
            <a:pPr marL="285750" indent="-285750">
              <a:buFont typeface="Arial" panose="020B0604020202020204" pitchFamily="34" charset="0"/>
              <a:buChar char="•"/>
            </a:pPr>
            <a:r>
              <a:rPr lang="en-US" sz="2400" b="1" dirty="0"/>
              <a:t>This functions Done by Harshal</a:t>
            </a:r>
          </a:p>
          <a:p>
            <a:pPr marL="400050" indent="-400050">
              <a:buFont typeface="+mj-lt"/>
              <a:buAutoNum type="alphaLcParenR"/>
            </a:pPr>
            <a:r>
              <a:rPr lang="en-IN" b="1" dirty="0"/>
              <a:t>Item Name/Code</a:t>
            </a:r>
          </a:p>
          <a:p>
            <a:pPr marL="400050" indent="-400050">
              <a:buFont typeface="+mj-lt"/>
              <a:buAutoNum type="alphaLcParenR"/>
            </a:pPr>
            <a:r>
              <a:rPr lang="en-IN" b="1" dirty="0"/>
              <a:t>Category</a:t>
            </a:r>
          </a:p>
          <a:p>
            <a:pPr marL="400050" indent="-400050">
              <a:buFont typeface="+mj-lt"/>
              <a:buAutoNum type="alphaLcParenR"/>
            </a:pPr>
            <a:r>
              <a:rPr lang="en-IN" b="1" dirty="0"/>
              <a:t>Type</a:t>
            </a:r>
          </a:p>
          <a:p>
            <a:pPr marL="400050" indent="-400050">
              <a:buFont typeface="+mj-lt"/>
              <a:buAutoNum type="alphaLcParenR"/>
            </a:pPr>
            <a:r>
              <a:rPr lang="en-IN" b="1" dirty="0"/>
              <a:t>Button :Deactivate</a:t>
            </a:r>
          </a:p>
          <a:p>
            <a:pPr marL="400050" indent="-400050">
              <a:buFont typeface="+mj-lt"/>
              <a:buAutoNum type="alphaLcParenR"/>
            </a:pPr>
            <a:r>
              <a:rPr lang="en-IN" b="1" dirty="0"/>
              <a:t>Button : Attachment</a:t>
            </a:r>
          </a:p>
          <a:p>
            <a:pPr marL="400050" indent="-400050">
              <a:buFont typeface="+mj-lt"/>
              <a:buAutoNum type="alphaLcParenR"/>
            </a:pPr>
            <a:endParaRPr lang="en-IN" b="1" dirty="0"/>
          </a:p>
        </p:txBody>
      </p:sp>
      <p:sp>
        <p:nvSpPr>
          <p:cNvPr id="6" name="TextBox 5">
            <a:extLst>
              <a:ext uri="{FF2B5EF4-FFF2-40B4-BE49-F238E27FC236}">
                <a16:creationId xmlns:a16="http://schemas.microsoft.com/office/drawing/2014/main" id="{A94B6A2A-8A8B-F932-F195-FC5EC9D13940}"/>
              </a:ext>
            </a:extLst>
          </p:cNvPr>
          <p:cNvSpPr txBox="1"/>
          <p:nvPr/>
        </p:nvSpPr>
        <p:spPr>
          <a:xfrm>
            <a:off x="1064339" y="1289203"/>
            <a:ext cx="5329084" cy="2400657"/>
          </a:xfrm>
          <a:prstGeom prst="rect">
            <a:avLst/>
          </a:prstGeom>
          <a:noFill/>
        </p:spPr>
        <p:txBody>
          <a:bodyPr wrap="square" rtlCol="0">
            <a:spAutoFit/>
          </a:bodyPr>
          <a:lstStyle/>
          <a:p>
            <a:pPr marL="285750" indent="-285750">
              <a:buFont typeface="Arial" panose="020B0604020202020204" pitchFamily="34" charset="0"/>
              <a:buChar char="•"/>
            </a:pPr>
            <a:r>
              <a:rPr lang="en-US" sz="2400" b="1" dirty="0"/>
              <a:t>This functions Done by Sucheta</a:t>
            </a:r>
            <a:endParaRPr lang="en-IN" sz="2400" b="1" dirty="0"/>
          </a:p>
          <a:p>
            <a:pPr marL="342900" indent="-342900">
              <a:buFont typeface="+mj-lt"/>
              <a:buAutoNum type="alphaLcParenR"/>
            </a:pPr>
            <a:r>
              <a:rPr lang="en-IN" b="1" dirty="0"/>
              <a:t>Picture</a:t>
            </a:r>
          </a:p>
          <a:p>
            <a:pPr marL="342900" indent="-342900">
              <a:buFont typeface="+mj-lt"/>
              <a:buAutoNum type="alphaLcParenR"/>
            </a:pPr>
            <a:r>
              <a:rPr lang="en-IN" b="1" dirty="0"/>
              <a:t>Sales-Info : Normal Price</a:t>
            </a:r>
          </a:p>
          <a:p>
            <a:pPr marL="342900" indent="-342900">
              <a:buFont typeface="+mj-lt"/>
              <a:buAutoNum type="alphaLcParenR"/>
            </a:pPr>
            <a:r>
              <a:rPr lang="en-IN" b="1" dirty="0"/>
              <a:t>Costing-Info : Costing Method</a:t>
            </a:r>
          </a:p>
          <a:p>
            <a:pPr marL="342900" indent="-342900">
              <a:buFont typeface="+mj-lt"/>
              <a:buAutoNum type="alphaLcParenR"/>
            </a:pPr>
            <a:r>
              <a:rPr lang="en-IN" b="1" dirty="0"/>
              <a:t>Inventory : Location</a:t>
            </a:r>
          </a:p>
          <a:p>
            <a:pPr marL="342900" indent="-342900">
              <a:buFont typeface="+mj-lt"/>
              <a:buAutoNum type="alphaLcParenR"/>
            </a:pPr>
            <a:r>
              <a:rPr lang="en-IN" b="1" dirty="0"/>
              <a:t>Inventory : Quantity</a:t>
            </a:r>
          </a:p>
          <a:p>
            <a:pPr marL="342900" indent="-342900">
              <a:buFont typeface="+mj-lt"/>
              <a:buAutoNum type="alphaLcParenR"/>
            </a:pPr>
            <a:r>
              <a:rPr lang="en-IN" b="1" dirty="0"/>
              <a:t>Button : New</a:t>
            </a:r>
          </a:p>
          <a:p>
            <a:pPr marL="342900" indent="-342900">
              <a:buFont typeface="+mj-lt"/>
              <a:buAutoNum type="alphaLcParenR"/>
            </a:pPr>
            <a:r>
              <a:rPr lang="en-IN" b="1" dirty="0"/>
              <a:t>Button : Save</a:t>
            </a:r>
          </a:p>
        </p:txBody>
      </p:sp>
      <p:pic>
        <p:nvPicPr>
          <p:cNvPr id="7" name="Picture 6">
            <a:extLst>
              <a:ext uri="{FF2B5EF4-FFF2-40B4-BE49-F238E27FC236}">
                <a16:creationId xmlns:a16="http://schemas.microsoft.com/office/drawing/2014/main" id="{8F8D4CCD-DFF5-DD37-E71E-74C138C08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1924" y="1757383"/>
            <a:ext cx="5571206" cy="3714138"/>
          </a:xfrm>
          <a:prstGeom prst="rect">
            <a:avLst/>
          </a:prstGeom>
        </p:spPr>
      </p:pic>
    </p:spTree>
    <p:extLst>
      <p:ext uri="{BB962C8B-B14F-4D97-AF65-F5344CB8AC3E}">
        <p14:creationId xmlns:p14="http://schemas.microsoft.com/office/powerpoint/2010/main" val="39989312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9BC69-9B02-B2BC-1EEF-1AA27C5409C9}"/>
              </a:ext>
            </a:extLst>
          </p:cNvPr>
          <p:cNvSpPr>
            <a:spLocks noGrp="1"/>
          </p:cNvSpPr>
          <p:nvPr>
            <p:ph type="title"/>
          </p:nvPr>
        </p:nvSpPr>
        <p:spPr>
          <a:xfrm>
            <a:off x="838200" y="365125"/>
            <a:ext cx="10282084" cy="1021223"/>
          </a:xfrm>
        </p:spPr>
        <p:txBody>
          <a:bodyPr>
            <a:normAutofit/>
          </a:bodyPr>
          <a:lstStyle/>
          <a:p>
            <a:r>
              <a:rPr lang="en-US" sz="3600" b="1" dirty="0">
                <a:latin typeface="Arial Black" panose="020B0A04020102020204" pitchFamily="34" charset="0"/>
              </a:rPr>
              <a:t>F</a:t>
            </a:r>
            <a:r>
              <a:rPr lang="en-IN" sz="3600" b="1" dirty="0">
                <a:latin typeface="Arial Black" panose="020B0A04020102020204" pitchFamily="34" charset="0"/>
              </a:rPr>
              <a:t>unctions</a:t>
            </a:r>
          </a:p>
        </p:txBody>
      </p:sp>
      <p:sp>
        <p:nvSpPr>
          <p:cNvPr id="3" name="Content Placeholder 2">
            <a:extLst>
              <a:ext uri="{FF2B5EF4-FFF2-40B4-BE49-F238E27FC236}">
                <a16:creationId xmlns:a16="http://schemas.microsoft.com/office/drawing/2014/main" id="{A3951D85-CFE2-DCCC-C39A-B41AE19F421E}"/>
              </a:ext>
            </a:extLst>
          </p:cNvPr>
          <p:cNvSpPr>
            <a:spLocks noGrp="1"/>
          </p:cNvSpPr>
          <p:nvPr>
            <p:ph idx="1"/>
          </p:nvPr>
        </p:nvSpPr>
        <p:spPr>
          <a:xfrm>
            <a:off x="838200" y="1386349"/>
            <a:ext cx="10515600" cy="2438400"/>
          </a:xfrm>
        </p:spPr>
        <p:txBody>
          <a:bodyPr>
            <a:normAutofit fontScale="92500" lnSpcReduction="20000"/>
          </a:bodyPr>
          <a:lstStyle/>
          <a:p>
            <a:r>
              <a:rPr lang="en-US" sz="2600" b="1" dirty="0"/>
              <a:t>Basic Section </a:t>
            </a:r>
          </a:p>
          <a:p>
            <a:pPr marL="514350" indent="-514350">
              <a:buFont typeface="+mj-lt"/>
              <a:buAutoNum type="arabicPeriod"/>
            </a:pPr>
            <a:r>
              <a:rPr lang="en-US" sz="2000" b="1" dirty="0"/>
              <a:t>Item Name/Code </a:t>
            </a:r>
            <a:r>
              <a:rPr lang="en-US" sz="2000" dirty="0"/>
              <a:t>: The name or item code for this product. No two products or services can have the same Item Name/Code.</a:t>
            </a:r>
          </a:p>
          <a:p>
            <a:pPr marL="514350" indent="-514350">
              <a:buFont typeface="+mj-lt"/>
              <a:buAutoNum type="arabicPeriod"/>
            </a:pPr>
            <a:r>
              <a:rPr lang="en-IN" sz="2000" b="1" dirty="0"/>
              <a:t>Category</a:t>
            </a:r>
            <a:r>
              <a:rPr lang="en-US" sz="2000" dirty="0"/>
              <a:t> : The product category in which you put this product. Add New brings up new Category tab which can be named and saved. </a:t>
            </a:r>
          </a:p>
          <a:p>
            <a:pPr marL="514350" indent="-514350">
              <a:buFont typeface="+mj-lt"/>
              <a:buAutoNum type="arabicPeriod"/>
            </a:pPr>
            <a:r>
              <a:rPr lang="en-IN" sz="2000" b="1" dirty="0"/>
              <a:t>Type</a:t>
            </a:r>
            <a:r>
              <a:rPr lang="en-IN" sz="2000" dirty="0"/>
              <a:t> : </a:t>
            </a:r>
            <a:r>
              <a:rPr lang="en-US" sz="2000" dirty="0"/>
              <a:t>The type of product; Stockable Product, Non-Stockable Product or Service. This is set when the product is created but it can be changed later. The default value is Stockable.</a:t>
            </a:r>
          </a:p>
          <a:p>
            <a:endParaRPr lang="en-IN" dirty="0"/>
          </a:p>
          <a:p>
            <a:pPr marL="514350" indent="-514350">
              <a:buFont typeface="+mj-lt"/>
              <a:buAutoNum type="arabicPeriod"/>
            </a:pPr>
            <a:endParaRPr lang="en-IN" dirty="0"/>
          </a:p>
        </p:txBody>
      </p:sp>
      <p:pic>
        <p:nvPicPr>
          <p:cNvPr id="5" name="Picture 4">
            <a:extLst>
              <a:ext uri="{FF2B5EF4-FFF2-40B4-BE49-F238E27FC236}">
                <a16:creationId xmlns:a16="http://schemas.microsoft.com/office/drawing/2014/main" id="{EAE83294-3FDA-C658-119C-C8049BB890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1394" y="4054475"/>
            <a:ext cx="6189684" cy="2438400"/>
          </a:xfrm>
          <a:prstGeom prst="rect">
            <a:avLst/>
          </a:prstGeom>
        </p:spPr>
      </p:pic>
    </p:spTree>
    <p:extLst>
      <p:ext uri="{BB962C8B-B14F-4D97-AF65-F5344CB8AC3E}">
        <p14:creationId xmlns:p14="http://schemas.microsoft.com/office/powerpoint/2010/main" val="31617928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76AA5F-492D-F2FF-EC28-6371D117E394}"/>
              </a:ext>
            </a:extLst>
          </p:cNvPr>
          <p:cNvSpPr>
            <a:spLocks noGrp="1"/>
          </p:cNvSpPr>
          <p:nvPr>
            <p:ph idx="1"/>
          </p:nvPr>
        </p:nvSpPr>
        <p:spPr>
          <a:xfrm>
            <a:off x="838200" y="556997"/>
            <a:ext cx="10515600" cy="2648320"/>
          </a:xfrm>
        </p:spPr>
        <p:txBody>
          <a:bodyPr/>
          <a:lstStyle/>
          <a:p>
            <a:r>
              <a:rPr lang="en-IN" sz="2400" b="1" dirty="0"/>
              <a:t>Picture</a:t>
            </a:r>
            <a:r>
              <a:rPr lang="en-IN" dirty="0"/>
              <a:t> </a:t>
            </a:r>
          </a:p>
          <a:p>
            <a:pPr marL="0" indent="0">
              <a:buNone/>
            </a:pPr>
            <a:r>
              <a:rPr lang="en-US" sz="2000" dirty="0"/>
              <a:t>You can add a picture of your product right into the product information. To do this, click the Browse button and then select a picture of the product. The common picture formats supported are JPG and PNG. To clear an existing picture from your product information, click the Clear button. </a:t>
            </a:r>
          </a:p>
          <a:p>
            <a:endParaRPr lang="en-IN" dirty="0"/>
          </a:p>
        </p:txBody>
      </p:sp>
      <p:pic>
        <p:nvPicPr>
          <p:cNvPr id="5" name="Picture 4">
            <a:extLst>
              <a:ext uri="{FF2B5EF4-FFF2-40B4-BE49-F238E27FC236}">
                <a16:creationId xmlns:a16="http://schemas.microsoft.com/office/drawing/2014/main" id="{46D568DA-D044-D54A-4C52-FBC38F4112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2736" y="3084915"/>
            <a:ext cx="5242830" cy="3216088"/>
          </a:xfrm>
          <a:prstGeom prst="rect">
            <a:avLst/>
          </a:prstGeom>
        </p:spPr>
      </p:pic>
    </p:spTree>
    <p:extLst>
      <p:ext uri="{BB962C8B-B14F-4D97-AF65-F5344CB8AC3E}">
        <p14:creationId xmlns:p14="http://schemas.microsoft.com/office/powerpoint/2010/main" val="13860479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C91ADA-FA2A-0F07-AB3A-DF174E401955}"/>
              </a:ext>
            </a:extLst>
          </p:cNvPr>
          <p:cNvSpPr>
            <a:spLocks noGrp="1"/>
          </p:cNvSpPr>
          <p:nvPr>
            <p:ph idx="1"/>
          </p:nvPr>
        </p:nvSpPr>
        <p:spPr>
          <a:xfrm>
            <a:off x="838200" y="363795"/>
            <a:ext cx="10515600" cy="3234812"/>
          </a:xfrm>
        </p:spPr>
        <p:txBody>
          <a:bodyPr>
            <a:normAutofit lnSpcReduction="10000"/>
          </a:bodyPr>
          <a:lstStyle/>
          <a:p>
            <a:r>
              <a:rPr lang="en-US" sz="2400" b="1" dirty="0"/>
              <a:t>Sales Info </a:t>
            </a:r>
          </a:p>
          <a:p>
            <a:pPr marL="514350" indent="-514350">
              <a:buFont typeface="+mj-lt"/>
              <a:buAutoNum type="arabicPeriod"/>
            </a:pPr>
            <a:r>
              <a:rPr lang="en-US" sz="2400" b="1" dirty="0"/>
              <a:t>Normal Price </a:t>
            </a:r>
          </a:p>
          <a:p>
            <a:pPr marL="0" indent="0">
              <a:buNone/>
            </a:pPr>
            <a:r>
              <a:rPr lang="en-US" sz="2000" dirty="0"/>
              <a:t>You may have one or more pricing fields here depending on the pricing schemes you have defined in Company Settings. You can enter the price you normally charge under those pricing schemes here. If you’re using different units of measure, the price should be for one unit of the sales unit of measure. If the product Cost is filled in, then the Markup will automatically be calculated and shown. You can either type in the price directly or type in the desired markup and inFlow will set the appropriate price to match the markup over this products costs. Keep in mind that pricing schemes are currency specific so if you’re setting up a Retail scheme for two currencies, you'll have to set up two schemes (one for each currency) </a:t>
            </a:r>
            <a:endParaRPr lang="en-IN" sz="2000" dirty="0"/>
          </a:p>
        </p:txBody>
      </p:sp>
      <p:pic>
        <p:nvPicPr>
          <p:cNvPr id="5" name="Picture 4">
            <a:extLst>
              <a:ext uri="{FF2B5EF4-FFF2-40B4-BE49-F238E27FC236}">
                <a16:creationId xmlns:a16="http://schemas.microsoft.com/office/drawing/2014/main" id="{143A16A6-316B-8DC1-7071-117467EE7D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5316" y="4090219"/>
            <a:ext cx="5358580" cy="1966451"/>
          </a:xfrm>
          <a:prstGeom prst="rect">
            <a:avLst/>
          </a:prstGeom>
        </p:spPr>
      </p:pic>
    </p:spTree>
    <p:extLst>
      <p:ext uri="{BB962C8B-B14F-4D97-AF65-F5344CB8AC3E}">
        <p14:creationId xmlns:p14="http://schemas.microsoft.com/office/powerpoint/2010/main" val="13339741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3559D6B-7079-FDDE-7A04-3B015D94A777}"/>
              </a:ext>
            </a:extLst>
          </p:cNvPr>
          <p:cNvSpPr txBox="1"/>
          <p:nvPr/>
        </p:nvSpPr>
        <p:spPr>
          <a:xfrm>
            <a:off x="644013" y="454432"/>
            <a:ext cx="10903974" cy="3785652"/>
          </a:xfrm>
          <a:prstGeom prst="rect">
            <a:avLst/>
          </a:prstGeom>
          <a:noFill/>
        </p:spPr>
        <p:txBody>
          <a:bodyPr wrap="square">
            <a:spAutoFit/>
          </a:bodyPr>
          <a:lstStyle/>
          <a:p>
            <a:pPr marL="285750" indent="-285750">
              <a:buFont typeface="Arial" panose="020B0604020202020204" pitchFamily="34" charset="0"/>
              <a:buChar char="•"/>
            </a:pPr>
            <a:r>
              <a:rPr lang="en-IN" sz="2400" b="1" dirty="0"/>
              <a:t>Costing Info</a:t>
            </a:r>
          </a:p>
          <a:p>
            <a:pPr marL="342900" indent="-342900">
              <a:buFont typeface="+mj-lt"/>
              <a:buAutoNum type="arabicPeriod"/>
            </a:pPr>
            <a:r>
              <a:rPr lang="en-IN" sz="2400" b="1" dirty="0"/>
              <a:t> Costing Method </a:t>
            </a:r>
          </a:p>
          <a:p>
            <a:r>
              <a:rPr lang="en-US" sz="2400" dirty="0"/>
              <a:t>The method used to keep track of the unit cost of this product. This defaults to Moving Average Cost for Stockable Products and Last Purchase for Non-Stockable Products and Services. If you select Moving Average as the Costing Method, you can view history or edit it by clicking the Edit/History link. Last Purchase Cost is not editable. it is automatically set when a post order is completed and includes shipping costs. For the Manual method, you can enter any cost. You may choose to take various factors into consideration, like purchase, shipping, storage, and tooling costs in addition to purchase costs.</a:t>
            </a:r>
            <a:endParaRPr lang="en-IN" sz="2400" dirty="0"/>
          </a:p>
        </p:txBody>
      </p:sp>
      <p:pic>
        <p:nvPicPr>
          <p:cNvPr id="8" name="Picture 7">
            <a:extLst>
              <a:ext uri="{FF2B5EF4-FFF2-40B4-BE49-F238E27FC236}">
                <a16:creationId xmlns:a16="http://schemas.microsoft.com/office/drawing/2014/main" id="{678BF8F3-B927-BACA-3746-4B565B904B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8039" y="4566797"/>
            <a:ext cx="5219356" cy="1529202"/>
          </a:xfrm>
          <a:prstGeom prst="rect">
            <a:avLst/>
          </a:prstGeom>
        </p:spPr>
      </p:pic>
    </p:spTree>
    <p:extLst>
      <p:ext uri="{BB962C8B-B14F-4D97-AF65-F5344CB8AC3E}">
        <p14:creationId xmlns:p14="http://schemas.microsoft.com/office/powerpoint/2010/main" val="34031951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764</TotalTime>
  <Words>1137</Words>
  <Application>Microsoft Office PowerPoint</Application>
  <PresentationFormat>Widescreen</PresentationFormat>
  <Paragraphs>106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Black</vt:lpstr>
      <vt:lpstr>Berlin Sans FB Demi</vt:lpstr>
      <vt:lpstr>Calibri</vt:lpstr>
      <vt:lpstr>Calibri Light</vt:lpstr>
      <vt:lpstr>Celestial</vt:lpstr>
      <vt:lpstr>Manual Testing Project On InFlow Inventory</vt:lpstr>
      <vt:lpstr>PowerPoint Presentation</vt:lpstr>
      <vt:lpstr>Roles and Responsibilities</vt:lpstr>
      <vt:lpstr>Buttons</vt:lpstr>
      <vt:lpstr>PowerPoint Presentation</vt:lpstr>
      <vt:lpstr>Functions</vt:lpstr>
      <vt:lpstr>PowerPoint Presentation</vt:lpstr>
      <vt:lpstr>PowerPoint Presentation</vt:lpstr>
      <vt:lpstr>PowerPoint Presentation</vt:lpstr>
      <vt:lpstr>PowerPoint Presentation</vt:lpstr>
      <vt:lpstr>Toolbar</vt:lpstr>
      <vt:lpstr>Defect Report Inflow-inventory application: Inventory Module</vt:lpstr>
      <vt:lpstr>PowerPoint Presentation</vt:lpstr>
      <vt:lpstr>PowerPoint Presentation</vt:lpstr>
      <vt:lpstr>Challenges</vt:lpstr>
      <vt:lpstr>Experience</vt:lpstr>
      <vt:lpstr>PowerPoint Presentation</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Sucheta Kadu</dc:creator>
  <cp:lastModifiedBy>Sucheta Kadu</cp:lastModifiedBy>
  <cp:revision>16</cp:revision>
  <dcterms:created xsi:type="dcterms:W3CDTF">2025-02-28T11:56:29Z</dcterms:created>
  <dcterms:modified xsi:type="dcterms:W3CDTF">2025-03-03T04:33:25Z</dcterms:modified>
</cp:coreProperties>
</file>