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4" r:id="rId5"/>
    <p:sldId id="290" r:id="rId6"/>
    <p:sldId id="286" r:id="rId7"/>
    <p:sldId id="287" r:id="rId8"/>
    <p:sldId id="285" r:id="rId9"/>
    <p:sldId id="297" r:id="rId10"/>
    <p:sldId id="288" r:id="rId11"/>
    <p:sldId id="296" r:id="rId12"/>
    <p:sldId id="300" r:id="rId13"/>
    <p:sldId id="298" r:id="rId14"/>
    <p:sldId id="289" r:id="rId15"/>
    <p:sldId id="299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FD3"/>
    <a:srgbClr val="F4EBE8"/>
    <a:srgbClr val="ECC4BF"/>
    <a:srgbClr val="E9C46A"/>
    <a:srgbClr val="F15574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91EC-DF94-4FF1-9507-0F049D1BFC32}" v="1" dt="2023-04-30T11:19:52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04" y="5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 Vaidya" userId="e9e9712578602bdf" providerId="LiveId" clId="{15DA91EC-DF94-4FF1-9507-0F049D1BFC32}"/>
    <pc:docChg chg="undo custSel modSld">
      <pc:chgData name="Rajas Vaidya" userId="e9e9712578602bdf" providerId="LiveId" clId="{15DA91EC-DF94-4FF1-9507-0F049D1BFC32}" dt="2023-04-30T11:20:53.926" v="525" actId="14861"/>
      <pc:docMkLst>
        <pc:docMk/>
      </pc:docMkLst>
      <pc:sldChg chg="modSp mod">
        <pc:chgData name="Rajas Vaidya" userId="e9e9712578602bdf" providerId="LiveId" clId="{15DA91EC-DF94-4FF1-9507-0F049D1BFC32}" dt="2023-04-30T08:28:15.632" v="62" actId="20577"/>
        <pc:sldMkLst>
          <pc:docMk/>
          <pc:sldMk cId="3251802089" sldId="290"/>
        </pc:sldMkLst>
        <pc:spChg chg="mod">
          <ac:chgData name="Rajas Vaidya" userId="e9e9712578602bdf" providerId="LiveId" clId="{15DA91EC-DF94-4FF1-9507-0F049D1BFC32}" dt="2023-04-30T08:28:15.632" v="62" actId="20577"/>
          <ac:spMkLst>
            <pc:docMk/>
            <pc:sldMk cId="3251802089" sldId="290"/>
            <ac:spMk id="7" creationId="{C532E949-68E5-BBA9-E469-98726BE85309}"/>
          </ac:spMkLst>
        </pc:spChg>
      </pc:sldChg>
      <pc:sldChg chg="addSp delSp modSp mod">
        <pc:chgData name="Rajas Vaidya" userId="e9e9712578602bdf" providerId="LiveId" clId="{15DA91EC-DF94-4FF1-9507-0F049D1BFC32}" dt="2023-04-30T11:20:53.926" v="525" actId="14861"/>
        <pc:sldMkLst>
          <pc:docMk/>
          <pc:sldMk cId="591722392" sldId="294"/>
        </pc:sldMkLst>
        <pc:spChg chg="mod">
          <ac:chgData name="Rajas Vaidya" userId="e9e9712578602bdf" providerId="LiveId" clId="{15DA91EC-DF94-4FF1-9507-0F049D1BFC32}" dt="2023-04-30T11:13:11.293" v="381" actId="1076"/>
          <ac:spMkLst>
            <pc:docMk/>
            <pc:sldMk cId="591722392" sldId="294"/>
            <ac:spMk id="2" creationId="{9E67AD6B-0EBB-7092-13C6-240F8A4A4E99}"/>
          </ac:spMkLst>
        </pc:spChg>
        <pc:spChg chg="del">
          <ac:chgData name="Rajas Vaidya" userId="e9e9712578602bdf" providerId="LiveId" clId="{15DA91EC-DF94-4FF1-9507-0F049D1BFC32}" dt="2023-04-30T11:12:01.511" v="348" actId="3680"/>
          <ac:spMkLst>
            <pc:docMk/>
            <pc:sldMk cId="591722392" sldId="294"/>
            <ac:spMk id="3" creationId="{DFAA7609-6E6A-B996-BC29-F9AA857D7B35}"/>
          </ac:spMkLst>
        </pc:spChg>
        <pc:spChg chg="add mod">
          <ac:chgData name="Rajas Vaidya" userId="e9e9712578602bdf" providerId="LiveId" clId="{15DA91EC-DF94-4FF1-9507-0F049D1BFC32}" dt="2023-04-30T11:20:53.926" v="525" actId="14861"/>
          <ac:spMkLst>
            <pc:docMk/>
            <pc:sldMk cId="591722392" sldId="294"/>
            <ac:spMk id="7" creationId="{DECB4E8C-D2B4-C119-2996-355DD31F6FFA}"/>
          </ac:spMkLst>
        </pc:spChg>
        <pc:graphicFrameChg chg="add mod ord modGraphic">
          <ac:chgData name="Rajas Vaidya" userId="e9e9712578602bdf" providerId="LiveId" clId="{15DA91EC-DF94-4FF1-9507-0F049D1BFC32}" dt="2023-04-30T11:14:22.731" v="466" actId="1076"/>
          <ac:graphicFrameMkLst>
            <pc:docMk/>
            <pc:sldMk cId="591722392" sldId="294"/>
            <ac:graphicFrameMk id="6" creationId="{9791D18F-8C38-C0C0-2734-7C403D365919}"/>
          </ac:graphicFrameMkLst>
        </pc:graphicFrameChg>
      </pc:sldChg>
      <pc:sldChg chg="modSp mod">
        <pc:chgData name="Rajas Vaidya" userId="e9e9712578602bdf" providerId="LiveId" clId="{15DA91EC-DF94-4FF1-9507-0F049D1BFC32}" dt="2023-04-30T11:07:27.043" v="347" actId="20577"/>
        <pc:sldMkLst>
          <pc:docMk/>
          <pc:sldMk cId="2584956112" sldId="298"/>
        </pc:sldMkLst>
        <pc:spChg chg="mod">
          <ac:chgData name="Rajas Vaidya" userId="e9e9712578602bdf" providerId="LiveId" clId="{15DA91EC-DF94-4FF1-9507-0F049D1BFC32}" dt="2023-04-30T11:07:27.043" v="347" actId="20577"/>
          <ac:spMkLst>
            <pc:docMk/>
            <pc:sldMk cId="2584956112" sldId="298"/>
            <ac:spMk id="4" creationId="{4163795E-1530-4634-BCB7-3DE656E5F5A7}"/>
          </ac:spMkLst>
        </pc:spChg>
      </pc:sldChg>
      <pc:sldChg chg="modSp mod">
        <pc:chgData name="Rajas Vaidya" userId="e9e9712578602bdf" providerId="LiveId" clId="{15DA91EC-DF94-4FF1-9507-0F049D1BFC32}" dt="2023-04-30T11:05:52.047" v="297" actId="242"/>
        <pc:sldMkLst>
          <pc:docMk/>
          <pc:sldMk cId="2359130519" sldId="300"/>
        </pc:sldMkLst>
        <pc:spChg chg="mod">
          <ac:chgData name="Rajas Vaidya" userId="e9e9712578602bdf" providerId="LiveId" clId="{15DA91EC-DF94-4FF1-9507-0F049D1BFC32}" dt="2023-04-30T11:02:05.498" v="130" actId="20577"/>
          <ac:spMkLst>
            <pc:docMk/>
            <pc:sldMk cId="2359130519" sldId="300"/>
            <ac:spMk id="9" creationId="{1EC6C1BC-1764-99A1-029B-61EC10F9D51F}"/>
          </ac:spMkLst>
        </pc:spChg>
        <pc:spChg chg="mod">
          <ac:chgData name="Rajas Vaidya" userId="e9e9712578602bdf" providerId="LiveId" clId="{15DA91EC-DF94-4FF1-9507-0F049D1BFC32}" dt="2023-04-30T11:03:07.141" v="192" actId="313"/>
          <ac:spMkLst>
            <pc:docMk/>
            <pc:sldMk cId="2359130519" sldId="300"/>
            <ac:spMk id="10" creationId="{76329808-2534-B0A9-79A2-24264D12E8E5}"/>
          </ac:spMkLst>
        </pc:spChg>
        <pc:spChg chg="mod">
          <ac:chgData name="Rajas Vaidya" userId="e9e9712578602bdf" providerId="LiveId" clId="{15DA91EC-DF94-4FF1-9507-0F049D1BFC32}" dt="2023-04-30T11:05:52.047" v="297" actId="242"/>
          <ac:spMkLst>
            <pc:docMk/>
            <pc:sldMk cId="2359130519" sldId="300"/>
            <ac:spMk id="11" creationId="{A5699BE8-010E-5E87-E80C-B14B6FDFC7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8" y="1566672"/>
            <a:ext cx="4873752" cy="1709928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581401"/>
            <a:ext cx="4873752" cy="630936"/>
          </a:xfrm>
        </p:spPr>
        <p:txBody>
          <a:bodyPr/>
          <a:lstStyle/>
          <a:p>
            <a:r>
              <a:rPr lang="en-US" sz="1800" dirty="0"/>
              <a:t>Ishan Singh (MDS202119)</a:t>
            </a:r>
          </a:p>
          <a:p>
            <a:r>
              <a:rPr lang="en-US" sz="1800" dirty="0"/>
              <a:t>Rajas Vaidya (MDS202131)</a:t>
            </a:r>
          </a:p>
          <a:p>
            <a:r>
              <a:rPr lang="en-US" sz="1800" dirty="0"/>
              <a:t>Shreyansh Rastogi (MDS202140)</a:t>
            </a:r>
          </a:p>
          <a:p>
            <a:r>
              <a:rPr lang="en-US" sz="1800" dirty="0"/>
              <a:t>Sucheta Jhunjhunwala (MDS202151)</a:t>
            </a:r>
          </a:p>
        </p:txBody>
      </p:sp>
      <p:pic>
        <p:nvPicPr>
          <p:cNvPr id="1026" name="Picture 2" descr="Sentiment Analysis | Sentiment Analysis Tools | Express Analytics">
            <a:extLst>
              <a:ext uri="{FF2B5EF4-FFF2-40B4-BE49-F238E27FC236}">
                <a16:creationId xmlns:a16="http://schemas.microsoft.com/office/drawing/2014/main" id="{9CA046CB-13C4-43CD-FE52-1908893B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78" y="2126139"/>
            <a:ext cx="4304596" cy="23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45F457-8203-40E4-1BB5-1784C05C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25A2-698C-A947-EB58-8053444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518FC-4FE8-D070-9C68-CFF0EEF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FE7B23E-5467-61C5-175D-898A9F61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81E07-2ECE-11AB-C487-9AEC1E295447}"/>
              </a:ext>
            </a:extLst>
          </p:cNvPr>
          <p:cNvSpPr txBox="1"/>
          <p:nvPr/>
        </p:nvSpPr>
        <p:spPr>
          <a:xfrm flipH="1" flipV="1">
            <a:off x="1021080" y="2114156"/>
            <a:ext cx="9912096" cy="331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63795E-1530-4634-BCB7-3DE656E5F5A7}"/>
              </a:ext>
            </a:extLst>
          </p:cNvPr>
          <p:cNvSpPr/>
          <p:nvPr/>
        </p:nvSpPr>
        <p:spPr>
          <a:xfrm>
            <a:off x="642258" y="1875453"/>
            <a:ext cx="5021424" cy="4282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type of recurrent neural network (RNN) commonly used in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andles sequential data, such as text, speech, and time series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Good performance in handling long-term dependencies in sequential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   Structure:- Input gate, Forget gate and output gate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Captures the contextual and semantic information of words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We achieved 97.2% accuracy with the LSTM model </a:t>
            </a:r>
          </a:p>
          <a:p>
            <a:pPr algn="l"/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26745-129D-0493-2F2C-472E38AD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2345600"/>
            <a:ext cx="4610675" cy="31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5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Portability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Consistency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Efficiency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DAD83E-AB01-74B0-0971-0144AB1A5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5" b="30038"/>
          <a:stretch/>
        </p:blipFill>
        <p:spPr bwMode="auto">
          <a:xfrm>
            <a:off x="9525000" y="5827776"/>
            <a:ext cx="2667000" cy="10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BFCB05-0722-E99D-8247-6180E204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0" b="-6370"/>
          <a:stretch/>
        </p:blipFill>
        <p:spPr>
          <a:xfrm>
            <a:off x="690880" y="1288288"/>
            <a:ext cx="4830354" cy="5071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71C4B-E6B6-049F-CF9A-2AEB3646F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" t="6963"/>
          <a:stretch/>
        </p:blipFill>
        <p:spPr>
          <a:xfrm>
            <a:off x="6410960" y="1288288"/>
            <a:ext cx="4931954" cy="4912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0F119C-93C7-590A-08B8-786B395F4E73}"/>
              </a:ext>
            </a:extLst>
          </p:cNvPr>
          <p:cNvSpPr txBox="1"/>
          <p:nvPr/>
        </p:nvSpPr>
        <p:spPr>
          <a:xfrm>
            <a:off x="477520" y="111761"/>
            <a:ext cx="343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+mj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5076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81FE44-AFC9-2A82-F115-8EAAE9A0E642}"/>
              </a:ext>
            </a:extLst>
          </p:cNvPr>
          <p:cNvSpPr/>
          <p:nvPr/>
        </p:nvSpPr>
        <p:spPr>
          <a:xfrm>
            <a:off x="739140" y="2768042"/>
            <a:ext cx="4107180" cy="182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90" y="852973"/>
            <a:ext cx="4959821" cy="1162762"/>
          </a:xfrm>
        </p:spPr>
        <p:txBody>
          <a:bodyPr/>
          <a:lstStyle/>
          <a:p>
            <a:r>
              <a:rPr lang="en-US" altLang="zh-CN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91D18F-8C38-C0C0-2734-7C403D365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475522"/>
              </p:ext>
            </p:extLst>
          </p:nvPr>
        </p:nvGraphicFramePr>
        <p:xfrm>
          <a:off x="5962649" y="1840942"/>
          <a:ext cx="4818062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9031">
                  <a:extLst>
                    <a:ext uri="{9D8B030D-6E8A-4147-A177-3AD203B41FA5}">
                      <a16:colId xmlns:a16="http://schemas.microsoft.com/office/drawing/2014/main" val="983320678"/>
                    </a:ext>
                  </a:extLst>
                </a:gridCol>
                <a:gridCol w="2409031">
                  <a:extLst>
                    <a:ext uri="{9D8B030D-6E8A-4147-A177-3AD203B41FA5}">
                      <a16:colId xmlns:a16="http://schemas.microsoft.com/office/drawing/2014/main" val="243990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2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3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1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49201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DD336-7626-27AE-3280-9778C7DBE176}"/>
              </a:ext>
            </a:extLst>
          </p:cNvPr>
          <p:cNvSpPr/>
          <p:nvPr/>
        </p:nvSpPr>
        <p:spPr>
          <a:xfrm>
            <a:off x="345440" y="2514600"/>
            <a:ext cx="4338320" cy="1828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GitHub Repository Link: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https://github.com/SuchetaJ/Sentiment_Analysis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EBB403D3-CD00-3AB3-7C5B-A7512FCD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" y="253492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B4E8C-D2B4-C119-2996-355DD31F6FFA}"/>
              </a:ext>
            </a:extLst>
          </p:cNvPr>
          <p:cNvSpPr txBox="1"/>
          <p:nvPr/>
        </p:nvSpPr>
        <p:spPr>
          <a:xfrm>
            <a:off x="5962649" y="4020234"/>
            <a:ext cx="4818062" cy="147732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In conclusion, the sentiment analysis project using ML and DL techniques was successful in </a:t>
            </a:r>
            <a:r>
              <a:rPr lang="en-IN" dirty="0" err="1"/>
              <a:t>analyzing</a:t>
            </a:r>
            <a:r>
              <a:rPr lang="en-IN" dirty="0"/>
              <a:t> the sentiment of a given text. </a:t>
            </a:r>
          </a:p>
          <a:p>
            <a:r>
              <a:rPr lang="en-IN" dirty="0"/>
              <a:t>LSTM works best with our dataset for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928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45A3-E485-5F71-96BA-604BF6231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Ishan Singh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7501D-AFD6-532D-4983-B700A3729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Shreyansh Rastogi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C79EE2-13B4-9938-BB00-D56D9EFAB1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Sucheta Jhunjhunwala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FF9AF6-AF49-721D-74F3-02EE285F9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Rajas Vaidya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4BA22-7650-0846-5130-BD8DCC0000E1}"/>
              </a:ext>
            </a:extLst>
          </p:cNvPr>
          <p:cNvSpPr txBox="1"/>
          <p:nvPr/>
        </p:nvSpPr>
        <p:spPr>
          <a:xfrm>
            <a:off x="6680150" y="3174047"/>
            <a:ext cx="191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Building basic ML models and Creating a docker container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1447-E207-63C2-57A2-12FD9B5170F7}"/>
              </a:ext>
            </a:extLst>
          </p:cNvPr>
          <p:cNvSpPr txBox="1"/>
          <p:nvPr/>
        </p:nvSpPr>
        <p:spPr>
          <a:xfrm>
            <a:off x="1139952" y="3312547"/>
            <a:ext cx="142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Building a LSTM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F1A24-869B-733A-B923-C7969222AE59}"/>
              </a:ext>
            </a:extLst>
          </p:cNvPr>
          <p:cNvSpPr txBox="1"/>
          <p:nvPr/>
        </p:nvSpPr>
        <p:spPr>
          <a:xfrm>
            <a:off x="9423918" y="3286194"/>
            <a:ext cx="184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Visualization and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2E949-68E5-BBA9-E469-98726BE85309}"/>
              </a:ext>
            </a:extLst>
          </p:cNvPr>
          <p:cNvSpPr txBox="1"/>
          <p:nvPr/>
        </p:nvSpPr>
        <p:spPr>
          <a:xfrm>
            <a:off x="3825551" y="3286194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exploration and basic ML models</a:t>
            </a:r>
          </a:p>
        </p:txBody>
      </p:sp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Challenges and applications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ML models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8" y="1068832"/>
            <a:ext cx="5038344" cy="1709928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84" y="2314448"/>
            <a:ext cx="6047232" cy="3139440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  <a:latin typeface="Raleway" panose="020B0604020202020204" pitchFamily="2" charset="0"/>
              </a:rPr>
              <a:t>Sentiment analysis, also referred to as opinion mining, is an approach to natural language processing (NLP) that identifies the emotional tone behind a body of text.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  <a:latin typeface="Raleway" panose="020B0604020202020204" pitchFamily="2" charset="0"/>
              </a:rPr>
              <a:t>Sentiment analysis can be defined as analyzing the positive or negative sentiment of the customer in text.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  <a:latin typeface="Raleway" panose="020B0604020202020204" pitchFamily="2" charset="0"/>
              </a:rPr>
              <a:t>The contextual analysis of identifying information helps businesses understand their customers’ social </a:t>
            </a:r>
            <a:r>
              <a:rPr lang="en-US" b="0" i="0" dirty="0">
                <a:solidFill>
                  <a:srgbClr val="383838"/>
                </a:solidFill>
                <a:effectLst/>
                <a:latin typeface="Raleway" panose="020B0604020202020204" pitchFamily="2" charset="0"/>
              </a:rPr>
              <a:t>sentiment by monitoring online conversations. 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64EA12E-7979-8493-4F5B-660D44881BF9}"/>
              </a:ext>
            </a:extLst>
          </p:cNvPr>
          <p:cNvSpPr/>
          <p:nvPr/>
        </p:nvSpPr>
        <p:spPr>
          <a:xfrm>
            <a:off x="8181474" y="2200603"/>
            <a:ext cx="3695566" cy="8149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Your response time is really bad.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I’ve been waiting over a month.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4EA7A2A-4FD1-EF47-B92B-79DFAA33022F}"/>
              </a:ext>
            </a:extLst>
          </p:cNvPr>
          <p:cNvSpPr/>
          <p:nvPr/>
        </p:nvSpPr>
        <p:spPr>
          <a:xfrm>
            <a:off x="8201794" y="3842457"/>
            <a:ext cx="3695566" cy="8149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support is amazing,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love how the platform works.</a:t>
            </a:r>
          </a:p>
        </p:txBody>
      </p:sp>
      <p:pic>
        <p:nvPicPr>
          <p:cNvPr id="12" name="Graphic 11" descr="Angel face with solid fill with solid fill">
            <a:extLst>
              <a:ext uri="{FF2B5EF4-FFF2-40B4-BE49-F238E27FC236}">
                <a16:creationId xmlns:a16="http://schemas.microsoft.com/office/drawing/2014/main" id="{111B5DB9-AF9E-3A58-AA10-6DF8B6266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2914" y="4021326"/>
            <a:ext cx="457200" cy="457200"/>
          </a:xfrm>
          <a:prstGeom prst="rect">
            <a:avLst/>
          </a:prstGeom>
        </p:spPr>
      </p:pic>
      <p:pic>
        <p:nvPicPr>
          <p:cNvPr id="14" name="Graphic 13" descr="Sad face with solid fill with solid fill">
            <a:extLst>
              <a:ext uri="{FF2B5EF4-FFF2-40B4-BE49-F238E27FC236}">
                <a16:creationId xmlns:a16="http://schemas.microsoft.com/office/drawing/2014/main" id="{221AFBFF-3113-BB02-7DBD-F7F5F7DFC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1794" y="2392922"/>
            <a:ext cx="432442" cy="4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12" y="963168"/>
            <a:ext cx="4646168" cy="5203952"/>
          </a:xfrm>
          <a:solidFill>
            <a:srgbClr val="F4EBE8">
              <a:alpha val="84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en-US" sz="1000" dirty="0">
              <a:solidFill>
                <a:srgbClr val="454A54"/>
              </a:solidFill>
              <a:latin typeface="Raleway" pitchFamily="2" charset="0"/>
            </a:endParaRPr>
          </a:p>
          <a:p>
            <a:pPr algn="ctr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Sentiment Analysis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provide valuable insights into customer feedback, market trends, and public opinion, among other things.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help organizations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identifying potential issues and risks, and to make informed decisions based on data-driven insights.</a:t>
            </a:r>
          </a:p>
          <a:p>
            <a:pPr algn="ctr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Without sentiment analysis, businesses and organizations would have a limited understanding of customer needs and preferences</a:t>
            </a:r>
          </a:p>
          <a:p>
            <a:pPr algn="ctr"/>
            <a:endParaRPr lang="en-US" dirty="0">
              <a:solidFill>
                <a:srgbClr val="454A54"/>
              </a:solidFill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C4DB3-CBA0-71AC-7269-D51982BB351B}"/>
              </a:ext>
            </a:extLst>
          </p:cNvPr>
          <p:cNvSpPr txBox="1"/>
          <p:nvPr/>
        </p:nvSpPr>
        <p:spPr>
          <a:xfrm>
            <a:off x="5974080" y="1947672"/>
            <a:ext cx="402336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Why do we need Sentiment Analysis?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+mj-cs"/>
                <a:sym typeface="DM Sans Mediu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880ADF-E99F-B13E-C4D5-A4E6B19FF359}"/>
              </a:ext>
            </a:extLst>
          </p:cNvPr>
          <p:cNvSpPr txBox="1">
            <a:spLocks/>
          </p:cNvSpPr>
          <p:nvPr/>
        </p:nvSpPr>
        <p:spPr>
          <a:xfrm>
            <a:off x="596366" y="41811"/>
            <a:ext cx="11109960" cy="1412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How does Sentiment Analysis work?</a:t>
            </a: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970BDEF-B37A-67DC-B676-631FF6F2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5924" y="2490003"/>
            <a:ext cx="914400" cy="9069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1F58F6-FB1F-143D-860E-F3B6B68CC70B}"/>
              </a:ext>
            </a:extLst>
          </p:cNvPr>
          <p:cNvCxnSpPr>
            <a:cxnSpLocks/>
          </p:cNvCxnSpPr>
          <p:nvPr/>
        </p:nvCxnSpPr>
        <p:spPr>
          <a:xfrm>
            <a:off x="3884597" y="2939717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C8A65-3A66-5A69-7C65-A57AA69AB64D}"/>
              </a:ext>
            </a:extLst>
          </p:cNvPr>
          <p:cNvSpPr/>
          <p:nvPr/>
        </p:nvSpPr>
        <p:spPr>
          <a:xfrm>
            <a:off x="6341681" y="2530193"/>
            <a:ext cx="986929" cy="826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Extractor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A1CA6A-1755-EC82-4A28-2BFEA64B07BE}"/>
              </a:ext>
            </a:extLst>
          </p:cNvPr>
          <p:cNvCxnSpPr>
            <a:cxnSpLocks/>
          </p:cNvCxnSpPr>
          <p:nvPr/>
        </p:nvCxnSpPr>
        <p:spPr>
          <a:xfrm>
            <a:off x="7394605" y="2879993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AABB2-DDFE-C829-BC52-5EEC02572BCC}"/>
              </a:ext>
            </a:extLst>
          </p:cNvPr>
          <p:cNvSpPr/>
          <p:nvPr/>
        </p:nvSpPr>
        <p:spPr>
          <a:xfrm>
            <a:off x="7932255" y="2761100"/>
            <a:ext cx="224589" cy="175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F2A75-D629-B90B-ED25-A608A84C7FD6}"/>
              </a:ext>
            </a:extLst>
          </p:cNvPr>
          <p:cNvSpPr/>
          <p:nvPr/>
        </p:nvSpPr>
        <p:spPr>
          <a:xfrm>
            <a:off x="8167762" y="2761883"/>
            <a:ext cx="224589" cy="175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C4BA45-A089-2B64-5EEE-9625E320C490}"/>
              </a:ext>
            </a:extLst>
          </p:cNvPr>
          <p:cNvSpPr/>
          <p:nvPr/>
        </p:nvSpPr>
        <p:spPr>
          <a:xfrm>
            <a:off x="8379032" y="2761883"/>
            <a:ext cx="224589" cy="175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0651F-DFA0-AA80-DD59-8D7CED7CDFD6}"/>
              </a:ext>
            </a:extLst>
          </p:cNvPr>
          <p:cNvSpPr/>
          <p:nvPr/>
        </p:nvSpPr>
        <p:spPr>
          <a:xfrm>
            <a:off x="8611497" y="2761101"/>
            <a:ext cx="224589" cy="175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F9DC1-CBC3-5028-923C-E4C327C751B2}"/>
              </a:ext>
            </a:extLst>
          </p:cNvPr>
          <p:cNvSpPr/>
          <p:nvPr/>
        </p:nvSpPr>
        <p:spPr>
          <a:xfrm>
            <a:off x="8843750" y="2757400"/>
            <a:ext cx="224588" cy="182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EBD09-A990-7CFC-DD30-7CD5566DF0C5}"/>
              </a:ext>
            </a:extLst>
          </p:cNvPr>
          <p:cNvSpPr/>
          <p:nvPr/>
        </p:nvSpPr>
        <p:spPr>
          <a:xfrm>
            <a:off x="9060674" y="2764803"/>
            <a:ext cx="224589" cy="175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45A1DE-E887-4C76-4EE5-A903339C5AE5}"/>
              </a:ext>
            </a:extLst>
          </p:cNvPr>
          <p:cNvCxnSpPr>
            <a:cxnSpLocks/>
          </p:cNvCxnSpPr>
          <p:nvPr/>
        </p:nvCxnSpPr>
        <p:spPr>
          <a:xfrm>
            <a:off x="9337578" y="2844909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7971F-F9ED-9C33-CAE6-CBD6D66352EA}"/>
              </a:ext>
            </a:extLst>
          </p:cNvPr>
          <p:cNvSpPr/>
          <p:nvPr/>
        </p:nvSpPr>
        <p:spPr>
          <a:xfrm>
            <a:off x="9907429" y="1944469"/>
            <a:ext cx="1616512" cy="1496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5B659-0A5B-4A08-0BA2-88C3E4FC0C02}"/>
              </a:ext>
            </a:extLst>
          </p:cNvPr>
          <p:cNvSpPr txBox="1"/>
          <p:nvPr/>
        </p:nvSpPr>
        <p:spPr>
          <a:xfrm>
            <a:off x="2939049" y="1868810"/>
            <a:ext cx="7681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Label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A0CF46-8187-5637-320D-79DD96BC0D67}"/>
              </a:ext>
            </a:extLst>
          </p:cNvPr>
          <p:cNvSpPr txBox="1"/>
          <p:nvPr/>
        </p:nvSpPr>
        <p:spPr>
          <a:xfrm>
            <a:off x="8235490" y="3018286"/>
            <a:ext cx="9144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Features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D53CAB-467C-938D-550C-75B7B1D08AD1}"/>
              </a:ext>
            </a:extLst>
          </p:cNvPr>
          <p:cNvCxnSpPr>
            <a:cxnSpLocks/>
          </p:cNvCxnSpPr>
          <p:nvPr/>
        </p:nvCxnSpPr>
        <p:spPr>
          <a:xfrm>
            <a:off x="3845162" y="2053476"/>
            <a:ext cx="5989142" cy="19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1A95D8-B346-B274-9D0F-FB4E26F2F526}"/>
              </a:ext>
            </a:extLst>
          </p:cNvPr>
          <p:cNvSpPr txBox="1"/>
          <p:nvPr/>
        </p:nvSpPr>
        <p:spPr>
          <a:xfrm>
            <a:off x="84222" y="2238326"/>
            <a:ext cx="210552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96CA2-A695-E7F8-A07C-3378E759015F}"/>
              </a:ext>
            </a:extLst>
          </p:cNvPr>
          <p:cNvSpPr txBox="1"/>
          <p:nvPr/>
        </p:nvSpPr>
        <p:spPr>
          <a:xfrm>
            <a:off x="84222" y="4483686"/>
            <a:ext cx="210552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Prediction</a:t>
            </a:r>
          </a:p>
        </p:txBody>
      </p: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9DC347C8-18F8-2210-9807-60A3DCD9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884" y="4411313"/>
            <a:ext cx="914400" cy="90691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B5FBA0-CC67-8903-DB9E-3005A7DBB138}"/>
              </a:ext>
            </a:extLst>
          </p:cNvPr>
          <p:cNvCxnSpPr>
            <a:cxnSpLocks/>
          </p:cNvCxnSpPr>
          <p:nvPr/>
        </p:nvCxnSpPr>
        <p:spPr>
          <a:xfrm>
            <a:off x="3945557" y="4861027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B0D2EA-6968-4D21-A219-7B85563464C2}"/>
              </a:ext>
            </a:extLst>
          </p:cNvPr>
          <p:cNvSpPr/>
          <p:nvPr/>
        </p:nvSpPr>
        <p:spPr>
          <a:xfrm>
            <a:off x="4699536" y="4411315"/>
            <a:ext cx="1199415" cy="906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Extractor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DA2CA-5F2D-4A61-9D8C-EB0FD7852A5E}"/>
              </a:ext>
            </a:extLst>
          </p:cNvPr>
          <p:cNvCxnSpPr>
            <a:cxnSpLocks/>
          </p:cNvCxnSpPr>
          <p:nvPr/>
        </p:nvCxnSpPr>
        <p:spPr>
          <a:xfrm>
            <a:off x="6151346" y="4893111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B585E03-6C07-23C9-16F5-F54AEE50D315}"/>
              </a:ext>
            </a:extLst>
          </p:cNvPr>
          <p:cNvSpPr/>
          <p:nvPr/>
        </p:nvSpPr>
        <p:spPr>
          <a:xfrm>
            <a:off x="6817096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FF4B69-5B8E-EEDE-AD01-6F7F9789D20D}"/>
              </a:ext>
            </a:extLst>
          </p:cNvPr>
          <p:cNvSpPr/>
          <p:nvPr/>
        </p:nvSpPr>
        <p:spPr>
          <a:xfrm>
            <a:off x="7057726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9B01AB-0515-3746-0C43-3A84916E15C0}"/>
              </a:ext>
            </a:extLst>
          </p:cNvPr>
          <p:cNvSpPr/>
          <p:nvPr/>
        </p:nvSpPr>
        <p:spPr>
          <a:xfrm>
            <a:off x="7282314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305F67-A2BB-5289-3B85-576B95CE2737}"/>
              </a:ext>
            </a:extLst>
          </p:cNvPr>
          <p:cNvSpPr/>
          <p:nvPr/>
        </p:nvSpPr>
        <p:spPr>
          <a:xfrm>
            <a:off x="7282314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1C5CB3-A67E-3806-20DD-6265407FC40C}"/>
              </a:ext>
            </a:extLst>
          </p:cNvPr>
          <p:cNvSpPr/>
          <p:nvPr/>
        </p:nvSpPr>
        <p:spPr>
          <a:xfrm>
            <a:off x="7522944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1EB199-6727-D799-DE68-42E5D9CC04E0}"/>
              </a:ext>
            </a:extLst>
          </p:cNvPr>
          <p:cNvSpPr/>
          <p:nvPr/>
        </p:nvSpPr>
        <p:spPr>
          <a:xfrm>
            <a:off x="7747532" y="4766219"/>
            <a:ext cx="224589" cy="175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E039200-E940-66E7-A6D1-75206D8C26B6}"/>
              </a:ext>
            </a:extLst>
          </p:cNvPr>
          <p:cNvCxnSpPr>
            <a:cxnSpLocks/>
          </p:cNvCxnSpPr>
          <p:nvPr/>
        </p:nvCxnSpPr>
        <p:spPr>
          <a:xfrm>
            <a:off x="8164631" y="4861027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6D71DE-63BA-B68A-4DA0-6EFB9D3FA06C}"/>
              </a:ext>
            </a:extLst>
          </p:cNvPr>
          <p:cNvSpPr/>
          <p:nvPr/>
        </p:nvSpPr>
        <p:spPr>
          <a:xfrm>
            <a:off x="8761933" y="4443396"/>
            <a:ext cx="1616512" cy="906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D1DD6F-06E8-2266-D71C-5113C86088B1}"/>
              </a:ext>
            </a:extLst>
          </p:cNvPr>
          <p:cNvSpPr txBox="1"/>
          <p:nvPr/>
        </p:nvSpPr>
        <p:spPr>
          <a:xfrm>
            <a:off x="9125154" y="5918834"/>
            <a:ext cx="7681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3E418B-B91B-A3CD-9093-980EDE04C92E}"/>
              </a:ext>
            </a:extLst>
          </p:cNvPr>
          <p:cNvSpPr txBox="1"/>
          <p:nvPr/>
        </p:nvSpPr>
        <p:spPr>
          <a:xfrm>
            <a:off x="6970565" y="5023405"/>
            <a:ext cx="914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Features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E50714-70A2-5F75-3265-BF712C4D7F51}"/>
              </a:ext>
            </a:extLst>
          </p:cNvPr>
          <p:cNvCxnSpPr>
            <a:cxnSpLocks/>
          </p:cNvCxnSpPr>
          <p:nvPr/>
        </p:nvCxnSpPr>
        <p:spPr>
          <a:xfrm>
            <a:off x="9500407" y="5442169"/>
            <a:ext cx="0" cy="36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EC3B196-F13B-4610-41B2-5225CC43167D}"/>
              </a:ext>
            </a:extLst>
          </p:cNvPr>
          <p:cNvSpPr/>
          <p:nvPr/>
        </p:nvSpPr>
        <p:spPr>
          <a:xfrm>
            <a:off x="2388637" y="1596009"/>
            <a:ext cx="9262343" cy="218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698304-ABF5-8E61-5874-37F6D71D0B67}"/>
              </a:ext>
            </a:extLst>
          </p:cNvPr>
          <p:cNvSpPr/>
          <p:nvPr/>
        </p:nvSpPr>
        <p:spPr>
          <a:xfrm>
            <a:off x="2529840" y="4201182"/>
            <a:ext cx="8453120" cy="218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72E28-47C7-E596-91CD-AD0E92BD3E10}"/>
              </a:ext>
            </a:extLst>
          </p:cNvPr>
          <p:cNvSpPr/>
          <p:nvPr/>
        </p:nvSpPr>
        <p:spPr>
          <a:xfrm>
            <a:off x="4385388" y="2508094"/>
            <a:ext cx="1412006" cy="870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7850B0-6DEE-E5D8-E23D-35A9EA9B600C}"/>
              </a:ext>
            </a:extLst>
          </p:cNvPr>
          <p:cNvCxnSpPr>
            <a:cxnSpLocks/>
          </p:cNvCxnSpPr>
          <p:nvPr/>
        </p:nvCxnSpPr>
        <p:spPr>
          <a:xfrm>
            <a:off x="5863389" y="2900292"/>
            <a:ext cx="465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4FD481D-39DC-5B03-97AE-202523A2C35A}"/>
              </a:ext>
            </a:extLst>
          </p:cNvPr>
          <p:cNvSpPr txBox="1">
            <a:spLocks/>
          </p:cNvSpPr>
          <p:nvPr/>
        </p:nvSpPr>
        <p:spPr>
          <a:xfrm>
            <a:off x="4069080" y="863600"/>
            <a:ext cx="452628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Challenges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4B746B0C-3776-C6E5-95B0-48AE9D276702}"/>
              </a:ext>
            </a:extLst>
          </p:cNvPr>
          <p:cNvSpPr/>
          <p:nvPr/>
        </p:nvSpPr>
        <p:spPr>
          <a:xfrm>
            <a:off x="1203960" y="1833854"/>
            <a:ext cx="9147108" cy="35358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D61780E-666D-3D37-0A58-E5957935C805}"/>
              </a:ext>
            </a:extLst>
          </p:cNvPr>
          <p:cNvSpPr/>
          <p:nvPr/>
        </p:nvSpPr>
        <p:spPr>
          <a:xfrm>
            <a:off x="2179845" y="2749408"/>
            <a:ext cx="1220580" cy="56916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Ambiguity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54E1E8C-31A3-2232-B0EF-DCA68ECE5721}"/>
              </a:ext>
            </a:extLst>
          </p:cNvPr>
          <p:cNvSpPr/>
          <p:nvPr/>
        </p:nvSpPr>
        <p:spPr>
          <a:xfrm>
            <a:off x="5000625" y="4405411"/>
            <a:ext cx="2012729" cy="63178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Subjectivity and tone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946F0E3-1E5E-957B-E5E5-3E47DB149851}"/>
              </a:ext>
            </a:extLst>
          </p:cNvPr>
          <p:cNvSpPr/>
          <p:nvPr/>
        </p:nvSpPr>
        <p:spPr>
          <a:xfrm>
            <a:off x="4767262" y="2749408"/>
            <a:ext cx="2371725" cy="5691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Context and domain adaptation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820EFC0-63AC-BA5A-B288-3C3F73AD41D5}"/>
              </a:ext>
            </a:extLst>
          </p:cNvPr>
          <p:cNvSpPr/>
          <p:nvPr/>
        </p:nvSpPr>
        <p:spPr>
          <a:xfrm>
            <a:off x="8305800" y="2688758"/>
            <a:ext cx="1268963" cy="5691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Defining neutral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DA4B404-397F-F516-CE12-0796E86682AA}"/>
              </a:ext>
            </a:extLst>
          </p:cNvPr>
          <p:cNvSpPr/>
          <p:nvPr/>
        </p:nvSpPr>
        <p:spPr>
          <a:xfrm>
            <a:off x="1895475" y="4405411"/>
            <a:ext cx="2101137" cy="63448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quality and bias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7FF0E41-439A-E49C-0BE5-6105D0064C5C}"/>
              </a:ext>
            </a:extLst>
          </p:cNvPr>
          <p:cNvSpPr/>
          <p:nvPr/>
        </p:nvSpPr>
        <p:spPr>
          <a:xfrm>
            <a:off x="8115300" y="4403545"/>
            <a:ext cx="1914525" cy="5691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annotator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76E12-5344-D0E5-34CC-EDA579E356F5}"/>
              </a:ext>
            </a:extLst>
          </p:cNvPr>
          <p:cNvSpPr txBox="1"/>
          <p:nvPr/>
        </p:nvSpPr>
        <p:spPr>
          <a:xfrm>
            <a:off x="2517866" y="188712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800000" rev="0"/>
              </a:camera>
              <a:lightRig rig="threePt" dir="t"/>
            </a:scene3d>
            <a:sp3d z="69850" prstMaterial="dkEdge">
              <a:bevelT w="0"/>
              <a:bevelB w="114300" h="25400" prst="softRound"/>
              <a:extrusionClr>
                <a:srgbClr val="C00000"/>
              </a:extrusionClr>
            </a:sp3d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417DD511-A539-9BCE-195D-AC837419AC74}"/>
              </a:ext>
            </a:extLst>
          </p:cNvPr>
          <p:cNvSpPr/>
          <p:nvPr/>
        </p:nvSpPr>
        <p:spPr>
          <a:xfrm>
            <a:off x="5726374" y="3803613"/>
            <a:ext cx="546211" cy="49529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allout: Left-Right Arrow 13">
            <a:extLst>
              <a:ext uri="{FF2B5EF4-FFF2-40B4-BE49-F238E27FC236}">
                <a16:creationId xmlns:a16="http://schemas.microsoft.com/office/drawing/2014/main" id="{7330D250-58B6-D84E-95BF-CFB7211B9836}"/>
              </a:ext>
            </a:extLst>
          </p:cNvPr>
          <p:cNvSpPr/>
          <p:nvPr/>
        </p:nvSpPr>
        <p:spPr>
          <a:xfrm>
            <a:off x="8226023" y="2205025"/>
            <a:ext cx="1647825" cy="254180"/>
          </a:xfrm>
          <a:prstGeom prst="leftRightArrowCallout">
            <a:avLst/>
          </a:prstGeom>
          <a:solidFill>
            <a:srgbClr val="97EF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9DD8A-ABC3-24CD-5C41-7EC8763C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77" y="3600076"/>
            <a:ext cx="751686" cy="7675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5BA985-D7CB-A7EE-0653-93F11D9D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66" y="3698693"/>
            <a:ext cx="645460" cy="645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9DD0CE-A326-AAED-5D7B-C02DF2CB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61" y="2009774"/>
            <a:ext cx="811133" cy="6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CB84E2B-22F9-D9AE-152F-816A69DF44FA}"/>
              </a:ext>
            </a:extLst>
          </p:cNvPr>
          <p:cNvSpPr txBox="1">
            <a:spLocks/>
          </p:cNvSpPr>
          <p:nvPr/>
        </p:nvSpPr>
        <p:spPr>
          <a:xfrm>
            <a:off x="162924" y="2458210"/>
            <a:ext cx="452628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Applications</a:t>
            </a:r>
          </a:p>
        </p:txBody>
      </p:sp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3C50E7A7-FD9C-C259-5262-316A22C0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5564" y="5728218"/>
            <a:ext cx="540000" cy="540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7547F17-1F10-FF0A-C88C-922187D1AF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80024" y="425501"/>
            <a:ext cx="5040376" cy="338328"/>
          </a:xfrm>
        </p:spPr>
        <p:txBody>
          <a:bodyPr/>
          <a:lstStyle/>
          <a:p>
            <a:r>
              <a:rPr lang="en-IN" dirty="0"/>
              <a:t>Monitor customer feedback and improve brand reputation</a:t>
            </a:r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AACE9B0F-8B6A-22EF-7E87-DEF83487AA16}"/>
              </a:ext>
            </a:extLst>
          </p:cNvPr>
          <p:cNvSpPr txBox="1">
            <a:spLocks/>
          </p:cNvSpPr>
          <p:nvPr/>
        </p:nvSpPr>
        <p:spPr>
          <a:xfrm>
            <a:off x="5780024" y="1758086"/>
            <a:ext cx="478637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Enhancing Customer service experience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624C8EB-C4BC-82FB-E5F4-A8E73152ABE1}"/>
              </a:ext>
            </a:extLst>
          </p:cNvPr>
          <p:cNvSpPr txBox="1">
            <a:spLocks/>
          </p:cNvSpPr>
          <p:nvPr/>
        </p:nvSpPr>
        <p:spPr>
          <a:xfrm>
            <a:off x="5875528" y="3090672"/>
            <a:ext cx="5281008" cy="498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Social media analysis and opinion mining</a:t>
            </a:r>
          </a:p>
        </p:txBody>
      </p:sp>
      <p:sp>
        <p:nvSpPr>
          <p:cNvPr id="41" name="Text Placeholder 23">
            <a:extLst>
              <a:ext uri="{FF2B5EF4-FFF2-40B4-BE49-F238E27FC236}">
                <a16:creationId xmlns:a16="http://schemas.microsoft.com/office/drawing/2014/main" id="{AFAE9949-C3BC-E292-30A2-DFEB74138622}"/>
              </a:ext>
            </a:extLst>
          </p:cNvPr>
          <p:cNvSpPr txBox="1">
            <a:spLocks/>
          </p:cNvSpPr>
          <p:nvPr/>
        </p:nvSpPr>
        <p:spPr>
          <a:xfrm>
            <a:off x="5932424" y="4456226"/>
            <a:ext cx="478637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Market Research and Analysis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9E719544-4D46-DA9B-FE35-8980D19851F6}"/>
              </a:ext>
            </a:extLst>
          </p:cNvPr>
          <p:cNvSpPr txBox="1">
            <a:spLocks/>
          </p:cNvSpPr>
          <p:nvPr/>
        </p:nvSpPr>
        <p:spPr>
          <a:xfrm>
            <a:off x="6034024" y="5728218"/>
            <a:ext cx="478637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Finance and stock market</a:t>
            </a:r>
          </a:p>
        </p:txBody>
      </p:sp>
      <p:pic>
        <p:nvPicPr>
          <p:cNvPr id="52" name="Graphic 51" descr="Business Growth with solid fill">
            <a:extLst>
              <a:ext uri="{FF2B5EF4-FFF2-40B4-BE49-F238E27FC236}">
                <a16:creationId xmlns:a16="http://schemas.microsoft.com/office/drawing/2014/main" id="{BBFD09FC-4AC7-18CB-4AD0-8EAEDA10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516" y="1826414"/>
            <a:ext cx="540000" cy="540000"/>
          </a:xfrm>
          <a:prstGeom prst="rect">
            <a:avLst/>
          </a:prstGeom>
        </p:spPr>
      </p:pic>
      <p:pic>
        <p:nvPicPr>
          <p:cNvPr id="53" name="Graphic 52" descr="Target Audience with solid fill">
            <a:extLst>
              <a:ext uri="{FF2B5EF4-FFF2-40B4-BE49-F238E27FC236}">
                <a16:creationId xmlns:a16="http://schemas.microsoft.com/office/drawing/2014/main" id="{68515074-C9BC-AA96-9734-896E12EF9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564" y="4435906"/>
            <a:ext cx="540000" cy="540000"/>
          </a:xfrm>
          <a:prstGeom prst="rect">
            <a:avLst/>
          </a:prstGeom>
        </p:spPr>
      </p:pic>
      <p:pic>
        <p:nvPicPr>
          <p:cNvPr id="55" name="Graphic 54" descr="Connections with solid fill">
            <a:extLst>
              <a:ext uri="{FF2B5EF4-FFF2-40B4-BE49-F238E27FC236}">
                <a16:creationId xmlns:a16="http://schemas.microsoft.com/office/drawing/2014/main" id="{73AB6DEA-47F5-0225-D264-1F2A18C23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5564" y="3080244"/>
            <a:ext cx="540000" cy="540000"/>
          </a:xfrm>
          <a:prstGeom prst="rect">
            <a:avLst/>
          </a:prstGeom>
        </p:spPr>
      </p:pic>
      <p:pic>
        <p:nvPicPr>
          <p:cNvPr id="1028" name="Picture 4" descr="Monitoring Icons &amp; Symbols">
            <a:extLst>
              <a:ext uri="{FF2B5EF4-FFF2-40B4-BE49-F238E27FC236}">
                <a16:creationId xmlns:a16="http://schemas.microsoft.com/office/drawing/2014/main" id="{F026DF89-820F-FF22-68A8-B90A0EA5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4" y="48628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E825-21E6-5C2E-2B7E-A64D46F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 Models used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3A3C4-F52E-21D1-C472-A4F2CB88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68881-7E8C-6B13-F847-D6C36AA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01C79-DF17-BFC1-5C53-DC6EC3A0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A61139-014B-C7BA-FB86-5AFAD10722BC}"/>
              </a:ext>
            </a:extLst>
          </p:cNvPr>
          <p:cNvSpPr/>
          <p:nvPr/>
        </p:nvSpPr>
        <p:spPr>
          <a:xfrm>
            <a:off x="838200" y="1527048"/>
            <a:ext cx="10213848" cy="1259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96A188-1B78-E5BC-FEEB-F188DE5B997A}"/>
              </a:ext>
            </a:extLst>
          </p:cNvPr>
          <p:cNvSpPr/>
          <p:nvPr/>
        </p:nvSpPr>
        <p:spPr>
          <a:xfrm>
            <a:off x="838200" y="3038712"/>
            <a:ext cx="10213849" cy="15022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SVM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ABFE2F-9601-3C0D-1BDC-428222A31A11}"/>
              </a:ext>
            </a:extLst>
          </p:cNvPr>
          <p:cNvSpPr/>
          <p:nvPr/>
        </p:nvSpPr>
        <p:spPr>
          <a:xfrm>
            <a:off x="838201" y="4814596"/>
            <a:ext cx="10213848" cy="13342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6C1BC-1764-99A1-029B-61EC10F9D51F}"/>
              </a:ext>
            </a:extLst>
          </p:cNvPr>
          <p:cNvSpPr/>
          <p:nvPr/>
        </p:nvSpPr>
        <p:spPr>
          <a:xfrm>
            <a:off x="3592286" y="1641952"/>
            <a:ext cx="7343192" cy="973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Univers Condensed Light" panose="020B0306020202040204" pitchFamily="34" charset="0"/>
              </a:rPr>
              <a:t>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Univers Condensed Light" panose="020B0306020202040204" pitchFamily="34" charset="0"/>
              </a:rPr>
              <a:t>odels the relationship between the features and the target variable using a logistic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Univers Condensed Light" panose="020B0306020202040204" pitchFamily="34" charset="0"/>
              </a:rPr>
              <a:t>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Univers Condensed Light" panose="020B0306020202040204" pitchFamily="34" charset="0"/>
              </a:rPr>
              <a:t>rovides interpretable results in terms of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Univers Condensed Light" panose="020B0306020202040204" pitchFamily="34" charset="0"/>
              </a:rPr>
              <a:t>We achieved 76.7% accuracy with the logistic regression model</a:t>
            </a:r>
            <a:endParaRPr lang="en-IN" sz="1600" dirty="0">
              <a:latin typeface="Univers Condensed Light" panose="020B0306020202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29808-2534-B0A9-79A2-24264D12E8E5}"/>
              </a:ext>
            </a:extLst>
          </p:cNvPr>
          <p:cNvSpPr/>
          <p:nvPr/>
        </p:nvSpPr>
        <p:spPr>
          <a:xfrm>
            <a:off x="3592286" y="3165422"/>
            <a:ext cx="7343192" cy="1248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Widely used in sentiment analysis,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aspect-based sentiment analysis, and opinion mining.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ood performance in handling high-dimensional and sparse data, can handle non linear decision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We achieved 84.4 % accuracy with the SVC model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Univers Condensed Light" panose="020B0306020202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99BE8-010E-5E87-E80C-B14B6FDFC74E}"/>
              </a:ext>
            </a:extLst>
          </p:cNvPr>
          <p:cNvSpPr/>
          <p:nvPr/>
        </p:nvSpPr>
        <p:spPr>
          <a:xfrm>
            <a:off x="3592286" y="4995061"/>
            <a:ext cx="7231224" cy="9517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robabilistic machine learning algorithm commonly used in sentiment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 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ensitive to the presence of irrelevant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We achieved 71.15% accuracy with the multinomial naïve bayes model </a:t>
            </a:r>
          </a:p>
          <a:p>
            <a:pPr marL="360000" algn="l"/>
            <a:endParaRPr lang="en-US" b="0" i="0" dirty="0"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3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0">
    <a:dk1>
      <a:srgbClr val="000000"/>
    </a:dk1>
    <a:lt1>
      <a:srgbClr val="FFFFFF"/>
    </a:lt1>
    <a:dk2>
      <a:srgbClr val="264653"/>
    </a:dk2>
    <a:lt2>
      <a:srgbClr val="E7E6E6"/>
    </a:lt2>
    <a:accent1>
      <a:srgbClr val="F3EBE8"/>
    </a:accent1>
    <a:accent2>
      <a:srgbClr val="E9C369"/>
    </a:accent2>
    <a:accent3>
      <a:srgbClr val="2A9D8F"/>
    </a:accent3>
    <a:accent4>
      <a:srgbClr val="F3D6CD"/>
    </a:accent4>
    <a:accent5>
      <a:srgbClr val="F3EBE8"/>
    </a:accent5>
    <a:accent6>
      <a:srgbClr val="60717C"/>
    </a:accent6>
    <a:hlink>
      <a:srgbClr val="828683"/>
    </a:hlink>
    <a:folHlink>
      <a:srgbClr val="D08A5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570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Karla</vt:lpstr>
      <vt:lpstr>Raleway</vt:lpstr>
      <vt:lpstr>Söhne</vt:lpstr>
      <vt:lpstr>Univers Condensed Light</vt:lpstr>
      <vt:lpstr>Office Theme</vt:lpstr>
      <vt:lpstr>Sentiment Analysis</vt:lpstr>
      <vt:lpstr>Meet our team</vt:lpstr>
      <vt:lpstr>Agenda</vt:lpstr>
      <vt:lpstr>Introduction </vt:lpstr>
      <vt:lpstr>PowerPoint Presentation</vt:lpstr>
      <vt:lpstr>PowerPoint Presentation</vt:lpstr>
      <vt:lpstr>PowerPoint Presentation</vt:lpstr>
      <vt:lpstr>PowerPoint Presentation</vt:lpstr>
      <vt:lpstr>Basic ML Models used</vt:lpstr>
      <vt:lpstr>LSTM</vt:lpstr>
      <vt:lpstr>Docker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Sucheta Jhunjhunwala</dc:creator>
  <cp:lastModifiedBy>Sucheta Jhunjhunwala</cp:lastModifiedBy>
  <cp:revision>13</cp:revision>
  <dcterms:created xsi:type="dcterms:W3CDTF">2023-04-27T04:19:25Z</dcterms:created>
  <dcterms:modified xsi:type="dcterms:W3CDTF">2023-04-30T14:40:47Z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