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92" d="100"/>
          <a:sy n="92"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11/3/2019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11/3/2019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11/3/2019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11/3/2019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11/3/2019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11/3/2019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11/3/2019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11/3/2019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11/3/2019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Coursera Capstone Project</a:t>
            </a:r>
            <a:endParaRPr lang="en-US" dirty="0"/>
          </a:p>
        </p:txBody>
      </p:sp>
      <p:sp>
        <p:nvSpPr>
          <p:cNvPr id="3" name="Subtitle 2"/>
          <p:cNvSpPr>
            <a:spLocks noGrp="1"/>
          </p:cNvSpPr>
          <p:nvPr>
            <p:ph type="subTitle" idx="1"/>
          </p:nvPr>
        </p:nvSpPr>
        <p:spPr/>
        <p:txBody>
          <a:bodyPr/>
          <a:lstStyle/>
          <a:p>
            <a:r>
              <a:rPr lang="en-US" dirty="0" smtClean="0"/>
              <a:t>Sucheta Marathe</a:t>
            </a:r>
          </a:p>
          <a:p>
            <a:r>
              <a:rPr lang="en-US" dirty="0" smtClean="0"/>
              <a:t>3</a:t>
            </a:r>
            <a:r>
              <a:rPr lang="en-US" baseline="30000" dirty="0" smtClean="0"/>
              <a:t>rd</a:t>
            </a:r>
            <a:r>
              <a:rPr lang="en-US" dirty="0" smtClean="0"/>
              <a:t> Nov 2019</a:t>
            </a:r>
            <a:endParaRPr lang="en-US" dirty="0"/>
          </a:p>
        </p:txBody>
      </p:sp>
    </p:spTree>
    <p:extLst>
      <p:ext uri="{BB962C8B-B14F-4D97-AF65-F5344CB8AC3E}">
        <p14:creationId xmlns:p14="http://schemas.microsoft.com/office/powerpoint/2010/main" val="3886249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Rectangle 3"/>
          <p:cNvSpPr/>
          <p:nvPr/>
        </p:nvSpPr>
        <p:spPr>
          <a:xfrm>
            <a:off x="-131617" y="2312124"/>
            <a:ext cx="11977254" cy="685059"/>
          </a:xfrm>
          <a:prstGeom prst="rect">
            <a:avLst/>
          </a:prstGeom>
        </p:spPr>
        <p:txBody>
          <a:bodyPr wrap="square">
            <a:spAutoFit/>
          </a:bodyPr>
          <a:lstStyle/>
          <a:p>
            <a:pPr marL="457200" marR="0">
              <a:lnSpc>
                <a:spcPct val="107000"/>
              </a:lnSpc>
              <a:spcBef>
                <a:spcPts val="0"/>
              </a:spcBef>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Looking at the graph and the result of predictive model, </a:t>
            </a:r>
            <a:r>
              <a:rPr lang="en-US" b="1" dirty="0">
                <a:latin typeface="Calibri" panose="020F0502020204030204" pitchFamily="34" charset="0"/>
                <a:ea typeface="Times New Roman" panose="02020603050405020304" pitchFamily="18" charset="0"/>
                <a:cs typeface="Times New Roman" panose="02020603050405020304" pitchFamily="18" charset="0"/>
              </a:rPr>
              <a:t>Oklahoma City</a:t>
            </a:r>
            <a:r>
              <a:rPr lang="en-US" dirty="0">
                <a:latin typeface="Calibri" panose="020F0502020204030204" pitchFamily="34" charset="0"/>
                <a:ea typeface="Times New Roman" panose="02020603050405020304" pitchFamily="18" charset="0"/>
                <a:cs typeface="Times New Roman" panose="02020603050405020304" pitchFamily="18" charset="0"/>
              </a:rPr>
              <a:t> is the most probable city to open a next Chipotle Outlets. The other next probable location could be </a:t>
            </a:r>
            <a:r>
              <a:rPr lang="en-US" b="1" dirty="0" err="1">
                <a:latin typeface="Calibri" panose="020F0502020204030204" pitchFamily="34" charset="0"/>
                <a:ea typeface="Times New Roman" panose="02020603050405020304" pitchFamily="18" charset="0"/>
                <a:cs typeface="Times New Roman" panose="02020603050405020304" pitchFamily="18" charset="0"/>
              </a:rPr>
              <a:t>Providece</a:t>
            </a: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b="1" dirty="0">
                <a:latin typeface="Calibri" panose="020F0502020204030204" pitchFamily="34" charset="0"/>
                <a:ea typeface="Times New Roman" panose="02020603050405020304" pitchFamily="18" charset="0"/>
                <a:cs typeface="Times New Roman" panose="02020603050405020304" pitchFamily="18" charset="0"/>
              </a:rPr>
              <a:t>RI</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75709"/>
            <a:ext cx="9611590" cy="312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3"/>
          <p:cNvSpPr>
            <a:spLocks noChangeArrowheads="1"/>
          </p:cNvSpPr>
          <p:nvPr/>
        </p:nvSpPr>
        <p:spPr bwMode="auto">
          <a:xfrm>
            <a:off x="5746173" y="3512127"/>
            <a:ext cx="529937" cy="304616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36419" y="467591"/>
            <a:ext cx="11409218" cy="6317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828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 Predicting a location to open a next restaurant outlet</a:t>
            </a:r>
            <a:endParaRPr lang="en-US" dirty="0"/>
          </a:p>
        </p:txBody>
      </p:sp>
      <p:pic>
        <p:nvPicPr>
          <p:cNvPr id="1026" name="Picture 2" descr="Image result for chipotle store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73" y="1877483"/>
            <a:ext cx="6556374" cy="498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56317" y="2582870"/>
            <a:ext cx="4724401" cy="923330"/>
          </a:xfrm>
          <a:prstGeom prst="rect">
            <a:avLst/>
          </a:prstGeom>
        </p:spPr>
        <p:txBody>
          <a:bodyPr wrap="square">
            <a:spAutoFit/>
          </a:bodyPr>
          <a:lstStyle/>
          <a:p>
            <a:r>
              <a:rPr lang="en-US" b="1" dirty="0">
                <a:latin typeface="Calibri" panose="020F0502020204030204" pitchFamily="34" charset="0"/>
                <a:ea typeface="Times New Roman" panose="02020603050405020304" pitchFamily="18" charset="0"/>
                <a:cs typeface="Times New Roman" panose="02020603050405020304" pitchFamily="18" charset="0"/>
              </a:rPr>
              <a:t>Aim of this project is to find out the next probable location </a:t>
            </a:r>
            <a:r>
              <a:rPr lang="en-US" b="1" dirty="0" smtClean="0">
                <a:latin typeface="Calibri" panose="020F0502020204030204" pitchFamily="34" charset="0"/>
                <a:ea typeface="Times New Roman" panose="02020603050405020304" pitchFamily="18" charset="0"/>
                <a:cs typeface="Times New Roman" panose="02020603050405020304" pitchFamily="18" charset="0"/>
              </a:rPr>
              <a:t>to </a:t>
            </a:r>
            <a:r>
              <a:rPr lang="en-US" b="1" dirty="0">
                <a:latin typeface="Calibri" panose="020F0502020204030204" pitchFamily="34" charset="0"/>
                <a:ea typeface="Times New Roman" panose="02020603050405020304" pitchFamily="18" charset="0"/>
                <a:cs typeface="Times New Roman" panose="02020603050405020304" pitchFamily="18" charset="0"/>
              </a:rPr>
              <a:t>open new ‘Chipotle Mexican Grill’ </a:t>
            </a:r>
            <a:r>
              <a:rPr lang="en-US" b="1" dirty="0" smtClean="0">
                <a:latin typeface="Calibri" panose="020F0502020204030204" pitchFamily="34" charset="0"/>
                <a:ea typeface="Times New Roman" panose="02020603050405020304" pitchFamily="18" charset="0"/>
                <a:cs typeface="Times New Roman" panose="02020603050405020304" pitchFamily="18" charset="0"/>
              </a:rPr>
              <a:t>outlet in USA</a:t>
            </a:r>
            <a:endParaRPr lang="en-US" dirty="0"/>
          </a:p>
        </p:txBody>
      </p:sp>
    </p:spTree>
    <p:extLst>
      <p:ext uri="{BB962C8B-B14F-4D97-AF65-F5344CB8AC3E}">
        <p14:creationId xmlns:p14="http://schemas.microsoft.com/office/powerpoint/2010/main" val="2765252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Rectangle 2"/>
          <p:cNvSpPr/>
          <p:nvPr/>
        </p:nvSpPr>
        <p:spPr>
          <a:xfrm>
            <a:off x="519545" y="2323337"/>
            <a:ext cx="11180619" cy="24746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‘Chipotle Mexican Grill’ is a casual restaurant chain in USA.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Currently </a:t>
            </a:r>
            <a:r>
              <a:rPr lang="en-US" dirty="0">
                <a:latin typeface="Calibri" panose="020F0502020204030204" pitchFamily="34" charset="0"/>
                <a:ea typeface="Times New Roman" panose="02020603050405020304" pitchFamily="18" charset="0"/>
                <a:cs typeface="Times New Roman" panose="02020603050405020304" pitchFamily="18" charset="0"/>
              </a:rPr>
              <a:t>it operates less than 2,500 restaurants, most of which are in the U.S. This number is very small as compared to the35000+ McDonald’s restaurants in 119 countries or 42000+ Subways across many countries, which are similar in type of ‘fast casual restaurant’ chains.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There </a:t>
            </a:r>
            <a:r>
              <a:rPr lang="en-US" dirty="0">
                <a:latin typeface="Calibri" panose="020F0502020204030204" pitchFamily="34" charset="0"/>
                <a:ea typeface="Times New Roman" panose="02020603050405020304" pitchFamily="18" charset="0"/>
                <a:cs typeface="Times New Roman" panose="02020603050405020304" pitchFamily="18" charset="0"/>
              </a:rPr>
              <a:t>are states in USA with very less or without Chipotle outlet!!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Although </a:t>
            </a:r>
            <a:r>
              <a:rPr lang="en-US" dirty="0">
                <a:latin typeface="Calibri" panose="020F0502020204030204" pitchFamily="34" charset="0"/>
                <a:ea typeface="Times New Roman" panose="02020603050405020304" pitchFamily="18" charset="0"/>
                <a:cs typeface="Times New Roman" panose="02020603050405020304" pitchFamily="18" charset="0"/>
              </a:rPr>
              <a:t>Chipotle is closing some of its outlets, it is expanding business in some areas as well. There is a tremendous growth opportunity for Chipotle to expand both domestically and internationally</a:t>
            </a:r>
            <a:r>
              <a:rPr lang="en-US"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436419" y="467591"/>
            <a:ext cx="11409218" cy="6317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429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Rectangle 2"/>
          <p:cNvSpPr/>
          <p:nvPr/>
        </p:nvSpPr>
        <p:spPr>
          <a:xfrm>
            <a:off x="481445" y="2396073"/>
            <a:ext cx="11229109" cy="336374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Aim of this project is to find out the next probable location where there’s a potential to open new ‘Chipotle Mexican Grill’ outlet.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For </a:t>
            </a:r>
            <a:r>
              <a:rPr lang="en-US" dirty="0">
                <a:latin typeface="Calibri" panose="020F0502020204030204" pitchFamily="34" charset="0"/>
                <a:ea typeface="Times New Roman" panose="02020603050405020304" pitchFamily="18" charset="0"/>
                <a:cs typeface="Times New Roman" panose="02020603050405020304" pitchFamily="18" charset="0"/>
              </a:rPr>
              <a:t>which real data on every Chipotle is explored to identify their presence in the states of USA.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Then </a:t>
            </a:r>
            <a:r>
              <a:rPr lang="en-US" dirty="0">
                <a:latin typeface="Calibri" panose="020F0502020204030204" pitchFamily="34" charset="0"/>
                <a:ea typeface="Times New Roman" panose="02020603050405020304" pitchFamily="18" charset="0"/>
                <a:cs typeface="Times New Roman" panose="02020603050405020304" pitchFamily="18" charset="0"/>
              </a:rPr>
              <a:t>to find out the next potential ‘Chipotle’ locations, based on several important factors, such as states with no or very less Chipotle outlets, state population, proximity to shopping centers, proximity to universities and the distance from tourist attractions. </a:t>
            </a:r>
          </a:p>
          <a:p>
            <a:pPr>
              <a:lnSpc>
                <a:spcPct val="107000"/>
              </a:lnSpc>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This study is presently based on limited factors but can certainly be expanded to many other factors such as travelers who prefer Mexican food over other fast foods, areas where customers opt for vegetarian options (which is offered by Chipotle) adds value, user suggested locations for new stores (Chipotle website collects this information), cost effectiveness compared to other casual restaurant chains etc.</a:t>
            </a:r>
          </a:p>
        </p:txBody>
      </p:sp>
      <p:sp>
        <p:nvSpPr>
          <p:cNvPr id="4" name="Rectangle 3"/>
          <p:cNvSpPr/>
          <p:nvPr/>
        </p:nvSpPr>
        <p:spPr>
          <a:xfrm>
            <a:off x="436419" y="467591"/>
            <a:ext cx="11409218" cy="6317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281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Aquistion</a:t>
            </a:r>
            <a:r>
              <a:rPr lang="en-US" dirty="0" smtClean="0"/>
              <a:t> &amp; Cleaning</a:t>
            </a:r>
            <a:endParaRPr lang="en-US" dirty="0"/>
          </a:p>
        </p:txBody>
      </p:sp>
      <p:sp>
        <p:nvSpPr>
          <p:cNvPr id="3" name="Rectangle 2"/>
          <p:cNvSpPr/>
          <p:nvPr/>
        </p:nvSpPr>
        <p:spPr>
          <a:xfrm>
            <a:off x="467591" y="2446763"/>
            <a:ext cx="11159835" cy="2280881"/>
          </a:xfrm>
          <a:prstGeom prst="rect">
            <a:avLst/>
          </a:prstGeom>
        </p:spPr>
        <p:txBody>
          <a:bodyPr wrap="square">
            <a:spAutoFit/>
          </a:bodyPr>
          <a:lstStyle/>
          <a:p>
            <a:pPr marL="228600" marR="0">
              <a:lnSpc>
                <a:spcPct val="107000"/>
              </a:lnSpc>
              <a:spcBef>
                <a:spcPts val="0"/>
              </a:spcBef>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Mainly two data sources are used in this analysis.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marL="228600" marR="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Dataset </a:t>
            </a:r>
            <a:r>
              <a:rPr lang="en-US" dirty="0">
                <a:latin typeface="Calibri" panose="020F0502020204030204" pitchFamily="34" charset="0"/>
                <a:ea typeface="Times New Roman" panose="02020603050405020304" pitchFamily="18" charset="0"/>
                <a:cs typeface="Times New Roman" panose="02020603050405020304" pitchFamily="18" charset="0"/>
              </a:rPr>
              <a:t>giving details of US states is downloaded</a:t>
            </a: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Times New Roman" panose="02020603050405020304" pitchFamily="18" charset="0"/>
                <a:cs typeface="Times New Roman" panose="02020603050405020304" pitchFamily="18" charset="0"/>
              </a:rPr>
              <a:t>This data has US states, cities with GPS coordinates (latitude and longitude) and city population.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marL="228600" marR="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Foursquare </a:t>
            </a:r>
            <a:r>
              <a:rPr lang="en-US" dirty="0">
                <a:latin typeface="Calibri" panose="020F0502020204030204" pitchFamily="34" charset="0"/>
                <a:ea typeface="Times New Roman" panose="02020603050405020304" pitchFamily="18" charset="0"/>
                <a:cs typeface="Times New Roman" panose="02020603050405020304" pitchFamily="18" charset="0"/>
              </a:rPr>
              <a:t>location data is used to find the locations of ‘Chipotle Mexican Grill’ outlets in different cities.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marL="228600" marR="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Locations </a:t>
            </a:r>
            <a:r>
              <a:rPr lang="en-US" dirty="0">
                <a:latin typeface="Calibri" panose="020F0502020204030204" pitchFamily="34" charset="0"/>
                <a:ea typeface="Times New Roman" panose="02020603050405020304" pitchFamily="18" charset="0"/>
                <a:cs typeface="Times New Roman" panose="02020603050405020304" pitchFamily="18" charset="0"/>
              </a:rPr>
              <a:t>data is </a:t>
            </a:r>
            <a:r>
              <a:rPr lang="en-US" dirty="0" smtClean="0">
                <a:latin typeface="Calibri" panose="020F0502020204030204" pitchFamily="34" charset="0"/>
                <a:ea typeface="Times New Roman" panose="02020603050405020304" pitchFamily="18" charset="0"/>
                <a:cs typeface="Times New Roman" panose="02020603050405020304" pitchFamily="18" charset="0"/>
              </a:rPr>
              <a:t>further </a:t>
            </a:r>
            <a:r>
              <a:rPr lang="en-US" dirty="0">
                <a:latin typeface="Calibri" panose="020F0502020204030204" pitchFamily="34" charset="0"/>
                <a:ea typeface="Times New Roman" panose="02020603050405020304" pitchFamily="18" charset="0"/>
                <a:cs typeface="Times New Roman" panose="02020603050405020304" pitchFamily="18" charset="0"/>
              </a:rPr>
              <a:t>used to find Universities/Educational institutes and tourist attractions in those cities. </a:t>
            </a:r>
            <a:endParaRPr lang="en-US" dirty="0" smtClean="0">
              <a:latin typeface="Calibri" panose="020F0502020204030204" pitchFamily="34" charset="0"/>
              <a:ea typeface="Times New Roman" panose="02020603050405020304" pitchFamily="18" charset="0"/>
              <a:cs typeface="Times New Roman" panose="02020603050405020304" pitchFamily="18" charset="0"/>
            </a:endParaRPr>
          </a:p>
          <a:p>
            <a:pPr marL="228600" marR="0">
              <a:lnSpc>
                <a:spcPct val="107000"/>
              </a:lnSpc>
              <a:spcBef>
                <a:spcPts val="0"/>
              </a:spcBef>
              <a:spcAft>
                <a:spcPts val="800"/>
              </a:spcAft>
            </a:pPr>
            <a:r>
              <a:rPr lang="en-US" dirty="0" smtClean="0">
                <a:effectLst/>
                <a:latin typeface="Calibri" panose="020F0502020204030204" pitchFamily="34" charset="0"/>
                <a:ea typeface="Times New Roman" panose="02020603050405020304" pitchFamily="18" charset="0"/>
                <a:cs typeface="Times New Roman" panose="02020603050405020304" pitchFamily="18" charset="0"/>
              </a:rPr>
              <a:t>Population of cities is used further for analysis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436419" y="467591"/>
            <a:ext cx="11409218" cy="6317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160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Rectangle 2"/>
          <p:cNvSpPr/>
          <p:nvPr/>
        </p:nvSpPr>
        <p:spPr>
          <a:xfrm>
            <a:off x="424296" y="2307078"/>
            <a:ext cx="11343408" cy="1676741"/>
          </a:xfrm>
          <a:prstGeom prst="rect">
            <a:avLst/>
          </a:prstGeom>
        </p:spPr>
        <p:txBody>
          <a:bodyPr wrap="square">
            <a:spAutoFit/>
          </a:bodyPr>
          <a:lstStyle/>
          <a:p>
            <a:pPr marR="0" lvl="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Data </a:t>
            </a:r>
            <a:r>
              <a:rPr lang="en-US" dirty="0">
                <a:latin typeface="Calibri" panose="020F0502020204030204" pitchFamily="34" charset="0"/>
                <a:ea typeface="Times New Roman" panose="02020603050405020304" pitchFamily="18" charset="0"/>
                <a:cs typeface="Times New Roman" panose="02020603050405020304" pitchFamily="18" charset="0"/>
              </a:rPr>
              <a:t>is read from the available USA data source and then converted into pandas Dataframe. Data is filtered on the States with population &gt;</a:t>
            </a:r>
            <a:r>
              <a:rPr lang="en-US" dirty="0" smtClean="0">
                <a:latin typeface="Calibri" panose="020F0502020204030204" pitchFamily="34" charset="0"/>
                <a:ea typeface="Times New Roman" panose="02020603050405020304" pitchFamily="18" charset="0"/>
                <a:cs typeface="Times New Roman" panose="02020603050405020304" pitchFamily="18" charset="0"/>
              </a:rPr>
              <a:t>100,000</a:t>
            </a:r>
          </a:p>
          <a:p>
            <a:pPr marR="0" lvl="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Using </a:t>
            </a:r>
            <a:r>
              <a:rPr lang="en-US" dirty="0">
                <a:latin typeface="Calibri" panose="020F0502020204030204" pitchFamily="34" charset="0"/>
                <a:ea typeface="Times New Roman" panose="02020603050405020304" pitchFamily="18" charset="0"/>
                <a:cs typeface="Times New Roman" panose="02020603050405020304" pitchFamily="18" charset="0"/>
              </a:rPr>
              <a:t>Foursquare API, chipotle outlets in different states of USA are fetched where population is &gt;100,000 and store in pandas data frame. This data is filtered on states where there were no outlets or less than 3 outlets per state. Aim of this exercise is to find a city where Chipotle outlet can be set up.(Dataframe - </a:t>
            </a:r>
            <a:r>
              <a:rPr lang="en-US" dirty="0" err="1">
                <a:latin typeface="Calibri" panose="020F0502020204030204" pitchFamily="34" charset="0"/>
                <a:ea typeface="Times New Roman" panose="02020603050405020304" pitchFamily="18" charset="0"/>
                <a:cs typeface="Times New Roman" panose="02020603050405020304" pitchFamily="18" charset="0"/>
              </a:rPr>
              <a:t>df_r</a:t>
            </a:r>
            <a:r>
              <a:rPr lang="en-US" dirty="0">
                <a:latin typeface="Calibri" panose="020F0502020204030204" pitchFamily="34" charset="0"/>
                <a:ea typeface="Times New Roman" panose="02020603050405020304" pitchFamily="18" charset="0"/>
                <a:cs typeface="Times New Roman" panose="02020603050405020304" pitchFamily="18" charset="0"/>
              </a:rPr>
              <a: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3880808"/>
            <a:ext cx="5934075"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9935" y="5477038"/>
            <a:ext cx="5913727" cy="1186607"/>
          </a:xfrm>
          <a:prstGeom prst="rect">
            <a:avLst/>
          </a:prstGeom>
        </p:spPr>
        <p:txBody>
          <a:bodyPr wrap="square">
            <a:spAutoFit/>
          </a:bodyPr>
          <a:lstStyle/>
          <a:p>
            <a:pPr marR="0" lvl="0">
              <a:lnSpc>
                <a:spcPct val="107000"/>
              </a:lnSpc>
              <a:spcBef>
                <a:spcPts val="0"/>
              </a:spcBef>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Missing values are treated as </a:t>
            </a:r>
            <a:r>
              <a:rPr lang="en-US" dirty="0" smtClean="0">
                <a:latin typeface="Calibri" panose="020F0502020204030204" pitchFamily="34" charset="0"/>
                <a:ea typeface="Times New Roman" panose="02020603050405020304" pitchFamily="18" charset="0"/>
                <a:cs typeface="Times New Roman" panose="02020603050405020304" pitchFamily="18" charset="0"/>
              </a:rPr>
              <a:t>follows:</a:t>
            </a:r>
          </a:p>
          <a:p>
            <a:pPr marR="0" lvl="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State </a:t>
            </a:r>
            <a:r>
              <a:rPr lang="en-US" dirty="0">
                <a:latin typeface="Calibri" panose="020F0502020204030204" pitchFamily="34" charset="0"/>
                <a:ea typeface="Times New Roman" panose="02020603050405020304" pitchFamily="18" charset="0"/>
                <a:cs typeface="Times New Roman" panose="02020603050405020304" pitchFamily="18" charset="0"/>
              </a:rPr>
              <a:t>id is replaced with state id of the </a:t>
            </a:r>
            <a:r>
              <a:rPr lang="en-US" dirty="0" smtClean="0">
                <a:latin typeface="Calibri" panose="020F0502020204030204" pitchFamily="34" charset="0"/>
                <a:ea typeface="Times New Roman" panose="02020603050405020304" pitchFamily="18" charset="0"/>
                <a:cs typeface="Times New Roman" panose="02020603050405020304" pitchFamily="18" charset="0"/>
              </a:rPr>
              <a:t>city</a:t>
            </a:r>
          </a:p>
          <a:p>
            <a:pPr marR="0" lvl="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Population </a:t>
            </a:r>
            <a:r>
              <a:rPr lang="en-US" dirty="0">
                <a:latin typeface="Calibri" panose="020F0502020204030204" pitchFamily="34" charset="0"/>
                <a:ea typeface="Times New Roman" panose="02020603050405020304" pitchFamily="18" charset="0"/>
                <a:cs typeface="Times New Roman" panose="02020603050405020304" pitchFamily="18" charset="0"/>
              </a:rPr>
              <a:t>is replaced with average population of the state</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436419" y="467591"/>
            <a:ext cx="11409218" cy="6317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915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Modeling</a:t>
            </a:r>
            <a:br>
              <a:rPr lang="en-US" dirty="0" smtClean="0"/>
            </a:br>
            <a:endParaRPr lang="en-US" dirty="0"/>
          </a:p>
        </p:txBody>
      </p:sp>
      <p:sp>
        <p:nvSpPr>
          <p:cNvPr id="3" name="Rectangle 2"/>
          <p:cNvSpPr/>
          <p:nvPr/>
        </p:nvSpPr>
        <p:spPr>
          <a:xfrm>
            <a:off x="-83129" y="2244036"/>
            <a:ext cx="11804073" cy="1237070"/>
          </a:xfrm>
          <a:prstGeom prst="rect">
            <a:avLst/>
          </a:prstGeom>
        </p:spPr>
        <p:txBody>
          <a:bodyPr wrap="square">
            <a:spAutoFit/>
          </a:bodyPr>
          <a:lstStyle/>
          <a:p>
            <a:pPr marL="457200" marR="0">
              <a:lnSpc>
                <a:spcPct val="107000"/>
              </a:lnSpc>
              <a:spcBef>
                <a:spcPts val="0"/>
              </a:spcBef>
              <a:spcAft>
                <a:spcPts val="800"/>
              </a:spcAft>
              <a:tabLst>
                <a:tab pos="836930" algn="l"/>
                <a:tab pos="1699260" algn="l"/>
              </a:tabLst>
            </a:pPr>
            <a:r>
              <a:rPr lang="en-US" sz="1600" dirty="0">
                <a:latin typeface="Calibri" panose="020F0502020204030204" pitchFamily="34" charset="0"/>
                <a:ea typeface="Times New Roman" panose="02020603050405020304" pitchFamily="18" charset="0"/>
                <a:cs typeface="Times New Roman" panose="02020603050405020304" pitchFamily="18" charset="0"/>
              </a:rPr>
              <a:t>Hierarchical clustering is used to find the prospective location for the new /next outlet. I have used the 'AgglomerativeClustering' function from </a:t>
            </a:r>
            <a:r>
              <a:rPr lang="en-US" sz="1600" dirty="0" err="1">
                <a:latin typeface="Calibri" panose="020F0502020204030204" pitchFamily="34" charset="0"/>
                <a:ea typeface="Times New Roman" panose="02020603050405020304" pitchFamily="18" charset="0"/>
                <a:cs typeface="Times New Roman" panose="02020603050405020304" pitchFamily="18" charset="0"/>
              </a:rPr>
              <a:t>scikit</a:t>
            </a:r>
            <a:r>
              <a:rPr lang="en-US" sz="1600" dirty="0">
                <a:latin typeface="Calibri" panose="020F0502020204030204" pitchFamily="34" charset="0"/>
                <a:ea typeface="Times New Roman" panose="02020603050405020304" pitchFamily="18" charset="0"/>
                <a:cs typeface="Times New Roman" panose="02020603050405020304" pitchFamily="18" charset="0"/>
              </a:rPr>
              <a:t>-learn library to cluster the dataset. The AgglomerativeClustering performs a hierarchical clustering using a bottom up approach. The linkage criteria determines the metric used for the merge strategy</a:t>
            </a:r>
            <a:r>
              <a:rPr lang="en-US" sz="1600" dirty="0" smtClean="0">
                <a:latin typeface="Calibri" panose="020F0502020204030204" pitchFamily="34"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800"/>
              </a:spcAft>
              <a:tabLst>
                <a:tab pos="836930" algn="l"/>
                <a:tab pos="1699260" algn="l"/>
              </a:tabLst>
            </a:pPr>
            <a:r>
              <a:rPr lang="en-US" sz="1600" b="1" dirty="0" smtClean="0">
                <a:latin typeface="Calibri" panose="020F0502020204030204" pitchFamily="34" charset="0"/>
                <a:ea typeface="Times New Roman" panose="02020603050405020304" pitchFamily="18" charset="0"/>
                <a:cs typeface="Times New Roman" panose="02020603050405020304" pitchFamily="18" charset="0"/>
              </a:rPr>
              <a:t>Dataframe after clustering</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1399226"/>
              </p:ext>
            </p:extLst>
          </p:nvPr>
        </p:nvGraphicFramePr>
        <p:xfrm>
          <a:off x="541439" y="3641887"/>
          <a:ext cx="10275496" cy="2982595"/>
        </p:xfrm>
        <a:graphic>
          <a:graphicData uri="http://schemas.openxmlformats.org/drawingml/2006/table">
            <a:tbl>
              <a:tblPr firstRow="1" firstCol="1" bandRow="1">
                <a:tableStyleId>{5C22544A-7EE6-4342-B048-85BDC9FD1C3A}</a:tableStyleId>
              </a:tblPr>
              <a:tblGrid>
                <a:gridCol w="1284437"/>
                <a:gridCol w="1284437"/>
                <a:gridCol w="1284437"/>
                <a:gridCol w="1284437"/>
                <a:gridCol w="1284437"/>
                <a:gridCol w="1284437"/>
                <a:gridCol w="1284437"/>
                <a:gridCol w="1284437"/>
              </a:tblGrid>
              <a:tr h="167640">
                <a:tc>
                  <a:txBody>
                    <a:bodyPr/>
                    <a:lstStyle/>
                    <a:p>
                      <a:endParaRPr lang="en-US" sz="1000" dirty="0">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location.state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location.city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No_of_Outlets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No_of_Universities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No_of_attractions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population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cluster_</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dirty="0">
                          <a:effectLst/>
                        </a:rPr>
                        <a:t>DE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Dover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115352.0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Portland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206023.0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Westbrook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206023.0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MT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Billings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120800.0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Fargo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204820.0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OK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Tulsa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672054.0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RI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Johnston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1206642.0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RI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Providence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1206642.0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VT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Burlington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8.0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108277.0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WV</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Huntington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194155.0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MN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Moorhead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96545">
                <a:tc>
                  <a:txBody>
                    <a:bodyPr/>
                    <a:lstStyle/>
                    <a:p>
                      <a:pPr marL="0" marR="0" algn="r">
                        <a:lnSpc>
                          <a:spcPct val="107000"/>
                        </a:lnSpc>
                        <a:spcBef>
                          <a:spcPts val="0"/>
                        </a:spcBef>
                        <a:spcAft>
                          <a:spcPts val="0"/>
                        </a:spcAft>
                      </a:pPr>
                      <a:r>
                        <a:rPr lang="en-US" sz="900">
                          <a:effectLst/>
                        </a:rPr>
                        <a:t>11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OK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Broken Arrow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5.0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108303.0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96545">
                <a:tc>
                  <a:txBody>
                    <a:bodyPr/>
                    <a:lstStyle/>
                    <a:p>
                      <a:pPr marL="0" marR="0" algn="r">
                        <a:lnSpc>
                          <a:spcPct val="107000"/>
                        </a:lnSpc>
                        <a:spcBef>
                          <a:spcPts val="0"/>
                        </a:spcBef>
                        <a:spcAft>
                          <a:spcPts val="0"/>
                        </a:spcAft>
                      </a:pPr>
                      <a:r>
                        <a:rPr lang="en-US" sz="900">
                          <a:effectLst/>
                        </a:rPr>
                        <a:t>12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OK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Oklahoma City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955998.0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96545">
                <a:tc>
                  <a:txBody>
                    <a:bodyPr/>
                    <a:lstStyle/>
                    <a:p>
                      <a:pPr marL="0" marR="0" algn="r">
                        <a:lnSpc>
                          <a:spcPct val="107000"/>
                        </a:lnSpc>
                        <a:spcBef>
                          <a:spcPts val="0"/>
                        </a:spcBef>
                        <a:spcAft>
                          <a:spcPts val="0"/>
                        </a:spcAft>
                      </a:pPr>
                      <a:r>
                        <a:rPr lang="en-US" sz="900">
                          <a:effectLst/>
                        </a:rPr>
                        <a:t>13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VT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South Burlington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108277.0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157480">
                <a:tc>
                  <a:txBody>
                    <a:bodyPr/>
                    <a:lstStyle/>
                    <a:p>
                      <a:pPr marL="0" marR="0" algn="r">
                        <a:lnSpc>
                          <a:spcPct val="107000"/>
                        </a:lnSpc>
                        <a:spcBef>
                          <a:spcPts val="0"/>
                        </a:spcBef>
                        <a:spcAft>
                          <a:spcPts val="0"/>
                        </a:spcAft>
                      </a:pPr>
                      <a:r>
                        <a:rPr lang="en-US" sz="900">
                          <a:effectLst/>
                        </a:rPr>
                        <a:t>14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WV</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Charleston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a:effectLst/>
                        </a:rPr>
                        <a:t>142858.0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900" dirty="0">
                          <a:effectLst/>
                        </a:rPr>
                        <a:t>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Rectangle 4"/>
          <p:cNvSpPr/>
          <p:nvPr/>
        </p:nvSpPr>
        <p:spPr>
          <a:xfrm>
            <a:off x="436419" y="467591"/>
            <a:ext cx="11409218" cy="6317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480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04285385"/>
              </p:ext>
            </p:extLst>
          </p:nvPr>
        </p:nvGraphicFramePr>
        <p:xfrm>
          <a:off x="1510146" y="3021888"/>
          <a:ext cx="7467600" cy="3631866"/>
        </p:xfrm>
        <a:graphic>
          <a:graphicData uri="http://schemas.openxmlformats.org/drawingml/2006/table">
            <a:tbl>
              <a:tblPr firstRow="1" firstCol="1" bandRow="1">
                <a:tableStyleId>{5C22544A-7EE6-4342-B048-85BDC9FD1C3A}</a:tableStyleId>
              </a:tblPr>
              <a:tblGrid>
                <a:gridCol w="1066800"/>
                <a:gridCol w="1066800"/>
                <a:gridCol w="1066800"/>
                <a:gridCol w="1066800"/>
                <a:gridCol w="1066800"/>
                <a:gridCol w="1475885"/>
                <a:gridCol w="657715"/>
              </a:tblGrid>
              <a:tr h="216336">
                <a:tc>
                  <a:txBody>
                    <a:bodyPr/>
                    <a:lstStyle/>
                    <a:p>
                      <a:endParaRPr lang="en-US" sz="1000" dirty="0">
                        <a:effectLst/>
                        <a:latin typeface="Calibri" panose="020F0502020204030204" pitchFamily="34"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location.state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location.city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No_of_Outlets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No_of_Universities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No_of_attractions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population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DE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Dover</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115352.0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Portland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dirty="0">
                          <a:effectLst/>
                        </a:rPr>
                        <a:t>0.0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206023.0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ME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Westbrook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206023.0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MT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Billings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120800.0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ND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Fargo</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204820.0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OK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Tulsa</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672054.0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RI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Johnston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1206642.0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RI</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Providence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1206642.0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VT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Burlington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8.0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108277.0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WV</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Huntington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dirty="0">
                          <a:effectLst/>
                        </a:rPr>
                        <a:t>1.0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194155.0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MN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Moorhead</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dirty="0">
                          <a:effectLst/>
                        </a:rPr>
                        <a:t>1.0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286635">
                <a:tc>
                  <a:txBody>
                    <a:bodyPr/>
                    <a:lstStyle/>
                    <a:p>
                      <a:pPr marL="0" marR="0" algn="r">
                        <a:lnSpc>
                          <a:spcPct val="107000"/>
                        </a:lnSpc>
                        <a:spcBef>
                          <a:spcPts val="0"/>
                        </a:spcBef>
                        <a:spcAft>
                          <a:spcPts val="0"/>
                        </a:spcAft>
                      </a:pPr>
                      <a:r>
                        <a:rPr lang="en-US" sz="900">
                          <a:effectLst/>
                        </a:rPr>
                        <a:t>11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OK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Broken Arrow</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5.0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108303.0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286635">
                <a:tc>
                  <a:txBody>
                    <a:bodyPr/>
                    <a:lstStyle/>
                    <a:p>
                      <a:pPr marL="0" marR="0" algn="r">
                        <a:lnSpc>
                          <a:spcPct val="107000"/>
                        </a:lnSpc>
                        <a:spcBef>
                          <a:spcPts val="0"/>
                        </a:spcBef>
                        <a:spcAft>
                          <a:spcPts val="0"/>
                        </a:spcAft>
                      </a:pPr>
                      <a:r>
                        <a:rPr lang="en-US" sz="900">
                          <a:effectLst/>
                        </a:rPr>
                        <a:t>12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OK</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Oklahoma City</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955998.0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286635">
                <a:tc>
                  <a:txBody>
                    <a:bodyPr/>
                    <a:lstStyle/>
                    <a:p>
                      <a:pPr marL="0" marR="0" algn="r">
                        <a:lnSpc>
                          <a:spcPct val="107000"/>
                        </a:lnSpc>
                        <a:spcBef>
                          <a:spcPts val="0"/>
                        </a:spcBef>
                        <a:spcAft>
                          <a:spcPts val="0"/>
                        </a:spcAft>
                      </a:pPr>
                      <a:r>
                        <a:rPr lang="en-US" sz="900">
                          <a:effectLst/>
                        </a:rPr>
                        <a:t>13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VT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South Burlington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108277.0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r h="189147">
                <a:tc>
                  <a:txBody>
                    <a:bodyPr/>
                    <a:lstStyle/>
                    <a:p>
                      <a:pPr marL="0" marR="0" algn="r">
                        <a:lnSpc>
                          <a:spcPct val="107000"/>
                        </a:lnSpc>
                        <a:spcBef>
                          <a:spcPts val="0"/>
                        </a:spcBef>
                        <a:spcAft>
                          <a:spcPts val="0"/>
                        </a:spcAft>
                      </a:pPr>
                      <a:r>
                        <a:rPr lang="en-US" sz="900">
                          <a:effectLst/>
                        </a:rPr>
                        <a:t>14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WV</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Charleston</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a:effectLst/>
                        </a:rPr>
                        <a:t>1.0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c>
                  <a:txBody>
                    <a:bodyPr/>
                    <a:lstStyle/>
                    <a:p>
                      <a:pPr marL="0" marR="0" algn="r">
                        <a:lnSpc>
                          <a:spcPct val="107000"/>
                        </a:lnSpc>
                        <a:spcBef>
                          <a:spcPts val="0"/>
                        </a:spcBef>
                        <a:spcAft>
                          <a:spcPts val="0"/>
                        </a:spcAft>
                      </a:pPr>
                      <a:r>
                        <a:rPr lang="en-US" sz="900" dirty="0">
                          <a:effectLst/>
                        </a:rPr>
                        <a:t>142858.0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6977" marR="66977" marT="0" marB="0"/>
                </a:tc>
              </a:tr>
            </a:tbl>
          </a:graphicData>
        </a:graphic>
      </p:graphicFrame>
      <p:sp>
        <p:nvSpPr>
          <p:cNvPr id="4" name="Rectangle 3"/>
          <p:cNvSpPr/>
          <p:nvPr/>
        </p:nvSpPr>
        <p:spPr>
          <a:xfrm>
            <a:off x="408709" y="2234236"/>
            <a:ext cx="10127673" cy="787652"/>
          </a:xfrm>
          <a:prstGeom prst="rect">
            <a:avLst/>
          </a:prstGeom>
        </p:spPr>
        <p:txBody>
          <a:bodyPr wrap="square">
            <a:spAutoFit/>
          </a:bodyPr>
          <a:lstStyle/>
          <a:p>
            <a:pPr marR="0" lvl="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Population </a:t>
            </a:r>
            <a:r>
              <a:rPr lang="en-US" dirty="0">
                <a:latin typeface="Calibri" panose="020F0502020204030204" pitchFamily="34" charset="0"/>
                <a:ea typeface="Times New Roman" panose="02020603050405020304" pitchFamily="18" charset="0"/>
                <a:cs typeface="Times New Roman" panose="02020603050405020304" pitchFamily="18" charset="0"/>
              </a:rPr>
              <a:t>is replaced with average population of the state</a:t>
            </a:r>
          </a:p>
          <a:p>
            <a:pPr>
              <a:lnSpc>
                <a:spcPct val="107000"/>
              </a:lnSpc>
              <a:spcAft>
                <a:spcPts val="800"/>
              </a:spcAft>
              <a:tabLst>
                <a:tab pos="810895" algn="l"/>
              </a:tabLst>
            </a:pPr>
            <a:r>
              <a:rPr lang="en-US" b="1" dirty="0">
                <a:latin typeface="Calibri" panose="020F0502020204030204" pitchFamily="34" charset="0"/>
                <a:ea typeface="Times New Roman" panose="02020603050405020304" pitchFamily="18" charset="0"/>
                <a:cs typeface="Times New Roman" panose="02020603050405020304" pitchFamily="18" charset="0"/>
              </a:rPr>
              <a:t> </a:t>
            </a:r>
            <a:r>
              <a:rPr lang="en-US" b="1" dirty="0" smtClean="0">
                <a:latin typeface="Calibri" panose="020F0502020204030204" pitchFamily="34" charset="0"/>
                <a:ea typeface="Times New Roman" panose="02020603050405020304" pitchFamily="18" charset="0"/>
                <a:cs typeface="Times New Roman" panose="02020603050405020304" pitchFamily="18" charset="0"/>
              </a:rPr>
              <a:t>Data </a:t>
            </a:r>
            <a:r>
              <a:rPr lang="en-US" b="1" dirty="0">
                <a:latin typeface="Calibri" panose="020F0502020204030204" pitchFamily="34" charset="0"/>
                <a:ea typeface="Times New Roman" panose="02020603050405020304" pitchFamily="18" charset="0"/>
                <a:cs typeface="Times New Roman" panose="02020603050405020304" pitchFamily="18" charset="0"/>
              </a:rPr>
              <a:t>after cleaning (sorted on States):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436419" y="467591"/>
            <a:ext cx="11409218" cy="6317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535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Rectangle 2"/>
          <p:cNvSpPr/>
          <p:nvPr/>
        </p:nvSpPr>
        <p:spPr>
          <a:xfrm>
            <a:off x="0" y="2177011"/>
            <a:ext cx="11845637" cy="4355423"/>
          </a:xfrm>
          <a:prstGeom prst="rect">
            <a:avLst/>
          </a:prstGeom>
        </p:spPr>
        <p:txBody>
          <a:bodyPr wrap="square">
            <a:spAutoFit/>
          </a:bodyPr>
          <a:lstStyle/>
          <a:p>
            <a:pPr marL="457200" marR="0">
              <a:lnSpc>
                <a:spcPct val="107000"/>
              </a:lnSpc>
              <a:spcBef>
                <a:spcPts val="0"/>
              </a:spcBef>
              <a:spcAft>
                <a:spcPts val="8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results are analyzed based on the current number of outlets, no of educational institutes (as students are good clients for fast casual food joints) and tourist attractions (Mexican food is a preferred choice for vegetarian tourists and also is a good alternative to the casual food served by restaurants like McDonalds and Subways). The additional influencing feature is the population of the city.</a:t>
            </a:r>
          </a:p>
          <a:p>
            <a:pPr marL="457200" marR="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Cluster </a:t>
            </a:r>
            <a:r>
              <a:rPr lang="en-US" dirty="0">
                <a:latin typeface="Calibri" panose="020F0502020204030204" pitchFamily="34" charset="0"/>
                <a:ea typeface="Times New Roman" panose="02020603050405020304" pitchFamily="18" charset="0"/>
                <a:cs typeface="Times New Roman" panose="02020603050405020304" pitchFamily="18" charset="0"/>
              </a:rPr>
              <a:t>0 (e.g. Portland and Charleston) which presently doesn’t have Chipotle outlets and has 9+ educational institutes. However, there are hardly any tourist attractions and their respective city population is less than 0.2M</a:t>
            </a:r>
          </a:p>
          <a:p>
            <a:pPr marL="457200" marR="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Cluster </a:t>
            </a:r>
            <a:r>
              <a:rPr lang="en-US" dirty="0">
                <a:latin typeface="Calibri" panose="020F0502020204030204" pitchFamily="34" charset="0"/>
                <a:ea typeface="Times New Roman" panose="02020603050405020304" pitchFamily="18" charset="0"/>
                <a:cs typeface="Times New Roman" panose="02020603050405020304" pitchFamily="18" charset="0"/>
              </a:rPr>
              <a:t>1 and 3 have 1 or no outlets but very less educational institutes, tourist attractions and also less population. </a:t>
            </a:r>
          </a:p>
          <a:p>
            <a:pPr marL="457200" marR="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Cluster 4 - Tulsa City in the state of OK which has large number of educational institutes, has a tourist attraction and a substantial population of .6M. However, it currently has 2 outlets.  </a:t>
            </a:r>
          </a:p>
          <a:p>
            <a:pPr marL="457200" marR="0">
              <a:lnSpc>
                <a:spcPct val="107000"/>
              </a:lnSpc>
              <a:spcBef>
                <a:spcPts val="0"/>
              </a:spcBef>
              <a:spcAft>
                <a:spcPts val="800"/>
              </a:spcAft>
            </a:pPr>
            <a:r>
              <a:rPr lang="en-US" dirty="0" smtClean="0">
                <a:latin typeface="Calibri" panose="020F0502020204030204" pitchFamily="34" charset="0"/>
                <a:ea typeface="Times New Roman" panose="02020603050405020304" pitchFamily="18" charset="0"/>
                <a:cs typeface="Times New Roman" panose="02020603050405020304" pitchFamily="18" charset="0"/>
              </a:rPr>
              <a:t>Cluster 2 - </a:t>
            </a:r>
            <a:r>
              <a:rPr lang="en-US" dirty="0">
                <a:latin typeface="Calibri" panose="020F0502020204030204" pitchFamily="34" charset="0"/>
                <a:ea typeface="Times New Roman" panose="02020603050405020304" pitchFamily="18" charset="0"/>
                <a:cs typeface="Times New Roman" panose="02020603050405020304" pitchFamily="18" charset="0"/>
              </a:rPr>
              <a:t>looking at the cluster distribution, there are two cities (Oklahoma City, OK and Providence, RI) in Cluster 2 which have a potential to open outlets. This is because Oklahoma City in the state of OK, presently doesn’t have any outlet. However, it has 9 universities with 1 tourist attraction and has a population of 955,000+. Providence in the state of RI has presently 1 outlet with 9 universities and 2 tourist attractions. Its population is more than 1.2 M.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436419" y="467591"/>
            <a:ext cx="11409218" cy="6317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2276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1140</Words>
  <Application>Microsoft Office PowerPoint</Application>
  <PresentationFormat>Widescreen</PresentationFormat>
  <Paragraphs>287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Ion Boardroom</vt:lpstr>
      <vt:lpstr>Coursera Capstone Project</vt:lpstr>
      <vt:lpstr>Project – Predicting a location to open a next restaurant outlet</vt:lpstr>
      <vt:lpstr>Background</vt:lpstr>
      <vt:lpstr>Problem</vt:lpstr>
      <vt:lpstr>Data Aquistion &amp; Cleaning</vt:lpstr>
      <vt:lpstr>Exploratory Data Analysis</vt:lpstr>
      <vt:lpstr>Predictive Modeling </vt:lpstr>
      <vt:lpstr>Data cleaning</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Sucheta Marathe</dc:creator>
  <cp:lastModifiedBy>Sucheta Marathe</cp:lastModifiedBy>
  <cp:revision>10</cp:revision>
  <dcterms:created xsi:type="dcterms:W3CDTF">2019-11-03T13:29:49Z</dcterms:created>
  <dcterms:modified xsi:type="dcterms:W3CDTF">2019-11-03T13:58:26Z</dcterms:modified>
</cp:coreProperties>
</file>