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5" r:id="rId1"/>
  </p:sldMasterIdLst>
  <p:notesMasterIdLst>
    <p:notesMasterId r:id="rId25"/>
  </p:notesMasterIdLst>
  <p:sldIdLst>
    <p:sldId id="256" r:id="rId2"/>
    <p:sldId id="284" r:id="rId3"/>
    <p:sldId id="288" r:id="rId4"/>
    <p:sldId id="258" r:id="rId5"/>
    <p:sldId id="259" r:id="rId6"/>
    <p:sldId id="260" r:id="rId7"/>
    <p:sldId id="261" r:id="rId8"/>
    <p:sldId id="262" r:id="rId9"/>
    <p:sldId id="263" r:id="rId10"/>
    <p:sldId id="264" r:id="rId11"/>
    <p:sldId id="265" r:id="rId12"/>
    <p:sldId id="268" r:id="rId13"/>
    <p:sldId id="270" r:id="rId14"/>
    <p:sldId id="271" r:id="rId15"/>
    <p:sldId id="272" r:id="rId16"/>
    <p:sldId id="281" r:id="rId17"/>
    <p:sldId id="282" r:id="rId18"/>
    <p:sldId id="285" r:id="rId19"/>
    <p:sldId id="286" r:id="rId20"/>
    <p:sldId id="289" r:id="rId21"/>
    <p:sldId id="287" r:id="rId22"/>
    <p:sldId id="290" r:id="rId23"/>
    <p:sldId id="28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gA8CFHEgwZjqmySyXOq4C8iMuR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6" name="Google Shape;2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9" name="Google Shape;26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7" name="Google Shape;2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5427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4395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795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6" name="Google Shape;21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14133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1312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0279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7" name="Google Shape;2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9177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635130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19281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97467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676068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806388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5916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69037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44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002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229604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70234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3729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351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32690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5" name="Date Placeholder 4"/>
          <p:cNvSpPr>
            <a:spLocks noGrp="1"/>
          </p:cNvSpPr>
          <p:nvPr>
            <p:ph type="dt" sz="half" idx="10"/>
          </p:nvPr>
        </p:nvSpPr>
        <p:spPr/>
        <p:txBody>
          <a:bodyPr/>
          <a:lstStyle/>
          <a:p>
            <a:endParaRPr lang="en-US"/>
          </a:p>
        </p:txBody>
      </p:sp>
    </p:spTree>
    <p:extLst>
      <p:ext uri="{BB962C8B-B14F-4D97-AF65-F5344CB8AC3E}">
        <p14:creationId xmlns:p14="http://schemas.microsoft.com/office/powerpoint/2010/main" val="368515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7305616"/>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rive.google.com/drive/folders/182l_5qoCSbah-V6UuI5BC0EkQCh-MxFd?usp=share_link"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drive.google.com/drive/folders/1BBohQ8PBuJ-uMIrJBFnmQ09BLwHEXQ97?usp=share_lin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
          <p:cNvSpPr txBox="1">
            <a:spLocks noGrp="1"/>
          </p:cNvSpPr>
          <p:nvPr>
            <p:ph type="ctrTitle"/>
          </p:nvPr>
        </p:nvSpPr>
        <p:spPr>
          <a:xfrm>
            <a:off x="1052686" y="3107918"/>
            <a:ext cx="8791575" cy="2387600"/>
          </a:xfrm>
          <a:prstGeom prst="rect">
            <a:avLst/>
          </a:prstGeom>
          <a:noFill/>
          <a:ln>
            <a:noFill/>
          </a:ln>
        </p:spPr>
        <p:txBody>
          <a:bodyPr spcFirstLastPara="1" wrap="square" lIns="91425" tIns="45700" rIns="91425" bIns="45700" anchor="b" anchorCtr="0">
            <a:noAutofit/>
          </a:bodyPr>
          <a:lstStyle/>
          <a:p>
            <a:pPr lvl="0" algn="ctr"/>
            <a:r>
              <a:rPr lang="en-US" sz="3200" dirty="0" smtClean="0">
                <a:solidFill>
                  <a:schemeClr val="tx1"/>
                </a:solidFill>
              </a:rPr>
              <a:t>               BIRLA </a:t>
            </a:r>
            <a:r>
              <a:rPr lang="en-US" sz="3200" dirty="0">
                <a:solidFill>
                  <a:schemeClr val="tx1"/>
                </a:solidFill>
              </a:rPr>
              <a:t>VISHVAKARMA MAHAVIDYALAYA </a:t>
            </a:r>
            <a:r>
              <a:rPr lang="en-US" sz="3200" dirty="0" smtClean="0">
                <a:solidFill>
                  <a:schemeClr val="tx1"/>
                </a:solidFill>
              </a:rPr>
              <a:t>                 </a:t>
            </a:r>
            <a:r>
              <a:rPr lang="en-US" sz="3200" dirty="0">
                <a:solidFill>
                  <a:schemeClr val="tx1"/>
                </a:solidFill>
              </a:rPr>
              <a:t/>
            </a:r>
            <a:br>
              <a:rPr lang="en-US" sz="3200" dirty="0">
                <a:solidFill>
                  <a:schemeClr val="tx1"/>
                </a:solidFill>
              </a:rPr>
            </a:br>
            <a:r>
              <a:rPr lang="en-US" sz="3200" dirty="0" smtClean="0">
                <a:solidFill>
                  <a:schemeClr val="tx1"/>
                </a:solidFill>
              </a:rPr>
              <a:t>             (</a:t>
            </a:r>
            <a:r>
              <a:rPr lang="en-US" sz="3200" dirty="0">
                <a:solidFill>
                  <a:schemeClr val="tx1"/>
                </a:solidFill>
              </a:rPr>
              <a:t>An Autonomous </a:t>
            </a:r>
            <a:r>
              <a:rPr lang="en-US" sz="3200" dirty="0" smtClean="0">
                <a:solidFill>
                  <a:schemeClr val="tx1"/>
                </a:solidFill>
              </a:rPr>
              <a:t>Institution)</a:t>
            </a:r>
            <a:br>
              <a:rPr lang="en-US" sz="3200" dirty="0" smtClean="0">
                <a:solidFill>
                  <a:schemeClr val="tx1"/>
                </a:solidFill>
              </a:rPr>
            </a:br>
            <a:r>
              <a:rPr lang="en-US" sz="3200" dirty="0" smtClean="0">
                <a:solidFill>
                  <a:schemeClr val="tx1"/>
                </a:solidFill>
              </a:rPr>
              <a:t>             Information </a:t>
            </a:r>
            <a:r>
              <a:rPr lang="en-US" sz="3200" dirty="0">
                <a:solidFill>
                  <a:schemeClr val="tx1"/>
                </a:solidFill>
              </a:rPr>
              <a:t>Technology Department</a:t>
            </a:r>
            <a:br>
              <a:rPr lang="en-US" sz="3200" dirty="0">
                <a:solidFill>
                  <a:schemeClr val="tx1"/>
                </a:solidFill>
              </a:rPr>
            </a:br>
            <a:r>
              <a:rPr lang="en-US" sz="3200" dirty="0" smtClean="0">
                <a:solidFill>
                  <a:schemeClr val="tx1"/>
                </a:solidFill>
              </a:rPr>
              <a:t/>
            </a:r>
            <a:br>
              <a:rPr lang="en-US" sz="3200" dirty="0" smtClean="0">
                <a:solidFill>
                  <a:schemeClr val="tx1"/>
                </a:solidFill>
              </a:rPr>
            </a:br>
            <a:r>
              <a:rPr lang="en-US" sz="3200" dirty="0" smtClean="0">
                <a:solidFill>
                  <a:schemeClr val="tx1"/>
                </a:solidFill>
              </a:rPr>
              <a:t>         AY</a:t>
            </a:r>
            <a:r>
              <a:rPr lang="en-US" sz="3200" dirty="0">
                <a:solidFill>
                  <a:schemeClr val="tx1"/>
                </a:solidFill>
              </a:rPr>
              <a:t>: 2022 -23</a:t>
            </a:r>
            <a:br>
              <a:rPr lang="en-US" sz="3200" dirty="0">
                <a:solidFill>
                  <a:schemeClr val="tx1"/>
                </a:solidFill>
              </a:rPr>
            </a:br>
            <a:r>
              <a:rPr lang="en-US" sz="3200" dirty="0" smtClean="0">
                <a:solidFill>
                  <a:schemeClr val="tx1"/>
                </a:solidFill>
              </a:rPr>
              <a:t>           4IT33 </a:t>
            </a:r>
            <a:r>
              <a:rPr lang="en-US" sz="3200" dirty="0">
                <a:solidFill>
                  <a:schemeClr val="tx1"/>
                </a:solidFill>
              </a:rPr>
              <a:t>– Major Project</a:t>
            </a:r>
            <a:br>
              <a:rPr lang="en-US" sz="3200" dirty="0">
                <a:solidFill>
                  <a:schemeClr val="tx1"/>
                </a:solidFill>
              </a:rPr>
            </a:br>
            <a:r>
              <a:rPr lang="en-US" sz="3200" dirty="0" smtClean="0">
                <a:solidFill>
                  <a:schemeClr val="tx1"/>
                </a:solidFill>
              </a:rPr>
              <a:t>            Final Presentation</a:t>
            </a:r>
            <a:endParaRPr sz="3200" dirty="0">
              <a:solidFill>
                <a:schemeClr val="tx1"/>
              </a:solidFill>
            </a:endParaRPr>
          </a:p>
        </p:txBody>
      </p:sp>
      <p:pic>
        <p:nvPicPr>
          <p:cNvPr id="3" name="Google Shape;88;p13"/>
          <p:cNvPicPr preferRelativeResize="0"/>
          <p:nvPr/>
        </p:nvPicPr>
        <p:blipFill>
          <a:blip r:embed="rId3">
            <a:alphaModFix/>
          </a:blip>
          <a:stretch>
            <a:fillRect/>
          </a:stretch>
        </p:blipFill>
        <p:spPr>
          <a:xfrm>
            <a:off x="679461" y="1922648"/>
            <a:ext cx="2026462" cy="1763767"/>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a:spLocks noGrp="1"/>
          </p:cNvSpPr>
          <p:nvPr>
            <p:ph type="title"/>
          </p:nvPr>
        </p:nvSpPr>
        <p:spPr>
          <a:xfrm>
            <a:off x="1141400" y="453243"/>
            <a:ext cx="9906000" cy="147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a:t>MODULE-3</a:t>
            </a:r>
            <a:endParaRPr b="1"/>
          </a:p>
        </p:txBody>
      </p:sp>
      <p:sp>
        <p:nvSpPr>
          <p:cNvPr id="266" name="Google Shape;266;p31"/>
          <p:cNvSpPr txBox="1">
            <a:spLocks noGrp="1"/>
          </p:cNvSpPr>
          <p:nvPr>
            <p:ph idx="1"/>
          </p:nvPr>
        </p:nvSpPr>
        <p:spPr>
          <a:xfrm>
            <a:off x="1141400" y="1408922"/>
            <a:ext cx="9906000" cy="4721900"/>
          </a:xfrm>
          <a:prstGeom prst="rect">
            <a:avLst/>
          </a:prstGeom>
          <a:noFill/>
          <a:ln>
            <a:noFill/>
          </a:ln>
        </p:spPr>
        <p:txBody>
          <a:bodyPr spcFirstLastPara="1" wrap="square" lIns="91425" tIns="45700" rIns="91425" bIns="45700" anchor="t" anchorCtr="0">
            <a:noAutofit/>
          </a:bodyPr>
          <a:lstStyle/>
          <a:p>
            <a:pPr marL="0" lvl="0" indent="0">
              <a:lnSpc>
                <a:spcPct val="120000"/>
              </a:lnSpc>
              <a:buClr>
                <a:schemeClr val="dk1"/>
              </a:buClr>
              <a:buSzPts val="3000"/>
              <a:buNone/>
            </a:pPr>
            <a:r>
              <a:rPr lang="en-US" sz="2400" dirty="0" smtClean="0">
                <a:solidFill>
                  <a:schemeClr val="dk1"/>
                </a:solidFill>
              </a:rPr>
              <a:t>2. </a:t>
            </a:r>
            <a:r>
              <a:rPr lang="en-US" sz="2600" dirty="0" smtClean="0">
                <a:solidFill>
                  <a:schemeClr val="dk1"/>
                </a:solidFill>
              </a:rPr>
              <a:t>Integration </a:t>
            </a:r>
            <a:r>
              <a:rPr lang="en-US" sz="2600" dirty="0">
                <a:solidFill>
                  <a:schemeClr val="dk1"/>
                </a:solidFill>
              </a:rPr>
              <a:t>Module</a:t>
            </a:r>
            <a:r>
              <a:rPr lang="en-US" sz="2400" dirty="0" smtClean="0">
                <a:solidFill>
                  <a:schemeClr val="dk1"/>
                </a:solidFill>
              </a:rPr>
              <a:t>:</a:t>
            </a:r>
            <a:endParaRPr dirty="0">
              <a:solidFill>
                <a:schemeClr val="dk1"/>
              </a:solidFill>
            </a:endParaRPr>
          </a:p>
          <a:p>
            <a:pPr marL="228600" lvl="0" indent="-190500" algn="l" rtl="0">
              <a:lnSpc>
                <a:spcPct val="120000"/>
              </a:lnSpc>
              <a:spcBef>
                <a:spcPts val="1000"/>
              </a:spcBef>
              <a:spcAft>
                <a:spcPts val="0"/>
              </a:spcAft>
              <a:buClr>
                <a:schemeClr val="dk1"/>
              </a:buClr>
              <a:buSzPts val="3000"/>
              <a:buChar char="•"/>
            </a:pPr>
            <a:r>
              <a:rPr lang="en-US" dirty="0">
                <a:solidFill>
                  <a:schemeClr val="dk1"/>
                </a:solidFill>
              </a:rPr>
              <a:t>The ability to integrate with external data sources such as databases, APIs, or application to provide more comprehensive answers.</a:t>
            </a:r>
            <a:endParaRPr dirty="0"/>
          </a:p>
          <a:p>
            <a:pPr marL="0" lvl="0" indent="0" algn="l" rtl="0">
              <a:lnSpc>
                <a:spcPct val="120000"/>
              </a:lnSpc>
              <a:spcBef>
                <a:spcPts val="1000"/>
              </a:spcBef>
              <a:spcAft>
                <a:spcPts val="0"/>
              </a:spcAft>
              <a:buClr>
                <a:schemeClr val="dk1"/>
              </a:buClr>
              <a:buSzPts val="3250"/>
              <a:buNone/>
            </a:pPr>
            <a:r>
              <a:rPr lang="en-US" sz="2600" dirty="0">
                <a:solidFill>
                  <a:schemeClr val="dk1"/>
                </a:solidFill>
              </a:rPr>
              <a:t>3. Employee Module:</a:t>
            </a:r>
            <a:endParaRPr dirty="0"/>
          </a:p>
          <a:p>
            <a:pPr marL="228600" lvl="0" indent="-228600" algn="l" rtl="0">
              <a:lnSpc>
                <a:spcPct val="120000"/>
              </a:lnSpc>
              <a:spcBef>
                <a:spcPts val="1000"/>
              </a:spcBef>
              <a:spcAft>
                <a:spcPts val="0"/>
              </a:spcAft>
              <a:buClr>
                <a:schemeClr val="dk1"/>
              </a:buClr>
              <a:buSzPts val="3000"/>
              <a:buChar char="•"/>
            </a:pPr>
            <a:r>
              <a:rPr lang="en-US" dirty="0">
                <a:solidFill>
                  <a:schemeClr val="dk1"/>
                </a:solidFill>
              </a:rPr>
              <a:t>Employees will get access to use android application for Q&amp;A. Which will have following features:</a:t>
            </a:r>
            <a:endParaRPr dirty="0"/>
          </a:p>
          <a:p>
            <a:pPr marL="0" lvl="0" indent="0" algn="l" rtl="0">
              <a:lnSpc>
                <a:spcPct val="100000"/>
              </a:lnSpc>
              <a:spcBef>
                <a:spcPts val="1000"/>
              </a:spcBef>
              <a:spcAft>
                <a:spcPts val="0"/>
              </a:spcAft>
              <a:buClr>
                <a:schemeClr val="dk1"/>
              </a:buClr>
              <a:buSzPts val="3000"/>
              <a:buNone/>
            </a:pPr>
            <a:r>
              <a:rPr lang="en-US" dirty="0">
                <a:solidFill>
                  <a:schemeClr val="dk1"/>
                </a:solidFill>
              </a:rPr>
              <a:t> 1.       Login</a:t>
            </a:r>
            <a:endParaRPr dirty="0"/>
          </a:p>
          <a:p>
            <a:pPr marL="0" lvl="0" indent="0" algn="l" rtl="0">
              <a:lnSpc>
                <a:spcPct val="100000"/>
              </a:lnSpc>
              <a:spcBef>
                <a:spcPts val="1000"/>
              </a:spcBef>
              <a:spcAft>
                <a:spcPts val="0"/>
              </a:spcAft>
              <a:buClr>
                <a:schemeClr val="dk1"/>
              </a:buClr>
              <a:buSzPts val="3000"/>
              <a:buNone/>
            </a:pPr>
            <a:r>
              <a:rPr lang="en-US" dirty="0">
                <a:solidFill>
                  <a:schemeClr val="dk1"/>
                </a:solidFill>
              </a:rPr>
              <a:t> 2.       Registration</a:t>
            </a:r>
            <a:endParaRPr dirty="0"/>
          </a:p>
          <a:p>
            <a:pPr marL="0" lvl="0" indent="0" algn="l" rtl="0">
              <a:lnSpc>
                <a:spcPct val="100000"/>
              </a:lnSpc>
              <a:spcBef>
                <a:spcPts val="1000"/>
              </a:spcBef>
              <a:spcAft>
                <a:spcPts val="0"/>
              </a:spcAft>
              <a:buClr>
                <a:schemeClr val="dk1"/>
              </a:buClr>
              <a:buSzPts val="3000"/>
              <a:buNone/>
            </a:pPr>
            <a:r>
              <a:rPr lang="en-US" dirty="0">
                <a:solidFill>
                  <a:schemeClr val="dk1"/>
                </a:solidFill>
              </a:rPr>
              <a:t> 3.       Bot Page</a:t>
            </a:r>
            <a:endParaRPr dirty="0"/>
          </a:p>
          <a:p>
            <a:pPr marL="0" lvl="0" indent="0" algn="l" rtl="0">
              <a:lnSpc>
                <a:spcPct val="120000"/>
              </a:lnSpc>
              <a:spcBef>
                <a:spcPts val="1000"/>
              </a:spcBef>
              <a:spcAft>
                <a:spcPts val="0"/>
              </a:spcAft>
              <a:buClr>
                <a:schemeClr val="lt1"/>
              </a:buClr>
              <a:buSzPts val="3000"/>
              <a:buNone/>
            </a:pPr>
            <a:endParaRPr dirty="0">
              <a:solidFill>
                <a:schemeClr val="dk1"/>
              </a:solidFill>
            </a:endParaRPr>
          </a:p>
          <a:p>
            <a:pPr marL="228600" lvl="0" indent="-52387" algn="l" rtl="0">
              <a:lnSpc>
                <a:spcPct val="120000"/>
              </a:lnSpc>
              <a:spcBef>
                <a:spcPts val="1000"/>
              </a:spcBef>
              <a:spcAft>
                <a:spcPts val="0"/>
              </a:spcAft>
              <a:buClr>
                <a:schemeClr val="lt1"/>
              </a:buClr>
              <a:buSzPts val="3000"/>
              <a:buNone/>
            </a:pPr>
            <a:endParaRPr dirty="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2"/>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a:t>MODULE-4</a:t>
            </a:r>
            <a:endParaRPr b="1"/>
          </a:p>
        </p:txBody>
      </p:sp>
      <p:sp>
        <p:nvSpPr>
          <p:cNvPr id="272" name="Google Shape;272;p32"/>
          <p:cNvSpPr txBox="1">
            <a:spLocks noGrp="1"/>
          </p:cNvSpPr>
          <p:nvPr>
            <p:ph idx="1"/>
          </p:nvPr>
        </p:nvSpPr>
        <p:spPr>
          <a:xfrm>
            <a:off x="1141412" y="1559022"/>
            <a:ext cx="9905999" cy="3541714"/>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1000"/>
              </a:spcBef>
              <a:spcAft>
                <a:spcPts val="0"/>
              </a:spcAft>
              <a:buClr>
                <a:schemeClr val="dk1"/>
              </a:buClr>
              <a:buSzPts val="3250"/>
              <a:buNone/>
            </a:pPr>
            <a:r>
              <a:rPr lang="en-US" dirty="0">
                <a:solidFill>
                  <a:schemeClr val="dk1"/>
                </a:solidFill>
              </a:rPr>
              <a:t>4. Admin Web Panel:</a:t>
            </a:r>
            <a:endParaRPr dirty="0"/>
          </a:p>
          <a:p>
            <a:pPr marL="457200" lvl="0" indent="-457200" algn="l" rtl="0">
              <a:lnSpc>
                <a:spcPct val="120000"/>
              </a:lnSpc>
              <a:spcBef>
                <a:spcPts val="1000"/>
              </a:spcBef>
              <a:spcAft>
                <a:spcPts val="0"/>
              </a:spcAft>
              <a:buClr>
                <a:schemeClr val="dk1"/>
              </a:buClr>
              <a:buSzPts val="3250"/>
              <a:buChar char="•"/>
            </a:pPr>
            <a:r>
              <a:rPr lang="en-US" dirty="0" err="1" smtClean="0">
                <a:solidFill>
                  <a:schemeClr val="dk1"/>
                </a:solidFill>
              </a:rPr>
              <a:t>SignIn</a:t>
            </a:r>
            <a:endParaRPr dirty="0">
              <a:solidFill>
                <a:schemeClr val="dk1"/>
              </a:solidFill>
            </a:endParaRPr>
          </a:p>
          <a:p>
            <a:pPr marL="0" lvl="0" indent="0" algn="l" rtl="0">
              <a:lnSpc>
                <a:spcPct val="120000"/>
              </a:lnSpc>
              <a:spcBef>
                <a:spcPts val="1000"/>
              </a:spcBef>
              <a:spcAft>
                <a:spcPts val="0"/>
              </a:spcAft>
              <a:buClr>
                <a:schemeClr val="dk1"/>
              </a:buClr>
              <a:buSzPts val="3250"/>
              <a:buNone/>
            </a:pPr>
            <a:r>
              <a:rPr lang="en-US" dirty="0">
                <a:solidFill>
                  <a:schemeClr val="dk1"/>
                </a:solidFill>
              </a:rPr>
              <a:t>	To use the functionalities, admin have to login first.</a:t>
            </a:r>
            <a:endParaRPr dirty="0"/>
          </a:p>
          <a:p>
            <a:pPr marL="457200" lvl="0" indent="-457200" algn="l" rtl="0">
              <a:lnSpc>
                <a:spcPct val="120000"/>
              </a:lnSpc>
              <a:spcBef>
                <a:spcPts val="1000"/>
              </a:spcBef>
              <a:spcAft>
                <a:spcPts val="0"/>
              </a:spcAft>
              <a:buClr>
                <a:schemeClr val="dk1"/>
              </a:buClr>
              <a:buSzPts val="3250"/>
              <a:buChar char="•"/>
            </a:pPr>
            <a:r>
              <a:rPr lang="en-US" dirty="0">
                <a:solidFill>
                  <a:schemeClr val="dk1"/>
                </a:solidFill>
              </a:rPr>
              <a:t>Approval to the employees</a:t>
            </a:r>
            <a:endParaRPr dirty="0"/>
          </a:p>
          <a:p>
            <a:pPr marL="0" lvl="0" indent="0" algn="l" rtl="0">
              <a:lnSpc>
                <a:spcPct val="120000"/>
              </a:lnSpc>
              <a:spcBef>
                <a:spcPts val="1000"/>
              </a:spcBef>
              <a:spcAft>
                <a:spcPts val="0"/>
              </a:spcAft>
              <a:buClr>
                <a:schemeClr val="dk1"/>
              </a:buClr>
              <a:buSzPts val="3250"/>
              <a:buNone/>
            </a:pPr>
            <a:r>
              <a:rPr lang="en-US" dirty="0">
                <a:solidFill>
                  <a:schemeClr val="dk1"/>
                </a:solidFill>
              </a:rPr>
              <a:t>	A web panel for admin which will give approval to the employees.</a:t>
            </a:r>
            <a:endParaRPr dirty="0"/>
          </a:p>
          <a:p>
            <a:pPr marL="457200" lvl="0" indent="-457200" algn="l" rtl="0">
              <a:lnSpc>
                <a:spcPct val="120000"/>
              </a:lnSpc>
              <a:spcBef>
                <a:spcPts val="1000"/>
              </a:spcBef>
              <a:spcAft>
                <a:spcPts val="0"/>
              </a:spcAft>
              <a:buClr>
                <a:schemeClr val="dk1"/>
              </a:buClr>
              <a:buSzPts val="3250"/>
              <a:buChar char="•"/>
            </a:pPr>
            <a:r>
              <a:rPr lang="en-US" dirty="0">
                <a:solidFill>
                  <a:schemeClr val="dk1"/>
                </a:solidFill>
              </a:rPr>
              <a:t>Manage employee account</a:t>
            </a:r>
            <a:endParaRPr dirty="0"/>
          </a:p>
          <a:p>
            <a:pPr marL="0" lvl="0" indent="0" algn="l" rtl="0">
              <a:lnSpc>
                <a:spcPct val="100000"/>
              </a:lnSpc>
              <a:spcBef>
                <a:spcPts val="1000"/>
              </a:spcBef>
              <a:spcAft>
                <a:spcPts val="0"/>
              </a:spcAft>
              <a:buClr>
                <a:schemeClr val="dk1"/>
              </a:buClr>
              <a:buSzPts val="3250"/>
              <a:buNone/>
            </a:pPr>
            <a:r>
              <a:rPr lang="en-US" dirty="0">
                <a:solidFill>
                  <a:schemeClr val="dk1"/>
                </a:solidFill>
              </a:rPr>
              <a:t>	Perform operation like creating, deleting and updating employee’s </a:t>
            </a:r>
            <a:r>
              <a:rPr lang="en-US" dirty="0" smtClean="0">
                <a:solidFill>
                  <a:schemeClr val="dk1"/>
                </a:solidFill>
              </a:rPr>
              <a:t>account</a:t>
            </a:r>
            <a:r>
              <a:rPr lang="en-US" dirty="0">
                <a:solidFill>
                  <a:schemeClr val="dk1"/>
                </a:solidFill>
              </a:rPr>
              <a:t>.</a:t>
            </a:r>
            <a:endParaRPr dirty="0"/>
          </a:p>
          <a:p>
            <a:pPr marL="0" lvl="0" indent="0" algn="l" rtl="0">
              <a:lnSpc>
                <a:spcPct val="100000"/>
              </a:lnSpc>
              <a:spcBef>
                <a:spcPts val="1000"/>
              </a:spcBef>
              <a:spcAft>
                <a:spcPts val="0"/>
              </a:spcAft>
              <a:buClr>
                <a:schemeClr val="dk1"/>
              </a:buClr>
              <a:buSzPts val="3250"/>
              <a:buNone/>
            </a:pPr>
            <a:r>
              <a:rPr lang="en-US" dirty="0">
                <a:solidFill>
                  <a:schemeClr val="dk1"/>
                </a:solidFill>
              </a:rPr>
              <a:t>	Able to see queries entered by employee.</a:t>
            </a:r>
            <a:endParaRPr dirty="0">
              <a:solidFill>
                <a:schemeClr val="dk1"/>
              </a:solidFill>
            </a:endParaRPr>
          </a:p>
          <a:p>
            <a:pPr marL="0" lvl="0" indent="0" algn="l" rtl="0">
              <a:lnSpc>
                <a:spcPct val="120000"/>
              </a:lnSpc>
              <a:spcBef>
                <a:spcPts val="1000"/>
              </a:spcBef>
              <a:spcAft>
                <a:spcPts val="0"/>
              </a:spcAft>
              <a:buClr>
                <a:schemeClr val="lt1"/>
              </a:buClr>
              <a:buSzPts val="3000"/>
              <a:buNone/>
            </a:pPr>
            <a:endParaRPr dirty="0">
              <a:solidFill>
                <a:schemeClr val="dk1"/>
              </a:solidFill>
            </a:endParaRPr>
          </a:p>
          <a:p>
            <a:pPr marL="228600" lvl="0" indent="-38100" algn="l" rtl="0">
              <a:lnSpc>
                <a:spcPct val="120000"/>
              </a:lnSpc>
              <a:spcBef>
                <a:spcPts val="1000"/>
              </a:spcBef>
              <a:spcAft>
                <a:spcPts val="0"/>
              </a:spcAft>
              <a:buClr>
                <a:schemeClr val="lt1"/>
              </a:buClr>
              <a:buSzPts val="3000"/>
              <a:buNone/>
            </a:pPr>
            <a:endParaRPr dirty="0">
              <a:solidFill>
                <a:schemeClr val="dk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0"/>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dirty="0"/>
              <a:t>TECH-STACK</a:t>
            </a:r>
            <a:endParaRPr b="1" dirty="0"/>
          </a:p>
        </p:txBody>
      </p:sp>
      <p:sp>
        <p:nvSpPr>
          <p:cNvPr id="290" name="Google Shape;290;p1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chemeClr val="dk1"/>
              </a:buClr>
              <a:buSzPts val="2800"/>
              <a:buChar char="?"/>
            </a:pPr>
            <a:r>
              <a:rPr lang="en-US" sz="2800" dirty="0">
                <a:solidFill>
                  <a:schemeClr val="dk1"/>
                </a:solidFill>
              </a:rPr>
              <a:t>Java ( </a:t>
            </a:r>
            <a:r>
              <a:rPr lang="en-US" sz="2800" dirty="0" smtClean="0">
                <a:solidFill>
                  <a:schemeClr val="dk1"/>
                </a:solidFill>
              </a:rPr>
              <a:t>Mobile Application </a:t>
            </a:r>
            <a:r>
              <a:rPr lang="en-US" sz="2800" dirty="0">
                <a:solidFill>
                  <a:schemeClr val="dk1"/>
                </a:solidFill>
              </a:rPr>
              <a:t>)</a:t>
            </a:r>
            <a:endParaRPr sz="2800" dirty="0">
              <a:solidFill>
                <a:schemeClr val="dk1"/>
              </a:solidFill>
            </a:endParaRPr>
          </a:p>
          <a:p>
            <a:pPr marL="342900" lvl="0" indent="-342900" algn="l" rtl="0">
              <a:lnSpc>
                <a:spcPct val="120000"/>
              </a:lnSpc>
              <a:spcBef>
                <a:spcPts val="0"/>
              </a:spcBef>
              <a:spcAft>
                <a:spcPts val="0"/>
              </a:spcAft>
              <a:buClr>
                <a:schemeClr val="dk1"/>
              </a:buClr>
              <a:buSzPts val="2800"/>
              <a:buChar char="?"/>
            </a:pPr>
            <a:r>
              <a:rPr lang="en-US" sz="2800" dirty="0" err="1" smtClean="0">
                <a:solidFill>
                  <a:schemeClr val="dk1"/>
                </a:solidFill>
              </a:rPr>
              <a:t>ReactJS</a:t>
            </a:r>
            <a:r>
              <a:rPr lang="en-US" sz="2800" dirty="0" smtClean="0">
                <a:solidFill>
                  <a:schemeClr val="dk1"/>
                </a:solidFill>
              </a:rPr>
              <a:t> </a:t>
            </a:r>
            <a:r>
              <a:rPr lang="en-US" sz="2800" dirty="0">
                <a:solidFill>
                  <a:schemeClr val="dk1"/>
                </a:solidFill>
              </a:rPr>
              <a:t>( Front End – Web App )</a:t>
            </a:r>
            <a:endParaRPr sz="2800" dirty="0">
              <a:solidFill>
                <a:schemeClr val="dk1"/>
              </a:solidFill>
            </a:endParaRPr>
          </a:p>
          <a:p>
            <a:pPr marL="342900" lvl="0" indent="-342900" algn="l" rtl="0">
              <a:lnSpc>
                <a:spcPct val="120000"/>
              </a:lnSpc>
              <a:spcBef>
                <a:spcPts val="1000"/>
              </a:spcBef>
              <a:spcAft>
                <a:spcPts val="0"/>
              </a:spcAft>
              <a:buClr>
                <a:schemeClr val="dk1"/>
              </a:buClr>
              <a:buSzPts val="2800"/>
              <a:buChar char="?"/>
            </a:pPr>
            <a:r>
              <a:rPr lang="en-US" sz="2800" dirty="0">
                <a:solidFill>
                  <a:schemeClr val="dk1"/>
                </a:solidFill>
              </a:rPr>
              <a:t>Python ( Back End )</a:t>
            </a:r>
            <a:endParaRPr dirty="0"/>
          </a:p>
          <a:p>
            <a:pPr marL="342900" lvl="0" indent="-342900" algn="l" rtl="0">
              <a:lnSpc>
                <a:spcPct val="120000"/>
              </a:lnSpc>
              <a:spcBef>
                <a:spcPts val="1000"/>
              </a:spcBef>
              <a:spcAft>
                <a:spcPts val="0"/>
              </a:spcAft>
              <a:buClr>
                <a:schemeClr val="dk1"/>
              </a:buClr>
              <a:buSzPts val="2800"/>
              <a:buChar char="?"/>
            </a:pPr>
            <a:r>
              <a:rPr lang="en-US" sz="2800" dirty="0" smtClean="0">
                <a:solidFill>
                  <a:schemeClr val="dk1"/>
                </a:solidFill>
              </a:rPr>
              <a:t>SQL </a:t>
            </a:r>
            <a:r>
              <a:rPr lang="en-US" sz="2800" dirty="0">
                <a:solidFill>
                  <a:schemeClr val="dk1"/>
                </a:solidFill>
              </a:rPr>
              <a:t>( Database )</a:t>
            </a:r>
            <a:endParaRPr dirty="0"/>
          </a:p>
          <a:p>
            <a:pPr marL="0" lvl="0" indent="0" algn="l" rtl="0">
              <a:lnSpc>
                <a:spcPct val="120000"/>
              </a:lnSpc>
              <a:spcBef>
                <a:spcPts val="1000"/>
              </a:spcBef>
              <a:spcAft>
                <a:spcPts val="0"/>
              </a:spcAft>
              <a:buClr>
                <a:schemeClr val="lt1"/>
              </a:buClr>
              <a:buSzPts val="1800"/>
              <a:buNone/>
            </a:pPr>
            <a:r>
              <a:rPr lang="en-US" dirty="0"/>
              <a:t/>
            </a:r>
            <a:br>
              <a:rPr lang="en-US" dirty="0"/>
            </a:b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12"/>
          <p:cNvSpPr txBox="1">
            <a:spLocks noGrp="1"/>
          </p:cNvSpPr>
          <p:nvPr>
            <p:ph idx="1"/>
          </p:nvPr>
        </p:nvSpPr>
        <p:spPr>
          <a:xfrm>
            <a:off x="1141425" y="1902437"/>
            <a:ext cx="9906000" cy="3541800"/>
          </a:xfrm>
          <a:prstGeom prst="rect">
            <a:avLst/>
          </a:prstGeom>
          <a:noFill/>
          <a:ln>
            <a:noFill/>
          </a:ln>
        </p:spPr>
        <p:txBody>
          <a:bodyPr spcFirstLastPara="1" wrap="square" lIns="91425" tIns="45700" rIns="91425" bIns="45700" anchor="t" anchorCtr="0">
            <a:normAutofit fontScale="92500" lnSpcReduction="10000"/>
          </a:bodyPr>
          <a:lstStyle/>
          <a:p>
            <a:pPr marL="514350" lvl="0" indent="-487680" algn="l" rtl="0">
              <a:lnSpc>
                <a:spcPct val="120000"/>
              </a:lnSpc>
              <a:spcBef>
                <a:spcPts val="0"/>
              </a:spcBef>
              <a:spcAft>
                <a:spcPts val="0"/>
              </a:spcAft>
              <a:buClr>
                <a:schemeClr val="dk1"/>
              </a:buClr>
              <a:buSzPct val="100000"/>
              <a:buFont typeface="Century Gothic"/>
              <a:buAutoNum type="arabicPeriod"/>
            </a:pPr>
            <a:r>
              <a:rPr lang="en-US" sz="2800" dirty="0" err="1">
                <a:solidFill>
                  <a:schemeClr val="dk1"/>
                </a:solidFill>
              </a:rPr>
              <a:t>PyCharm</a:t>
            </a:r>
            <a:endParaRPr dirty="0"/>
          </a:p>
          <a:p>
            <a:pPr marL="514350" lvl="0" indent="-487680" algn="l" rtl="0">
              <a:lnSpc>
                <a:spcPct val="120000"/>
              </a:lnSpc>
              <a:spcBef>
                <a:spcPts val="1000"/>
              </a:spcBef>
              <a:spcAft>
                <a:spcPts val="0"/>
              </a:spcAft>
              <a:buClr>
                <a:schemeClr val="dk1"/>
              </a:buClr>
              <a:buSzPct val="100000"/>
              <a:buFont typeface="Century Gothic"/>
              <a:buAutoNum type="arabicPeriod"/>
            </a:pPr>
            <a:r>
              <a:rPr lang="en-US" sz="2800" dirty="0" smtClean="0">
                <a:solidFill>
                  <a:schemeClr val="dk1"/>
                </a:solidFill>
              </a:rPr>
              <a:t>Postman</a:t>
            </a:r>
            <a:endParaRPr dirty="0"/>
          </a:p>
          <a:p>
            <a:pPr marL="514350" lvl="0" indent="-487680" algn="l" rtl="0">
              <a:lnSpc>
                <a:spcPct val="120000"/>
              </a:lnSpc>
              <a:spcBef>
                <a:spcPts val="1000"/>
              </a:spcBef>
              <a:spcAft>
                <a:spcPts val="0"/>
              </a:spcAft>
              <a:buClr>
                <a:schemeClr val="dk1"/>
              </a:buClr>
              <a:buSzPct val="100000"/>
              <a:buFont typeface="Century Gothic"/>
              <a:buAutoNum type="arabicPeriod"/>
            </a:pPr>
            <a:r>
              <a:rPr lang="en-US" sz="2800" dirty="0">
                <a:solidFill>
                  <a:schemeClr val="dk1"/>
                </a:solidFill>
              </a:rPr>
              <a:t>MSSMS</a:t>
            </a:r>
            <a:endParaRPr sz="2800" dirty="0">
              <a:solidFill>
                <a:schemeClr val="dk1"/>
              </a:solidFill>
            </a:endParaRPr>
          </a:p>
          <a:p>
            <a:pPr marL="514350" lvl="0" indent="-487680" algn="l" rtl="0">
              <a:lnSpc>
                <a:spcPct val="120000"/>
              </a:lnSpc>
              <a:spcBef>
                <a:spcPts val="1000"/>
              </a:spcBef>
              <a:spcAft>
                <a:spcPts val="0"/>
              </a:spcAft>
              <a:buClr>
                <a:schemeClr val="dk1"/>
              </a:buClr>
              <a:buSzPct val="100000"/>
              <a:buAutoNum type="arabicPeriod"/>
            </a:pPr>
            <a:r>
              <a:rPr lang="en-US" sz="2800" dirty="0">
                <a:solidFill>
                  <a:schemeClr val="dk1"/>
                </a:solidFill>
              </a:rPr>
              <a:t>Visual Studio code</a:t>
            </a:r>
            <a:endParaRPr sz="2800" dirty="0">
              <a:solidFill>
                <a:schemeClr val="dk1"/>
              </a:solidFill>
            </a:endParaRPr>
          </a:p>
          <a:p>
            <a:pPr marL="514350" lvl="0" indent="-487680" algn="l" rtl="0">
              <a:lnSpc>
                <a:spcPct val="120000"/>
              </a:lnSpc>
              <a:spcBef>
                <a:spcPts val="1000"/>
              </a:spcBef>
              <a:spcAft>
                <a:spcPts val="0"/>
              </a:spcAft>
              <a:buClr>
                <a:schemeClr val="dk1"/>
              </a:buClr>
              <a:buSzPct val="100000"/>
              <a:buFont typeface="Century Gothic"/>
              <a:buAutoNum type="arabicPeriod"/>
            </a:pPr>
            <a:r>
              <a:rPr lang="en-US" sz="2800" dirty="0">
                <a:solidFill>
                  <a:schemeClr val="dk1"/>
                </a:solidFill>
              </a:rPr>
              <a:t>Android </a:t>
            </a:r>
            <a:r>
              <a:rPr lang="en-US" sz="2800" dirty="0" smtClean="0">
                <a:solidFill>
                  <a:schemeClr val="dk1"/>
                </a:solidFill>
              </a:rPr>
              <a:t>Studio</a:t>
            </a:r>
          </a:p>
          <a:p>
            <a:pPr marL="514350" lvl="0" indent="-487680" algn="l" rtl="0">
              <a:lnSpc>
                <a:spcPct val="120000"/>
              </a:lnSpc>
              <a:spcBef>
                <a:spcPts val="1000"/>
              </a:spcBef>
              <a:spcAft>
                <a:spcPts val="0"/>
              </a:spcAft>
              <a:buClr>
                <a:schemeClr val="dk1"/>
              </a:buClr>
              <a:buSzPct val="100000"/>
              <a:buFont typeface="Century Gothic"/>
              <a:buAutoNum type="arabicPeriod"/>
            </a:pPr>
            <a:r>
              <a:rPr lang="en-US" sz="2800" dirty="0" err="1" smtClean="0">
                <a:solidFill>
                  <a:schemeClr val="dk1"/>
                </a:solidFill>
              </a:rPr>
              <a:t>Pythonanywhere</a:t>
            </a:r>
            <a:endParaRPr lang="en-US" sz="2800" dirty="0" smtClean="0">
              <a:solidFill>
                <a:schemeClr val="dk1"/>
              </a:solidFill>
            </a:endParaRPr>
          </a:p>
          <a:p>
            <a:pPr marL="26670" lvl="0" indent="0" algn="l" rtl="0">
              <a:lnSpc>
                <a:spcPct val="120000"/>
              </a:lnSpc>
              <a:spcBef>
                <a:spcPts val="1000"/>
              </a:spcBef>
              <a:spcAft>
                <a:spcPts val="0"/>
              </a:spcAft>
              <a:buClr>
                <a:schemeClr val="dk1"/>
              </a:buClr>
              <a:buSzPct val="100000"/>
              <a:buNone/>
            </a:pPr>
            <a:endParaRPr sz="2800" dirty="0">
              <a:solidFill>
                <a:schemeClr val="dk1"/>
              </a:solidFill>
            </a:endParaRPr>
          </a:p>
          <a:p>
            <a:pPr marL="342900" lvl="0" indent="-228600" algn="l" rtl="0">
              <a:lnSpc>
                <a:spcPct val="120000"/>
              </a:lnSpc>
              <a:spcBef>
                <a:spcPts val="1000"/>
              </a:spcBef>
              <a:spcAft>
                <a:spcPts val="0"/>
              </a:spcAft>
              <a:buClr>
                <a:schemeClr val="lt1"/>
              </a:buClr>
              <a:buSzPct val="75000"/>
              <a:buNone/>
            </a:pPr>
            <a:endParaRPr dirty="0"/>
          </a:p>
        </p:txBody>
      </p:sp>
      <p:sp>
        <p:nvSpPr>
          <p:cNvPr id="2" name="Title 1"/>
          <p:cNvSpPr>
            <a:spLocks noGrp="1"/>
          </p:cNvSpPr>
          <p:nvPr>
            <p:ph type="title"/>
          </p:nvPr>
        </p:nvSpPr>
        <p:spPr/>
        <p:txBody>
          <a:bodyPr/>
          <a:lstStyle/>
          <a:p>
            <a:r>
              <a:rPr lang="en-US" dirty="0" smtClean="0"/>
              <a:t>Tools: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800"/>
              <a:buNone/>
            </a:pPr>
            <a:r>
              <a:rPr lang="en-US"/>
              <a:t/>
            </a:r>
            <a:br>
              <a:rPr lang="en-US"/>
            </a:br>
            <a:r>
              <a:rPr lang="en-US"/>
              <a:t>DIAGRAMS:</a:t>
            </a:r>
            <a:endParaRPr/>
          </a:p>
        </p:txBody>
      </p:sp>
      <p:sp>
        <p:nvSpPr>
          <p:cNvPr id="308" name="Google Shape;308;p9">
            <a:hlinkClick r:id="rId3"/>
          </p:cNvPr>
          <p:cNvSpPr txBox="1"/>
          <p:nvPr/>
        </p:nvSpPr>
        <p:spPr>
          <a:xfrm>
            <a:off x="1141425" y="2406750"/>
            <a:ext cx="10252500" cy="400200"/>
          </a:xfrm>
          <a:prstGeom prst="rect">
            <a:avLst/>
          </a:prstGeom>
          <a:noFill/>
          <a:ln>
            <a:noFill/>
          </a:ln>
        </p:spPr>
        <p:txBody>
          <a:bodyPr spcFirstLastPara="1" wrap="square" lIns="91425" tIns="91425" rIns="91425" bIns="91425" anchor="t" anchorCtr="0">
            <a:spAutoFit/>
          </a:bodyPr>
          <a:lstStyle/>
          <a:p>
            <a:pPr lvl="0">
              <a:buSzPts val="1400"/>
            </a:pPr>
            <a:r>
              <a:rPr lang="en-US" dirty="0" smtClean="0">
                <a:hlinkClick r:id="rId4"/>
              </a:rPr>
              <a:t>Diagrams</a:t>
            </a:r>
            <a:endParaRPr sz="14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4"/>
          <p:cNvSpPr txBox="1">
            <a:spLocks noGrp="1"/>
          </p:cNvSpPr>
          <p:nvPr>
            <p:ph type="title"/>
          </p:nvPr>
        </p:nvSpPr>
        <p:spPr>
          <a:xfrm>
            <a:off x="895351" y="-191107"/>
            <a:ext cx="9905998"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smtClean="0"/>
              <a:t>Implementation:</a:t>
            </a:r>
            <a:endParaRPr dirty="0"/>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1775440" y="983135"/>
            <a:ext cx="2824552" cy="5408334"/>
          </a:xfrm>
          <a:prstGeom prst="rect">
            <a:avLst/>
          </a:prstGeom>
        </p:spPr>
      </p:pic>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4842036" y="983135"/>
            <a:ext cx="2958356" cy="5408334"/>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3"/>
          <p:cNvSpPr txBox="1">
            <a:spLocks noGrp="1"/>
          </p:cNvSpPr>
          <p:nvPr>
            <p:ph type="title"/>
          </p:nvPr>
        </p:nvSpPr>
        <p:spPr>
          <a:xfrm>
            <a:off x="1141413" y="618518"/>
            <a:ext cx="9905998" cy="21015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55554"/>
              <a:buNone/>
            </a:pPr>
            <a:r>
              <a:rPr lang="en-US" dirty="0" smtClean="0"/>
              <a:t>Sign-up:</a:t>
            </a:r>
            <a:endParaRPr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688841" y="1198277"/>
            <a:ext cx="3231119" cy="5491772"/>
          </a:xfrm>
          <a:prstGeom prst="rect">
            <a:avLst/>
          </a:prstGeom>
        </p:spPr>
      </p:pic>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5449078" y="1198277"/>
            <a:ext cx="3095605" cy="549177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500053" y="0"/>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smtClean="0"/>
              <a:t>Admin Panel-1:</a:t>
            </a:r>
            <a:endParaRPr dirty="0"/>
          </a:p>
        </p:txBody>
      </p:sp>
      <p:pic>
        <p:nvPicPr>
          <p:cNvPr id="4" name="Picture 3"/>
          <p:cNvPicPr/>
          <p:nvPr/>
        </p:nvPicPr>
        <p:blipFill rotWithShape="1">
          <a:blip r:embed="rId3" cstate="print">
            <a:extLst>
              <a:ext uri="{28A0092B-C50C-407E-A947-70E740481C1C}">
                <a14:useLocalDpi xmlns:a14="http://schemas.microsoft.com/office/drawing/2010/main" val="0"/>
              </a:ext>
            </a:extLst>
          </a:blip>
          <a:srcRect t="12000" r="592" b="7789"/>
          <a:stretch/>
        </p:blipFill>
        <p:spPr>
          <a:xfrm>
            <a:off x="1476090" y="2220686"/>
            <a:ext cx="7817200" cy="3554963"/>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500053" y="0"/>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smtClean="0"/>
              <a:t>Admin Panel-2:</a:t>
            </a:r>
            <a:endParaRPr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1007706" y="1320800"/>
            <a:ext cx="8798767" cy="5052008"/>
          </a:xfrm>
          <a:prstGeom prst="rect">
            <a:avLst/>
          </a:prstGeom>
        </p:spPr>
      </p:pic>
    </p:spTree>
    <p:extLst>
      <p:ext uri="{BB962C8B-B14F-4D97-AF65-F5344CB8AC3E}">
        <p14:creationId xmlns:p14="http://schemas.microsoft.com/office/powerpoint/2010/main" val="3557460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500053" y="0"/>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smtClean="0"/>
              <a:t>Approval:</a:t>
            </a:r>
            <a:endParaRPr dirty="0"/>
          </a:p>
        </p:txBody>
      </p:sp>
      <p:pic>
        <p:nvPicPr>
          <p:cNvPr id="5" name="image14.jpg"/>
          <p:cNvPicPr/>
          <p:nvPr/>
        </p:nvPicPr>
        <p:blipFill>
          <a:blip r:embed="rId3"/>
          <a:srcRect/>
          <a:stretch>
            <a:fillRect/>
          </a:stretch>
        </p:blipFill>
        <p:spPr>
          <a:xfrm>
            <a:off x="4096139" y="261258"/>
            <a:ext cx="3592441" cy="6186196"/>
          </a:xfrm>
          <a:prstGeom prst="rect">
            <a:avLst/>
          </a:prstGeom>
          <a:ln/>
        </p:spPr>
      </p:pic>
    </p:spTree>
    <p:extLst>
      <p:ext uri="{BB962C8B-B14F-4D97-AF65-F5344CB8AC3E}">
        <p14:creationId xmlns:p14="http://schemas.microsoft.com/office/powerpoint/2010/main" val="1291404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
          <p:cNvSpPr txBox="1">
            <a:spLocks noGrp="1"/>
          </p:cNvSpPr>
          <p:nvPr>
            <p:ph type="ctrTitle"/>
          </p:nvPr>
        </p:nvSpPr>
        <p:spPr>
          <a:xfrm>
            <a:off x="1441753" y="1004942"/>
            <a:ext cx="7766936" cy="1646302"/>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168DBA"/>
              </a:buClr>
              <a:buSzPts val="5400"/>
              <a:buFont typeface="Century Gothic"/>
              <a:buNone/>
            </a:pPr>
            <a:r>
              <a:rPr lang="en-US" dirty="0"/>
              <a:t/>
            </a:r>
            <a:br>
              <a:rPr lang="en-US" dirty="0"/>
            </a:br>
            <a:endParaRPr dirty="0"/>
          </a:p>
        </p:txBody>
      </p:sp>
      <p:sp>
        <p:nvSpPr>
          <p:cNvPr id="219" name="Google Shape;219;p1"/>
          <p:cNvSpPr txBox="1">
            <a:spLocks noGrp="1"/>
          </p:cNvSpPr>
          <p:nvPr>
            <p:ph type="subTitle" idx="1"/>
          </p:nvPr>
        </p:nvSpPr>
        <p:spPr>
          <a:xfrm>
            <a:off x="1301794" y="1727514"/>
            <a:ext cx="7766936" cy="1096899"/>
          </a:xfrm>
          <a:prstGeom prst="rect">
            <a:avLst/>
          </a:prstGeom>
          <a:noFill/>
          <a:ln>
            <a:noFill/>
          </a:ln>
        </p:spPr>
        <p:txBody>
          <a:bodyPr spcFirstLastPara="1" wrap="square" lIns="91425" tIns="45700" rIns="91425" bIns="45700" anchor="t" anchorCtr="0">
            <a:normAutofit fontScale="25000" lnSpcReduction="20000"/>
          </a:bodyPr>
          <a:lstStyle/>
          <a:p>
            <a:pPr lvl="0" algn="l">
              <a:lnSpc>
                <a:spcPct val="120000"/>
              </a:lnSpc>
              <a:spcBef>
                <a:spcPts val="0"/>
              </a:spcBef>
              <a:buClr>
                <a:schemeClr val="dk1"/>
              </a:buClr>
              <a:buSzPct val="100000"/>
            </a:pPr>
            <a:r>
              <a:rPr lang="en-US" sz="12800" dirty="0">
                <a:solidFill>
                  <a:schemeClr val="accent1"/>
                </a:solidFill>
                <a:latin typeface="Calibri"/>
                <a:ea typeface="Calibri"/>
                <a:cs typeface="Calibri"/>
                <a:sym typeface="Calibri"/>
              </a:rPr>
              <a:t>PROJECT </a:t>
            </a:r>
            <a:r>
              <a:rPr lang="en-US" sz="12800" dirty="0" smtClean="0">
                <a:solidFill>
                  <a:schemeClr val="accent1"/>
                </a:solidFill>
                <a:latin typeface="Calibri"/>
                <a:ea typeface="Calibri"/>
                <a:cs typeface="Calibri"/>
                <a:sym typeface="Calibri"/>
              </a:rPr>
              <a:t>TITLE:</a:t>
            </a:r>
            <a:endParaRPr lang="en-US" sz="12800" dirty="0" smtClean="0">
              <a:solidFill>
                <a:schemeClr val="accent1"/>
              </a:solidFill>
            </a:endParaRPr>
          </a:p>
          <a:p>
            <a:pPr algn="l">
              <a:lnSpc>
                <a:spcPct val="120000"/>
              </a:lnSpc>
              <a:spcBef>
                <a:spcPts val="0"/>
              </a:spcBef>
              <a:buClr>
                <a:schemeClr val="dk1"/>
              </a:buClr>
              <a:buSzPct val="100000"/>
            </a:pPr>
            <a:r>
              <a:rPr lang="en-US" sz="12800" b="1" u="sng" dirty="0">
                <a:solidFill>
                  <a:schemeClr val="tx1"/>
                </a:solidFill>
              </a:rPr>
              <a:t>Q&amp;A BASED BOT APPLICATION</a:t>
            </a:r>
          </a:p>
          <a:p>
            <a:pPr marL="0" lvl="0" indent="0" algn="l" rtl="0">
              <a:lnSpc>
                <a:spcPct val="120000"/>
              </a:lnSpc>
              <a:spcBef>
                <a:spcPts val="0"/>
              </a:spcBef>
              <a:spcAft>
                <a:spcPts val="0"/>
              </a:spcAft>
              <a:buClr>
                <a:schemeClr val="dk1"/>
              </a:buClr>
              <a:buSzPct val="100000"/>
              <a:buNone/>
            </a:pPr>
            <a:endParaRPr lang="en-US" sz="8000" dirty="0">
              <a:solidFill>
                <a:schemeClr val="dk1"/>
              </a:solidFill>
            </a:endParaRPr>
          </a:p>
          <a:p>
            <a:pPr marL="0" lvl="0" indent="0" algn="l" rtl="0">
              <a:lnSpc>
                <a:spcPct val="120000"/>
              </a:lnSpc>
              <a:spcBef>
                <a:spcPts val="0"/>
              </a:spcBef>
              <a:spcAft>
                <a:spcPts val="0"/>
              </a:spcAft>
              <a:buClr>
                <a:schemeClr val="dk1"/>
              </a:buClr>
              <a:buSzPct val="100000"/>
              <a:buNone/>
            </a:pPr>
            <a:r>
              <a:rPr lang="en-US" sz="8000" dirty="0" smtClean="0">
                <a:solidFill>
                  <a:schemeClr val="dk1"/>
                </a:solidFill>
              </a:rPr>
              <a:t>NAME </a:t>
            </a:r>
            <a:r>
              <a:rPr lang="en-US" sz="8000" dirty="0">
                <a:solidFill>
                  <a:schemeClr val="dk1"/>
                </a:solidFill>
              </a:rPr>
              <a:t>: SATHAVARA SUCHI</a:t>
            </a:r>
            <a:endParaRPr sz="8000" dirty="0"/>
          </a:p>
          <a:p>
            <a:pPr marL="0" lvl="0" indent="0" algn="l" rtl="0">
              <a:lnSpc>
                <a:spcPct val="120000"/>
              </a:lnSpc>
              <a:spcBef>
                <a:spcPts val="1000"/>
              </a:spcBef>
              <a:spcAft>
                <a:spcPts val="0"/>
              </a:spcAft>
              <a:buClr>
                <a:schemeClr val="dk1"/>
              </a:buClr>
              <a:buSzPct val="100000"/>
              <a:buNone/>
            </a:pPr>
            <a:r>
              <a:rPr lang="en-US" sz="8000" dirty="0">
                <a:solidFill>
                  <a:schemeClr val="dk1"/>
                </a:solidFill>
              </a:rPr>
              <a:t>ID NO : 19IT402</a:t>
            </a:r>
            <a:endParaRPr sz="8000" dirty="0"/>
          </a:p>
          <a:p>
            <a:pPr marL="0" lvl="0" indent="0" algn="l" rtl="0">
              <a:lnSpc>
                <a:spcPct val="120000"/>
              </a:lnSpc>
              <a:spcBef>
                <a:spcPts val="1000"/>
              </a:spcBef>
              <a:spcAft>
                <a:spcPts val="0"/>
              </a:spcAft>
              <a:buClr>
                <a:schemeClr val="dk1"/>
              </a:buClr>
              <a:buSzPct val="100000"/>
              <a:buNone/>
            </a:pPr>
            <a:r>
              <a:rPr lang="en-US" sz="8000" dirty="0">
                <a:solidFill>
                  <a:schemeClr val="dk1"/>
                </a:solidFill>
              </a:rPr>
              <a:t>GROUP NUMBER : </a:t>
            </a:r>
            <a:r>
              <a:rPr lang="en-US" sz="8000" dirty="0" smtClean="0">
                <a:solidFill>
                  <a:schemeClr val="dk1"/>
                </a:solidFill>
              </a:rPr>
              <a:t>G1</a:t>
            </a:r>
          </a:p>
          <a:p>
            <a:pPr marL="0" lvl="0" indent="0" algn="l" rtl="0">
              <a:lnSpc>
                <a:spcPct val="120000"/>
              </a:lnSpc>
              <a:spcBef>
                <a:spcPts val="1000"/>
              </a:spcBef>
              <a:spcAft>
                <a:spcPts val="0"/>
              </a:spcAft>
              <a:buClr>
                <a:schemeClr val="dk1"/>
              </a:buClr>
              <a:buSzPct val="100000"/>
              <a:buNone/>
            </a:pPr>
            <a:r>
              <a:rPr lang="en-US" sz="8000" dirty="0" smtClean="0">
                <a:solidFill>
                  <a:schemeClr val="dk1"/>
                </a:solidFill>
              </a:rPr>
              <a:t>Faculty Guide: </a:t>
            </a:r>
            <a:r>
              <a:rPr lang="en-US" sz="8000" dirty="0" err="1" smtClean="0">
                <a:solidFill>
                  <a:schemeClr val="dk1"/>
                </a:solidFill>
              </a:rPr>
              <a:t>Prof.Prachi</a:t>
            </a:r>
            <a:r>
              <a:rPr lang="en-US" sz="8000" dirty="0" smtClean="0">
                <a:solidFill>
                  <a:schemeClr val="dk1"/>
                </a:solidFill>
              </a:rPr>
              <a:t> Shah</a:t>
            </a:r>
          </a:p>
          <a:p>
            <a:pPr marL="0" lvl="0" indent="0" algn="l" rtl="0">
              <a:lnSpc>
                <a:spcPct val="120000"/>
              </a:lnSpc>
              <a:spcBef>
                <a:spcPts val="1000"/>
              </a:spcBef>
              <a:spcAft>
                <a:spcPts val="0"/>
              </a:spcAft>
              <a:buClr>
                <a:schemeClr val="dk1"/>
              </a:buClr>
              <a:buSzPct val="100000"/>
              <a:buNone/>
            </a:pPr>
            <a:r>
              <a:rPr lang="en-US" sz="8000" dirty="0" smtClean="0">
                <a:solidFill>
                  <a:schemeClr val="dk1"/>
                </a:solidFill>
              </a:rPr>
              <a:t>Industry Guide: </a:t>
            </a:r>
            <a:r>
              <a:rPr lang="en-US" sz="8000" dirty="0" err="1" smtClean="0">
                <a:solidFill>
                  <a:schemeClr val="dk1"/>
                </a:solidFill>
              </a:rPr>
              <a:t>Janki</a:t>
            </a:r>
            <a:r>
              <a:rPr lang="en-US" sz="8000" dirty="0" smtClean="0">
                <a:solidFill>
                  <a:schemeClr val="dk1"/>
                </a:solidFill>
              </a:rPr>
              <a:t> Patel</a:t>
            </a:r>
            <a:endParaRPr sz="8000" dirty="0"/>
          </a:p>
          <a:p>
            <a:pPr marL="0" lvl="0" indent="0" algn="l" rtl="0">
              <a:lnSpc>
                <a:spcPct val="120000"/>
              </a:lnSpc>
              <a:spcBef>
                <a:spcPts val="1000"/>
              </a:spcBef>
              <a:spcAft>
                <a:spcPts val="0"/>
              </a:spcAft>
              <a:buClr>
                <a:schemeClr val="lt2"/>
              </a:buClr>
              <a:buSzPct val="100000"/>
              <a:buNone/>
            </a:pPr>
            <a:r>
              <a:rPr lang="en-US" dirty="0"/>
              <a:t/>
            </a:r>
            <a:br>
              <a:rPr lang="en-US" dirty="0"/>
            </a:br>
            <a:endParaRPr dirty="0"/>
          </a:p>
        </p:txBody>
      </p:sp>
    </p:spTree>
    <p:extLst>
      <p:ext uri="{BB962C8B-B14F-4D97-AF65-F5344CB8AC3E}">
        <p14:creationId xmlns:p14="http://schemas.microsoft.com/office/powerpoint/2010/main" val="18210514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500053" y="0"/>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smtClean="0"/>
              <a:t>Email Authentication:</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8040" y="1005840"/>
            <a:ext cx="3398270" cy="5082540"/>
          </a:xfrm>
          <a:prstGeom prst="rect">
            <a:avLst/>
          </a:prstGeom>
        </p:spPr>
      </p:pic>
    </p:spTree>
    <p:extLst>
      <p:ext uri="{BB962C8B-B14F-4D97-AF65-F5344CB8AC3E}">
        <p14:creationId xmlns:p14="http://schemas.microsoft.com/office/powerpoint/2010/main" val="20963489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4"/>
          <p:cNvSpPr txBox="1">
            <a:spLocks noGrp="1"/>
          </p:cNvSpPr>
          <p:nvPr>
            <p:ph type="title"/>
          </p:nvPr>
        </p:nvSpPr>
        <p:spPr>
          <a:xfrm>
            <a:off x="500053" y="0"/>
            <a:ext cx="8596668" cy="1320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1800"/>
              <a:buNone/>
            </a:pPr>
            <a:r>
              <a:rPr lang="en-US" dirty="0" err="1" smtClean="0"/>
              <a:t>QnA</a:t>
            </a:r>
            <a:r>
              <a:rPr lang="en-US" dirty="0" smtClean="0"/>
              <a:t> Bot:</a:t>
            </a:r>
            <a:endParaRPr dirty="0"/>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4052595" y="660400"/>
            <a:ext cx="2743200" cy="5947410"/>
          </a:xfrm>
          <a:prstGeom prst="rect">
            <a:avLst/>
          </a:prstGeom>
        </p:spPr>
      </p:pic>
    </p:spTree>
    <p:extLst>
      <p:ext uri="{BB962C8B-B14F-4D97-AF65-F5344CB8AC3E}">
        <p14:creationId xmlns:p14="http://schemas.microsoft.com/office/powerpoint/2010/main" val="3737470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12"/>
          <p:cNvSpPr txBox="1">
            <a:spLocks noGrp="1"/>
          </p:cNvSpPr>
          <p:nvPr>
            <p:ph idx="1"/>
          </p:nvPr>
        </p:nvSpPr>
        <p:spPr>
          <a:xfrm>
            <a:off x="1141425" y="1902437"/>
            <a:ext cx="9906000" cy="3541800"/>
          </a:xfrm>
          <a:prstGeom prst="rect">
            <a:avLst/>
          </a:prstGeom>
          <a:noFill/>
          <a:ln>
            <a:noFill/>
          </a:ln>
        </p:spPr>
        <p:txBody>
          <a:bodyPr spcFirstLastPara="1" wrap="square" lIns="91425" tIns="45700" rIns="91425" bIns="45700" anchor="t" anchorCtr="0">
            <a:normAutofit/>
          </a:bodyPr>
          <a:lstStyle/>
          <a:p>
            <a:pPr marL="26670" indent="0">
              <a:lnSpc>
                <a:spcPct val="120000"/>
              </a:lnSpc>
              <a:buClr>
                <a:schemeClr val="dk1"/>
              </a:buClr>
              <a:buSzPct val="100000"/>
              <a:buNone/>
            </a:pPr>
            <a:r>
              <a:rPr lang="en-US" dirty="0">
                <a:solidFill>
                  <a:schemeClr val="tx1"/>
                </a:solidFill>
              </a:rPr>
              <a:t>Q &amp; A bot application is type of application that will allow employees to get information about things like purchase order, </a:t>
            </a:r>
            <a:r>
              <a:rPr lang="en-US" dirty="0" err="1">
                <a:solidFill>
                  <a:schemeClr val="tx1"/>
                </a:solidFill>
              </a:rPr>
              <a:t>po</a:t>
            </a:r>
            <a:r>
              <a:rPr lang="en-US" dirty="0">
                <a:solidFill>
                  <a:schemeClr val="tx1"/>
                </a:solidFill>
              </a:rPr>
              <a:t> line, unit wise prices, total cost, activity status, amount of quantity just by entering their query. In which employees have to register themselves to use the functionality of the system and the approval will be provided to them by the admin</a:t>
            </a:r>
            <a:r>
              <a:rPr lang="en-US" dirty="0"/>
              <a:t>.</a:t>
            </a:r>
          </a:p>
          <a:p>
            <a:pPr marL="26670" lvl="0" indent="0" algn="l" rtl="0">
              <a:lnSpc>
                <a:spcPct val="120000"/>
              </a:lnSpc>
              <a:spcBef>
                <a:spcPts val="1000"/>
              </a:spcBef>
              <a:spcAft>
                <a:spcPts val="0"/>
              </a:spcAft>
              <a:buClr>
                <a:schemeClr val="dk1"/>
              </a:buClr>
              <a:buSzPct val="100000"/>
              <a:buNone/>
            </a:pPr>
            <a:endParaRPr sz="2800" dirty="0">
              <a:solidFill>
                <a:schemeClr val="dk1"/>
              </a:solidFill>
            </a:endParaRPr>
          </a:p>
          <a:p>
            <a:pPr marL="342900" lvl="0" indent="-228600" algn="l" rtl="0">
              <a:lnSpc>
                <a:spcPct val="120000"/>
              </a:lnSpc>
              <a:spcBef>
                <a:spcPts val="1000"/>
              </a:spcBef>
              <a:spcAft>
                <a:spcPts val="0"/>
              </a:spcAft>
              <a:buClr>
                <a:schemeClr val="lt1"/>
              </a:buClr>
              <a:buSzPct val="75000"/>
              <a:buNone/>
            </a:pPr>
            <a:endParaRPr dirty="0"/>
          </a:p>
        </p:txBody>
      </p:sp>
      <p:sp>
        <p:nvSpPr>
          <p:cNvPr id="2" name="Title 1"/>
          <p:cNvSpPr>
            <a:spLocks noGrp="1"/>
          </p:cNvSpPr>
          <p:nvPr>
            <p:ph type="title"/>
          </p:nvPr>
        </p:nvSpPr>
        <p:spPr/>
        <p:txBody>
          <a:bodyPr/>
          <a:lstStyle/>
          <a:p>
            <a:r>
              <a:rPr lang="en-US" dirty="0" smtClean="0"/>
              <a:t>Conclusion</a:t>
            </a:r>
            <a:r>
              <a:rPr lang="en-US" dirty="0" smtClean="0"/>
              <a:t>:</a:t>
            </a:r>
            <a:endParaRPr lang="en-US" dirty="0"/>
          </a:p>
        </p:txBody>
      </p:sp>
    </p:spTree>
    <p:extLst>
      <p:ext uri="{BB962C8B-B14F-4D97-AF65-F5344CB8AC3E}">
        <p14:creationId xmlns:p14="http://schemas.microsoft.com/office/powerpoint/2010/main" val="16296062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13"/>
          <p:cNvPicPr preferRelativeResize="0">
            <a:picLocks noGrp="1"/>
          </p:cNvPicPr>
          <p:nvPr>
            <p:ph idx="1"/>
          </p:nvPr>
        </p:nvPicPr>
        <p:blipFill rotWithShape="1">
          <a:blip r:embed="rId3">
            <a:alphaModFix/>
          </a:blip>
          <a:srcRect/>
          <a:stretch/>
        </p:blipFill>
        <p:spPr>
          <a:xfrm>
            <a:off x="2823548" y="1253331"/>
            <a:ext cx="6544903" cy="4351338"/>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spcBef>
                <a:spcPts val="0"/>
              </a:spcBef>
            </a:pPr>
            <a:r>
              <a:rPr lang="en-GB" dirty="0"/>
              <a:t>Key Points</a:t>
            </a:r>
            <a:br>
              <a:rPr lang="en-GB" dirty="0"/>
            </a:br>
            <a:r>
              <a:rPr lang="en-GB" dirty="0"/>
              <a:t> </a:t>
            </a:r>
            <a:endParaRPr lang="en-US" dirty="0"/>
          </a:p>
        </p:txBody>
      </p:sp>
      <p:sp>
        <p:nvSpPr>
          <p:cNvPr id="3" name="Content Placeholder 2"/>
          <p:cNvSpPr>
            <a:spLocks noGrp="1"/>
          </p:cNvSpPr>
          <p:nvPr>
            <p:ph idx="1"/>
          </p:nvPr>
        </p:nvSpPr>
        <p:spPr>
          <a:xfrm>
            <a:off x="593358" y="1619414"/>
            <a:ext cx="8596668" cy="3880773"/>
          </a:xfrm>
        </p:spPr>
        <p:txBody>
          <a:bodyPr>
            <a:noAutofit/>
          </a:bodyPr>
          <a:lstStyle/>
          <a:p>
            <a:pPr marL="457200" lvl="0" indent="-355600">
              <a:lnSpc>
                <a:spcPct val="150000"/>
              </a:lnSpc>
              <a:spcBef>
                <a:spcPts val="0"/>
              </a:spcBef>
              <a:buSzPts val="2000"/>
              <a:buChar char="●"/>
            </a:pPr>
            <a:r>
              <a:rPr lang="en-US" sz="2400" dirty="0"/>
              <a:t>Brief Summary</a:t>
            </a:r>
          </a:p>
          <a:p>
            <a:pPr marL="457200" lvl="0" indent="-355600">
              <a:lnSpc>
                <a:spcPct val="150000"/>
              </a:lnSpc>
              <a:spcBef>
                <a:spcPts val="0"/>
              </a:spcBef>
              <a:buSzPts val="2000"/>
              <a:buChar char="●"/>
            </a:pPr>
            <a:r>
              <a:rPr lang="en-US" sz="2400" dirty="0"/>
              <a:t>Objectives</a:t>
            </a:r>
          </a:p>
          <a:p>
            <a:pPr marL="457200" lvl="0" indent="-355600">
              <a:lnSpc>
                <a:spcPct val="150000"/>
              </a:lnSpc>
              <a:spcBef>
                <a:spcPts val="0"/>
              </a:spcBef>
              <a:buSzPts val="2000"/>
              <a:buChar char="●"/>
            </a:pPr>
            <a:r>
              <a:rPr lang="en-US" sz="2400" dirty="0"/>
              <a:t>Scope</a:t>
            </a:r>
          </a:p>
          <a:p>
            <a:pPr marL="457200" lvl="0" indent="-355600">
              <a:lnSpc>
                <a:spcPct val="150000"/>
              </a:lnSpc>
              <a:spcBef>
                <a:spcPts val="0"/>
              </a:spcBef>
              <a:buSzPts val="2000"/>
              <a:buChar char="●"/>
            </a:pPr>
            <a:r>
              <a:rPr lang="en-US" sz="2400" dirty="0"/>
              <a:t>Modules</a:t>
            </a:r>
          </a:p>
          <a:p>
            <a:pPr marL="457200" lvl="0" indent="-355600">
              <a:lnSpc>
                <a:spcPct val="150000"/>
              </a:lnSpc>
              <a:spcBef>
                <a:spcPts val="0"/>
              </a:spcBef>
              <a:buSzPts val="2000"/>
              <a:buChar char="●"/>
            </a:pPr>
            <a:r>
              <a:rPr lang="en-US" sz="2400" dirty="0"/>
              <a:t>Tech </a:t>
            </a:r>
            <a:r>
              <a:rPr lang="en-US" sz="2400" dirty="0" smtClean="0"/>
              <a:t>Stack</a:t>
            </a:r>
          </a:p>
          <a:p>
            <a:pPr marL="457200" lvl="0" indent="-355600">
              <a:lnSpc>
                <a:spcPct val="150000"/>
              </a:lnSpc>
              <a:spcBef>
                <a:spcPts val="0"/>
              </a:spcBef>
              <a:buSzPts val="2000"/>
              <a:buChar char="●"/>
            </a:pPr>
            <a:r>
              <a:rPr lang="en-US" sz="2400" dirty="0" smtClean="0"/>
              <a:t>Tools</a:t>
            </a:r>
            <a:endParaRPr lang="en-US" sz="2400" dirty="0"/>
          </a:p>
          <a:p>
            <a:pPr marL="457200" lvl="0" indent="-355600">
              <a:lnSpc>
                <a:spcPct val="150000"/>
              </a:lnSpc>
              <a:spcBef>
                <a:spcPts val="0"/>
              </a:spcBef>
              <a:buSzPts val="2000"/>
              <a:buChar char="●"/>
            </a:pPr>
            <a:r>
              <a:rPr lang="en-US" sz="2400" dirty="0"/>
              <a:t>Diagrams</a:t>
            </a:r>
          </a:p>
          <a:p>
            <a:pPr marL="457200" lvl="0" indent="-355600">
              <a:lnSpc>
                <a:spcPct val="150000"/>
              </a:lnSpc>
              <a:spcBef>
                <a:spcPts val="0"/>
              </a:spcBef>
              <a:buSzPts val="2000"/>
              <a:buChar char="●"/>
            </a:pPr>
            <a:r>
              <a:rPr lang="en-US" sz="2400" dirty="0"/>
              <a:t>Implementation</a:t>
            </a:r>
          </a:p>
        </p:txBody>
      </p:sp>
    </p:spTree>
    <p:extLst>
      <p:ext uri="{BB962C8B-B14F-4D97-AF65-F5344CB8AC3E}">
        <p14:creationId xmlns:p14="http://schemas.microsoft.com/office/powerpoint/2010/main" val="1020317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a:t>BRIEF SUMMARY</a:t>
            </a:r>
            <a:endParaRPr/>
          </a:p>
        </p:txBody>
      </p:sp>
      <p:sp>
        <p:nvSpPr>
          <p:cNvPr id="231" name="Google Shape;231;p3"/>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20000"/>
              </a:lnSpc>
              <a:spcBef>
                <a:spcPts val="0"/>
              </a:spcBef>
              <a:spcAft>
                <a:spcPts val="0"/>
              </a:spcAft>
              <a:buClr>
                <a:schemeClr val="dk1"/>
              </a:buClr>
              <a:buSzPts val="2800"/>
              <a:buChar char="?"/>
            </a:pPr>
            <a:r>
              <a:rPr lang="en-US" sz="2800">
                <a:solidFill>
                  <a:schemeClr val="dk1"/>
                </a:solidFill>
              </a:rPr>
              <a:t>Q&amp;A bot application is type of application that will allow employees to get information about things like purchase order, po line, unit wise prices, total cost, activity status, amount of quantity just by entering their query.</a:t>
            </a:r>
            <a:endParaRPr/>
          </a:p>
          <a:p>
            <a:pPr marL="342900" lvl="0" indent="-342900" algn="l" rtl="0">
              <a:lnSpc>
                <a:spcPct val="120000"/>
              </a:lnSpc>
              <a:spcBef>
                <a:spcPts val="1000"/>
              </a:spcBef>
              <a:spcAft>
                <a:spcPts val="0"/>
              </a:spcAft>
              <a:buClr>
                <a:schemeClr val="dk1"/>
              </a:buClr>
              <a:buSzPts val="2800"/>
              <a:buChar char="?"/>
            </a:pPr>
            <a:r>
              <a:rPr lang="en-US" sz="2800">
                <a:solidFill>
                  <a:schemeClr val="dk1"/>
                </a:solidFill>
              </a:rPr>
              <a:t>Employees have to register themselves to use the functionality of the system and the approval will be provided to them by the admin.</a:t>
            </a:r>
            <a:endParaRPr sz="280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a:t>OBJECTIVE</a:t>
            </a:r>
            <a:endParaRPr b="1"/>
          </a:p>
        </p:txBody>
      </p:sp>
      <p:sp>
        <p:nvSpPr>
          <p:cNvPr id="237" name="Google Shape;237;p4"/>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marL="514350" lvl="0" indent="-514350" algn="l" rtl="0">
              <a:lnSpc>
                <a:spcPct val="120000"/>
              </a:lnSpc>
              <a:spcBef>
                <a:spcPts val="0"/>
              </a:spcBef>
              <a:spcAft>
                <a:spcPts val="0"/>
              </a:spcAft>
              <a:buClr>
                <a:schemeClr val="dk1"/>
              </a:buClr>
              <a:buSzPct val="100000"/>
              <a:buFont typeface="+mj-lt"/>
              <a:buAutoNum type="arabicPeriod"/>
            </a:pPr>
            <a:r>
              <a:rPr lang="en-US" sz="3000" dirty="0">
                <a:solidFill>
                  <a:schemeClr val="dk1"/>
                </a:solidFill>
              </a:rPr>
              <a:t>To be able to answer for following subjects of questions:</a:t>
            </a:r>
            <a:endParaRPr dirty="0"/>
          </a:p>
          <a:p>
            <a:pPr marL="342900" lvl="0" indent="-342900" algn="l" rtl="0">
              <a:lnSpc>
                <a:spcPct val="120000"/>
              </a:lnSpc>
              <a:spcBef>
                <a:spcPts val="1000"/>
              </a:spcBef>
              <a:spcAft>
                <a:spcPts val="0"/>
              </a:spcAft>
              <a:buClr>
                <a:schemeClr val="dk1"/>
              </a:buClr>
              <a:buSzPct val="100000"/>
              <a:buChar char="?"/>
            </a:pPr>
            <a:r>
              <a:rPr lang="en-US" sz="3000" dirty="0">
                <a:solidFill>
                  <a:schemeClr val="dk1"/>
                </a:solidFill>
              </a:rPr>
              <a:t>Purchase Order Information(PO Line, PO </a:t>
            </a:r>
            <a:r>
              <a:rPr lang="en-US" sz="3000" dirty="0" err="1">
                <a:solidFill>
                  <a:schemeClr val="dk1"/>
                </a:solidFill>
              </a:rPr>
              <a:t>seq</a:t>
            </a:r>
            <a:r>
              <a:rPr lang="en-US" sz="3000" dirty="0">
                <a:solidFill>
                  <a:schemeClr val="dk1"/>
                </a:solidFill>
              </a:rPr>
              <a:t> etc.)</a:t>
            </a:r>
            <a:endParaRPr dirty="0"/>
          </a:p>
          <a:p>
            <a:pPr marL="342900" lvl="0" indent="-342900" algn="l" rtl="0">
              <a:lnSpc>
                <a:spcPct val="120000"/>
              </a:lnSpc>
              <a:spcBef>
                <a:spcPts val="1000"/>
              </a:spcBef>
              <a:spcAft>
                <a:spcPts val="0"/>
              </a:spcAft>
              <a:buClr>
                <a:schemeClr val="dk1"/>
              </a:buClr>
              <a:buSzPct val="100000"/>
              <a:buChar char="?"/>
            </a:pPr>
            <a:r>
              <a:rPr lang="en-US" sz="3000" dirty="0">
                <a:solidFill>
                  <a:schemeClr val="dk1"/>
                </a:solidFill>
              </a:rPr>
              <a:t>Supplier Information</a:t>
            </a:r>
            <a:endParaRPr dirty="0"/>
          </a:p>
          <a:p>
            <a:pPr marL="342900" lvl="0" indent="-342900" algn="l" rtl="0">
              <a:lnSpc>
                <a:spcPct val="120000"/>
              </a:lnSpc>
              <a:spcBef>
                <a:spcPts val="1000"/>
              </a:spcBef>
              <a:spcAft>
                <a:spcPts val="0"/>
              </a:spcAft>
              <a:buClr>
                <a:schemeClr val="dk1"/>
              </a:buClr>
              <a:buSzPct val="100000"/>
              <a:buChar char="?"/>
            </a:pPr>
            <a:r>
              <a:rPr lang="en-US" sz="3000" dirty="0">
                <a:solidFill>
                  <a:schemeClr val="dk1"/>
                </a:solidFill>
              </a:rPr>
              <a:t>Pending order Information</a:t>
            </a:r>
            <a:endParaRPr dirty="0"/>
          </a:p>
          <a:p>
            <a:pPr marL="342900" lvl="0" indent="-342900" algn="l" rtl="0">
              <a:lnSpc>
                <a:spcPct val="120000"/>
              </a:lnSpc>
              <a:spcBef>
                <a:spcPts val="1000"/>
              </a:spcBef>
              <a:spcAft>
                <a:spcPts val="0"/>
              </a:spcAft>
              <a:buClr>
                <a:schemeClr val="dk1"/>
              </a:buClr>
              <a:buSzPct val="100000"/>
              <a:buChar char="?"/>
            </a:pPr>
            <a:r>
              <a:rPr lang="en-US" sz="3000" dirty="0">
                <a:solidFill>
                  <a:schemeClr val="dk1"/>
                </a:solidFill>
              </a:rPr>
              <a:t>Timing for particular order</a:t>
            </a:r>
            <a:endParaRPr dirty="0"/>
          </a:p>
          <a:p>
            <a:pPr marL="342900" lvl="0" indent="-342900" algn="l" rtl="0">
              <a:lnSpc>
                <a:spcPct val="120000"/>
              </a:lnSpc>
              <a:spcBef>
                <a:spcPts val="1000"/>
              </a:spcBef>
              <a:spcAft>
                <a:spcPts val="0"/>
              </a:spcAft>
              <a:buClr>
                <a:schemeClr val="dk1"/>
              </a:buClr>
              <a:buSzPct val="100000"/>
              <a:buChar char="?"/>
            </a:pPr>
            <a:r>
              <a:rPr lang="en-US" sz="3000" dirty="0">
                <a:solidFill>
                  <a:schemeClr val="dk1"/>
                </a:solidFill>
              </a:rPr>
              <a:t>Pending &amp; require Quantity</a:t>
            </a:r>
            <a:endParaRPr dirty="0"/>
          </a:p>
          <a:p>
            <a:pPr marL="342900" lvl="0" indent="-178435" algn="l" rtl="0">
              <a:lnSpc>
                <a:spcPct val="120000"/>
              </a:lnSpc>
              <a:spcBef>
                <a:spcPts val="1000"/>
              </a:spcBef>
              <a:spcAft>
                <a:spcPts val="0"/>
              </a:spcAft>
              <a:buClr>
                <a:schemeClr val="lt1"/>
              </a:buClr>
              <a:buSzPct val="100000"/>
              <a:buNone/>
            </a:pPr>
            <a:endParaRPr sz="2800" dirty="0"/>
          </a:p>
          <a:p>
            <a:pPr marL="0" lvl="0" indent="0" algn="l" rtl="0">
              <a:lnSpc>
                <a:spcPct val="120000"/>
              </a:lnSpc>
              <a:spcBef>
                <a:spcPts val="1000"/>
              </a:spcBef>
              <a:spcAft>
                <a:spcPts val="0"/>
              </a:spcAft>
              <a:buClr>
                <a:schemeClr val="lt1"/>
              </a:buClr>
              <a:buSzPct val="100000"/>
              <a:buNone/>
            </a:pPr>
            <a:endParaRPr sz="2800" dirty="0"/>
          </a:p>
          <a:p>
            <a:pPr marL="342900" lvl="0" indent="-237172" algn="l" rtl="0">
              <a:lnSpc>
                <a:spcPct val="120000"/>
              </a:lnSpc>
              <a:spcBef>
                <a:spcPts val="1000"/>
              </a:spcBef>
              <a:spcAft>
                <a:spcPts val="0"/>
              </a:spcAft>
              <a:buClr>
                <a:schemeClr val="lt1"/>
              </a:buClr>
              <a:buSzPct val="100000"/>
              <a:buNone/>
            </a:pPr>
            <a:endParaRP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5"/>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chemeClr val="dk1"/>
              </a:buClr>
              <a:buSzPts val="2800"/>
              <a:buChar char="?"/>
            </a:pPr>
            <a:r>
              <a:rPr lang="en-US" sz="2800" dirty="0">
                <a:solidFill>
                  <a:schemeClr val="dk1"/>
                </a:solidFill>
              </a:rPr>
              <a:t>Shipment Information</a:t>
            </a:r>
            <a:endParaRPr dirty="0"/>
          </a:p>
          <a:p>
            <a:pPr marL="342900" lvl="0" indent="-342900" algn="l" rtl="0">
              <a:lnSpc>
                <a:spcPct val="120000"/>
              </a:lnSpc>
              <a:spcBef>
                <a:spcPts val="1000"/>
              </a:spcBef>
              <a:spcAft>
                <a:spcPts val="0"/>
              </a:spcAft>
              <a:buClr>
                <a:schemeClr val="dk1"/>
              </a:buClr>
              <a:buSzPts val="2800"/>
              <a:buChar char="?"/>
            </a:pPr>
            <a:r>
              <a:rPr lang="en-US" sz="2800" dirty="0">
                <a:solidFill>
                  <a:schemeClr val="dk1"/>
                </a:solidFill>
              </a:rPr>
              <a:t>Subcontract Information</a:t>
            </a:r>
            <a:endParaRPr dirty="0"/>
          </a:p>
          <a:p>
            <a:pPr marL="342900" lvl="0" indent="-342900" algn="l" rtl="0">
              <a:lnSpc>
                <a:spcPct val="120000"/>
              </a:lnSpc>
              <a:spcBef>
                <a:spcPts val="1000"/>
              </a:spcBef>
              <a:spcAft>
                <a:spcPts val="0"/>
              </a:spcAft>
              <a:buClr>
                <a:schemeClr val="dk1"/>
              </a:buClr>
              <a:buSzPts val="2800"/>
              <a:buChar char="?"/>
            </a:pPr>
            <a:r>
              <a:rPr lang="en-US" sz="2800" dirty="0">
                <a:solidFill>
                  <a:schemeClr val="dk1"/>
                </a:solidFill>
              </a:rPr>
              <a:t>Total Amount of business with particular </a:t>
            </a:r>
            <a:r>
              <a:rPr lang="en-US" sz="2800" dirty="0" smtClean="0">
                <a:solidFill>
                  <a:schemeClr val="dk1"/>
                </a:solidFill>
              </a:rPr>
              <a:t>client</a:t>
            </a:r>
            <a:endParaRPr lang="en-US" dirty="0" smtClean="0">
              <a:solidFill>
                <a:schemeClr val="tx1"/>
              </a:solidFill>
            </a:endParaRPr>
          </a:p>
          <a:p>
            <a:pPr marL="0" indent="0">
              <a:lnSpc>
                <a:spcPct val="120000"/>
              </a:lnSpc>
              <a:buClr>
                <a:schemeClr val="dk1"/>
              </a:buClr>
              <a:buSzPts val="2800"/>
              <a:buNone/>
            </a:pP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6"/>
          <p:cNvSpPr txBox="1">
            <a:spLocks noGrp="1"/>
          </p:cNvSpPr>
          <p:nvPr>
            <p:ph type="title"/>
          </p:nvPr>
        </p:nvSpPr>
        <p:spPr>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dirty="0"/>
              <a:t>SCOPE</a:t>
            </a:r>
            <a:endParaRPr b="1" dirty="0"/>
          </a:p>
        </p:txBody>
      </p:sp>
      <p:sp>
        <p:nvSpPr>
          <p:cNvPr id="248" name="Google Shape;248;p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chemeClr val="dk1"/>
              </a:buClr>
              <a:buSzPts val="2800"/>
              <a:buChar char="?"/>
            </a:pPr>
            <a:r>
              <a:rPr lang="en-US" sz="2800">
                <a:solidFill>
                  <a:schemeClr val="dk1"/>
                </a:solidFill>
              </a:rPr>
              <a:t>This application will reduce much of manual work which will affect timeframe.</a:t>
            </a:r>
            <a:endParaRPr/>
          </a:p>
          <a:p>
            <a:pPr marL="342900" lvl="0" indent="-342900" algn="l" rtl="0">
              <a:lnSpc>
                <a:spcPct val="120000"/>
              </a:lnSpc>
              <a:spcBef>
                <a:spcPts val="0"/>
              </a:spcBef>
              <a:spcAft>
                <a:spcPts val="0"/>
              </a:spcAft>
              <a:buClr>
                <a:schemeClr val="dk1"/>
              </a:buClr>
              <a:buSzPts val="2800"/>
              <a:buChar char="?"/>
            </a:pPr>
            <a:r>
              <a:rPr lang="en-US" sz="2800">
                <a:solidFill>
                  <a:schemeClr val="dk1"/>
                </a:solidFill>
              </a:rPr>
              <a:t>This application is beneficial for the employees who wants to track and manage their work.</a:t>
            </a:r>
            <a:endParaRPr/>
          </a:p>
          <a:p>
            <a:pPr marL="342900" lvl="0" indent="-342900" algn="l" rtl="0">
              <a:lnSpc>
                <a:spcPct val="120000"/>
              </a:lnSpc>
              <a:spcBef>
                <a:spcPts val="1000"/>
              </a:spcBef>
              <a:spcAft>
                <a:spcPts val="0"/>
              </a:spcAft>
              <a:buClr>
                <a:schemeClr val="dk1"/>
              </a:buClr>
              <a:buSzPts val="2800"/>
              <a:buChar char="?"/>
            </a:pPr>
            <a:r>
              <a:rPr lang="en-US" sz="2800">
                <a:solidFill>
                  <a:schemeClr val="dk1"/>
                </a:solidFill>
              </a:rPr>
              <a:t>This application provides detailed information about purchase as well as shipment orders so that will help to make future partnership with only consistent dealers.</a:t>
            </a:r>
            <a:br>
              <a:rPr lang="en-US" sz="2800">
                <a:solidFill>
                  <a:schemeClr val="dk1"/>
                </a:solidFill>
              </a:rPr>
            </a:br>
            <a:endParaRPr sz="2800">
              <a:solidFill>
                <a:schemeClr val="dk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7"/>
          <p:cNvSpPr txBox="1">
            <a:spLocks noGrp="1"/>
          </p:cNvSpPr>
          <p:nvPr>
            <p:ph type="title"/>
          </p:nvPr>
        </p:nvSpPr>
        <p:spPr>
          <a:xfrm>
            <a:off x="838200" y="325369"/>
            <a:ext cx="10515600" cy="1325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dirty="0"/>
              <a:t>         MODULES</a:t>
            </a:r>
            <a:endParaRPr b="1" dirty="0"/>
          </a:p>
        </p:txBody>
      </p:sp>
      <p:sp>
        <p:nvSpPr>
          <p:cNvPr id="254" name="Google Shape;254;p7"/>
          <p:cNvSpPr txBox="1">
            <a:spLocks noGrp="1"/>
          </p:cNvSpPr>
          <p:nvPr>
            <p:ph idx="1"/>
          </p:nvPr>
        </p:nvSpPr>
        <p:spPr>
          <a:xfrm>
            <a:off x="1259093" y="1650924"/>
            <a:ext cx="9022800" cy="42381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1000"/>
              </a:spcBef>
              <a:spcAft>
                <a:spcPts val="0"/>
              </a:spcAft>
              <a:buClr>
                <a:schemeClr val="dk1"/>
              </a:buClr>
              <a:buSzPct val="125000"/>
              <a:buNone/>
            </a:pPr>
            <a:r>
              <a:rPr lang="en-US" sz="9600" dirty="0">
                <a:solidFill>
                  <a:schemeClr val="dk1"/>
                </a:solidFill>
              </a:rPr>
              <a:t>1</a:t>
            </a:r>
            <a:r>
              <a:rPr lang="en-US" sz="9600" dirty="0" smtClean="0">
                <a:solidFill>
                  <a:schemeClr val="dk1"/>
                </a:solidFill>
              </a:rPr>
              <a:t>. Module: MODEL</a:t>
            </a:r>
            <a:endParaRPr sz="9600" dirty="0">
              <a:solidFill>
                <a:schemeClr val="dk1"/>
              </a:solidFill>
            </a:endParaRPr>
          </a:p>
          <a:p>
            <a:pPr marL="0" lvl="0" indent="0" algn="l" rtl="0">
              <a:lnSpc>
                <a:spcPct val="120000"/>
              </a:lnSpc>
              <a:spcBef>
                <a:spcPts val="1000"/>
              </a:spcBef>
              <a:spcAft>
                <a:spcPts val="0"/>
              </a:spcAft>
              <a:buClr>
                <a:schemeClr val="dk1"/>
              </a:buClr>
              <a:buSzPct val="125000"/>
              <a:buNone/>
            </a:pPr>
            <a:r>
              <a:rPr lang="en-US" sz="9600" dirty="0">
                <a:solidFill>
                  <a:schemeClr val="dk1"/>
                </a:solidFill>
              </a:rPr>
              <a:t> 1.1 Database Management Module</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a:solidFill>
                  <a:schemeClr val="dk1"/>
                </a:solidFill>
              </a:rPr>
              <a:t>Collect, import and load the data files,</a:t>
            </a:r>
            <a:endParaRPr sz="9600" dirty="0">
              <a:solidFill>
                <a:schemeClr val="dk1"/>
              </a:solidFill>
            </a:endParaRPr>
          </a:p>
          <a:p>
            <a:pPr marL="0" lvl="0" indent="0" algn="l" rtl="0">
              <a:lnSpc>
                <a:spcPct val="120000"/>
              </a:lnSpc>
              <a:spcBef>
                <a:spcPts val="1000"/>
              </a:spcBef>
              <a:spcAft>
                <a:spcPts val="0"/>
              </a:spcAft>
              <a:buClr>
                <a:schemeClr val="dk1"/>
              </a:buClr>
              <a:buSzPct val="125000"/>
              <a:buNone/>
            </a:pPr>
            <a:r>
              <a:rPr lang="en-US" sz="9600" dirty="0">
                <a:solidFill>
                  <a:schemeClr val="dk1"/>
                </a:solidFill>
              </a:rPr>
              <a:t>   To get the server data into one - same type of format</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a:solidFill>
                  <a:schemeClr val="dk1"/>
                </a:solidFill>
              </a:rPr>
              <a:t>Pre Processing of data:</a:t>
            </a:r>
            <a:endParaRPr sz="9600" dirty="0">
              <a:solidFill>
                <a:schemeClr val="dk1"/>
              </a:solidFill>
            </a:endParaRPr>
          </a:p>
          <a:p>
            <a:pPr marL="0" lvl="0" indent="0" algn="l" rtl="0">
              <a:lnSpc>
                <a:spcPct val="120000"/>
              </a:lnSpc>
              <a:spcBef>
                <a:spcPts val="1000"/>
              </a:spcBef>
              <a:spcAft>
                <a:spcPts val="0"/>
              </a:spcAft>
              <a:buClr>
                <a:schemeClr val="dk1"/>
              </a:buClr>
              <a:buSzPct val="125000"/>
              <a:buNone/>
            </a:pPr>
            <a:r>
              <a:rPr lang="en-US" sz="9600" dirty="0">
                <a:solidFill>
                  <a:schemeClr val="dk1"/>
                </a:solidFill>
              </a:rPr>
              <a:t>   Remove duplicates, Find and fill the missing value.</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a:solidFill>
                  <a:schemeClr val="dk1"/>
                </a:solidFill>
              </a:rPr>
              <a:t>Create knowledge base.</a:t>
            </a:r>
            <a:endParaRPr sz="9600" dirty="0">
              <a:solidFill>
                <a:schemeClr val="dk1"/>
              </a:solidFill>
            </a:endParaRPr>
          </a:p>
          <a:p>
            <a:pPr marL="0" lvl="0" indent="0" algn="l" rtl="0">
              <a:lnSpc>
                <a:spcPct val="120000"/>
              </a:lnSpc>
              <a:spcBef>
                <a:spcPts val="1000"/>
              </a:spcBef>
              <a:spcAft>
                <a:spcPts val="0"/>
              </a:spcAft>
              <a:buClr>
                <a:schemeClr val="dk1"/>
              </a:buClr>
              <a:buSzPct val="125000"/>
              <a:buNone/>
            </a:pPr>
            <a:r>
              <a:rPr lang="en-US" sz="9600" dirty="0">
                <a:solidFill>
                  <a:schemeClr val="dk1"/>
                </a:solidFill>
              </a:rPr>
              <a:t> </a:t>
            </a:r>
            <a:endParaRPr sz="9600" dirty="0">
              <a:solidFill>
                <a:schemeClr val="dk1"/>
              </a:solidFill>
            </a:endParaRPr>
          </a:p>
          <a:p>
            <a:pPr marL="0" lvl="0" indent="0" algn="l" rtl="0">
              <a:lnSpc>
                <a:spcPct val="120000"/>
              </a:lnSpc>
              <a:spcBef>
                <a:spcPts val="1000"/>
              </a:spcBef>
              <a:spcAft>
                <a:spcPts val="0"/>
              </a:spcAft>
              <a:buClr>
                <a:schemeClr val="lt1"/>
              </a:buClr>
              <a:buSzPct val="125000"/>
              <a:buNone/>
            </a:pPr>
            <a:endParaRPr sz="2800" dirty="0">
              <a:solidFill>
                <a:schemeClr val="dk1"/>
              </a:solidFill>
            </a:endParaRPr>
          </a:p>
          <a:p>
            <a:pPr marL="457200" lvl="1" indent="0" algn="l" rtl="0">
              <a:lnSpc>
                <a:spcPct val="120000"/>
              </a:lnSpc>
              <a:spcBef>
                <a:spcPts val="1000"/>
              </a:spcBef>
              <a:spcAft>
                <a:spcPts val="0"/>
              </a:spcAft>
              <a:buClr>
                <a:schemeClr val="lt1"/>
              </a:buClr>
              <a:buSzPct val="100000"/>
              <a:buNone/>
            </a:pPr>
            <a:endParaRPr dirty="0">
              <a:solidFill>
                <a:schemeClr val="dk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8"/>
          <p:cNvSpPr txBox="1">
            <a:spLocks noGrp="1"/>
          </p:cNvSpPr>
          <p:nvPr>
            <p:ph type="title"/>
          </p:nvPr>
        </p:nvSpPr>
        <p:spPr>
          <a:xfrm>
            <a:off x="1042263" y="420218"/>
            <a:ext cx="9906000" cy="14787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168DBA"/>
              </a:buClr>
              <a:buSzPts val="3600"/>
              <a:buFont typeface="Century Gothic"/>
              <a:buNone/>
            </a:pPr>
            <a:r>
              <a:rPr lang="en-US" b="1" dirty="0"/>
              <a:t>MODULE-2</a:t>
            </a:r>
            <a:endParaRPr b="1" dirty="0"/>
          </a:p>
        </p:txBody>
      </p:sp>
      <p:sp>
        <p:nvSpPr>
          <p:cNvPr id="260" name="Google Shape;260;p8"/>
          <p:cNvSpPr txBox="1">
            <a:spLocks noGrp="1"/>
          </p:cNvSpPr>
          <p:nvPr>
            <p:ph idx="1"/>
          </p:nvPr>
        </p:nvSpPr>
        <p:spPr>
          <a:xfrm>
            <a:off x="1143012" y="1658149"/>
            <a:ext cx="9906000" cy="35418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1000"/>
              </a:spcBef>
              <a:spcAft>
                <a:spcPts val="0"/>
              </a:spcAft>
              <a:buClr>
                <a:schemeClr val="dk1"/>
              </a:buClr>
              <a:buSzPct val="125000"/>
              <a:buNone/>
            </a:pPr>
            <a:r>
              <a:rPr lang="en-US" sz="9600" dirty="0">
                <a:solidFill>
                  <a:schemeClr val="dk1"/>
                </a:solidFill>
              </a:rPr>
              <a:t>1.2. Query Management </a:t>
            </a:r>
            <a:r>
              <a:rPr lang="en-US" sz="9600" dirty="0" smtClean="0">
                <a:solidFill>
                  <a:schemeClr val="dk1"/>
                </a:solidFill>
              </a:rPr>
              <a:t>Module:</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a:solidFill>
                  <a:schemeClr val="dk1"/>
                </a:solidFill>
              </a:rPr>
              <a:t>Make structured query script</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a:solidFill>
                  <a:schemeClr val="dk1"/>
                </a:solidFill>
              </a:rPr>
              <a:t>Record queries entered by user</a:t>
            </a:r>
            <a:endParaRPr dirty="0">
              <a:solidFill>
                <a:schemeClr val="dk1"/>
              </a:solidFill>
            </a:endParaRPr>
          </a:p>
          <a:p>
            <a:pPr marL="0" lvl="0" indent="0" algn="l" rtl="0">
              <a:lnSpc>
                <a:spcPct val="120000"/>
              </a:lnSpc>
              <a:spcBef>
                <a:spcPts val="1000"/>
              </a:spcBef>
              <a:spcAft>
                <a:spcPts val="0"/>
              </a:spcAft>
              <a:buClr>
                <a:schemeClr val="dk1"/>
              </a:buClr>
              <a:buSzPct val="125000"/>
              <a:buNone/>
            </a:pPr>
            <a:r>
              <a:rPr lang="en-US" sz="9600" dirty="0">
                <a:solidFill>
                  <a:schemeClr val="dk1"/>
                </a:solidFill>
              </a:rPr>
              <a:t>1.3. </a:t>
            </a:r>
            <a:r>
              <a:rPr lang="en-US" sz="9600" dirty="0" smtClean="0">
                <a:solidFill>
                  <a:schemeClr val="dk1"/>
                </a:solidFill>
              </a:rPr>
              <a:t>Intent and Response:</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smtClean="0">
                <a:solidFill>
                  <a:schemeClr val="dk1"/>
                </a:solidFill>
              </a:rPr>
              <a:t>Contain JSON </a:t>
            </a:r>
            <a:r>
              <a:rPr lang="en-US" sz="9600" dirty="0">
                <a:solidFill>
                  <a:schemeClr val="dk1"/>
                </a:solidFill>
              </a:rPr>
              <a:t>file </a:t>
            </a:r>
            <a:r>
              <a:rPr lang="en-US" sz="9600" dirty="0" smtClean="0">
                <a:solidFill>
                  <a:schemeClr val="dk1"/>
                </a:solidFill>
              </a:rPr>
              <a:t>with</a:t>
            </a:r>
            <a:r>
              <a:rPr lang="en-US" sz="9600" dirty="0" smtClean="0">
                <a:solidFill>
                  <a:schemeClr val="dk1"/>
                </a:solidFill>
              </a:rPr>
              <a:t> </a:t>
            </a:r>
            <a:r>
              <a:rPr lang="en-US" sz="9600" dirty="0">
                <a:solidFill>
                  <a:schemeClr val="dk1"/>
                </a:solidFill>
              </a:rPr>
              <a:t>intents, patterns (questions) and the responses for each intent</a:t>
            </a:r>
            <a:endParaRPr sz="9600" dirty="0">
              <a:solidFill>
                <a:schemeClr val="dk1"/>
              </a:solidFill>
            </a:endParaRPr>
          </a:p>
          <a:p>
            <a:pPr marL="228600" lvl="0" indent="-228600" algn="l" rtl="0">
              <a:lnSpc>
                <a:spcPct val="120000"/>
              </a:lnSpc>
              <a:spcBef>
                <a:spcPts val="1000"/>
              </a:spcBef>
              <a:spcAft>
                <a:spcPts val="0"/>
              </a:spcAft>
              <a:buClr>
                <a:schemeClr val="dk1"/>
              </a:buClr>
              <a:buSzPct val="125000"/>
              <a:buChar char="•"/>
            </a:pPr>
            <a:r>
              <a:rPr lang="en-US" sz="9600" dirty="0" smtClean="0">
                <a:solidFill>
                  <a:schemeClr val="dk1"/>
                </a:solidFill>
              </a:rPr>
              <a:t>All </a:t>
            </a:r>
            <a:r>
              <a:rPr lang="en-US" sz="9600" dirty="0">
                <a:solidFill>
                  <a:schemeClr val="dk1"/>
                </a:solidFill>
              </a:rPr>
              <a:t>the questions in the file were tokenized (only monograms)</a:t>
            </a:r>
            <a:endParaRPr sz="9600" dirty="0">
              <a:solidFill>
                <a:schemeClr val="dk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457</TotalTime>
  <Words>513</Words>
  <Application>Microsoft Office PowerPoint</Application>
  <PresentationFormat>Widescreen</PresentationFormat>
  <Paragraphs>95</Paragraphs>
  <Slides>23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Trebuchet MS</vt:lpstr>
      <vt:lpstr>Wingdings 3</vt:lpstr>
      <vt:lpstr>Facet</vt:lpstr>
      <vt:lpstr>               BIRLA VISHVAKARMA MAHAVIDYALAYA                                (An Autonomous Institution)              Information Technology Department           AY: 2022 -23            4IT33 – Major Project             Final Presentation</vt:lpstr>
      <vt:lpstr> </vt:lpstr>
      <vt:lpstr>Key Points  </vt:lpstr>
      <vt:lpstr>BRIEF SUMMARY</vt:lpstr>
      <vt:lpstr>OBJECTIVE</vt:lpstr>
      <vt:lpstr>PowerPoint Presentation</vt:lpstr>
      <vt:lpstr>SCOPE</vt:lpstr>
      <vt:lpstr>         MODULES</vt:lpstr>
      <vt:lpstr>MODULE-2</vt:lpstr>
      <vt:lpstr>MODULE-3</vt:lpstr>
      <vt:lpstr>MODULE-4</vt:lpstr>
      <vt:lpstr>TECH-STACK</vt:lpstr>
      <vt:lpstr>Tools:</vt:lpstr>
      <vt:lpstr> DIAGRAMS:</vt:lpstr>
      <vt:lpstr>Implementation:</vt:lpstr>
      <vt:lpstr>Sign-up:</vt:lpstr>
      <vt:lpstr>Admin Panel-1:</vt:lpstr>
      <vt:lpstr>Admin Panel-2:</vt:lpstr>
      <vt:lpstr>Approval:</vt:lpstr>
      <vt:lpstr>Email Authentication:</vt:lpstr>
      <vt:lpstr>QnA Bot: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4IT33 - MAJOR PROJECT</dc:title>
  <dc:creator>IT Trainee 1</dc:creator>
  <cp:lastModifiedBy>DC</cp:lastModifiedBy>
  <cp:revision>43</cp:revision>
  <dcterms:created xsi:type="dcterms:W3CDTF">2023-01-24T05:37:26Z</dcterms:created>
  <dcterms:modified xsi:type="dcterms:W3CDTF">2023-05-06T03:45:05Z</dcterms:modified>
</cp:coreProperties>
</file>