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aleway ExtraBold"/>
      <p:bold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ExtraBold-bold.fntdata"/><Relationship Id="rId22" Type="http://schemas.openxmlformats.org/officeDocument/2006/relationships/font" Target="fonts/Roboto-regular.fntdata"/><Relationship Id="rId21" Type="http://schemas.openxmlformats.org/officeDocument/2006/relationships/font" Target="fonts/RalewayExtraBold-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10c3d7bab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10c3d7bab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10a43b5d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10a43b5d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10a43b5d0_0_2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10a43b5d0_0_2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10c3d7bab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10c3d7bab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10a43b5d0_0_2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10a43b5d0_0_2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10c3d7bab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10c3d7bab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10c3d7bab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10c3d7bab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10c3d7b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10c3d7b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10c3d7bab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10c3d7bab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1.png"/><Relationship Id="rId7" Type="http://schemas.openxmlformats.org/officeDocument/2006/relationships/image" Target="../media/image16.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24000" y="1972800"/>
            <a:ext cx="6684300" cy="11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Losing Bank Customers </a:t>
            </a:r>
            <a:endParaRPr/>
          </a:p>
        </p:txBody>
      </p:sp>
      <p:sp>
        <p:nvSpPr>
          <p:cNvPr id="87" name="Google Shape;87;p13"/>
          <p:cNvSpPr txBox="1"/>
          <p:nvPr>
            <p:ph idx="1" type="subTitle"/>
          </p:nvPr>
        </p:nvSpPr>
        <p:spPr>
          <a:xfrm>
            <a:off x="824000" y="3127800"/>
            <a:ext cx="4255500" cy="116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 Suchi Sharma</a:t>
            </a:r>
            <a:endParaRPr/>
          </a:p>
          <a:p>
            <a:pPr indent="0" lvl="0" marL="0" rtl="0" algn="l">
              <a:spcBef>
                <a:spcPts val="0"/>
              </a:spcBef>
              <a:spcAft>
                <a:spcPts val="0"/>
              </a:spcAft>
              <a:buNone/>
            </a:pPr>
            <a:r>
              <a:rPr lang="en"/>
              <a:t>Last Updated : May 11th, 2024</a:t>
            </a:r>
            <a:endParaRPr/>
          </a:p>
        </p:txBody>
      </p:sp>
      <p:pic>
        <p:nvPicPr>
          <p:cNvPr id="88" name="Google Shape;88;p13"/>
          <p:cNvPicPr preferRelativeResize="0"/>
          <p:nvPr/>
        </p:nvPicPr>
        <p:blipFill>
          <a:blip r:embed="rId3">
            <a:alphaModFix/>
          </a:blip>
          <a:stretch>
            <a:fillRect/>
          </a:stretch>
        </p:blipFill>
        <p:spPr>
          <a:xfrm>
            <a:off x="644950" y="998275"/>
            <a:ext cx="1181100" cy="552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2"/>
          <p:cNvPicPr preferRelativeResize="0"/>
          <p:nvPr/>
        </p:nvPicPr>
        <p:blipFill>
          <a:blip r:embed="rId3">
            <a:alphaModFix/>
          </a:blip>
          <a:stretch>
            <a:fillRect/>
          </a:stretch>
        </p:blipFill>
        <p:spPr>
          <a:xfrm>
            <a:off x="152400" y="533400"/>
            <a:ext cx="8691800" cy="385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0" y="0"/>
            <a:ext cx="9144000" cy="481800"/>
          </a:xfrm>
          <a:prstGeom prst="rect">
            <a:avLst/>
          </a:prstGeom>
          <a:solidFill>
            <a:srgbClr val="CCCC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85650" y="742288"/>
            <a:ext cx="8951400" cy="941700"/>
          </a:xfrm>
          <a:prstGeom prst="rect">
            <a:avLst/>
          </a:prstGeom>
          <a:ln cap="flat" cmpd="sng" w="19050">
            <a:solidFill>
              <a:srgbClr val="000000"/>
            </a:solidFill>
            <a:prstDash val="solid"/>
            <a:round/>
            <a:headEnd len="sm" w="sm" type="none"/>
            <a:tailEnd len="sm" w="sm" type="none"/>
          </a:ln>
        </p:spPr>
        <p:txBody>
          <a:bodyPr anchorCtr="0" anchor="t" bIns="182875" lIns="91425" spcFirstLastPara="1" rIns="91425" wrap="square" tIns="91425">
            <a:normAutofit fontScale="25000" lnSpcReduction="20000"/>
          </a:bodyPr>
          <a:lstStyle/>
          <a:p>
            <a:pPr indent="0" lvl="0" marL="0" rtl="0" algn="l">
              <a:spcBef>
                <a:spcPts val="0"/>
              </a:spcBef>
              <a:spcAft>
                <a:spcPts val="0"/>
              </a:spcAft>
              <a:buNone/>
            </a:pPr>
            <a:r>
              <a:rPr lang="en" sz="5368">
                <a:solidFill>
                  <a:srgbClr val="000000"/>
                </a:solidFill>
                <a:latin typeface="Raleway ExtraBold"/>
                <a:ea typeface="Raleway ExtraBold"/>
                <a:cs typeface="Raleway ExtraBold"/>
                <a:sym typeface="Raleway ExtraBold"/>
              </a:rPr>
              <a:t>About Case Study:</a:t>
            </a:r>
            <a:endParaRPr sz="5368">
              <a:solidFill>
                <a:srgbClr val="000000"/>
              </a:solidFill>
              <a:latin typeface="Raleway ExtraBold"/>
              <a:ea typeface="Raleway ExtraBold"/>
              <a:cs typeface="Raleway ExtraBold"/>
              <a:sym typeface="Raleway ExtraBold"/>
            </a:endParaRPr>
          </a:p>
          <a:p>
            <a:pPr indent="0" lvl="0" marL="0" rtl="0" algn="l">
              <a:spcBef>
                <a:spcPts val="0"/>
              </a:spcBef>
              <a:spcAft>
                <a:spcPts val="0"/>
              </a:spcAft>
              <a:buNone/>
            </a:pPr>
            <a:r>
              <a:rPr lang="en" sz="5200">
                <a:solidFill>
                  <a:srgbClr val="000000"/>
                </a:solidFill>
                <a:latin typeface="Calibri"/>
                <a:ea typeface="Calibri"/>
                <a:cs typeface="Calibri"/>
                <a:sym typeface="Calibri"/>
              </a:rPr>
              <a:t>The case study focuses on a Multinational Bank, which aims to enhance its customer retention strategies. With access to customer data, including demographics, financial behaviors, and satisfaction metrics, the bank seeks to uncover patterns and insights to improve customer retention and sustain its business.</a:t>
            </a:r>
            <a:endParaRPr sz="5200">
              <a:solidFill>
                <a:srgbClr val="000000"/>
              </a:solidFill>
              <a:latin typeface="Calibri"/>
              <a:ea typeface="Calibri"/>
              <a:cs typeface="Calibri"/>
              <a:sym typeface="Calibri"/>
            </a:endParaRPr>
          </a:p>
          <a:p>
            <a:pPr indent="0" lvl="0" marL="0" rtl="0" algn="l">
              <a:spcBef>
                <a:spcPts val="0"/>
              </a:spcBef>
              <a:spcAft>
                <a:spcPts val="0"/>
              </a:spcAft>
              <a:buNone/>
            </a:pPr>
            <a:r>
              <a:t/>
            </a:r>
            <a:endParaRPr sz="8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95" name="Google Shape;95;p14"/>
          <p:cNvSpPr txBox="1"/>
          <p:nvPr/>
        </p:nvSpPr>
        <p:spPr>
          <a:xfrm>
            <a:off x="85650" y="1860200"/>
            <a:ext cx="8951400" cy="987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aleway ExtraBold"/>
                <a:ea typeface="Raleway ExtraBold"/>
                <a:cs typeface="Raleway ExtraBold"/>
                <a:sym typeface="Raleway ExtraBold"/>
              </a:rPr>
              <a:t>Business Problem:</a:t>
            </a:r>
            <a:endParaRPr sz="1300">
              <a:latin typeface="Raleway ExtraBold"/>
              <a:ea typeface="Raleway ExtraBold"/>
              <a:cs typeface="Raleway ExtraBold"/>
              <a:sym typeface="Raleway ExtraBold"/>
            </a:endParaRPr>
          </a:p>
          <a:p>
            <a:pPr indent="0" lvl="0" marL="0" rtl="0" algn="l">
              <a:lnSpc>
                <a:spcPct val="115000"/>
              </a:lnSpc>
              <a:spcBef>
                <a:spcPts val="0"/>
              </a:spcBef>
              <a:spcAft>
                <a:spcPts val="0"/>
              </a:spcAft>
              <a:buNone/>
            </a:pPr>
            <a:r>
              <a:rPr lang="en" sz="1300">
                <a:latin typeface="Calibri"/>
                <a:ea typeface="Calibri"/>
                <a:cs typeface="Calibri"/>
                <a:sym typeface="Calibri"/>
              </a:rPr>
              <a:t>A Multinational Bank faces the challenge of retaining customers in a competitive banking landscape. Customer churn, dissatisfaction, and unresolved complaints pose risks to the bank's profitability and reputation. Understanding the factors contributing to churn and dissatisfaction is crucial for implementing effective retention strategies.</a:t>
            </a:r>
            <a:endParaRPr sz="1300">
              <a:solidFill>
                <a:schemeClr val="accent1"/>
              </a:solidFill>
              <a:latin typeface="Calibri"/>
              <a:ea typeface="Calibri"/>
              <a:cs typeface="Calibri"/>
              <a:sym typeface="Calibri"/>
            </a:endParaRPr>
          </a:p>
        </p:txBody>
      </p:sp>
      <p:sp>
        <p:nvSpPr>
          <p:cNvPr id="96" name="Google Shape;96;p14"/>
          <p:cNvSpPr txBox="1"/>
          <p:nvPr/>
        </p:nvSpPr>
        <p:spPr>
          <a:xfrm>
            <a:off x="96300" y="3024000"/>
            <a:ext cx="8951400" cy="1919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aleway ExtraBold"/>
                <a:ea typeface="Raleway ExtraBold"/>
                <a:cs typeface="Raleway ExtraBold"/>
                <a:sym typeface="Raleway ExtraBold"/>
              </a:rPr>
              <a:t>Objective:</a:t>
            </a:r>
            <a:endParaRPr sz="1300">
              <a:latin typeface="Raleway ExtraBold"/>
              <a:ea typeface="Raleway ExtraBold"/>
              <a:cs typeface="Raleway ExtraBold"/>
              <a:sym typeface="Raleway ExtraBold"/>
            </a:endParaRPr>
          </a:p>
          <a:p>
            <a:pPr indent="0" lvl="0" marL="0" rtl="0" algn="l">
              <a:lnSpc>
                <a:spcPct val="115000"/>
              </a:lnSpc>
              <a:spcBef>
                <a:spcPts val="0"/>
              </a:spcBef>
              <a:spcAft>
                <a:spcPts val="0"/>
              </a:spcAft>
              <a:buNone/>
            </a:pPr>
            <a:r>
              <a:rPr lang="en" sz="1300">
                <a:solidFill>
                  <a:srgbClr val="71B8FF"/>
                </a:solidFill>
                <a:latin typeface="Calibri"/>
                <a:ea typeface="Calibri"/>
                <a:cs typeface="Calibri"/>
                <a:sym typeface="Calibri"/>
              </a:rPr>
              <a:t>* </a:t>
            </a:r>
            <a:r>
              <a:rPr lang="en" sz="1300">
                <a:latin typeface="Calibri"/>
                <a:ea typeface="Calibri"/>
                <a:cs typeface="Calibri"/>
                <a:sym typeface="Calibri"/>
              </a:rPr>
              <a:t>Identify factors influencing customer churn rates.</a:t>
            </a:r>
            <a:endParaRPr sz="1300">
              <a:latin typeface="Calibri"/>
              <a:ea typeface="Calibri"/>
              <a:cs typeface="Calibri"/>
              <a:sym typeface="Calibri"/>
            </a:endParaRPr>
          </a:p>
          <a:p>
            <a:pPr indent="0" lvl="0" marL="0" rtl="0" algn="l">
              <a:lnSpc>
                <a:spcPct val="115000"/>
              </a:lnSpc>
              <a:spcBef>
                <a:spcPts val="0"/>
              </a:spcBef>
              <a:spcAft>
                <a:spcPts val="0"/>
              </a:spcAft>
              <a:buNone/>
            </a:pPr>
            <a:r>
              <a:rPr lang="en" sz="1300">
                <a:solidFill>
                  <a:srgbClr val="71B8FF"/>
                </a:solidFill>
                <a:latin typeface="Calibri"/>
                <a:ea typeface="Calibri"/>
                <a:cs typeface="Calibri"/>
                <a:sym typeface="Calibri"/>
              </a:rPr>
              <a:t>* </a:t>
            </a:r>
            <a:r>
              <a:rPr lang="en" sz="1300">
                <a:latin typeface="Calibri"/>
                <a:ea typeface="Calibri"/>
                <a:cs typeface="Calibri"/>
                <a:sym typeface="Calibri"/>
              </a:rPr>
              <a:t>Assess the impact of demographic variables (such as geography, gender, age) and banking behaviors (eg. credit score, balance,   </a:t>
            </a:r>
            <a:endParaRPr sz="1300">
              <a:latin typeface="Calibri"/>
              <a:ea typeface="Calibri"/>
              <a:cs typeface="Calibri"/>
              <a:sym typeface="Calibri"/>
            </a:endParaRPr>
          </a:p>
          <a:p>
            <a:pPr indent="0" lvl="0" marL="0" rtl="0" algn="l">
              <a:lnSpc>
                <a:spcPct val="115000"/>
              </a:lnSpc>
              <a:spcBef>
                <a:spcPts val="0"/>
              </a:spcBef>
              <a:spcAft>
                <a:spcPts val="0"/>
              </a:spcAft>
              <a:buNone/>
            </a:pPr>
            <a:r>
              <a:rPr lang="en" sz="1300">
                <a:latin typeface="Calibri"/>
                <a:ea typeface="Calibri"/>
                <a:cs typeface="Calibri"/>
                <a:sym typeface="Calibri"/>
              </a:rPr>
              <a:t>   number of products) on churn rates.</a:t>
            </a:r>
            <a:endParaRPr sz="1300">
              <a:latin typeface="Calibri"/>
              <a:ea typeface="Calibri"/>
              <a:cs typeface="Calibri"/>
              <a:sym typeface="Calibri"/>
            </a:endParaRPr>
          </a:p>
          <a:p>
            <a:pPr indent="0" lvl="0" marL="0" rtl="0" algn="l">
              <a:lnSpc>
                <a:spcPct val="115000"/>
              </a:lnSpc>
              <a:spcBef>
                <a:spcPts val="0"/>
              </a:spcBef>
              <a:spcAft>
                <a:spcPts val="0"/>
              </a:spcAft>
              <a:buNone/>
            </a:pPr>
            <a:r>
              <a:rPr lang="en" sz="1300">
                <a:solidFill>
                  <a:srgbClr val="71B8FF"/>
                </a:solidFill>
                <a:latin typeface="Calibri"/>
                <a:ea typeface="Calibri"/>
                <a:cs typeface="Calibri"/>
                <a:sym typeface="Calibri"/>
              </a:rPr>
              <a:t>* </a:t>
            </a:r>
            <a:r>
              <a:rPr lang="en" sz="1300">
                <a:latin typeface="Calibri"/>
                <a:ea typeface="Calibri"/>
                <a:cs typeface="Calibri"/>
                <a:sym typeface="Calibri"/>
              </a:rPr>
              <a:t>Evaluate customer satisfaction scores, complaint resolutions, and loyalty program participation to pinpoint areas for service </a:t>
            </a:r>
            <a:endParaRPr sz="1300">
              <a:latin typeface="Calibri"/>
              <a:ea typeface="Calibri"/>
              <a:cs typeface="Calibri"/>
              <a:sym typeface="Calibri"/>
            </a:endParaRPr>
          </a:p>
          <a:p>
            <a:pPr indent="0" lvl="0" marL="0" rtl="0" algn="l">
              <a:lnSpc>
                <a:spcPct val="115000"/>
              </a:lnSpc>
              <a:spcBef>
                <a:spcPts val="0"/>
              </a:spcBef>
              <a:spcAft>
                <a:spcPts val="0"/>
              </a:spcAft>
              <a:buNone/>
            </a:pPr>
            <a:r>
              <a:rPr lang="en" sz="1300">
                <a:latin typeface="Calibri"/>
                <a:ea typeface="Calibri"/>
                <a:cs typeface="Calibri"/>
                <a:sym typeface="Calibri"/>
              </a:rPr>
              <a:t>    improvement.</a:t>
            </a:r>
            <a:endParaRPr sz="1300">
              <a:latin typeface="Calibri"/>
              <a:ea typeface="Calibri"/>
              <a:cs typeface="Calibri"/>
              <a:sym typeface="Calibri"/>
            </a:endParaRPr>
          </a:p>
          <a:p>
            <a:pPr indent="0" lvl="0" marL="0" rtl="0" algn="l">
              <a:lnSpc>
                <a:spcPct val="115000"/>
              </a:lnSpc>
              <a:spcBef>
                <a:spcPts val="0"/>
              </a:spcBef>
              <a:spcAft>
                <a:spcPts val="0"/>
              </a:spcAft>
              <a:buNone/>
            </a:pPr>
            <a:r>
              <a:rPr lang="en" sz="1300">
                <a:solidFill>
                  <a:srgbClr val="71B8FF"/>
                </a:solidFill>
                <a:latin typeface="Calibri"/>
                <a:ea typeface="Calibri"/>
                <a:cs typeface="Calibri"/>
                <a:sym typeface="Calibri"/>
              </a:rPr>
              <a:t>* </a:t>
            </a:r>
            <a:r>
              <a:rPr lang="en" sz="1300">
                <a:latin typeface="Calibri"/>
                <a:ea typeface="Calibri"/>
                <a:cs typeface="Calibri"/>
                <a:sym typeface="Calibri"/>
              </a:rPr>
              <a:t>Develop data-driven insights &amp; recommendations to enhance customer retention strategies &amp; sustain the bank's business</a:t>
            </a:r>
            <a:endParaRPr sz="1300">
              <a:latin typeface="Calibri"/>
              <a:ea typeface="Calibri"/>
              <a:cs typeface="Calibri"/>
              <a:sym typeface="Calibri"/>
            </a:endParaRPr>
          </a:p>
          <a:p>
            <a:pPr indent="0" lvl="0" marL="0" rtl="0" algn="l">
              <a:lnSpc>
                <a:spcPct val="115000"/>
              </a:lnSpc>
              <a:spcBef>
                <a:spcPts val="0"/>
              </a:spcBef>
              <a:spcAft>
                <a:spcPts val="0"/>
              </a:spcAft>
              <a:buNone/>
            </a:pPr>
            <a:r>
              <a:rPr lang="en" sz="1300">
                <a:latin typeface="Calibri"/>
                <a:ea typeface="Calibri"/>
                <a:cs typeface="Calibri"/>
                <a:sym typeface="Calibri"/>
              </a:rPr>
              <a:t>    growth.</a:t>
            </a:r>
            <a:endParaRPr sz="1300">
              <a:latin typeface="Calibri"/>
              <a:ea typeface="Calibri"/>
              <a:cs typeface="Calibri"/>
              <a:sym typeface="Calibri"/>
            </a:endParaRPr>
          </a:p>
          <a:p>
            <a:pPr indent="0" lvl="0" marL="0" rtl="0" algn="l">
              <a:lnSpc>
                <a:spcPct val="135714"/>
              </a:lnSpc>
              <a:spcBef>
                <a:spcPts val="0"/>
              </a:spcBef>
              <a:spcAft>
                <a:spcPts val="0"/>
              </a:spcAft>
              <a:buNone/>
            </a:pPr>
            <a:r>
              <a:t/>
            </a:r>
            <a:endParaRPr sz="1300">
              <a:solidFill>
                <a:srgbClr val="82C6FF"/>
              </a:solidFill>
              <a:highlight>
                <a:srgbClr val="1E1E1E"/>
              </a:highlight>
              <a:latin typeface="Calibri"/>
              <a:ea typeface="Calibri"/>
              <a:cs typeface="Calibri"/>
              <a:sym typeface="Calibri"/>
            </a:endParaRPr>
          </a:p>
        </p:txBody>
      </p:sp>
      <p:pic>
        <p:nvPicPr>
          <p:cNvPr id="97" name="Google Shape;97;p14"/>
          <p:cNvPicPr preferRelativeResize="0"/>
          <p:nvPr/>
        </p:nvPicPr>
        <p:blipFill>
          <a:blip r:embed="rId3">
            <a:alphaModFix/>
          </a:blip>
          <a:stretch>
            <a:fillRect/>
          </a:stretch>
        </p:blipFill>
        <p:spPr>
          <a:xfrm>
            <a:off x="719900" y="1186150"/>
            <a:ext cx="1100350" cy="5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0" y="0"/>
            <a:ext cx="9144000" cy="535200"/>
          </a:xfrm>
          <a:prstGeom prst="rect">
            <a:avLst/>
          </a:prstGeom>
          <a:solidFill>
            <a:srgbClr val="CCCC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Charts &amp; Visualizations</a:t>
            </a:r>
            <a:endParaRPr/>
          </a:p>
          <a:p>
            <a:pPr indent="0" lvl="0" marL="0" rtl="0" algn="l">
              <a:spcBef>
                <a:spcPts val="0"/>
              </a:spcBef>
              <a:spcAft>
                <a:spcPts val="0"/>
              </a:spcAft>
              <a:buNone/>
            </a:pPr>
            <a:r>
              <a:t/>
            </a:r>
            <a:endParaRPr/>
          </a:p>
        </p:txBody>
      </p:sp>
      <p:pic>
        <p:nvPicPr>
          <p:cNvPr id="103" name="Google Shape;103;p15"/>
          <p:cNvPicPr preferRelativeResize="0"/>
          <p:nvPr/>
        </p:nvPicPr>
        <p:blipFill>
          <a:blip r:embed="rId3">
            <a:alphaModFix/>
          </a:blip>
          <a:stretch>
            <a:fillRect/>
          </a:stretch>
        </p:blipFill>
        <p:spPr>
          <a:xfrm>
            <a:off x="64250" y="535200"/>
            <a:ext cx="5449999" cy="4550750"/>
          </a:xfrm>
          <a:prstGeom prst="rect">
            <a:avLst/>
          </a:prstGeom>
          <a:noFill/>
          <a:ln>
            <a:noFill/>
          </a:ln>
        </p:spPr>
      </p:pic>
      <p:sp>
        <p:nvSpPr>
          <p:cNvPr id="104" name="Google Shape;104;p15"/>
          <p:cNvSpPr txBox="1"/>
          <p:nvPr/>
        </p:nvSpPr>
        <p:spPr>
          <a:xfrm>
            <a:off x="5701725" y="642425"/>
            <a:ext cx="3169200" cy="43470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latin typeface="Raleway"/>
                <a:ea typeface="Raleway"/>
                <a:cs typeface="Raleway"/>
                <a:sym typeface="Raleway"/>
              </a:rPr>
              <a:t>Correlation Heatmap : </a:t>
            </a:r>
            <a:endParaRPr b="1" sz="1300">
              <a:latin typeface="Raleway"/>
              <a:ea typeface="Raleway"/>
              <a:cs typeface="Raleway"/>
              <a:sym typeface="Raleway"/>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05" name="Google Shape;105;p15"/>
          <p:cNvSpPr txBox="1"/>
          <p:nvPr/>
        </p:nvSpPr>
        <p:spPr>
          <a:xfrm>
            <a:off x="5760500" y="1150300"/>
            <a:ext cx="3051600" cy="362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0D0D0D"/>
                </a:solidFill>
                <a:highlight>
                  <a:srgbClr val="FFFFFF"/>
                </a:highlight>
              </a:rPr>
              <a:t>In this heatmap, we observe strong correlations between certain variables. </a:t>
            </a:r>
            <a:endParaRPr>
              <a:solidFill>
                <a:srgbClr val="0D0D0D"/>
              </a:solidFill>
              <a:highlight>
                <a:srgbClr val="FFFFFF"/>
              </a:highlight>
            </a:endParaRPr>
          </a:p>
          <a:p>
            <a:pPr indent="0" lvl="0" marL="0" rtl="0" algn="l">
              <a:lnSpc>
                <a:spcPct val="115000"/>
              </a:lnSpc>
              <a:spcBef>
                <a:spcPts val="0"/>
              </a:spcBef>
              <a:spcAft>
                <a:spcPts val="0"/>
              </a:spcAft>
              <a:buNone/>
            </a:pPr>
            <a:r>
              <a:rPr lang="en">
                <a:solidFill>
                  <a:srgbClr val="0D0D0D"/>
                </a:solidFill>
                <a:highlight>
                  <a:srgbClr val="FFFFFF"/>
                </a:highlight>
              </a:rPr>
              <a:t>Notably, the 'Exited' and 'Complain' variables are almost identical, indicating complete correlation. Additionally, there is a moderate correlation between 'Exited' customers and the 'Age' variable. 'Balance' also exhibits a mild correlation with 'Exited' customers, while 'IsActiveMember' shows a negative correlation with 'Exited' customers.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6"/>
          <p:cNvPicPr preferRelativeResize="0"/>
          <p:nvPr/>
        </p:nvPicPr>
        <p:blipFill>
          <a:blip r:embed="rId3">
            <a:alphaModFix/>
          </a:blip>
          <a:stretch>
            <a:fillRect/>
          </a:stretch>
        </p:blipFill>
        <p:spPr>
          <a:xfrm>
            <a:off x="182025" y="572525"/>
            <a:ext cx="3419475" cy="2330175"/>
          </a:xfrm>
          <a:prstGeom prst="rect">
            <a:avLst/>
          </a:prstGeom>
          <a:noFill/>
          <a:ln cap="flat" cmpd="sng" w="19050">
            <a:solidFill>
              <a:schemeClr val="dk2"/>
            </a:solidFill>
            <a:prstDash val="solid"/>
            <a:round/>
            <a:headEnd len="sm" w="sm" type="none"/>
            <a:tailEnd len="sm" w="sm" type="none"/>
          </a:ln>
        </p:spPr>
      </p:pic>
      <p:pic>
        <p:nvPicPr>
          <p:cNvPr id="111" name="Google Shape;111;p16"/>
          <p:cNvPicPr preferRelativeResize="0"/>
          <p:nvPr/>
        </p:nvPicPr>
        <p:blipFill>
          <a:blip r:embed="rId4">
            <a:alphaModFix/>
          </a:blip>
          <a:stretch>
            <a:fillRect/>
          </a:stretch>
        </p:blipFill>
        <p:spPr>
          <a:xfrm>
            <a:off x="3681450" y="572538"/>
            <a:ext cx="2714625" cy="2330175"/>
          </a:xfrm>
          <a:prstGeom prst="rect">
            <a:avLst/>
          </a:prstGeom>
          <a:noFill/>
          <a:ln cap="flat" cmpd="sng" w="19050">
            <a:solidFill>
              <a:schemeClr val="dk2"/>
            </a:solidFill>
            <a:prstDash val="solid"/>
            <a:round/>
            <a:headEnd len="sm" w="sm" type="none"/>
            <a:tailEnd len="sm" w="sm" type="none"/>
          </a:ln>
        </p:spPr>
      </p:pic>
      <p:pic>
        <p:nvPicPr>
          <p:cNvPr id="112" name="Google Shape;112;p16"/>
          <p:cNvPicPr preferRelativeResize="0"/>
          <p:nvPr/>
        </p:nvPicPr>
        <p:blipFill>
          <a:blip r:embed="rId5">
            <a:alphaModFix/>
          </a:blip>
          <a:stretch>
            <a:fillRect/>
          </a:stretch>
        </p:blipFill>
        <p:spPr>
          <a:xfrm>
            <a:off x="6476025" y="572525"/>
            <a:ext cx="2496675" cy="2330175"/>
          </a:xfrm>
          <a:prstGeom prst="rect">
            <a:avLst/>
          </a:prstGeom>
          <a:noFill/>
          <a:ln cap="flat" cmpd="sng" w="19050">
            <a:solidFill>
              <a:schemeClr val="dk2"/>
            </a:solidFill>
            <a:prstDash val="solid"/>
            <a:round/>
            <a:headEnd len="sm" w="sm" type="none"/>
            <a:tailEnd len="sm" w="sm" type="none"/>
          </a:ln>
        </p:spPr>
      </p:pic>
      <p:pic>
        <p:nvPicPr>
          <p:cNvPr id="113" name="Google Shape;113;p16"/>
          <p:cNvPicPr preferRelativeResize="0"/>
          <p:nvPr/>
        </p:nvPicPr>
        <p:blipFill>
          <a:blip r:embed="rId6">
            <a:alphaModFix/>
          </a:blip>
          <a:stretch>
            <a:fillRect/>
          </a:stretch>
        </p:blipFill>
        <p:spPr>
          <a:xfrm>
            <a:off x="1606100" y="2960250"/>
            <a:ext cx="2890975" cy="2183250"/>
          </a:xfrm>
          <a:prstGeom prst="rect">
            <a:avLst/>
          </a:prstGeom>
          <a:noFill/>
          <a:ln cap="flat" cmpd="sng" w="19050">
            <a:solidFill>
              <a:schemeClr val="dk2"/>
            </a:solidFill>
            <a:prstDash val="solid"/>
            <a:round/>
            <a:headEnd len="sm" w="sm" type="none"/>
            <a:tailEnd len="sm" w="sm" type="none"/>
          </a:ln>
        </p:spPr>
      </p:pic>
      <p:pic>
        <p:nvPicPr>
          <p:cNvPr id="114" name="Google Shape;114;p16"/>
          <p:cNvPicPr preferRelativeResize="0"/>
          <p:nvPr/>
        </p:nvPicPr>
        <p:blipFill>
          <a:blip r:embed="rId7">
            <a:alphaModFix/>
          </a:blip>
          <a:stretch>
            <a:fillRect/>
          </a:stretch>
        </p:blipFill>
        <p:spPr>
          <a:xfrm>
            <a:off x="4572000" y="2960251"/>
            <a:ext cx="3343275" cy="2183250"/>
          </a:xfrm>
          <a:prstGeom prst="rect">
            <a:avLst/>
          </a:prstGeom>
          <a:noFill/>
          <a:ln cap="flat" cmpd="sng" w="19050">
            <a:solidFill>
              <a:schemeClr val="dk2"/>
            </a:solidFill>
            <a:prstDash val="solid"/>
            <a:round/>
            <a:headEnd len="sm" w="sm" type="none"/>
            <a:tailEnd len="sm" w="sm" type="none"/>
          </a:ln>
        </p:spPr>
      </p:pic>
      <p:sp>
        <p:nvSpPr>
          <p:cNvPr id="115" name="Google Shape;115;p16"/>
          <p:cNvSpPr txBox="1"/>
          <p:nvPr/>
        </p:nvSpPr>
        <p:spPr>
          <a:xfrm>
            <a:off x="0" y="0"/>
            <a:ext cx="9144000" cy="5151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aleway"/>
                <a:ea typeface="Raleway"/>
                <a:cs typeface="Raleway"/>
                <a:sym typeface="Raleway"/>
              </a:rPr>
              <a:t>Proportion Distribution :</a:t>
            </a:r>
            <a:r>
              <a:rPr lang="en" sz="1300">
                <a:solidFill>
                  <a:schemeClr val="dk2"/>
                </a:solidFill>
                <a:latin typeface="Raleway ExtraBold"/>
                <a:ea typeface="Raleway ExtraBold"/>
                <a:cs typeface="Raleway ExtraBold"/>
                <a:sym typeface="Raleway ExtraBold"/>
              </a:rPr>
              <a:t> </a:t>
            </a:r>
            <a:r>
              <a:rPr lang="en" sz="1300">
                <a:solidFill>
                  <a:schemeClr val="dk2"/>
                </a:solidFill>
              </a:rPr>
              <a:t>Percentage distribution of key categorical variables, offering insights into the composition of customer demographics or characteristics.</a:t>
            </a:r>
            <a:endParaRPr sz="1300">
              <a:solidFill>
                <a:schemeClr val="dk2"/>
              </a:solidFill>
            </a:endParaRPr>
          </a:p>
          <a:p>
            <a:pPr indent="0" lvl="0" marL="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17"/>
          <p:cNvPicPr preferRelativeResize="0"/>
          <p:nvPr/>
        </p:nvPicPr>
        <p:blipFill>
          <a:blip r:embed="rId3">
            <a:alphaModFix/>
          </a:blip>
          <a:stretch>
            <a:fillRect/>
          </a:stretch>
        </p:blipFill>
        <p:spPr>
          <a:xfrm>
            <a:off x="64250" y="585000"/>
            <a:ext cx="8994100" cy="1727775"/>
          </a:xfrm>
          <a:prstGeom prst="rect">
            <a:avLst/>
          </a:prstGeom>
          <a:noFill/>
          <a:ln>
            <a:noFill/>
          </a:ln>
        </p:spPr>
      </p:pic>
      <p:pic>
        <p:nvPicPr>
          <p:cNvPr id="123" name="Google Shape;123;p17"/>
          <p:cNvPicPr preferRelativeResize="0"/>
          <p:nvPr/>
        </p:nvPicPr>
        <p:blipFill>
          <a:blip r:embed="rId4">
            <a:alphaModFix/>
          </a:blip>
          <a:stretch>
            <a:fillRect/>
          </a:stretch>
        </p:blipFill>
        <p:spPr>
          <a:xfrm>
            <a:off x="117775" y="2409125"/>
            <a:ext cx="8876324" cy="2666125"/>
          </a:xfrm>
          <a:prstGeom prst="rect">
            <a:avLst/>
          </a:prstGeom>
          <a:noFill/>
          <a:ln>
            <a:noFill/>
          </a:ln>
        </p:spPr>
      </p:pic>
      <p:sp>
        <p:nvSpPr>
          <p:cNvPr id="124" name="Google Shape;124;p17"/>
          <p:cNvSpPr txBox="1"/>
          <p:nvPr/>
        </p:nvSpPr>
        <p:spPr>
          <a:xfrm>
            <a:off x="0" y="0"/>
            <a:ext cx="9144000" cy="892800"/>
          </a:xfrm>
          <a:prstGeom prst="rect">
            <a:avLst/>
          </a:prstGeom>
          <a:solidFill>
            <a:srgbClr val="CC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aleway"/>
                <a:ea typeface="Raleway"/>
                <a:cs typeface="Raleway"/>
                <a:sym typeface="Raleway"/>
              </a:rPr>
              <a:t>Continuous Variables Distribution:</a:t>
            </a:r>
            <a:r>
              <a:rPr b="1" lang="en" sz="1100">
                <a:solidFill>
                  <a:schemeClr val="dk2"/>
                </a:solidFill>
                <a:latin typeface="Raleway"/>
                <a:ea typeface="Raleway"/>
                <a:cs typeface="Raleway"/>
                <a:sym typeface="Raleway"/>
              </a:rPr>
              <a:t> </a:t>
            </a:r>
            <a:r>
              <a:rPr lang="en" sz="1100">
                <a:solidFill>
                  <a:schemeClr val="dk2"/>
                </a:solidFill>
                <a:latin typeface="Lato"/>
                <a:ea typeface="Lato"/>
                <a:cs typeface="Lato"/>
                <a:sym typeface="Lato"/>
              </a:rPr>
              <a:t>Distribution of numerical data points, showcasing central tendencies and spread for analysis of customer behaviours or trends.</a:t>
            </a:r>
            <a:endParaRPr sz="1100">
              <a:solidFill>
                <a:schemeClr val="dk2"/>
              </a:solidFill>
              <a:latin typeface="Lato"/>
              <a:ea typeface="Lato"/>
              <a:cs typeface="Lato"/>
              <a:sym typeface="Lato"/>
            </a:endParaRPr>
          </a:p>
          <a:p>
            <a:pPr indent="0" lvl="0" marL="0" rtl="0" algn="l">
              <a:spcBef>
                <a:spcPts val="0"/>
              </a:spcBef>
              <a:spcAft>
                <a:spcPts val="0"/>
              </a:spcAft>
              <a:buNone/>
            </a:pPr>
            <a:r>
              <a:t/>
            </a:r>
            <a:endParaRPr sz="1100">
              <a:solidFill>
                <a:schemeClr val="dk2"/>
              </a:solidFill>
              <a:latin typeface="Lato"/>
              <a:ea typeface="Lato"/>
              <a:cs typeface="Lato"/>
              <a:sym typeface="Lato"/>
            </a:endParaRPr>
          </a:p>
          <a:p>
            <a:pPr indent="0" lvl="0" marL="0" rtl="0" algn="l">
              <a:spcBef>
                <a:spcPts val="0"/>
              </a:spcBef>
              <a:spcAft>
                <a:spcPts val="0"/>
              </a:spcAft>
              <a:buNone/>
            </a:pPr>
            <a:r>
              <a:rPr b="1" lang="en" sz="1200">
                <a:solidFill>
                  <a:schemeClr val="dk2"/>
                </a:solidFill>
                <a:latin typeface="Raleway"/>
                <a:ea typeface="Raleway"/>
                <a:cs typeface="Raleway"/>
                <a:sym typeface="Raleway"/>
              </a:rPr>
              <a:t>Categorical Variables Distribution:</a:t>
            </a:r>
            <a:r>
              <a:rPr lang="en" sz="1200">
                <a:solidFill>
                  <a:schemeClr val="dk2"/>
                </a:solidFill>
                <a:latin typeface="Lato"/>
                <a:ea typeface="Lato"/>
                <a:cs typeface="Lato"/>
                <a:sym typeface="Lato"/>
              </a:rPr>
              <a:t> </a:t>
            </a:r>
            <a:r>
              <a:rPr lang="en" sz="1100">
                <a:solidFill>
                  <a:schemeClr val="dk2"/>
                </a:solidFill>
                <a:latin typeface="Lato"/>
                <a:ea typeface="Lato"/>
                <a:cs typeface="Lato"/>
                <a:sym typeface="Lato"/>
              </a:rPr>
              <a:t>Distribution of customer demographics or characteristics across key categories.</a:t>
            </a:r>
            <a:endParaRPr sz="11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8"/>
          <p:cNvPicPr preferRelativeResize="0"/>
          <p:nvPr/>
        </p:nvPicPr>
        <p:blipFill>
          <a:blip r:embed="rId3">
            <a:alphaModFix/>
          </a:blip>
          <a:stretch>
            <a:fillRect/>
          </a:stretch>
        </p:blipFill>
        <p:spPr>
          <a:xfrm>
            <a:off x="130950" y="634225"/>
            <a:ext cx="5244100" cy="1849850"/>
          </a:xfrm>
          <a:prstGeom prst="rect">
            <a:avLst/>
          </a:prstGeom>
          <a:noFill/>
          <a:ln>
            <a:noFill/>
          </a:ln>
        </p:spPr>
      </p:pic>
      <p:pic>
        <p:nvPicPr>
          <p:cNvPr id="130" name="Google Shape;130;p18"/>
          <p:cNvPicPr preferRelativeResize="0"/>
          <p:nvPr/>
        </p:nvPicPr>
        <p:blipFill>
          <a:blip r:embed="rId4">
            <a:alphaModFix/>
          </a:blip>
          <a:stretch>
            <a:fillRect/>
          </a:stretch>
        </p:blipFill>
        <p:spPr>
          <a:xfrm>
            <a:off x="45300" y="571825"/>
            <a:ext cx="414100" cy="466800"/>
          </a:xfrm>
          <a:prstGeom prst="rect">
            <a:avLst/>
          </a:prstGeom>
          <a:noFill/>
          <a:ln>
            <a:noFill/>
          </a:ln>
        </p:spPr>
      </p:pic>
      <p:pic>
        <p:nvPicPr>
          <p:cNvPr id="131" name="Google Shape;131;p18"/>
          <p:cNvPicPr preferRelativeResize="0"/>
          <p:nvPr/>
        </p:nvPicPr>
        <p:blipFill>
          <a:blip r:embed="rId5">
            <a:alphaModFix/>
          </a:blip>
          <a:stretch>
            <a:fillRect/>
          </a:stretch>
        </p:blipFill>
        <p:spPr>
          <a:xfrm>
            <a:off x="5452500" y="698475"/>
            <a:ext cx="1935525" cy="1475125"/>
          </a:xfrm>
          <a:prstGeom prst="rect">
            <a:avLst/>
          </a:prstGeom>
          <a:noFill/>
          <a:ln>
            <a:noFill/>
          </a:ln>
        </p:spPr>
      </p:pic>
      <p:pic>
        <p:nvPicPr>
          <p:cNvPr id="132" name="Google Shape;132;p18"/>
          <p:cNvPicPr preferRelativeResize="0"/>
          <p:nvPr/>
        </p:nvPicPr>
        <p:blipFill>
          <a:blip r:embed="rId6">
            <a:alphaModFix/>
          </a:blip>
          <a:stretch>
            <a:fillRect/>
          </a:stretch>
        </p:blipFill>
        <p:spPr>
          <a:xfrm>
            <a:off x="7388025" y="698475"/>
            <a:ext cx="1659600" cy="1475125"/>
          </a:xfrm>
          <a:prstGeom prst="rect">
            <a:avLst/>
          </a:prstGeom>
          <a:noFill/>
          <a:ln>
            <a:noFill/>
          </a:ln>
        </p:spPr>
      </p:pic>
      <p:pic>
        <p:nvPicPr>
          <p:cNvPr id="133" name="Google Shape;133;p18"/>
          <p:cNvPicPr preferRelativeResize="0"/>
          <p:nvPr/>
        </p:nvPicPr>
        <p:blipFill>
          <a:blip r:embed="rId7">
            <a:alphaModFix/>
          </a:blip>
          <a:stretch>
            <a:fillRect/>
          </a:stretch>
        </p:blipFill>
        <p:spPr>
          <a:xfrm>
            <a:off x="45300" y="2571750"/>
            <a:ext cx="7224926" cy="2269525"/>
          </a:xfrm>
          <a:prstGeom prst="rect">
            <a:avLst/>
          </a:prstGeom>
          <a:noFill/>
          <a:ln>
            <a:noFill/>
          </a:ln>
        </p:spPr>
      </p:pic>
      <p:pic>
        <p:nvPicPr>
          <p:cNvPr id="134" name="Google Shape;134;p18"/>
          <p:cNvPicPr preferRelativeResize="0"/>
          <p:nvPr/>
        </p:nvPicPr>
        <p:blipFill>
          <a:blip r:embed="rId8">
            <a:alphaModFix/>
          </a:blip>
          <a:stretch>
            <a:fillRect/>
          </a:stretch>
        </p:blipFill>
        <p:spPr>
          <a:xfrm>
            <a:off x="7270225" y="2571750"/>
            <a:ext cx="1777400" cy="1389925"/>
          </a:xfrm>
          <a:prstGeom prst="rect">
            <a:avLst/>
          </a:prstGeom>
          <a:noFill/>
          <a:ln>
            <a:noFill/>
          </a:ln>
        </p:spPr>
      </p:pic>
      <p:sp>
        <p:nvSpPr>
          <p:cNvPr id="135" name="Google Shape;135;p18"/>
          <p:cNvSpPr txBox="1"/>
          <p:nvPr/>
        </p:nvSpPr>
        <p:spPr>
          <a:xfrm>
            <a:off x="0" y="2225"/>
            <a:ext cx="9144000" cy="5028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D0D0D"/>
                </a:solidFill>
                <a:latin typeface="Raleway"/>
                <a:ea typeface="Raleway"/>
                <a:cs typeface="Raleway"/>
                <a:sym typeface="Raleway"/>
              </a:rPr>
              <a:t>Stacked Bar Chart</a:t>
            </a:r>
            <a:r>
              <a:rPr lang="en" sz="1500">
                <a:solidFill>
                  <a:srgbClr val="0D0D0D"/>
                </a:solidFill>
                <a:latin typeface="Lato"/>
                <a:ea typeface="Lato"/>
                <a:cs typeface="Lato"/>
                <a:sym typeface="Lato"/>
              </a:rPr>
              <a:t> : Comparing exited customer’s count across categorical variables.</a:t>
            </a:r>
            <a:endParaRPr sz="1500">
              <a:solidFill>
                <a:srgbClr val="0D0D0D"/>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nvSpPr>
        <p:spPr>
          <a:xfrm>
            <a:off x="0" y="0"/>
            <a:ext cx="9144000" cy="5028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aleway"/>
                <a:ea typeface="Raleway"/>
                <a:cs typeface="Raleway"/>
                <a:sym typeface="Raleway"/>
              </a:rPr>
              <a:t>Scatter Plot :</a:t>
            </a:r>
            <a:r>
              <a:rPr lang="en" sz="1500">
                <a:solidFill>
                  <a:schemeClr val="accent1"/>
                </a:solidFill>
                <a:latin typeface="Lato"/>
                <a:ea typeface="Lato"/>
                <a:cs typeface="Lato"/>
                <a:sym typeface="Lato"/>
              </a:rPr>
              <a:t> </a:t>
            </a:r>
            <a:r>
              <a:rPr lang="en" sz="1500">
                <a:solidFill>
                  <a:srgbClr val="0D0D0D"/>
                </a:solidFill>
                <a:latin typeface="Lato"/>
                <a:ea typeface="Lato"/>
                <a:cs typeface="Lato"/>
                <a:sym typeface="Lato"/>
              </a:rPr>
              <a:t>Showing key compa</a:t>
            </a:r>
            <a:r>
              <a:rPr lang="en" sz="1500">
                <a:solidFill>
                  <a:schemeClr val="dk2"/>
                </a:solidFill>
                <a:latin typeface="Lato"/>
                <a:ea typeface="Lato"/>
                <a:cs typeface="Lato"/>
                <a:sym typeface="Lato"/>
              </a:rPr>
              <a:t>rison between continuous variables for exited customers.</a:t>
            </a:r>
            <a:endParaRPr sz="1500">
              <a:solidFill>
                <a:schemeClr val="dk2"/>
              </a:solidFill>
              <a:latin typeface="Lato"/>
              <a:ea typeface="Lato"/>
              <a:cs typeface="Lato"/>
              <a:sym typeface="Lato"/>
            </a:endParaRPr>
          </a:p>
        </p:txBody>
      </p:sp>
      <p:pic>
        <p:nvPicPr>
          <p:cNvPr id="141" name="Google Shape;141;p19"/>
          <p:cNvPicPr preferRelativeResize="0"/>
          <p:nvPr/>
        </p:nvPicPr>
        <p:blipFill>
          <a:blip r:embed="rId3">
            <a:alphaModFix/>
          </a:blip>
          <a:stretch>
            <a:fillRect/>
          </a:stretch>
        </p:blipFill>
        <p:spPr>
          <a:xfrm>
            <a:off x="64250" y="556775"/>
            <a:ext cx="8951399" cy="443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65600" y="55200"/>
            <a:ext cx="8992800" cy="4158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20"/>
              <a:t>Insights :</a:t>
            </a:r>
            <a:endParaRPr sz="1520"/>
          </a:p>
        </p:txBody>
      </p:sp>
      <p:pic>
        <p:nvPicPr>
          <p:cNvPr id="147" name="Google Shape;147;p20"/>
          <p:cNvPicPr preferRelativeResize="0"/>
          <p:nvPr/>
        </p:nvPicPr>
        <p:blipFill>
          <a:blip r:embed="rId3">
            <a:alphaModFix/>
          </a:blip>
          <a:stretch>
            <a:fillRect/>
          </a:stretch>
        </p:blipFill>
        <p:spPr>
          <a:xfrm>
            <a:off x="128475" y="546075"/>
            <a:ext cx="8876324" cy="781625"/>
          </a:xfrm>
          <a:prstGeom prst="rect">
            <a:avLst/>
          </a:prstGeom>
          <a:noFill/>
          <a:ln>
            <a:noFill/>
          </a:ln>
        </p:spPr>
      </p:pic>
      <p:sp>
        <p:nvSpPr>
          <p:cNvPr id="148" name="Google Shape;148;p20"/>
          <p:cNvSpPr txBox="1"/>
          <p:nvPr/>
        </p:nvSpPr>
        <p:spPr>
          <a:xfrm>
            <a:off x="65600" y="2023675"/>
            <a:ext cx="8939100" cy="291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350"/>
              <a:t>Credit Score</a:t>
            </a:r>
            <a:r>
              <a:rPr lang="en" sz="1350"/>
              <a:t> </a:t>
            </a:r>
            <a:r>
              <a:rPr lang="en" sz="1300"/>
              <a:t>- Creating targeted marketing campaigns or financial education programs to help customers improve and maintain their credit scores.</a:t>
            </a:r>
            <a:endParaRPr sz="1300"/>
          </a:p>
          <a:p>
            <a:pPr indent="0" lvl="0" marL="0" rtl="0" algn="just">
              <a:lnSpc>
                <a:spcPct val="115000"/>
              </a:lnSpc>
              <a:spcBef>
                <a:spcPts val="0"/>
              </a:spcBef>
              <a:spcAft>
                <a:spcPts val="0"/>
              </a:spcAft>
              <a:buNone/>
            </a:pPr>
            <a:r>
              <a:rPr b="1" lang="en" sz="1350"/>
              <a:t>Geography</a:t>
            </a:r>
            <a:r>
              <a:rPr b="1" lang="en" sz="1300"/>
              <a:t> </a:t>
            </a:r>
            <a:r>
              <a:rPr lang="en" sz="1300"/>
              <a:t>-</a:t>
            </a:r>
            <a:r>
              <a:rPr lang="en" sz="1300">
                <a:solidFill>
                  <a:srgbClr val="0000FF"/>
                </a:solidFill>
              </a:rPr>
              <a:t> </a:t>
            </a:r>
            <a:r>
              <a:rPr lang="en" sz="1300"/>
              <a:t>The bank should offer personalised incentives, improved customer support services, or targeted marketing campaigns designed to address the unique challenges faced by customers in Germany. This may involve collecting additional data through surveys, interviews, or customer feedback to identify underlying reasons for dissatisfaction or attrition. </a:t>
            </a:r>
            <a:endParaRPr sz="1300"/>
          </a:p>
          <a:p>
            <a:pPr indent="0" lvl="0" marL="0" rtl="0" algn="just">
              <a:lnSpc>
                <a:spcPct val="115000"/>
              </a:lnSpc>
              <a:spcBef>
                <a:spcPts val="0"/>
              </a:spcBef>
              <a:spcAft>
                <a:spcPts val="0"/>
              </a:spcAft>
              <a:buNone/>
            </a:pPr>
            <a:r>
              <a:rPr b="1" lang="en" sz="1350"/>
              <a:t>Gender</a:t>
            </a:r>
            <a:r>
              <a:rPr b="1" lang="en" sz="1300"/>
              <a:t> </a:t>
            </a:r>
            <a:r>
              <a:rPr lang="en" sz="1300"/>
              <a:t>-</a:t>
            </a:r>
            <a:r>
              <a:rPr lang="en" sz="1300">
                <a:solidFill>
                  <a:srgbClr val="0000FF"/>
                </a:solidFill>
              </a:rPr>
              <a:t> </a:t>
            </a:r>
            <a:r>
              <a:rPr lang="en" sz="1300"/>
              <a:t>The bank should propose the development of gender-specific products, services, or marketing campaigns like special promotions, loyalty programs, or financial products designed to attract and retain female clientele.</a:t>
            </a:r>
            <a:endParaRPr sz="1300"/>
          </a:p>
          <a:p>
            <a:pPr indent="0" lvl="0" marL="0" rtl="0" algn="just">
              <a:lnSpc>
                <a:spcPct val="115000"/>
              </a:lnSpc>
              <a:spcBef>
                <a:spcPts val="0"/>
              </a:spcBef>
              <a:spcAft>
                <a:spcPts val="0"/>
              </a:spcAft>
              <a:buNone/>
            </a:pPr>
            <a:r>
              <a:rPr b="1" lang="en" sz="1350"/>
              <a:t>Age</a:t>
            </a:r>
            <a:r>
              <a:rPr lang="en" sz="1300"/>
              <a:t> -</a:t>
            </a:r>
            <a:r>
              <a:rPr lang="en" sz="1300">
                <a:solidFill>
                  <a:srgbClr val="0000FF"/>
                </a:solidFill>
              </a:rPr>
              <a:t> </a:t>
            </a:r>
            <a:r>
              <a:rPr lang="en" sz="1300"/>
              <a:t>The bank should provide specific examples or suggestions for trust-building programs for older and middle-aged customers. These programs could include financial literacy workshops, personalised advisory services, or dedicated customer support channels.</a:t>
            </a:r>
            <a:r>
              <a:rPr lang="en" sz="1300">
                <a:highlight>
                  <a:srgbClr val="FFFFFF"/>
                </a:highlight>
              </a:rPr>
              <a:t> </a:t>
            </a:r>
            <a:r>
              <a:rPr lang="en" sz="1300"/>
              <a:t>Empowering older customers to navigate online banking platforms with confidence can help alleviate trust issues and improve overall satisfaction.</a:t>
            </a:r>
            <a:endParaRPr sz="1600">
              <a:solidFill>
                <a:schemeClr val="accent1"/>
              </a:solidFill>
              <a:latin typeface="Lato"/>
              <a:ea typeface="Lato"/>
              <a:cs typeface="Lato"/>
              <a:sym typeface="Lato"/>
            </a:endParaRPr>
          </a:p>
        </p:txBody>
      </p:sp>
      <p:sp>
        <p:nvSpPr>
          <p:cNvPr id="149" name="Google Shape;149;p20"/>
          <p:cNvSpPr txBox="1"/>
          <p:nvPr/>
        </p:nvSpPr>
        <p:spPr>
          <a:xfrm>
            <a:off x="65600" y="1552550"/>
            <a:ext cx="8992800" cy="418500"/>
          </a:xfrm>
          <a:prstGeom prst="rect">
            <a:avLst/>
          </a:prstGeom>
          <a:solidFill>
            <a:srgbClr val="CCCCCC"/>
          </a:solid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990"/>
              <a:buFont typeface="Arial"/>
              <a:buNone/>
            </a:pPr>
            <a:r>
              <a:rPr b="1" lang="en" sz="1520">
                <a:solidFill>
                  <a:schemeClr val="dk2"/>
                </a:solidFill>
                <a:latin typeface="Raleway"/>
                <a:ea typeface="Raleway"/>
                <a:cs typeface="Raleway"/>
                <a:sym typeface="Raleway"/>
              </a:rPr>
              <a:t>Recommendation:</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1" type="body"/>
          </p:nvPr>
        </p:nvSpPr>
        <p:spPr>
          <a:xfrm>
            <a:off x="130350" y="588925"/>
            <a:ext cx="8883300" cy="35763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b="1" lang="en" sz="5200">
                <a:solidFill>
                  <a:srgbClr val="000000"/>
                </a:solidFill>
                <a:latin typeface="Arial"/>
                <a:ea typeface="Arial"/>
                <a:cs typeface="Arial"/>
                <a:sym typeface="Arial"/>
              </a:rPr>
              <a:t>Bank Balance </a:t>
            </a:r>
            <a:r>
              <a:rPr lang="en" sz="5200">
                <a:solidFill>
                  <a:srgbClr val="000000"/>
                </a:solidFill>
                <a:latin typeface="Arial"/>
                <a:ea typeface="Arial"/>
                <a:cs typeface="Arial"/>
                <a:sym typeface="Arial"/>
              </a:rPr>
              <a:t>-</a:t>
            </a:r>
            <a:r>
              <a:rPr lang="en" sz="5200">
                <a:solidFill>
                  <a:srgbClr val="0000FF"/>
                </a:solidFill>
                <a:latin typeface="Arial"/>
                <a:ea typeface="Arial"/>
                <a:cs typeface="Arial"/>
                <a:sym typeface="Arial"/>
              </a:rPr>
              <a:t> </a:t>
            </a:r>
            <a:r>
              <a:rPr lang="en" sz="5200">
                <a:solidFill>
                  <a:srgbClr val="000000"/>
                </a:solidFill>
                <a:latin typeface="Arial"/>
                <a:ea typeface="Arial"/>
                <a:cs typeface="Arial"/>
                <a:sym typeface="Arial"/>
              </a:rPr>
              <a:t>The bank should propose the development and implementation of value-added services like personalised wealth management solutions, priority customer support, or exclusive rewards and benefits designed to incentivise loyalty and retention for customers with higher account balances. The bank can recommend offering competitive interest rates and investment opportunities to customers with higher balances. Assign dedicated relationship managers or advisors to provide personalised support and assistance, fostering trust and loyalty over time.</a:t>
            </a:r>
            <a:endParaRPr sz="5200">
              <a:solidFill>
                <a:srgbClr val="000000"/>
              </a:solidFill>
              <a:latin typeface="Arial"/>
              <a:ea typeface="Arial"/>
              <a:cs typeface="Arial"/>
              <a:sym typeface="Arial"/>
            </a:endParaRPr>
          </a:p>
          <a:p>
            <a:pPr indent="0" lvl="0" marL="0" rtl="0" algn="just">
              <a:spcBef>
                <a:spcPts val="0"/>
              </a:spcBef>
              <a:spcAft>
                <a:spcPts val="0"/>
              </a:spcAft>
              <a:buNone/>
            </a:pPr>
            <a:r>
              <a:t/>
            </a:r>
            <a:endParaRPr b="1" sz="5200">
              <a:solidFill>
                <a:srgbClr val="000000"/>
              </a:solidFill>
              <a:latin typeface="Arial"/>
              <a:ea typeface="Arial"/>
              <a:cs typeface="Arial"/>
              <a:sym typeface="Arial"/>
            </a:endParaRPr>
          </a:p>
          <a:p>
            <a:pPr indent="0" lvl="0" marL="0" rtl="0" algn="just">
              <a:spcBef>
                <a:spcPts val="0"/>
              </a:spcBef>
              <a:spcAft>
                <a:spcPts val="0"/>
              </a:spcAft>
              <a:buNone/>
            </a:pPr>
            <a:r>
              <a:rPr b="1" lang="en" sz="5200">
                <a:solidFill>
                  <a:srgbClr val="000000"/>
                </a:solidFill>
                <a:latin typeface="Arial"/>
                <a:ea typeface="Arial"/>
                <a:cs typeface="Arial"/>
                <a:sym typeface="Arial"/>
              </a:rPr>
              <a:t>Number of Products </a:t>
            </a:r>
            <a:r>
              <a:rPr lang="en" sz="5200">
                <a:solidFill>
                  <a:srgbClr val="000000"/>
                </a:solidFill>
                <a:latin typeface="Arial"/>
                <a:ea typeface="Arial"/>
                <a:cs typeface="Arial"/>
                <a:sym typeface="Arial"/>
              </a:rPr>
              <a:t>-</a:t>
            </a:r>
            <a:r>
              <a:rPr lang="en" sz="5200">
                <a:solidFill>
                  <a:srgbClr val="0000FF"/>
                </a:solidFill>
                <a:latin typeface="Arial"/>
                <a:ea typeface="Arial"/>
                <a:cs typeface="Arial"/>
                <a:sym typeface="Arial"/>
              </a:rPr>
              <a:t> </a:t>
            </a:r>
            <a:r>
              <a:rPr lang="en" sz="5200">
                <a:solidFill>
                  <a:srgbClr val="000000"/>
                </a:solidFill>
                <a:latin typeface="Arial"/>
                <a:ea typeface="Arial"/>
                <a:cs typeface="Arial"/>
                <a:sym typeface="Arial"/>
              </a:rPr>
              <a:t>Bank can implement robust feedback mechanisms to capture customer feedback and insights regarding their experiences with the bank's products and services. Accordingly, the bank can propose the diversification of product offerings like new financial products, enhancing existing services, or creating value-added packages to provide customers with a wider range of options and tailored solutions to meet their diverse needs.</a:t>
            </a:r>
            <a:endParaRPr sz="5200">
              <a:solidFill>
                <a:srgbClr val="000000"/>
              </a:solidFill>
              <a:latin typeface="Arial"/>
              <a:ea typeface="Arial"/>
              <a:cs typeface="Arial"/>
              <a:sym typeface="Arial"/>
            </a:endParaRPr>
          </a:p>
          <a:p>
            <a:pPr indent="0" lvl="0" marL="0" rtl="0" algn="just">
              <a:spcBef>
                <a:spcPts val="0"/>
              </a:spcBef>
              <a:spcAft>
                <a:spcPts val="0"/>
              </a:spcAft>
              <a:buNone/>
            </a:pPr>
            <a:r>
              <a:t/>
            </a:r>
            <a:endParaRPr sz="5200">
              <a:solidFill>
                <a:srgbClr val="000000"/>
              </a:solidFill>
              <a:latin typeface="Arial"/>
              <a:ea typeface="Arial"/>
              <a:cs typeface="Arial"/>
              <a:sym typeface="Arial"/>
            </a:endParaRPr>
          </a:p>
          <a:p>
            <a:pPr indent="0" lvl="0" marL="0" rtl="0" algn="just">
              <a:spcBef>
                <a:spcPts val="0"/>
              </a:spcBef>
              <a:spcAft>
                <a:spcPts val="0"/>
              </a:spcAft>
              <a:buNone/>
            </a:pPr>
            <a:r>
              <a:rPr b="1" lang="en" sz="5200">
                <a:solidFill>
                  <a:srgbClr val="000000"/>
                </a:solidFill>
                <a:latin typeface="Arial"/>
                <a:ea typeface="Arial"/>
                <a:cs typeface="Arial"/>
                <a:sym typeface="Arial"/>
              </a:rPr>
              <a:t>Is Active Member</a:t>
            </a:r>
            <a:r>
              <a:rPr lang="en" sz="5200">
                <a:solidFill>
                  <a:srgbClr val="000000"/>
                </a:solidFill>
                <a:latin typeface="Arial"/>
                <a:ea typeface="Arial"/>
                <a:cs typeface="Arial"/>
                <a:sym typeface="Arial"/>
              </a:rPr>
              <a:t> -</a:t>
            </a:r>
            <a:r>
              <a:rPr lang="en" sz="5200">
                <a:solidFill>
                  <a:srgbClr val="0000FF"/>
                </a:solidFill>
                <a:latin typeface="Arial"/>
                <a:ea typeface="Arial"/>
                <a:cs typeface="Arial"/>
                <a:sym typeface="Arial"/>
              </a:rPr>
              <a:t> </a:t>
            </a:r>
            <a:r>
              <a:rPr lang="en" sz="5200">
                <a:solidFill>
                  <a:srgbClr val="000000"/>
                </a:solidFill>
                <a:latin typeface="Arial"/>
                <a:ea typeface="Arial"/>
                <a:cs typeface="Arial"/>
                <a:sym typeface="Arial"/>
              </a:rPr>
              <a:t>The bank can propose targeted engagement initiatives aimed at reactivating inactive customers and encouraging their continued participation with the bank.</a:t>
            </a:r>
            <a:r>
              <a:rPr lang="en" sz="5200">
                <a:solidFill>
                  <a:srgbClr val="000000"/>
                </a:solidFill>
                <a:highlight>
                  <a:srgbClr val="FFFFFF"/>
                </a:highlight>
                <a:latin typeface="Arial"/>
                <a:ea typeface="Arial"/>
                <a:cs typeface="Arial"/>
                <a:sym typeface="Arial"/>
              </a:rPr>
              <a:t> </a:t>
            </a:r>
            <a:r>
              <a:rPr lang="en" sz="5200">
                <a:solidFill>
                  <a:srgbClr val="000000"/>
                </a:solidFill>
                <a:latin typeface="Arial"/>
                <a:ea typeface="Arial"/>
                <a:cs typeface="Arial"/>
                <a:sym typeface="Arial"/>
              </a:rPr>
              <a:t>This could include personalised communications, special offers, or incentives designed to reignite interest and incentivise activity.</a:t>
            </a:r>
            <a:r>
              <a:rPr lang="en" sz="5200">
                <a:solidFill>
                  <a:srgbClr val="000000"/>
                </a:solidFill>
                <a:highlight>
                  <a:srgbClr val="FFFFFF"/>
                </a:highlight>
                <a:latin typeface="Arial"/>
                <a:ea typeface="Arial"/>
                <a:cs typeface="Arial"/>
                <a:sym typeface="Arial"/>
              </a:rPr>
              <a:t> </a:t>
            </a:r>
            <a:r>
              <a:rPr lang="en" sz="5200">
                <a:solidFill>
                  <a:srgbClr val="000000"/>
                </a:solidFill>
                <a:latin typeface="Arial"/>
                <a:ea typeface="Arial"/>
                <a:cs typeface="Arial"/>
                <a:sym typeface="Arial"/>
              </a:rPr>
              <a:t>By offering perks such as discounts, bonuses, or priority.</a:t>
            </a:r>
            <a:endParaRPr sz="52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t/>
            </a:r>
            <a:endParaRPr b="1" sz="5018">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018">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000000"/>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55" name="Google Shape;155;p21"/>
          <p:cNvPicPr preferRelativeResize="0"/>
          <p:nvPr/>
        </p:nvPicPr>
        <p:blipFill>
          <a:blip r:embed="rId3">
            <a:alphaModFix/>
          </a:blip>
          <a:stretch>
            <a:fillRect/>
          </a:stretch>
        </p:blipFill>
        <p:spPr>
          <a:xfrm>
            <a:off x="660600" y="1137475"/>
            <a:ext cx="1419225" cy="133350"/>
          </a:xfrm>
          <a:prstGeom prst="rect">
            <a:avLst/>
          </a:prstGeom>
          <a:noFill/>
          <a:ln>
            <a:noFill/>
          </a:ln>
        </p:spPr>
      </p:pic>
      <p:pic>
        <p:nvPicPr>
          <p:cNvPr id="156" name="Google Shape;156;p21"/>
          <p:cNvPicPr preferRelativeResize="0"/>
          <p:nvPr/>
        </p:nvPicPr>
        <p:blipFill>
          <a:blip r:embed="rId4">
            <a:alphaModFix/>
          </a:blip>
          <a:stretch>
            <a:fillRect/>
          </a:stretch>
        </p:blipFill>
        <p:spPr>
          <a:xfrm>
            <a:off x="182950" y="1092150"/>
            <a:ext cx="2481575" cy="17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