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Type a quote here.”"/>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2552700" y="0"/>
            <a:ext cx="17339734" cy="975360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258743" y="-673100"/>
            <a:ext cx="10390144" cy="777732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5351574" y="1384300"/>
            <a:ext cx="7872413" cy="6997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5493159" y="2743200"/>
            <a:ext cx="7889605" cy="7012983"/>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4965700"/>
            <a:ext cx="5803900" cy="4346239"/>
          </a:xfrm>
          <a:prstGeom prst="rect">
            <a:avLst/>
          </a:prstGeom>
        </p:spPr>
        <p:txBody>
          <a:bodyPr lIns="91439" tIns="45719" rIns="91439" bIns="45719" anchor="t">
            <a:noAutofit/>
          </a:bodyPr>
          <a:lstStyle/>
          <a:p>
            <a:pPr/>
          </a:p>
        </p:txBody>
      </p:sp>
      <p:sp>
        <p:nvSpPr>
          <p:cNvPr id="84" name="Image"/>
          <p:cNvSpPr/>
          <p:nvPr>
            <p:ph type="pic" sz="quarter" idx="14"/>
          </p:nvPr>
        </p:nvSpPr>
        <p:spPr>
          <a:xfrm>
            <a:off x="6667500" y="444500"/>
            <a:ext cx="5803900" cy="4346239"/>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939561" y="482600"/>
            <a:ext cx="7995295" cy="1068163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uchi Sharma…"/>
          <p:cNvSpPr txBox="1"/>
          <p:nvPr>
            <p:ph type="title"/>
          </p:nvPr>
        </p:nvSpPr>
        <p:spPr>
          <a:xfrm>
            <a:off x="1526612" y="7937500"/>
            <a:ext cx="10464801" cy="1282700"/>
          </a:xfrm>
          <a:prstGeom prst="rect">
            <a:avLst/>
          </a:prstGeom>
          <a:gradFill>
            <a:gsLst>
              <a:gs pos="0">
                <a:srgbClr val="808785"/>
              </a:gs>
              <a:gs pos="100000">
                <a:srgbClr val="B4B4B4"/>
              </a:gs>
            </a:gsLst>
            <a:lin ang="5400000"/>
          </a:gradFill>
        </p:spPr>
        <p:txBody>
          <a:bodyPr/>
          <a:lstStyle/>
          <a:p>
            <a:pPr algn="l" defTabSz="362204">
              <a:spcBef>
                <a:spcPts val="1400"/>
              </a:spcBef>
              <a:defRPr sz="4030">
                <a:solidFill>
                  <a:srgbClr val="E4C973"/>
                </a:solidFill>
                <a:latin typeface="DIN Condensed"/>
                <a:ea typeface="DIN Condensed"/>
                <a:cs typeface="DIN Condensed"/>
                <a:sym typeface="DIN Condensed"/>
              </a:defRPr>
            </a:pPr>
            <a:r>
              <a:t>Suchi Sharma</a:t>
            </a:r>
          </a:p>
          <a:p>
            <a:pPr algn="l" defTabSz="362204">
              <a:spcBef>
                <a:spcPts val="1400"/>
              </a:spcBef>
              <a:defRPr sz="2914">
                <a:solidFill>
                  <a:srgbClr val="E4C973"/>
                </a:solidFill>
                <a:latin typeface="DIN Condensed"/>
                <a:ea typeface="DIN Condensed"/>
                <a:cs typeface="DIN Condensed"/>
                <a:sym typeface="DIN Condensed"/>
              </a:defRPr>
            </a:pPr>
            <a:r>
              <a:t>10-09-24</a:t>
            </a:r>
          </a:p>
        </p:txBody>
      </p:sp>
      <p:sp>
        <p:nvSpPr>
          <p:cNvPr id="120" name="Customer Segmentations Analysis for CRM"/>
          <p:cNvSpPr txBox="1"/>
          <p:nvPr>
            <p:ph type="body" sz="quarter" idx="1"/>
          </p:nvPr>
        </p:nvSpPr>
        <p:spPr>
          <a:xfrm>
            <a:off x="1179948" y="6890808"/>
            <a:ext cx="11158129" cy="1054176"/>
          </a:xfrm>
          <a:prstGeom prst="rect">
            <a:avLst/>
          </a:prstGeom>
        </p:spPr>
        <p:txBody>
          <a:bodyPr/>
          <a:lstStyle>
            <a:lvl1pPr defTabSz="327152">
              <a:defRPr b="1" sz="3920">
                <a:latin typeface="Gill Sans"/>
                <a:ea typeface="Gill Sans"/>
                <a:cs typeface="Gill Sans"/>
                <a:sym typeface="Gill Sans"/>
              </a:defRPr>
            </a:lvl1pPr>
          </a:lstStyle>
          <a:p>
            <a:pPr/>
            <a:r>
              <a:t>Customer Segmentations Analysis for CRM </a:t>
            </a:r>
          </a:p>
        </p:txBody>
      </p:sp>
      <p:pic>
        <p:nvPicPr>
          <p:cNvPr id="121" name="Image" descr="Image"/>
          <p:cNvPicPr>
            <a:picLocks noChangeAspect="1"/>
          </p:cNvPicPr>
          <p:nvPr/>
        </p:nvPicPr>
        <p:blipFill>
          <a:blip r:embed="rId2">
            <a:extLst/>
          </a:blip>
          <a:stretch>
            <a:fillRect/>
          </a:stretch>
        </p:blipFill>
        <p:spPr>
          <a:xfrm>
            <a:off x="965016" y="675208"/>
            <a:ext cx="11646268" cy="612261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9"/>
                                        </p:tgtEl>
                                        <p:attrNameLst>
                                          <p:attrName>style.visibility</p:attrName>
                                        </p:attrNameLst>
                                      </p:cBhvr>
                                      <p:to>
                                        <p:strVal val="visible"/>
                                      </p:to>
                                    </p:set>
                                    <p:animEffect filter="dissolve" transition="in">
                                      <p:cBhvr>
                                        <p:cTn id="7" dur="1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Introduction to CRM Analysis"/>
          <p:cNvSpPr txBox="1"/>
          <p:nvPr>
            <p:ph type="title"/>
          </p:nvPr>
        </p:nvSpPr>
        <p:spPr>
          <a:xfrm>
            <a:off x="355600" y="254000"/>
            <a:ext cx="12293600" cy="1720559"/>
          </a:xfrm>
          <a:prstGeom prst="rect">
            <a:avLst/>
          </a:prstGeom>
        </p:spPr>
        <p:txBody>
          <a:bodyPr/>
          <a:lstStyle>
            <a:lvl1pPr>
              <a:defRPr b="1" cap="none" sz="6200" u="sng">
                <a:solidFill>
                  <a:srgbClr val="C82506"/>
                </a:solidFill>
                <a:latin typeface="Gill Sans"/>
                <a:ea typeface="Gill Sans"/>
                <a:cs typeface="Gill Sans"/>
                <a:sym typeface="Gill Sans"/>
              </a:defRPr>
            </a:lvl1pPr>
          </a:lstStyle>
          <a:p>
            <a:pPr/>
            <a:r>
              <a:t>Introduction to CRM Analysis</a:t>
            </a:r>
          </a:p>
        </p:txBody>
      </p:sp>
      <p:sp>
        <p:nvSpPr>
          <p:cNvPr id="124" name="CRM analysis focuses on understanding and enhancing…"/>
          <p:cNvSpPr txBox="1"/>
          <p:nvPr>
            <p:ph type="body" idx="1"/>
          </p:nvPr>
        </p:nvSpPr>
        <p:spPr>
          <a:xfrm>
            <a:off x="355600" y="1918301"/>
            <a:ext cx="12293600" cy="7124099"/>
          </a:xfrm>
          <a:prstGeom prst="rect">
            <a:avLst/>
          </a:prstGeom>
        </p:spPr>
        <p:txBody>
          <a:bodyPr/>
          <a:lstStyle/>
          <a:p>
            <a:pPr lvl="5" marL="0" indent="0" defTabSz="350520">
              <a:spcBef>
                <a:spcPts val="0"/>
              </a:spcBef>
              <a:buSzTx/>
              <a:buNone/>
              <a:defRPr sz="2280">
                <a:latin typeface="Trebuchet MS"/>
                <a:ea typeface="Trebuchet MS"/>
                <a:cs typeface="Trebuchet MS"/>
                <a:sym typeface="Trebuchet MS"/>
              </a:defRPr>
            </a:pPr>
            <a:r>
              <a:t>           </a:t>
            </a:r>
            <a:r>
              <a:rPr b="1" sz="2460"/>
              <a:t>CRM</a:t>
            </a:r>
            <a:r>
              <a:rPr b="1"/>
              <a:t> </a:t>
            </a:r>
            <a:r>
              <a:t>analysis focuses on understanding and enhancing </a:t>
            </a:r>
          </a:p>
          <a:p>
            <a:pPr lvl="3" marL="0" indent="0" defTabSz="350520">
              <a:lnSpc>
                <a:spcPct val="100000"/>
              </a:lnSpc>
              <a:spcBef>
                <a:spcPts val="0"/>
              </a:spcBef>
              <a:buSzTx/>
              <a:buNone/>
              <a:defRPr sz="2280">
                <a:latin typeface="Trebuchet MS"/>
                <a:ea typeface="Trebuchet MS"/>
                <a:cs typeface="Trebuchet MS"/>
                <a:sym typeface="Trebuchet MS"/>
              </a:defRPr>
            </a:pPr>
            <a:r>
              <a:t>interactions with customers. CRM can be optimised through </a:t>
            </a:r>
          </a:p>
          <a:p>
            <a:pPr lvl="3" marL="0" indent="0" defTabSz="350520">
              <a:lnSpc>
                <a:spcPct val="100000"/>
              </a:lnSpc>
              <a:spcBef>
                <a:spcPts val="0"/>
              </a:spcBef>
              <a:buSzTx/>
              <a:buNone/>
              <a:defRPr sz="2280">
                <a:latin typeface="Trebuchet MS"/>
                <a:ea typeface="Trebuchet MS"/>
                <a:cs typeface="Trebuchet MS"/>
                <a:sym typeface="Trebuchet MS"/>
              </a:defRPr>
            </a:pPr>
            <a:r>
              <a:t>customer segmentation. By analysing Recency, Frequency, and </a:t>
            </a:r>
          </a:p>
          <a:p>
            <a:pPr lvl="3" marL="0" indent="0" defTabSz="350520">
              <a:lnSpc>
                <a:spcPct val="100000"/>
              </a:lnSpc>
              <a:spcBef>
                <a:spcPts val="0"/>
              </a:spcBef>
              <a:buSzTx/>
              <a:buNone/>
              <a:defRPr sz="2280">
                <a:latin typeface="Trebuchet MS"/>
                <a:ea typeface="Trebuchet MS"/>
                <a:cs typeface="Trebuchet MS"/>
                <a:sym typeface="Trebuchet MS"/>
              </a:defRPr>
            </a:pPr>
            <a:r>
              <a:t>Monetary metrics, we identify key customer segments to tailor </a:t>
            </a:r>
          </a:p>
          <a:p>
            <a:pPr lvl="3" marL="0" indent="0" defTabSz="350520">
              <a:lnSpc>
                <a:spcPct val="100000"/>
              </a:lnSpc>
              <a:spcBef>
                <a:spcPts val="0"/>
              </a:spcBef>
              <a:buSzTx/>
              <a:buNone/>
              <a:defRPr sz="2280">
                <a:latin typeface="Trebuchet MS"/>
                <a:ea typeface="Trebuchet MS"/>
                <a:cs typeface="Trebuchet MS"/>
                <a:sym typeface="Trebuchet MS"/>
              </a:defRPr>
            </a:pPr>
            <a:r>
              <a:t>marketing strategies and enhance engagement.</a:t>
            </a:r>
          </a:p>
          <a:p>
            <a:pPr lvl="4" marL="0" indent="0" defTabSz="350520">
              <a:lnSpc>
                <a:spcPct val="100000"/>
              </a:lnSpc>
              <a:spcBef>
                <a:spcPts val="0"/>
              </a:spcBef>
              <a:buSzTx/>
              <a:buNone/>
              <a:defRPr sz="2280">
                <a:latin typeface="Trebuchet MS"/>
                <a:ea typeface="Trebuchet MS"/>
                <a:cs typeface="Trebuchet MS"/>
                <a:sym typeface="Trebuchet MS"/>
              </a:defRPr>
            </a:pPr>
          </a:p>
          <a:p>
            <a:pPr lvl="4" marL="0" indent="0" defTabSz="350520">
              <a:lnSpc>
                <a:spcPct val="100000"/>
              </a:lnSpc>
              <a:spcBef>
                <a:spcPts val="0"/>
              </a:spcBef>
              <a:buSzTx/>
              <a:buNone/>
              <a:defRPr sz="2280">
                <a:latin typeface="Trebuchet MS"/>
                <a:ea typeface="Trebuchet MS"/>
                <a:cs typeface="Trebuchet MS"/>
                <a:sym typeface="Trebuchet MS"/>
              </a:defRPr>
            </a:pPr>
            <a:r>
              <a:t>By segmenting customers based on their purchase </a:t>
            </a:r>
          </a:p>
          <a:p>
            <a:pPr lvl="4" marL="0" indent="0" defTabSz="350520">
              <a:lnSpc>
                <a:spcPct val="100000"/>
              </a:lnSpc>
              <a:spcBef>
                <a:spcPts val="0"/>
              </a:spcBef>
              <a:buSzTx/>
              <a:buNone/>
              <a:defRPr sz="2280">
                <a:latin typeface="Trebuchet MS"/>
                <a:ea typeface="Trebuchet MS"/>
                <a:cs typeface="Trebuchet MS"/>
                <a:sym typeface="Trebuchet MS"/>
              </a:defRPr>
            </a:pPr>
            <a:r>
              <a:t>behaviour, businesses can:</a:t>
            </a:r>
          </a:p>
          <a:p>
            <a:pPr lvl="4" marL="0" indent="0" defTabSz="350520">
              <a:lnSpc>
                <a:spcPct val="100000"/>
              </a:lnSpc>
              <a:spcBef>
                <a:spcPts val="0"/>
              </a:spcBef>
              <a:buSzTx/>
              <a:buNone/>
              <a:defRPr sz="2280"/>
            </a:pPr>
          </a:p>
          <a:p>
            <a:pPr marL="639445" indent="-555625" defTabSz="350520">
              <a:lnSpc>
                <a:spcPct val="100000"/>
              </a:lnSpc>
              <a:spcBef>
                <a:spcPts val="2200"/>
              </a:spcBef>
              <a:buSzPct val="100000"/>
              <a:buFont typeface="Times"/>
              <a:buAutoNum type="arabicPeriod" startAt="1"/>
              <a:defRPr sz="2280">
                <a:latin typeface="Trebuchet MS"/>
                <a:ea typeface="Trebuchet MS"/>
                <a:cs typeface="Trebuchet MS"/>
                <a:sym typeface="Trebuchet MS"/>
              </a:defRPr>
            </a:pPr>
            <a:r>
              <a:rPr b="1" sz="2100" u="sng"/>
              <a:t>Identify Key Customer Segments:</a:t>
            </a:r>
            <a:r>
              <a:t> Determine which customers are most valuable.</a:t>
            </a:r>
          </a:p>
          <a:p>
            <a:pPr marL="639445" indent="-555625" defTabSz="350520">
              <a:lnSpc>
                <a:spcPct val="100000"/>
              </a:lnSpc>
              <a:spcBef>
                <a:spcPts val="2200"/>
              </a:spcBef>
              <a:buSzPct val="100000"/>
              <a:buFont typeface="Times"/>
              <a:buAutoNum type="arabicPeriod" startAt="1"/>
              <a:defRPr sz="2280">
                <a:latin typeface="Trebuchet MS"/>
                <a:ea typeface="Trebuchet MS"/>
                <a:cs typeface="Trebuchet MS"/>
                <a:sym typeface="Trebuchet MS"/>
              </a:defRPr>
            </a:pPr>
            <a:r>
              <a:rPr b="1" sz="2100" u="sng"/>
              <a:t>Personalise Marketing Efforts</a:t>
            </a:r>
            <a:r>
              <a:rPr sz="2100" u="sng"/>
              <a:t>:</a:t>
            </a:r>
            <a:r>
              <a:t> Tailor campaigns to meet the needs of different customer groups.</a:t>
            </a:r>
          </a:p>
          <a:p>
            <a:pPr marL="639445" indent="-555625" defTabSz="350520">
              <a:lnSpc>
                <a:spcPct val="100000"/>
              </a:lnSpc>
              <a:spcBef>
                <a:spcPts val="2200"/>
              </a:spcBef>
              <a:buSzPct val="100000"/>
              <a:buFont typeface="Times"/>
              <a:buAutoNum type="arabicPeriod" startAt="1"/>
              <a:defRPr sz="2280">
                <a:latin typeface="Trebuchet MS"/>
                <a:ea typeface="Trebuchet MS"/>
                <a:cs typeface="Trebuchet MS"/>
                <a:sym typeface="Trebuchet MS"/>
              </a:defRPr>
            </a:pPr>
            <a:r>
              <a:rPr b="1" sz="2100" u="sng"/>
              <a:t>Optimise Business Strategies</a:t>
            </a:r>
            <a:r>
              <a:rPr sz="2100" u="sng"/>
              <a:t>:</a:t>
            </a:r>
            <a:r>
              <a:t> Allocate resources effectively based on customer value and behaviour.</a:t>
            </a:r>
          </a:p>
          <a:p>
            <a:pPr lvl="1" marL="0" indent="0" defTabSz="350520">
              <a:lnSpc>
                <a:spcPct val="100000"/>
              </a:lnSpc>
              <a:spcBef>
                <a:spcPts val="2200"/>
              </a:spcBef>
              <a:buSzTx/>
              <a:buNone/>
              <a:defRPr sz="2280">
                <a:latin typeface="Trebuchet MS"/>
                <a:ea typeface="Trebuchet MS"/>
                <a:cs typeface="Trebuchet MS"/>
                <a:sym typeface="Trebuchet MS"/>
              </a:defRPr>
            </a:pPr>
            <a:r>
              <a:t>In this analysis, we use Recency, Frequency, and Monetary (RFM) metrics to segment customers, providing actionable insights for improving customer engagement and driving business growth.</a:t>
            </a:r>
          </a:p>
        </p:txBody>
      </p:sp>
      <p:sp>
        <p:nvSpPr>
          <p:cNvPr id="125" name="Introduction to CRM Analysis"/>
          <p:cNvSpPr txBox="1"/>
          <p:nvPr/>
        </p:nvSpPr>
        <p:spPr>
          <a:xfrm>
            <a:off x="5710708" y="654050"/>
            <a:ext cx="1964384"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ln w="0" cap="flat">
                  <a:solidFill>
                    <a:srgbClr val="000000"/>
                  </a:solidFill>
                  <a:prstDash val="solid"/>
                  <a:miter lim="400000"/>
                </a:ln>
                <a:noFill/>
                <a:latin typeface="Times"/>
                <a:ea typeface="Times"/>
                <a:cs typeface="Times"/>
                <a:sym typeface="Times"/>
              </a:defRPr>
            </a:lvl1pPr>
          </a:lstStyle>
          <a:p>
            <a:pPr/>
            <a:r>
              <a:t>Introduction to CRM Analysis</a:t>
            </a:r>
          </a:p>
        </p:txBody>
      </p:sp>
      <p:pic>
        <p:nvPicPr>
          <p:cNvPr id="126" name="Image" descr="Image"/>
          <p:cNvPicPr>
            <a:picLocks noChangeAspect="1"/>
          </p:cNvPicPr>
          <p:nvPr/>
        </p:nvPicPr>
        <p:blipFill>
          <a:blip r:embed="rId2">
            <a:extLst/>
          </a:blip>
          <a:stretch>
            <a:fillRect/>
          </a:stretch>
        </p:blipFill>
        <p:spPr>
          <a:xfrm>
            <a:off x="8895531" y="1975316"/>
            <a:ext cx="3902839" cy="260319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Order Summary"/>
          <p:cNvSpPr txBox="1"/>
          <p:nvPr>
            <p:ph type="title"/>
          </p:nvPr>
        </p:nvSpPr>
        <p:spPr>
          <a:xfrm>
            <a:off x="355600" y="254000"/>
            <a:ext cx="12293600" cy="833185"/>
          </a:xfrm>
          <a:prstGeom prst="rect">
            <a:avLst/>
          </a:prstGeom>
        </p:spPr>
        <p:txBody>
          <a:bodyPr/>
          <a:lstStyle>
            <a:lvl1pPr>
              <a:defRPr b="1" cap="none" sz="4400">
                <a:solidFill>
                  <a:srgbClr val="C82506"/>
                </a:solidFill>
                <a:latin typeface="Gill Sans"/>
                <a:ea typeface="Gill Sans"/>
                <a:cs typeface="Gill Sans"/>
                <a:sym typeface="Gill Sans"/>
              </a:defRPr>
            </a:lvl1pPr>
          </a:lstStyle>
          <a:p>
            <a:pPr/>
            <a:r>
              <a:t>Order Summary</a:t>
            </a:r>
          </a:p>
        </p:txBody>
      </p:sp>
      <p:pic>
        <p:nvPicPr>
          <p:cNvPr id="129" name="Screenshot 2024-09-10 at 5.38.21 PM.png" descr="Screenshot 2024-09-10 at 5.38.21 PM.png"/>
          <p:cNvPicPr>
            <a:picLocks noChangeAspect="1"/>
          </p:cNvPicPr>
          <p:nvPr/>
        </p:nvPicPr>
        <p:blipFill>
          <a:blip r:embed="rId2">
            <a:extLst/>
          </a:blip>
          <a:stretch>
            <a:fillRect/>
          </a:stretch>
        </p:blipFill>
        <p:spPr>
          <a:xfrm>
            <a:off x="6698253" y="1094236"/>
            <a:ext cx="5991073" cy="4544249"/>
          </a:xfrm>
          <a:prstGeom prst="rect">
            <a:avLst/>
          </a:prstGeom>
          <a:ln w="12700">
            <a:miter lim="400000"/>
          </a:ln>
        </p:spPr>
      </p:pic>
      <p:pic>
        <p:nvPicPr>
          <p:cNvPr id="130" name="Screenshot 2024-09-10 at 5.52.24 PM.png" descr="Screenshot 2024-09-10 at 5.52.24 PM.png"/>
          <p:cNvPicPr>
            <a:picLocks noChangeAspect="1"/>
          </p:cNvPicPr>
          <p:nvPr/>
        </p:nvPicPr>
        <p:blipFill>
          <a:blip r:embed="rId3">
            <a:extLst/>
          </a:blip>
          <a:stretch>
            <a:fillRect/>
          </a:stretch>
        </p:blipFill>
        <p:spPr>
          <a:xfrm>
            <a:off x="310918" y="6030383"/>
            <a:ext cx="6663236" cy="3574268"/>
          </a:xfrm>
          <a:prstGeom prst="rect">
            <a:avLst/>
          </a:prstGeom>
          <a:ln w="12700">
            <a:miter lim="400000"/>
          </a:ln>
        </p:spPr>
      </p:pic>
      <p:sp>
        <p:nvSpPr>
          <p:cNvPr id="131" name="Number of Orders by Day Insights :…"/>
          <p:cNvSpPr txBox="1"/>
          <p:nvPr/>
        </p:nvSpPr>
        <p:spPr>
          <a:xfrm>
            <a:off x="6979391" y="6228367"/>
            <a:ext cx="6148143" cy="3178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900" u="sng">
                <a:latin typeface="Gill Sans"/>
                <a:ea typeface="Gill Sans"/>
                <a:cs typeface="Gill Sans"/>
                <a:sym typeface="Gill Sans"/>
              </a:defRPr>
            </a:pPr>
            <a:r>
              <a:t>Number of Orders by Day Insights :</a:t>
            </a:r>
          </a:p>
          <a:p>
            <a:pPr algn="l">
              <a:defRPr sz="1900"/>
            </a:pPr>
          </a:p>
          <a:p>
            <a:pPr marL="335721" indent="-335721" algn="l">
              <a:buSzPct val="100000"/>
              <a:buAutoNum type="arabicPeriod" startAt="1"/>
              <a:defRPr sz="1900"/>
            </a:pPr>
            <a:r>
              <a:t>   </a:t>
            </a:r>
            <a:r>
              <a:rPr b="1">
                <a:latin typeface="Gill Sans"/>
                <a:ea typeface="Gill Sans"/>
                <a:cs typeface="Gill Sans"/>
                <a:sym typeface="Gill Sans"/>
              </a:rPr>
              <a:t>Busy Early Days:</a:t>
            </a:r>
            <a:r>
              <a:t> The 8th and 6th days of the month </a:t>
            </a:r>
          </a:p>
          <a:p>
            <a:pPr algn="l">
              <a:defRPr sz="1900"/>
            </a:pPr>
            <a:r>
              <a:t>have the most orders, around </a:t>
            </a:r>
            <a:r>
              <a:rPr b="1">
                <a:latin typeface="Gill Sans"/>
                <a:ea typeface="Gill Sans"/>
                <a:cs typeface="Gill Sans"/>
                <a:sym typeface="Gill Sans"/>
              </a:rPr>
              <a:t>24,000</a:t>
            </a:r>
            <a:r>
              <a:t>.</a:t>
            </a:r>
          </a:p>
          <a:p>
            <a:pPr algn="l">
              <a:defRPr sz="1900"/>
            </a:pPr>
          </a:p>
          <a:p>
            <a:pPr algn="l">
              <a:defRPr sz="1900"/>
            </a:pPr>
            <a:r>
              <a:t>2.    </a:t>
            </a:r>
            <a:r>
              <a:rPr b="1">
                <a:latin typeface="Gill Sans"/>
                <a:ea typeface="Gill Sans"/>
                <a:cs typeface="Gill Sans"/>
                <a:sym typeface="Gill Sans"/>
              </a:rPr>
              <a:t>Gradual Decline:</a:t>
            </a:r>
            <a:r>
              <a:t> As the days progress, the number of </a:t>
            </a:r>
          </a:p>
          <a:p>
            <a:pPr algn="l">
              <a:defRPr sz="1900"/>
            </a:pPr>
            <a:r>
              <a:t>orders steadily declines.</a:t>
            </a:r>
          </a:p>
          <a:p>
            <a:pPr algn="l">
              <a:defRPr sz="1900"/>
            </a:pPr>
          </a:p>
          <a:p>
            <a:pPr algn="l">
              <a:defRPr sz="1900"/>
            </a:pPr>
            <a:r>
              <a:t>3.    </a:t>
            </a:r>
            <a:r>
              <a:rPr b="1">
                <a:latin typeface="Gill Sans"/>
                <a:ea typeface="Gill Sans"/>
                <a:cs typeface="Gill Sans"/>
                <a:sym typeface="Gill Sans"/>
              </a:rPr>
              <a:t>End-of-Month Drop:</a:t>
            </a:r>
            <a:r>
              <a:t> The lowest number of orders </a:t>
            </a:r>
          </a:p>
          <a:p>
            <a:pPr algn="l">
              <a:defRPr sz="1900"/>
            </a:pPr>
            <a:r>
              <a:t>occurs on the last few days of the month (29th-31st), likely </a:t>
            </a:r>
          </a:p>
          <a:p>
            <a:pPr algn="l">
              <a:defRPr sz="1900"/>
            </a:pPr>
            <a:r>
              <a:t>due to budgeting or pay cycle patterns.</a:t>
            </a:r>
          </a:p>
        </p:txBody>
      </p:sp>
      <p:sp>
        <p:nvSpPr>
          <p:cNvPr id="132" name="Number of Orders by Month Insights:…"/>
          <p:cNvSpPr txBox="1"/>
          <p:nvPr/>
        </p:nvSpPr>
        <p:spPr>
          <a:xfrm>
            <a:off x="190500" y="1242950"/>
            <a:ext cx="6499914" cy="3737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900" u="sng">
                <a:latin typeface="Gill Sans"/>
                <a:ea typeface="Gill Sans"/>
                <a:cs typeface="Gill Sans"/>
                <a:sym typeface="Gill Sans"/>
              </a:defRPr>
            </a:pPr>
            <a:r>
              <a:t>Number of Orders by Month Insights:</a:t>
            </a:r>
          </a:p>
          <a:p>
            <a:pPr algn="l">
              <a:defRPr b="1" sz="1900">
                <a:latin typeface="Gill Sans"/>
                <a:ea typeface="Gill Sans"/>
                <a:cs typeface="Gill Sans"/>
                <a:sym typeface="Gill Sans"/>
              </a:defRPr>
            </a:pPr>
          </a:p>
          <a:p>
            <a:pPr lvl="1" algn="l">
              <a:defRPr sz="1900"/>
            </a:pPr>
            <a:r>
              <a:t>1.   </a:t>
            </a:r>
            <a:r>
              <a:rPr b="1">
                <a:latin typeface="Gill Sans"/>
                <a:ea typeface="Gill Sans"/>
                <a:cs typeface="Gill Sans"/>
                <a:sym typeface="Gill Sans"/>
              </a:rPr>
              <a:t>Peak Month:</a:t>
            </a:r>
            <a:r>
              <a:t> November has the highest number of orders, </a:t>
            </a:r>
          </a:p>
          <a:p>
            <a:pPr algn="l">
              <a:defRPr sz="1900"/>
            </a:pPr>
            <a:r>
              <a:t>exceeding </a:t>
            </a:r>
            <a:r>
              <a:rPr b="1">
                <a:latin typeface="Gill Sans"/>
                <a:ea typeface="Gill Sans"/>
                <a:cs typeface="Gill Sans"/>
                <a:sym typeface="Gill Sans"/>
              </a:rPr>
              <a:t>80,000</a:t>
            </a:r>
            <a:r>
              <a:t>. This suggests high activity during the holiday </a:t>
            </a:r>
          </a:p>
          <a:p>
            <a:pPr algn="l">
              <a:defRPr sz="1900"/>
            </a:pPr>
            <a:r>
              <a:t>shopping season.</a:t>
            </a:r>
          </a:p>
          <a:p>
            <a:pPr algn="l">
              <a:defRPr sz="1900"/>
            </a:pPr>
          </a:p>
          <a:p>
            <a:pPr algn="l">
              <a:defRPr sz="1900"/>
            </a:pPr>
            <a:r>
              <a:t>2.   </a:t>
            </a:r>
            <a:r>
              <a:rPr b="1">
                <a:latin typeface="Gill Sans"/>
                <a:ea typeface="Gill Sans"/>
                <a:cs typeface="Gill Sans"/>
                <a:sym typeface="Gill Sans"/>
              </a:rPr>
              <a:t>Steady Decline:</a:t>
            </a:r>
            <a:r>
              <a:t> After November and December, there is a </a:t>
            </a:r>
          </a:p>
          <a:p>
            <a:pPr algn="l">
              <a:defRPr sz="1900"/>
            </a:pPr>
            <a:r>
              <a:t>steady decline in the number of orders, with the lowest numbers </a:t>
            </a:r>
          </a:p>
          <a:p>
            <a:pPr algn="l">
              <a:defRPr sz="1900"/>
            </a:pPr>
            <a:r>
              <a:t>observed in February.</a:t>
            </a:r>
          </a:p>
          <a:p>
            <a:pPr algn="l">
              <a:defRPr sz="1900"/>
            </a:pPr>
          </a:p>
          <a:p>
            <a:pPr algn="l">
              <a:defRPr sz="1900"/>
            </a:pPr>
            <a:r>
              <a:t>3.   </a:t>
            </a:r>
            <a:r>
              <a:rPr b="1">
                <a:latin typeface="Gill Sans"/>
                <a:ea typeface="Gill Sans"/>
                <a:cs typeface="Gill Sans"/>
                <a:sym typeface="Gill Sans"/>
              </a:rPr>
              <a:t>Lowest Months:</a:t>
            </a:r>
            <a:r>
              <a:t> February and April show the least number</a:t>
            </a:r>
          </a:p>
          <a:p>
            <a:pPr algn="l">
              <a:defRPr sz="1900"/>
            </a:pPr>
            <a:r>
              <a:t>of orders, indicating possible seasonality in purchasing behaviour.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Screenshot 2024-10-06 at 8.56.31 AM.png" descr="Screenshot 2024-10-06 at 8.56.31 AM.png"/>
          <p:cNvPicPr>
            <a:picLocks noChangeAspect="1"/>
          </p:cNvPicPr>
          <p:nvPr/>
        </p:nvPicPr>
        <p:blipFill>
          <a:blip r:embed="rId2">
            <a:extLst/>
          </a:blip>
          <a:stretch>
            <a:fillRect/>
          </a:stretch>
        </p:blipFill>
        <p:spPr>
          <a:xfrm>
            <a:off x="414596" y="544117"/>
            <a:ext cx="4406901" cy="3048001"/>
          </a:xfrm>
          <a:prstGeom prst="rect">
            <a:avLst/>
          </a:prstGeom>
          <a:ln w="12700">
            <a:miter lim="400000"/>
          </a:ln>
        </p:spPr>
      </p:pic>
      <p:pic>
        <p:nvPicPr>
          <p:cNvPr id="135" name="Screenshot 2024-10-06 at 8.56.58 AM.png" descr="Screenshot 2024-10-06 at 8.56.58 AM.png"/>
          <p:cNvPicPr>
            <a:picLocks noChangeAspect="1"/>
          </p:cNvPicPr>
          <p:nvPr/>
        </p:nvPicPr>
        <p:blipFill>
          <a:blip r:embed="rId3">
            <a:extLst/>
          </a:blip>
          <a:stretch>
            <a:fillRect/>
          </a:stretch>
        </p:blipFill>
        <p:spPr>
          <a:xfrm>
            <a:off x="8096250" y="626667"/>
            <a:ext cx="4559300" cy="2882901"/>
          </a:xfrm>
          <a:prstGeom prst="rect">
            <a:avLst/>
          </a:prstGeom>
          <a:ln w="12700">
            <a:miter lim="400000"/>
          </a:ln>
        </p:spPr>
      </p:pic>
      <p:pic>
        <p:nvPicPr>
          <p:cNvPr id="136" name="Screenshot 2024-10-06 at 8.57.21 AM.png" descr="Screenshot 2024-10-06 at 8.57.21 AM.png"/>
          <p:cNvPicPr>
            <a:picLocks noChangeAspect="1"/>
          </p:cNvPicPr>
          <p:nvPr/>
        </p:nvPicPr>
        <p:blipFill>
          <a:blip r:embed="rId4">
            <a:extLst/>
          </a:blip>
          <a:stretch>
            <a:fillRect/>
          </a:stretch>
        </p:blipFill>
        <p:spPr>
          <a:xfrm>
            <a:off x="4210050" y="3649136"/>
            <a:ext cx="4584700" cy="3035301"/>
          </a:xfrm>
          <a:prstGeom prst="rect">
            <a:avLst/>
          </a:prstGeom>
          <a:ln w="12700">
            <a:miter lim="400000"/>
          </a:ln>
        </p:spPr>
      </p:pic>
      <p:sp>
        <p:nvSpPr>
          <p:cNvPr id="137" name="Outlier Detection"/>
          <p:cNvSpPr txBox="1"/>
          <p:nvPr/>
        </p:nvSpPr>
        <p:spPr>
          <a:xfrm>
            <a:off x="4387515" y="-91146"/>
            <a:ext cx="42297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608019"/>
                    <a:satOff val="-16379"/>
                    <a:lumOff val="25127"/>
                  </a:schemeClr>
                </a:solidFill>
                <a:latin typeface="Gill Sans"/>
                <a:ea typeface="Gill Sans"/>
                <a:cs typeface="Gill Sans"/>
                <a:sym typeface="Gill Sans"/>
              </a:defRPr>
            </a:lvl1pPr>
          </a:lstStyle>
          <a:p>
            <a:pPr/>
            <a:r>
              <a:t>Outlier Detection</a:t>
            </a:r>
          </a:p>
        </p:txBody>
      </p:sp>
      <p:sp>
        <p:nvSpPr>
          <p:cNvPr id="138" name="Quantity:…"/>
          <p:cNvSpPr txBox="1"/>
          <p:nvPr/>
        </p:nvSpPr>
        <p:spPr>
          <a:xfrm>
            <a:off x="1244600" y="6741454"/>
            <a:ext cx="11019272" cy="26186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54074" indent="-714374" algn="l">
              <a:buClr>
                <a:srgbClr val="212121"/>
              </a:buClr>
              <a:buSzPct val="82000"/>
              <a:buFont typeface="Helvetica"/>
              <a:buAutoNum type="arabicPeriod" startAt="1"/>
              <a:defRPr sz="1900"/>
            </a:pPr>
            <a:r>
              <a:rPr b="1">
                <a:latin typeface="Gill Sans"/>
                <a:ea typeface="Gill Sans"/>
                <a:cs typeface="Gill Sans"/>
                <a:sym typeface="Gill Sans"/>
              </a:rPr>
              <a:t>Quantity:</a:t>
            </a:r>
            <a:endParaRPr b="1">
              <a:latin typeface="Gill Sans"/>
              <a:ea typeface="Gill Sans"/>
              <a:cs typeface="Gill Sans"/>
              <a:sym typeface="Gill Sans"/>
            </a:endParaRPr>
          </a:p>
          <a:p>
            <a:pPr lvl="1" marL="1311274" indent="-714374" algn="l">
              <a:buClr>
                <a:srgbClr val="212121"/>
              </a:buClr>
              <a:buSzPct val="82000"/>
              <a:buFont typeface="Helvetica"/>
              <a:buChar char="◦"/>
              <a:defRPr sz="1900"/>
            </a:pPr>
            <a:r>
              <a:t>Extreme outliers with values above </a:t>
            </a:r>
            <a:r>
              <a:rPr b="1">
                <a:latin typeface="Gill Sans"/>
                <a:ea typeface="Gill Sans"/>
                <a:cs typeface="Gill Sans"/>
                <a:sym typeface="Gill Sans"/>
              </a:rPr>
              <a:t>80,000</a:t>
            </a:r>
            <a:r>
              <a:t>.</a:t>
            </a:r>
          </a:p>
          <a:p>
            <a:pPr lvl="1" marL="1311274" indent="-714374" algn="l">
              <a:buClr>
                <a:srgbClr val="212121"/>
              </a:buClr>
              <a:buSzPct val="82000"/>
              <a:buFont typeface="Helvetica"/>
              <a:buChar char="◦"/>
              <a:defRPr sz="1900"/>
            </a:pPr>
            <a:r>
              <a:t>Most transactions involve much lower quantities, indicating possible bulk orders or errors.</a:t>
            </a:r>
          </a:p>
          <a:p>
            <a:pPr marL="854074" indent="-714374" algn="l">
              <a:buClr>
                <a:srgbClr val="212121"/>
              </a:buClr>
              <a:buSzPct val="82000"/>
              <a:buFont typeface="Helvetica"/>
              <a:buAutoNum type="arabicPeriod" startAt="2"/>
              <a:defRPr b="1" sz="1900">
                <a:latin typeface="Gill Sans"/>
                <a:ea typeface="Gill Sans"/>
                <a:cs typeface="Gill Sans"/>
                <a:sym typeface="Gill Sans"/>
              </a:defRPr>
            </a:pPr>
            <a:r>
              <a:t>UnitPrice:</a:t>
            </a:r>
          </a:p>
          <a:p>
            <a:pPr lvl="1" marL="1311274" indent="-714374" algn="l">
              <a:buClr>
                <a:srgbClr val="212121"/>
              </a:buClr>
              <a:buSzPct val="82000"/>
              <a:buFont typeface="Helvetica"/>
              <a:buChar char="◦"/>
              <a:defRPr sz="1900"/>
            </a:pPr>
            <a:r>
              <a:t>Outliers reach up to </a:t>
            </a:r>
            <a:r>
              <a:rPr b="1">
                <a:latin typeface="Gill Sans"/>
                <a:ea typeface="Gill Sans"/>
                <a:cs typeface="Gill Sans"/>
                <a:sym typeface="Gill Sans"/>
              </a:rPr>
              <a:t>40,000</a:t>
            </a:r>
            <a:r>
              <a:t>, suggesting high-priced items or data issues.</a:t>
            </a:r>
          </a:p>
          <a:p>
            <a:pPr lvl="1" marL="1311274" indent="-714374" algn="l">
              <a:buClr>
                <a:srgbClr val="212121"/>
              </a:buClr>
              <a:buSzPct val="82000"/>
              <a:buFont typeface="Helvetica"/>
              <a:buChar char="◦"/>
              <a:defRPr sz="1900"/>
            </a:pPr>
            <a:r>
              <a:t>Majority of items are low-cost, as prices are clustered at the lower end.</a:t>
            </a:r>
          </a:p>
          <a:p>
            <a:pPr marL="854074" indent="-714374" algn="l">
              <a:buClr>
                <a:srgbClr val="212121"/>
              </a:buClr>
              <a:buSzPct val="82000"/>
              <a:buFont typeface="Helvetica"/>
              <a:buAutoNum type="arabicPeriod" startAt="2"/>
              <a:defRPr b="1" sz="1900">
                <a:latin typeface="Gill Sans"/>
                <a:ea typeface="Gill Sans"/>
                <a:cs typeface="Gill Sans"/>
                <a:sym typeface="Gill Sans"/>
              </a:defRPr>
            </a:pPr>
            <a:r>
              <a:t>TotalSale:</a:t>
            </a:r>
          </a:p>
          <a:p>
            <a:pPr lvl="1" marL="1311274" indent="-714374" algn="l">
              <a:buClr>
                <a:srgbClr val="212121"/>
              </a:buClr>
              <a:buSzPct val="82000"/>
              <a:buFont typeface="Helvetica"/>
              <a:buChar char="◦"/>
              <a:defRPr sz="1900"/>
            </a:pPr>
            <a:r>
              <a:t>Large outliers with sales reaching </a:t>
            </a:r>
            <a:r>
              <a:rPr b="1">
                <a:latin typeface="Gill Sans"/>
                <a:ea typeface="Gill Sans"/>
                <a:cs typeface="Gill Sans"/>
                <a:sym typeface="Gill Sans"/>
              </a:rPr>
              <a:t>150,000</a:t>
            </a:r>
            <a:r>
              <a:t>.</a:t>
            </a:r>
          </a:p>
          <a:p>
            <a:pPr lvl="1" marL="1311274" indent="-714374" algn="l">
              <a:buClr>
                <a:srgbClr val="212121"/>
              </a:buClr>
              <a:buSzPct val="82000"/>
              <a:buFont typeface="Helvetica"/>
              <a:buChar char="◦"/>
              <a:defRPr sz="1900"/>
            </a:pPr>
            <a:r>
              <a:t>Most transactions have smaller totals, with outliers indicating bulk purchases or anomalies.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Screenshot 2024-09-10 at 5.35.42 PM.png" descr="Screenshot 2024-09-10 at 5.35.42 PM.png"/>
          <p:cNvPicPr>
            <a:picLocks noChangeAspect="1"/>
          </p:cNvPicPr>
          <p:nvPr/>
        </p:nvPicPr>
        <p:blipFill>
          <a:blip r:embed="rId2">
            <a:extLst/>
          </a:blip>
          <a:stretch>
            <a:fillRect/>
          </a:stretch>
        </p:blipFill>
        <p:spPr>
          <a:xfrm>
            <a:off x="4932195" y="3683344"/>
            <a:ext cx="7989632" cy="5815912"/>
          </a:xfrm>
          <a:prstGeom prst="rect">
            <a:avLst/>
          </a:prstGeom>
          <a:ln w="12700">
            <a:miter lim="400000"/>
          </a:ln>
        </p:spPr>
      </p:pic>
      <p:pic>
        <p:nvPicPr>
          <p:cNvPr id="141" name="Screenshot 2024-09-10 at 5.41.21 PM.png" descr="Screenshot 2024-09-10 at 5.41.21 PM.png"/>
          <p:cNvPicPr>
            <a:picLocks noChangeAspect="1"/>
          </p:cNvPicPr>
          <p:nvPr/>
        </p:nvPicPr>
        <p:blipFill>
          <a:blip r:embed="rId3">
            <a:extLst/>
          </a:blip>
          <a:stretch>
            <a:fillRect/>
          </a:stretch>
        </p:blipFill>
        <p:spPr>
          <a:xfrm>
            <a:off x="262981" y="1077107"/>
            <a:ext cx="4684486" cy="3554838"/>
          </a:xfrm>
          <a:prstGeom prst="rect">
            <a:avLst/>
          </a:prstGeom>
          <a:ln w="12700">
            <a:miter lim="400000"/>
          </a:ln>
        </p:spPr>
      </p:pic>
      <p:sp>
        <p:nvSpPr>
          <p:cNvPr id="142" name="Order Summary"/>
          <p:cNvSpPr txBox="1"/>
          <p:nvPr>
            <p:ph type="title"/>
          </p:nvPr>
        </p:nvSpPr>
        <p:spPr>
          <a:xfrm>
            <a:off x="355600" y="254000"/>
            <a:ext cx="12293600" cy="833185"/>
          </a:xfrm>
          <a:prstGeom prst="rect">
            <a:avLst/>
          </a:prstGeom>
        </p:spPr>
        <p:txBody>
          <a:bodyPr/>
          <a:lstStyle>
            <a:lvl1pPr>
              <a:defRPr b="1" cap="none" sz="4400">
                <a:solidFill>
                  <a:srgbClr val="C82506"/>
                </a:solidFill>
                <a:latin typeface="Gill Sans"/>
                <a:ea typeface="Gill Sans"/>
                <a:cs typeface="Gill Sans"/>
                <a:sym typeface="Gill Sans"/>
              </a:defRPr>
            </a:lvl1pPr>
          </a:lstStyle>
          <a:p>
            <a:pPr/>
            <a:r>
              <a:t>Order Summary</a:t>
            </a:r>
          </a:p>
        </p:txBody>
      </p:sp>
      <p:sp>
        <p:nvSpPr>
          <p:cNvPr id="143" name="Number of Order by Year Insights :…"/>
          <p:cNvSpPr txBox="1"/>
          <p:nvPr/>
        </p:nvSpPr>
        <p:spPr>
          <a:xfrm>
            <a:off x="5086835" y="1161181"/>
            <a:ext cx="7680351" cy="18559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algn="l">
              <a:defRPr b="1" sz="2000" u="sng">
                <a:latin typeface="Gill Sans"/>
                <a:ea typeface="Gill Sans"/>
                <a:cs typeface="Gill Sans"/>
                <a:sym typeface="Gill Sans"/>
              </a:defRPr>
            </a:pPr>
            <a:r>
              <a:t>Number of Order by Year Insights :  </a:t>
            </a:r>
          </a:p>
          <a:p>
            <a:pPr lvl="2" algn="l">
              <a:defRPr sz="2000"/>
            </a:pPr>
          </a:p>
          <a:p>
            <a:pPr lvl="2" algn="l">
              <a:defRPr sz="2000"/>
            </a:pPr>
            <a:r>
              <a:t>1.   </a:t>
            </a:r>
            <a:r>
              <a:rPr b="1">
                <a:latin typeface="Gill Sans"/>
                <a:ea typeface="Gill Sans"/>
                <a:cs typeface="Gill Sans"/>
                <a:sym typeface="Gill Sans"/>
              </a:rPr>
              <a:t>Significant growth</a:t>
            </a:r>
            <a:r>
              <a:t> in the number of order </a:t>
            </a:r>
            <a:r>
              <a:rPr b="1">
                <a:latin typeface="Gill Sans"/>
                <a:ea typeface="Gill Sans"/>
                <a:cs typeface="Gill Sans"/>
                <a:sym typeface="Gill Sans"/>
              </a:rPr>
              <a:t>from 2010 to 2011.</a:t>
            </a:r>
            <a:endParaRPr b="1">
              <a:latin typeface="Gill Sans"/>
              <a:ea typeface="Gill Sans"/>
              <a:cs typeface="Gill Sans"/>
              <a:sym typeface="Gill Sans"/>
            </a:endParaRPr>
          </a:p>
          <a:p>
            <a:pPr lvl="2" algn="l">
              <a:defRPr sz="2000"/>
            </a:pPr>
            <a:endParaRPr b="1">
              <a:latin typeface="Gill Sans"/>
              <a:ea typeface="Gill Sans"/>
              <a:cs typeface="Gill Sans"/>
              <a:sym typeface="Gill Sans"/>
            </a:endParaRPr>
          </a:p>
          <a:p>
            <a:pPr lvl="2" algn="l">
              <a:defRPr sz="2000"/>
            </a:pPr>
            <a:r>
              <a:t>2.   </a:t>
            </a:r>
            <a:r>
              <a:rPr b="1">
                <a:latin typeface="Gill Sans"/>
                <a:ea typeface="Gill Sans"/>
                <a:cs typeface="Gill Sans"/>
                <a:sym typeface="Gill Sans"/>
              </a:rPr>
              <a:t>Order in 2011 are almost 5X higher,</a:t>
            </a:r>
            <a:r>
              <a:t> indicating rapid business </a:t>
            </a:r>
          </a:p>
          <a:p>
            <a:pPr lvl="1" algn="l">
              <a:defRPr sz="2000"/>
            </a:pPr>
            <a:r>
              <a:t>expansion or increased customer demand during that period.</a:t>
            </a:r>
          </a:p>
        </p:txBody>
      </p:sp>
      <p:sp>
        <p:nvSpPr>
          <p:cNvPr id="144" name="Revenue by Country Insights :…"/>
          <p:cNvSpPr txBox="1"/>
          <p:nvPr/>
        </p:nvSpPr>
        <p:spPr>
          <a:xfrm>
            <a:off x="52905" y="5979876"/>
            <a:ext cx="5104638" cy="31532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2100" u="sng">
                <a:latin typeface="Gill Sans"/>
                <a:ea typeface="Gill Sans"/>
                <a:cs typeface="Gill Sans"/>
                <a:sym typeface="Gill Sans"/>
              </a:defRPr>
            </a:pPr>
            <a:r>
              <a:t>Revenue by Country Insights : </a:t>
            </a:r>
          </a:p>
          <a:p>
            <a:pPr algn="l">
              <a:defRPr b="1" sz="2100">
                <a:latin typeface="Gill Sans"/>
                <a:ea typeface="Gill Sans"/>
                <a:cs typeface="Gill Sans"/>
                <a:sym typeface="Gill Sans"/>
              </a:defRPr>
            </a:pPr>
          </a:p>
          <a:p>
            <a:pPr marL="371060" indent="-371060" algn="l">
              <a:buSzPct val="100000"/>
              <a:buAutoNum type="arabicPeriod" startAt="1"/>
              <a:defRPr sz="2100"/>
            </a:pPr>
            <a:r>
              <a:t>  The </a:t>
            </a:r>
            <a:r>
              <a:rPr b="1">
                <a:latin typeface="Gill Sans"/>
                <a:ea typeface="Gill Sans"/>
                <a:cs typeface="Gill Sans"/>
                <a:sym typeface="Gill Sans"/>
              </a:rPr>
              <a:t>United Kingdom</a:t>
            </a:r>
            <a:r>
              <a:t> dominates in </a:t>
            </a:r>
          </a:p>
          <a:p>
            <a:pPr algn="l">
              <a:defRPr sz="2100"/>
            </a:pPr>
            <a:r>
              <a:t>revenue, contributing more than </a:t>
            </a:r>
            <a:r>
              <a:rPr b="1">
                <a:latin typeface="Gill Sans"/>
                <a:ea typeface="Gill Sans"/>
                <a:cs typeface="Gill Sans"/>
                <a:sym typeface="Gill Sans"/>
              </a:rPr>
              <a:t>8 million</a:t>
            </a:r>
            <a:r>
              <a:t>,  </a:t>
            </a:r>
          </a:p>
          <a:p>
            <a:pPr algn="l">
              <a:defRPr sz="2100"/>
            </a:pPr>
            <a:r>
              <a:t>far surpassing other countries.</a:t>
            </a:r>
          </a:p>
          <a:p>
            <a:pPr algn="l">
              <a:defRPr sz="2100"/>
            </a:pPr>
          </a:p>
          <a:p>
            <a:pPr algn="l">
              <a:defRPr sz="2100"/>
            </a:pPr>
            <a:r>
              <a:t>2.   Countries like the </a:t>
            </a:r>
            <a:r>
              <a:rPr b="1">
                <a:latin typeface="Gill Sans"/>
                <a:ea typeface="Gill Sans"/>
                <a:cs typeface="Gill Sans"/>
                <a:sym typeface="Gill Sans"/>
              </a:rPr>
              <a:t>Netherlands, </a:t>
            </a:r>
            <a:endParaRPr b="1">
              <a:latin typeface="Gill Sans"/>
              <a:ea typeface="Gill Sans"/>
              <a:cs typeface="Gill Sans"/>
              <a:sym typeface="Gill Sans"/>
            </a:endParaRPr>
          </a:p>
          <a:p>
            <a:pPr algn="l">
              <a:defRPr sz="2100"/>
            </a:pPr>
            <a:r>
              <a:rPr b="1">
                <a:latin typeface="Gill Sans"/>
                <a:ea typeface="Gill Sans"/>
                <a:cs typeface="Gill Sans"/>
                <a:sym typeface="Gill Sans"/>
              </a:rPr>
              <a:t>Germany, France, and Australia</a:t>
            </a:r>
            <a:r>
              <a:t> show </a:t>
            </a:r>
          </a:p>
          <a:p>
            <a:pPr algn="l">
              <a:defRPr sz="2100"/>
            </a:pPr>
            <a:r>
              <a:t>minor contributions in comparison, suggesting </a:t>
            </a:r>
          </a:p>
          <a:p>
            <a:pPr algn="l">
              <a:defRPr sz="2100"/>
            </a:pPr>
            <a:r>
              <a:t>heavy reliance on the UK market.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ustomer Segmentation Analysis using RFP"/>
          <p:cNvSpPr txBox="1"/>
          <p:nvPr>
            <p:ph type="title"/>
          </p:nvPr>
        </p:nvSpPr>
        <p:spPr>
          <a:xfrm>
            <a:off x="1358900" y="188114"/>
            <a:ext cx="10464800" cy="1130301"/>
          </a:xfrm>
          <a:prstGeom prst="rect">
            <a:avLst/>
          </a:prstGeom>
        </p:spPr>
        <p:txBody>
          <a:bodyPr/>
          <a:lstStyle>
            <a:lvl1pPr defTabSz="461518">
              <a:defRPr b="1" cap="none" sz="3634">
                <a:solidFill>
                  <a:srgbClr val="C82506"/>
                </a:solidFill>
                <a:latin typeface="Gill Sans"/>
                <a:ea typeface="Gill Sans"/>
                <a:cs typeface="Gill Sans"/>
                <a:sym typeface="Gill Sans"/>
              </a:defRPr>
            </a:lvl1pPr>
          </a:lstStyle>
          <a:p>
            <a:pPr/>
            <a:r>
              <a:t>Customer Segmentation Analysis using RFP</a:t>
            </a:r>
          </a:p>
        </p:txBody>
      </p:sp>
      <p:pic>
        <p:nvPicPr>
          <p:cNvPr id="147" name="Screenshot 2024-09-10 at 6.01.28 PM.png" descr="Screenshot 2024-09-10 at 6.01.28 PM.png"/>
          <p:cNvPicPr>
            <a:picLocks noChangeAspect="1"/>
          </p:cNvPicPr>
          <p:nvPr/>
        </p:nvPicPr>
        <p:blipFill>
          <a:blip r:embed="rId2">
            <a:extLst/>
          </a:blip>
          <a:stretch>
            <a:fillRect/>
          </a:stretch>
        </p:blipFill>
        <p:spPr>
          <a:xfrm>
            <a:off x="2574051" y="1242197"/>
            <a:ext cx="6700662" cy="4713688"/>
          </a:xfrm>
          <a:prstGeom prst="rect">
            <a:avLst/>
          </a:prstGeom>
          <a:ln w="25400">
            <a:miter lim="400000"/>
          </a:ln>
          <a:effectLst>
            <a:outerShdw sx="100000" sy="100000" kx="0" ky="0" algn="b" rotWithShape="0" blurRad="127000" dist="76200" dir="5520000">
              <a:srgbClr val="000000">
                <a:alpha val="60000"/>
              </a:srgbClr>
            </a:outerShdw>
          </a:effectLst>
        </p:spPr>
      </p:pic>
      <p:sp>
        <p:nvSpPr>
          <p:cNvPr id="148" name="Average Customers (1374):…"/>
          <p:cNvSpPr txBox="1"/>
          <p:nvPr/>
        </p:nvSpPr>
        <p:spPr>
          <a:xfrm>
            <a:off x="66800" y="6095630"/>
            <a:ext cx="12871200" cy="3302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54075" indent="-714375" algn="just">
              <a:buClr>
                <a:srgbClr val="212121"/>
              </a:buClr>
              <a:buSzPct val="82000"/>
              <a:buFont typeface="Helvetica"/>
              <a:buAutoNum type="arabicPeriod" startAt="1"/>
              <a:defRPr b="1" sz="1700">
                <a:latin typeface="Gill Sans"/>
                <a:ea typeface="Gill Sans"/>
                <a:cs typeface="Gill Sans"/>
                <a:sym typeface="Gill Sans"/>
              </a:defRPr>
            </a:pPr>
            <a:r>
              <a:t>Average Customers (1374):</a:t>
            </a:r>
          </a:p>
          <a:p>
            <a:pPr lvl="1" marL="1311275" indent="-714375" algn="just">
              <a:buClr>
                <a:srgbClr val="212121"/>
              </a:buClr>
              <a:buSzPct val="82000"/>
              <a:buFont typeface="Helvetica"/>
              <a:buChar char="◦"/>
              <a:defRPr sz="1700"/>
            </a:pPr>
            <a:r>
              <a:t>This segment represents the bulk of your customer base. These are customers with average engagement and spending patterns, contributing moderately to the business.</a:t>
            </a:r>
          </a:p>
          <a:p>
            <a:pPr marL="854075" indent="-714375" algn="just">
              <a:buClr>
                <a:srgbClr val="212121"/>
              </a:buClr>
              <a:buSzPct val="82000"/>
              <a:buFont typeface="Helvetica"/>
              <a:buAutoNum type="arabicPeriod" startAt="1"/>
              <a:defRPr b="1" sz="1700">
                <a:latin typeface="Gill Sans"/>
                <a:ea typeface="Gill Sans"/>
                <a:cs typeface="Gill Sans"/>
                <a:sym typeface="Gill Sans"/>
              </a:defRPr>
            </a:pPr>
            <a:r>
              <a:t>Best Customers (466):</a:t>
            </a:r>
          </a:p>
          <a:p>
            <a:pPr lvl="1" marL="1311275" indent="-714375" algn="just">
              <a:buClr>
                <a:srgbClr val="212121"/>
              </a:buClr>
              <a:buSzPct val="82000"/>
              <a:buFont typeface="Helvetica"/>
              <a:buChar char="◦"/>
              <a:defRPr sz="1700"/>
            </a:pPr>
            <a:r>
              <a:t>A </a:t>
            </a:r>
            <a:r>
              <a:rPr b="1">
                <a:latin typeface="Gill Sans"/>
                <a:ea typeface="Gill Sans"/>
                <a:cs typeface="Gill Sans"/>
                <a:sym typeface="Gill Sans"/>
              </a:rPr>
              <a:t>small but highly valuable</a:t>
            </a:r>
            <a:r>
              <a:t> group. These customers are the most loyal, with high spending, and likely to generate the most revenue. Focused efforts to retain and reward this group can maximize long-term value.</a:t>
            </a:r>
          </a:p>
          <a:p>
            <a:pPr marL="854075" indent="-714375" algn="just">
              <a:buClr>
                <a:srgbClr val="212121"/>
              </a:buClr>
              <a:buSzPct val="82000"/>
              <a:buFont typeface="Helvetica"/>
              <a:buAutoNum type="arabicPeriod" startAt="3"/>
              <a:defRPr b="1" sz="1700">
                <a:latin typeface="Gill Sans"/>
                <a:ea typeface="Gill Sans"/>
                <a:cs typeface="Gill Sans"/>
                <a:sym typeface="Gill Sans"/>
              </a:defRPr>
            </a:pPr>
            <a:r>
              <a:t>Loyal Customers (1232):</a:t>
            </a:r>
          </a:p>
          <a:p>
            <a:pPr lvl="1" marL="1311275" indent="-714375" algn="just">
              <a:buClr>
                <a:srgbClr val="212121"/>
              </a:buClr>
              <a:buSzPct val="82000"/>
              <a:buFont typeface="Helvetica"/>
              <a:buChar char="◦"/>
              <a:defRPr sz="1700"/>
            </a:pPr>
            <a:r>
              <a:t>This segment indicates customers who consistently return. They may not spend as much as the "Best Customers," but their repeat purchases add stability and predictability to revenue streams. Building stronger relationships with this group can elevate them to "Best Customers."</a:t>
            </a:r>
          </a:p>
          <a:p>
            <a:pPr marL="854075" indent="-714375" algn="just">
              <a:buClr>
                <a:srgbClr val="212121"/>
              </a:buClr>
              <a:buSzPct val="82000"/>
              <a:buFont typeface="Helvetica"/>
              <a:buAutoNum type="arabicPeriod" startAt="4"/>
              <a:defRPr b="1" sz="1700">
                <a:latin typeface="Gill Sans"/>
                <a:ea typeface="Gill Sans"/>
                <a:cs typeface="Gill Sans"/>
                <a:sym typeface="Gill Sans"/>
              </a:defRPr>
            </a:pPr>
            <a:r>
              <a:t>Low Value Customers (1300):</a:t>
            </a:r>
          </a:p>
          <a:p>
            <a:pPr lvl="1" marL="1311275" indent="-714375" algn="just">
              <a:buClr>
                <a:srgbClr val="212121"/>
              </a:buClr>
              <a:buSzPct val="82000"/>
              <a:buFont typeface="Helvetica"/>
              <a:buChar char="◦"/>
              <a:defRPr sz="1700"/>
            </a:pPr>
            <a:r>
              <a:t>Although sizeable, this group contributes the least to revenue. They may make infrequent or small purchases. Efforts like targeted promotions or re-engagement campaigns could help improve their value or transition them to higher segments.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Screenshot 2024-09-10 at 6.06.12 PM.png" descr="Screenshot 2024-09-10 at 6.06.12 PM.png"/>
          <p:cNvPicPr>
            <a:picLocks noChangeAspect="1"/>
          </p:cNvPicPr>
          <p:nvPr/>
        </p:nvPicPr>
        <p:blipFill>
          <a:blip r:embed="rId2">
            <a:extLst/>
          </a:blip>
          <a:stretch>
            <a:fillRect/>
          </a:stretch>
        </p:blipFill>
        <p:spPr>
          <a:xfrm>
            <a:off x="120749" y="5684813"/>
            <a:ext cx="6263879" cy="3377367"/>
          </a:xfrm>
          <a:prstGeom prst="rect">
            <a:avLst/>
          </a:prstGeom>
          <a:ln w="12700">
            <a:miter lim="400000"/>
          </a:ln>
        </p:spPr>
      </p:pic>
      <p:pic>
        <p:nvPicPr>
          <p:cNvPr id="151" name="Screenshot 2024-09-10 at 6.06.44 PM.png" descr="Screenshot 2024-09-10 at 6.06.44 PM.png"/>
          <p:cNvPicPr>
            <a:picLocks noChangeAspect="1"/>
          </p:cNvPicPr>
          <p:nvPr/>
        </p:nvPicPr>
        <p:blipFill>
          <a:blip r:embed="rId3">
            <a:extLst/>
          </a:blip>
          <a:stretch>
            <a:fillRect/>
          </a:stretch>
        </p:blipFill>
        <p:spPr>
          <a:xfrm>
            <a:off x="5949033" y="1136242"/>
            <a:ext cx="6974134" cy="3754680"/>
          </a:xfrm>
          <a:prstGeom prst="rect">
            <a:avLst/>
          </a:prstGeom>
          <a:ln w="12700">
            <a:miter lim="400000"/>
          </a:ln>
        </p:spPr>
      </p:pic>
      <p:sp>
        <p:nvSpPr>
          <p:cNvPr id="152" name="Insights"/>
          <p:cNvSpPr txBox="1"/>
          <p:nvPr/>
        </p:nvSpPr>
        <p:spPr>
          <a:xfrm>
            <a:off x="183625" y="6350"/>
            <a:ext cx="12637550" cy="74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400">
                <a:solidFill>
                  <a:srgbClr val="C82506"/>
                </a:solidFill>
                <a:latin typeface="Gill Sans"/>
                <a:ea typeface="Gill Sans"/>
                <a:cs typeface="Gill Sans"/>
                <a:sym typeface="Gill Sans"/>
              </a:defRPr>
            </a:lvl1pPr>
          </a:lstStyle>
          <a:p>
            <a:pPr/>
            <a:r>
              <a:t>Insights</a:t>
            </a:r>
          </a:p>
        </p:txBody>
      </p:sp>
      <p:sp>
        <p:nvSpPr>
          <p:cNvPr id="153" name="Popular Shopping Hours Insights :…"/>
          <p:cNvSpPr txBox="1"/>
          <p:nvPr/>
        </p:nvSpPr>
        <p:spPr>
          <a:xfrm>
            <a:off x="190500" y="1131638"/>
            <a:ext cx="5711206" cy="35606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a:defRPr b="1" sz="2200" u="sng">
                <a:latin typeface="Gill Sans"/>
                <a:ea typeface="Gill Sans"/>
                <a:cs typeface="Gill Sans"/>
                <a:sym typeface="Gill Sans"/>
              </a:defRPr>
            </a:pPr>
            <a:r>
              <a:t>Popular Shopping Hours Insights :</a:t>
            </a:r>
          </a:p>
          <a:p>
            <a:pPr algn="just">
              <a:defRPr b="1" sz="1800">
                <a:latin typeface="Gill Sans"/>
                <a:ea typeface="Gill Sans"/>
                <a:cs typeface="Gill Sans"/>
                <a:sym typeface="Gill Sans"/>
              </a:defRPr>
            </a:pPr>
          </a:p>
          <a:p>
            <a:pPr algn="just">
              <a:defRPr sz="1800"/>
            </a:pPr>
            <a:r>
              <a:rPr b="1">
                <a:latin typeface="Gill Sans"/>
                <a:ea typeface="Gill Sans"/>
                <a:cs typeface="Gill Sans"/>
                <a:sym typeface="Gill Sans"/>
              </a:rPr>
              <a:t>Peak Hours:</a:t>
            </a:r>
            <a:r>
              <a:t> The highest number of transactions happen </a:t>
            </a:r>
          </a:p>
          <a:p>
            <a:pPr algn="just">
              <a:defRPr sz="1800"/>
            </a:pPr>
            <a:r>
              <a:t>between </a:t>
            </a:r>
            <a:r>
              <a:rPr b="1">
                <a:latin typeface="Gill Sans"/>
                <a:ea typeface="Gill Sans"/>
                <a:cs typeface="Gill Sans"/>
                <a:sym typeface="Gill Sans"/>
              </a:rPr>
              <a:t>12 PM to 3 PM</a:t>
            </a:r>
            <a:r>
              <a:t>, with the most transactions </a:t>
            </a:r>
          </a:p>
          <a:p>
            <a:pPr algn="just">
              <a:defRPr sz="1800"/>
            </a:pPr>
            <a:r>
              <a:t>occurring around </a:t>
            </a:r>
            <a:r>
              <a:rPr b="1">
                <a:latin typeface="Gill Sans"/>
                <a:ea typeface="Gill Sans"/>
                <a:cs typeface="Gill Sans"/>
                <a:sym typeface="Gill Sans"/>
              </a:rPr>
              <a:t>12 PM</a:t>
            </a:r>
            <a:r>
              <a:t> and </a:t>
            </a:r>
            <a:r>
              <a:rPr b="1">
                <a:latin typeface="Gill Sans"/>
                <a:ea typeface="Gill Sans"/>
                <a:cs typeface="Gill Sans"/>
                <a:sym typeface="Gill Sans"/>
              </a:rPr>
              <a:t>1 PM</a:t>
            </a:r>
            <a:r>
              <a:t>.</a:t>
            </a:r>
          </a:p>
          <a:p>
            <a:pPr algn="just">
              <a:defRPr sz="1800"/>
            </a:pPr>
          </a:p>
          <a:p>
            <a:pPr algn="just">
              <a:defRPr sz="1800"/>
            </a:pPr>
            <a:r>
              <a:rPr b="1">
                <a:latin typeface="Gill Sans"/>
                <a:ea typeface="Gill Sans"/>
                <a:cs typeface="Gill Sans"/>
                <a:sym typeface="Gill Sans"/>
              </a:rPr>
              <a:t>Late Afternoon Decline:</a:t>
            </a:r>
            <a:r>
              <a:t> After 3 PM, there's a </a:t>
            </a:r>
          </a:p>
          <a:p>
            <a:pPr algn="just">
              <a:defRPr sz="1800"/>
            </a:pPr>
            <a:r>
              <a:t>noticeable decline in transactions, especially after </a:t>
            </a:r>
            <a:r>
              <a:rPr b="1">
                <a:latin typeface="Gill Sans"/>
                <a:ea typeface="Gill Sans"/>
                <a:cs typeface="Gill Sans"/>
                <a:sym typeface="Gill Sans"/>
              </a:rPr>
              <a:t>4 PM</a:t>
            </a:r>
            <a:r>
              <a:t>, which</a:t>
            </a:r>
          </a:p>
          <a:p>
            <a:pPr algn="just">
              <a:defRPr sz="1800"/>
            </a:pPr>
            <a:r>
              <a:t> continues through the rest of the day.</a:t>
            </a:r>
          </a:p>
          <a:p>
            <a:pPr algn="just">
              <a:defRPr sz="1800"/>
            </a:pPr>
          </a:p>
          <a:p>
            <a:pPr algn="just">
              <a:defRPr sz="1800"/>
            </a:pPr>
            <a:r>
              <a:rPr b="1">
                <a:latin typeface="Gill Sans"/>
                <a:ea typeface="Gill Sans"/>
                <a:cs typeface="Gill Sans"/>
                <a:sym typeface="Gill Sans"/>
              </a:rPr>
              <a:t>Low Activity Hours:</a:t>
            </a:r>
            <a:r>
              <a:t> Early morning (before 10 AM) </a:t>
            </a:r>
          </a:p>
          <a:p>
            <a:pPr algn="just">
              <a:defRPr sz="1800"/>
            </a:pPr>
            <a:r>
              <a:t>and late evening (after 6 PM) see the least shopping activity, </a:t>
            </a:r>
          </a:p>
          <a:p>
            <a:pPr algn="just">
              <a:defRPr sz="1800"/>
            </a:pPr>
            <a:r>
              <a:t>with very few transactions during these hours.</a:t>
            </a:r>
          </a:p>
        </p:txBody>
      </p:sp>
      <p:sp>
        <p:nvSpPr>
          <p:cNvPr id="154" name="Distribution of Average Days Between Purchases Insights :…"/>
          <p:cNvSpPr txBox="1"/>
          <p:nvPr/>
        </p:nvSpPr>
        <p:spPr>
          <a:xfrm>
            <a:off x="6401581" y="5808296"/>
            <a:ext cx="6907561" cy="38774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a:defRPr b="1" sz="1800" u="sng">
                <a:latin typeface="Gill Sans"/>
                <a:ea typeface="Gill Sans"/>
                <a:cs typeface="Gill Sans"/>
                <a:sym typeface="Gill Sans"/>
              </a:defRPr>
            </a:pPr>
            <a:r>
              <a:t>Distribution of Average Days Between Purchases Insights :</a:t>
            </a:r>
          </a:p>
          <a:p>
            <a:pPr algn="just" defTabSz="457200">
              <a:spcBef>
                <a:spcPts val="900"/>
              </a:spcBef>
              <a:defRPr sz="1800">
                <a:ln w="0" cap="flat">
                  <a:solidFill>
                    <a:srgbClr val="212121"/>
                  </a:solidFill>
                  <a:prstDash val="solid"/>
                  <a:miter lim="400000"/>
                </a:ln>
                <a:solidFill>
                  <a:srgbClr val="212121"/>
                </a:solidFill>
                <a:latin typeface="Helvetica"/>
                <a:ea typeface="Helvetica"/>
                <a:cs typeface="Helvetica"/>
                <a:sym typeface="Helvetica"/>
              </a:defRPr>
            </a:pPr>
          </a:p>
          <a:p>
            <a:pPr algn="just">
              <a:defRPr sz="1800"/>
            </a:pPr>
            <a:r>
              <a:rPr b="1">
                <a:latin typeface="Gill Sans"/>
                <a:ea typeface="Gill Sans"/>
                <a:cs typeface="Gill Sans"/>
                <a:sym typeface="Gill Sans"/>
              </a:rPr>
              <a:t>Highly Frequent Purchases:</a:t>
            </a:r>
            <a:r>
              <a:t> A significant number of customers </a:t>
            </a:r>
          </a:p>
          <a:p>
            <a:pPr algn="just">
              <a:defRPr sz="1800"/>
            </a:pPr>
            <a:r>
              <a:t>tend to make purchases within a short period, as the distribution is </a:t>
            </a:r>
          </a:p>
          <a:p>
            <a:pPr algn="just">
              <a:defRPr sz="1800"/>
            </a:pPr>
            <a:r>
              <a:t>heavily skewed to the left (0-5 days).</a:t>
            </a:r>
          </a:p>
          <a:p>
            <a:pPr algn="just">
              <a:defRPr sz="1800"/>
            </a:pPr>
          </a:p>
          <a:p>
            <a:pPr algn="just">
              <a:defRPr sz="1800"/>
            </a:pPr>
            <a:r>
              <a:rPr b="1">
                <a:latin typeface="Gill Sans"/>
                <a:ea typeface="Gill Sans"/>
                <a:cs typeface="Gill Sans"/>
                <a:sym typeface="Gill Sans"/>
              </a:rPr>
              <a:t>Long-Tail Distribution:</a:t>
            </a:r>
            <a:r>
              <a:t> There is a long tail, meaning a few </a:t>
            </a:r>
          </a:p>
          <a:p>
            <a:pPr algn="just">
              <a:defRPr sz="1800"/>
            </a:pPr>
            <a:r>
              <a:t>customers have a large gap between purchases (up to </a:t>
            </a:r>
            <a:r>
              <a:rPr b="1">
                <a:latin typeface="Gill Sans"/>
                <a:ea typeface="Gill Sans"/>
                <a:cs typeface="Gill Sans"/>
                <a:sym typeface="Gill Sans"/>
              </a:rPr>
              <a:t>300+ days</a:t>
            </a:r>
            <a:r>
              <a:t>), </a:t>
            </a:r>
          </a:p>
          <a:p>
            <a:pPr algn="just">
              <a:defRPr sz="1800"/>
            </a:pPr>
            <a:r>
              <a:t>but these instances are rare.</a:t>
            </a:r>
          </a:p>
          <a:p>
            <a:pPr algn="just">
              <a:defRPr sz="1800"/>
            </a:pPr>
          </a:p>
          <a:p>
            <a:pPr algn="just">
              <a:defRPr sz="1800"/>
            </a:pPr>
            <a:r>
              <a:rPr b="1">
                <a:latin typeface="Gill Sans"/>
                <a:ea typeface="Gill Sans"/>
                <a:cs typeface="Gill Sans"/>
                <a:sym typeface="Gill Sans"/>
              </a:rPr>
              <a:t>Key Observation:</a:t>
            </a:r>
            <a:r>
              <a:t> The majority of customers seem to return </a:t>
            </a:r>
          </a:p>
          <a:p>
            <a:pPr algn="just">
              <a:defRPr sz="1800"/>
            </a:pPr>
            <a:r>
              <a:t>within </a:t>
            </a:r>
            <a:r>
              <a:rPr b="1">
                <a:latin typeface="Gill Sans"/>
                <a:ea typeface="Gill Sans"/>
                <a:cs typeface="Gill Sans"/>
                <a:sym typeface="Gill Sans"/>
              </a:rPr>
              <a:t>0-10 days</a:t>
            </a:r>
            <a:r>
              <a:t> for their next purchase, indicating frequent repeat </a:t>
            </a:r>
          </a:p>
          <a:p>
            <a:pPr algn="just">
              <a:defRPr sz="1800"/>
            </a:pPr>
            <a:r>
              <a:t>buyers.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1. Sales Performance…"/>
          <p:cNvSpPr txBox="1"/>
          <p:nvPr>
            <p:ph type="body" idx="1"/>
          </p:nvPr>
        </p:nvSpPr>
        <p:spPr>
          <a:xfrm>
            <a:off x="88900" y="1046767"/>
            <a:ext cx="12827001" cy="8624871"/>
          </a:xfrm>
          <a:prstGeom prst="rect">
            <a:avLst/>
          </a:prstGeom>
        </p:spPr>
        <p:txBody>
          <a:bodyPr/>
          <a:lstStyle/>
          <a:p>
            <a:pPr marL="0" indent="0" algn="just" defTabSz="233679">
              <a:lnSpc>
                <a:spcPct val="100000"/>
              </a:lnSpc>
              <a:spcBef>
                <a:spcPts val="0"/>
              </a:spcBef>
              <a:buSzTx/>
              <a:buNone/>
              <a:defRPr b="1" sz="1440">
                <a:latin typeface="Gill Sans"/>
                <a:ea typeface="Gill Sans"/>
                <a:cs typeface="Gill Sans"/>
                <a:sym typeface="Gill Sans"/>
              </a:defRPr>
            </a:pPr>
            <a:r>
              <a:t>1. Sales Performance</a:t>
            </a:r>
            <a:endParaRPr b="0">
              <a:latin typeface="+mn-lt"/>
              <a:ea typeface="+mn-ea"/>
              <a:cs typeface="+mn-cs"/>
              <a:sym typeface="Gill Sans Light"/>
            </a:endParaRPr>
          </a:p>
          <a:p>
            <a:pPr marL="341629" indent="-285750" algn="just" defTabSz="233679">
              <a:lnSpc>
                <a:spcPct val="100000"/>
              </a:lnSpc>
              <a:spcBef>
                <a:spcPts val="0"/>
              </a:spcBef>
              <a:buClr>
                <a:srgbClr val="212121"/>
              </a:buClr>
              <a:buFont typeface="Helvetica"/>
              <a:defRPr sz="1440"/>
            </a:pPr>
            <a:r>
              <a:rPr b="1">
                <a:latin typeface="Gill Sans"/>
                <a:ea typeface="Gill Sans"/>
                <a:cs typeface="Gill Sans"/>
                <a:sym typeface="Gill Sans"/>
              </a:rPr>
              <a:t>Revenue Trends</a:t>
            </a:r>
            <a:r>
              <a:t>: The data indicates a significant revenue increase in 2011 compared to 2010, suggesting strong growth potential. However, it’s crucial to analyze the reasons behind this growth to sustain it.</a:t>
            </a:r>
          </a:p>
          <a:p>
            <a:pPr marL="341629" indent="-285750" algn="just" defTabSz="233679">
              <a:lnSpc>
                <a:spcPct val="100000"/>
              </a:lnSpc>
              <a:spcBef>
                <a:spcPts val="0"/>
              </a:spcBef>
              <a:buClr>
                <a:srgbClr val="212121"/>
              </a:buClr>
              <a:buFont typeface="Helvetica"/>
              <a:defRPr sz="1440"/>
            </a:pPr>
            <a:r>
              <a:rPr b="1">
                <a:latin typeface="Gill Sans"/>
                <a:ea typeface="Gill Sans"/>
                <a:cs typeface="Gill Sans"/>
                <a:sym typeface="Gill Sans"/>
              </a:rPr>
              <a:t>Outlier Detection</a:t>
            </a:r>
            <a:r>
              <a:t>: The presence of outliers in the </a:t>
            </a:r>
            <a:r>
              <a:rPr>
                <a:latin typeface="Courier"/>
                <a:ea typeface="Courier"/>
                <a:cs typeface="Courier"/>
                <a:sym typeface="Courier"/>
              </a:rPr>
              <a:t>Quantity</a:t>
            </a:r>
            <a:r>
              <a:t>, </a:t>
            </a:r>
            <a:r>
              <a:rPr>
                <a:latin typeface="Courier"/>
                <a:ea typeface="Courier"/>
                <a:cs typeface="Courier"/>
                <a:sym typeface="Courier"/>
              </a:rPr>
              <a:t>UnitPrice</a:t>
            </a:r>
            <a:r>
              <a:t>, and </a:t>
            </a:r>
            <a:r>
              <a:rPr>
                <a:latin typeface="Courier"/>
                <a:ea typeface="Courier"/>
                <a:cs typeface="Courier"/>
                <a:sym typeface="Courier"/>
              </a:rPr>
              <a:t>TotalSale</a:t>
            </a:r>
            <a:r>
              <a:t> indicates potential anomalies or unique sales scenarios. Investigating these can help identify exceptional customer behaviours or issues in pricing strategies.</a:t>
            </a:r>
          </a:p>
          <a:p>
            <a:pPr marL="0" indent="0" algn="just" defTabSz="233679">
              <a:lnSpc>
                <a:spcPct val="100000"/>
              </a:lnSpc>
              <a:spcBef>
                <a:spcPts val="0"/>
              </a:spcBef>
              <a:buSzTx/>
              <a:buNone/>
              <a:defRPr b="1" sz="1440">
                <a:latin typeface="Gill Sans"/>
                <a:ea typeface="Gill Sans"/>
                <a:cs typeface="Gill Sans"/>
                <a:sym typeface="Gill Sans"/>
              </a:defRPr>
            </a:pPr>
            <a:r>
              <a:t>2. Customer Demographics</a:t>
            </a:r>
            <a:endParaRPr b="0">
              <a:latin typeface="+mn-lt"/>
              <a:ea typeface="+mn-ea"/>
              <a:cs typeface="+mn-cs"/>
              <a:sym typeface="Gill Sans Light"/>
            </a:endParaRPr>
          </a:p>
          <a:p>
            <a:pPr marL="341629" indent="-285750" algn="just" defTabSz="233679">
              <a:lnSpc>
                <a:spcPct val="100000"/>
              </a:lnSpc>
              <a:spcBef>
                <a:spcPts val="0"/>
              </a:spcBef>
              <a:buClr>
                <a:srgbClr val="212121"/>
              </a:buClr>
              <a:buFont typeface="Helvetica"/>
              <a:defRPr b="1" sz="1440">
                <a:latin typeface="Gill Sans"/>
                <a:ea typeface="Gill Sans"/>
                <a:cs typeface="Gill Sans"/>
                <a:sym typeface="Gill Sans"/>
              </a:defRPr>
            </a:pPr>
            <a:r>
              <a:t>Customer Base Composition:</a:t>
            </a:r>
          </a:p>
          <a:p>
            <a:pPr lvl="1" marL="524509" indent="-285750" algn="just" defTabSz="233679">
              <a:lnSpc>
                <a:spcPct val="100000"/>
              </a:lnSpc>
              <a:spcBef>
                <a:spcPts val="0"/>
              </a:spcBef>
              <a:buClr>
                <a:srgbClr val="212121"/>
              </a:buClr>
              <a:buFont typeface="Helvetica"/>
              <a:buChar char="◦"/>
              <a:defRPr sz="1440"/>
            </a:pPr>
            <a:r>
              <a:t>The data shows a wide range of unique products and high sales volume predominantly from the </a:t>
            </a:r>
            <a:r>
              <a:rPr b="1">
                <a:latin typeface="Gill Sans"/>
                <a:ea typeface="Gill Sans"/>
                <a:cs typeface="Gill Sans"/>
                <a:sym typeface="Gill Sans"/>
              </a:rPr>
              <a:t>United Kingdom</a:t>
            </a:r>
            <a:r>
              <a:t>. Focusing on this market for tailored promotions can enhance customer engagement.</a:t>
            </a:r>
          </a:p>
          <a:p>
            <a:pPr lvl="1" marL="524509" indent="-285750" algn="just" defTabSz="233679">
              <a:lnSpc>
                <a:spcPct val="100000"/>
              </a:lnSpc>
              <a:spcBef>
                <a:spcPts val="0"/>
              </a:spcBef>
              <a:buClr>
                <a:srgbClr val="212121"/>
              </a:buClr>
              <a:buFont typeface="Helvetica"/>
              <a:buChar char="◦"/>
              <a:defRPr sz="1440"/>
            </a:pPr>
            <a:r>
              <a:t>The average number of customers is substantial, but segments indicate a disparity in value contribution. The segment of </a:t>
            </a:r>
            <a:r>
              <a:rPr b="1">
                <a:latin typeface="Gill Sans"/>
                <a:ea typeface="Gill Sans"/>
                <a:cs typeface="Gill Sans"/>
                <a:sym typeface="Gill Sans"/>
              </a:rPr>
              <a:t>Best Customers</a:t>
            </a:r>
            <a:r>
              <a:t> is relatively small but valuable, while </a:t>
            </a:r>
            <a:r>
              <a:rPr b="1">
                <a:latin typeface="Gill Sans"/>
                <a:ea typeface="Gill Sans"/>
                <a:cs typeface="Gill Sans"/>
                <a:sym typeface="Gill Sans"/>
              </a:rPr>
              <a:t>Low Value Customers</a:t>
            </a:r>
            <a:r>
              <a:t> constitute a significant portion.</a:t>
            </a:r>
          </a:p>
          <a:p>
            <a:pPr marL="0" indent="0" algn="just" defTabSz="233679">
              <a:lnSpc>
                <a:spcPct val="100000"/>
              </a:lnSpc>
              <a:spcBef>
                <a:spcPts val="0"/>
              </a:spcBef>
              <a:buSzTx/>
              <a:buNone/>
              <a:defRPr b="1" sz="1440">
                <a:latin typeface="Gill Sans"/>
                <a:ea typeface="Gill Sans"/>
                <a:cs typeface="Gill Sans"/>
                <a:sym typeface="Gill Sans"/>
              </a:defRPr>
            </a:pPr>
            <a:r>
              <a:t>3. Customer Segmentation</a:t>
            </a:r>
            <a:endParaRPr b="0">
              <a:latin typeface="+mn-lt"/>
              <a:ea typeface="+mn-ea"/>
              <a:cs typeface="+mn-cs"/>
              <a:sym typeface="Gill Sans Light"/>
            </a:endParaRPr>
          </a:p>
          <a:p>
            <a:pPr marL="341629" indent="-285750" algn="just" defTabSz="233679">
              <a:lnSpc>
                <a:spcPct val="100000"/>
              </a:lnSpc>
              <a:spcBef>
                <a:spcPts val="0"/>
              </a:spcBef>
              <a:buClr>
                <a:srgbClr val="212121"/>
              </a:buClr>
              <a:buFont typeface="Helvetica"/>
              <a:defRPr b="1" sz="1440">
                <a:latin typeface="Gill Sans"/>
                <a:ea typeface="Gill Sans"/>
                <a:cs typeface="Gill Sans"/>
                <a:sym typeface="Gill Sans"/>
              </a:defRPr>
            </a:pPr>
            <a:r>
              <a:t>Segmentation Analysis:</a:t>
            </a:r>
          </a:p>
          <a:p>
            <a:pPr lvl="1" marL="524509" indent="-285750" algn="just" defTabSz="233679">
              <a:lnSpc>
                <a:spcPct val="100000"/>
              </a:lnSpc>
              <a:spcBef>
                <a:spcPts val="0"/>
              </a:spcBef>
              <a:buClr>
                <a:srgbClr val="212121"/>
              </a:buClr>
              <a:buFont typeface="Helvetica"/>
              <a:buChar char="◦"/>
              <a:defRPr sz="1440"/>
            </a:pPr>
            <a:r>
              <a:t>The segmentation highlights opportunities for targeted marketing strategies. </a:t>
            </a:r>
            <a:r>
              <a:rPr b="1">
                <a:latin typeface="Gill Sans"/>
                <a:ea typeface="Gill Sans"/>
                <a:cs typeface="Gill Sans"/>
                <a:sym typeface="Gill Sans"/>
              </a:rPr>
              <a:t>Best Customers</a:t>
            </a:r>
            <a:r>
              <a:t> should be rewarded and engaged further, while </a:t>
            </a:r>
            <a:r>
              <a:rPr b="1">
                <a:latin typeface="Gill Sans"/>
                <a:ea typeface="Gill Sans"/>
                <a:cs typeface="Gill Sans"/>
                <a:sym typeface="Gill Sans"/>
              </a:rPr>
              <a:t>Loyal Customers</a:t>
            </a:r>
            <a:r>
              <a:t> can be incentivised to increase their spending.</a:t>
            </a:r>
          </a:p>
          <a:p>
            <a:pPr lvl="1" marL="524509" indent="-285750" algn="just" defTabSz="233679">
              <a:lnSpc>
                <a:spcPct val="100000"/>
              </a:lnSpc>
              <a:spcBef>
                <a:spcPts val="0"/>
              </a:spcBef>
              <a:buClr>
                <a:srgbClr val="212121"/>
              </a:buClr>
              <a:buFont typeface="Helvetica"/>
              <a:buChar char="◦"/>
              <a:defRPr sz="1440"/>
            </a:pPr>
            <a:r>
              <a:rPr b="1">
                <a:latin typeface="Gill Sans"/>
                <a:ea typeface="Gill Sans"/>
                <a:cs typeface="Gill Sans"/>
                <a:sym typeface="Gill Sans"/>
              </a:rPr>
              <a:t>Low Value Customers</a:t>
            </a:r>
            <a:r>
              <a:t> represent an opportunity for growth. Implementing strategies to re-engage them could potentially elevate their value.</a:t>
            </a:r>
          </a:p>
          <a:p>
            <a:pPr marL="0" indent="0" algn="just" defTabSz="233679">
              <a:lnSpc>
                <a:spcPct val="100000"/>
              </a:lnSpc>
              <a:spcBef>
                <a:spcPts val="0"/>
              </a:spcBef>
              <a:buSzTx/>
              <a:buNone/>
              <a:defRPr b="1" sz="1440">
                <a:latin typeface="Gill Sans"/>
                <a:ea typeface="Gill Sans"/>
                <a:cs typeface="Gill Sans"/>
                <a:sym typeface="Gill Sans"/>
              </a:defRPr>
            </a:pPr>
            <a:r>
              <a:t>4. Popular Shopping Hours &amp; Distribution of Average Days Between Purchases</a:t>
            </a:r>
          </a:p>
          <a:p>
            <a:pPr marL="341629" indent="-285750" algn="just" defTabSz="233679">
              <a:lnSpc>
                <a:spcPct val="100000"/>
              </a:lnSpc>
              <a:spcBef>
                <a:spcPts val="0"/>
              </a:spcBef>
              <a:buClr>
                <a:srgbClr val="212121"/>
              </a:buClr>
              <a:buFont typeface="Helvetica"/>
              <a:defRPr sz="1440"/>
            </a:pPr>
            <a:r>
              <a:rPr b="1">
                <a:latin typeface="Gill Sans"/>
                <a:ea typeface="Gill Sans"/>
                <a:cs typeface="Gill Sans"/>
                <a:sym typeface="Gill Sans"/>
              </a:rPr>
              <a:t>Peak Shopping Hours:</a:t>
            </a:r>
            <a:r>
              <a:t> Most transactions occur between </a:t>
            </a:r>
            <a:r>
              <a:rPr b="1">
                <a:latin typeface="Gill Sans"/>
                <a:ea typeface="Gill Sans"/>
                <a:cs typeface="Gill Sans"/>
                <a:sym typeface="Gill Sans"/>
              </a:rPr>
              <a:t>12 PM and 3 PM</a:t>
            </a:r>
            <a:r>
              <a:t>, with significantly fewer transactions outside of these hours.</a:t>
            </a:r>
          </a:p>
          <a:p>
            <a:pPr marL="341629" indent="-285750" algn="just" defTabSz="233679">
              <a:lnSpc>
                <a:spcPct val="100000"/>
              </a:lnSpc>
              <a:spcBef>
                <a:spcPts val="0"/>
              </a:spcBef>
              <a:buClr>
                <a:srgbClr val="212121"/>
              </a:buClr>
              <a:buFont typeface="Helvetica"/>
              <a:defRPr sz="1440"/>
            </a:pPr>
            <a:r>
              <a:rPr b="1">
                <a:latin typeface="Gill Sans"/>
                <a:ea typeface="Gill Sans"/>
                <a:cs typeface="Gill Sans"/>
                <a:sym typeface="Gill Sans"/>
              </a:rPr>
              <a:t>Frequent Repeat Purchases:</a:t>
            </a:r>
            <a:r>
              <a:t> Many customers return to shop within </a:t>
            </a:r>
            <a:r>
              <a:rPr b="1">
                <a:latin typeface="Gill Sans"/>
                <a:ea typeface="Gill Sans"/>
                <a:cs typeface="Gill Sans"/>
                <a:sym typeface="Gill Sans"/>
              </a:rPr>
              <a:t>0-10 days</a:t>
            </a:r>
            <a:r>
              <a:t> after their last purchase, with very few customers having large gaps between purchases.</a:t>
            </a:r>
          </a:p>
          <a:p>
            <a:pPr marL="0" indent="0" algn="just" defTabSz="233679">
              <a:lnSpc>
                <a:spcPct val="100000"/>
              </a:lnSpc>
              <a:spcBef>
                <a:spcPts val="0"/>
              </a:spcBef>
              <a:buSzTx/>
              <a:buNone/>
              <a:defRPr b="1" sz="1440">
                <a:latin typeface="Gill Sans"/>
                <a:ea typeface="Gill Sans"/>
                <a:cs typeface="Gill Sans"/>
                <a:sym typeface="Gill Sans"/>
              </a:defRPr>
            </a:pPr>
            <a:r>
              <a:t>5. Number of Orders by Month &amp; Day</a:t>
            </a:r>
          </a:p>
          <a:p>
            <a:pPr marL="341629" indent="-285750" algn="just" defTabSz="233679">
              <a:lnSpc>
                <a:spcPct val="100000"/>
              </a:lnSpc>
              <a:spcBef>
                <a:spcPts val="0"/>
              </a:spcBef>
              <a:buClr>
                <a:srgbClr val="212121"/>
              </a:buClr>
              <a:buFont typeface="Helvetica"/>
              <a:defRPr sz="1440"/>
            </a:pPr>
            <a:r>
              <a:rPr b="1">
                <a:latin typeface="Gill Sans"/>
                <a:ea typeface="Gill Sans"/>
                <a:cs typeface="Gill Sans"/>
                <a:sym typeface="Gill Sans"/>
              </a:rPr>
              <a:t>November Peak:</a:t>
            </a:r>
            <a:r>
              <a:t> The highest number of orders are placed in </a:t>
            </a:r>
            <a:r>
              <a:rPr b="1">
                <a:latin typeface="Gill Sans"/>
                <a:ea typeface="Gill Sans"/>
                <a:cs typeface="Gill Sans"/>
                <a:sym typeface="Gill Sans"/>
              </a:rPr>
              <a:t>November</a:t>
            </a:r>
            <a:r>
              <a:t>, likely due to holiday shopping.</a:t>
            </a:r>
          </a:p>
          <a:p>
            <a:pPr marL="341629" indent="-285750" algn="just" defTabSz="233679">
              <a:lnSpc>
                <a:spcPct val="100000"/>
              </a:lnSpc>
              <a:spcBef>
                <a:spcPts val="0"/>
              </a:spcBef>
              <a:buClr>
                <a:srgbClr val="212121"/>
              </a:buClr>
              <a:buFont typeface="Helvetica"/>
              <a:defRPr sz="1440"/>
            </a:pPr>
            <a:r>
              <a:rPr b="1">
                <a:latin typeface="Gill Sans"/>
                <a:ea typeface="Gill Sans"/>
                <a:cs typeface="Gill Sans"/>
                <a:sym typeface="Gill Sans"/>
              </a:rPr>
              <a:t>Daywise Ordering Trends:</a:t>
            </a:r>
            <a:r>
              <a:t> The first half of the month, particularly the </a:t>
            </a:r>
            <a:r>
              <a:rPr b="1">
                <a:latin typeface="Gill Sans"/>
                <a:ea typeface="Gill Sans"/>
                <a:cs typeface="Gill Sans"/>
                <a:sym typeface="Gill Sans"/>
              </a:rPr>
              <a:t>6th to 8th</a:t>
            </a:r>
            <a:r>
              <a:t>, sees more activity, while the end of the month sees a decline in orders.</a:t>
            </a:r>
          </a:p>
          <a:p>
            <a:pPr marL="341629" indent="-285750" algn="just" defTabSz="233679">
              <a:lnSpc>
                <a:spcPct val="100000"/>
              </a:lnSpc>
              <a:spcBef>
                <a:spcPts val="0"/>
              </a:spcBef>
              <a:buClr>
                <a:srgbClr val="212121"/>
              </a:buClr>
              <a:buFont typeface="Helvetica"/>
              <a:defRPr sz="1440"/>
            </a:pPr>
            <a:r>
              <a:rPr b="1">
                <a:latin typeface="Gill Sans"/>
                <a:ea typeface="Gill Sans"/>
                <a:cs typeface="Gill Sans"/>
                <a:sym typeface="Gill Sans"/>
              </a:rPr>
              <a:t>Seasonal Drop:</a:t>
            </a:r>
            <a:r>
              <a:t> February and April are the slowest months for orders.</a:t>
            </a:r>
          </a:p>
          <a:p>
            <a:pPr marL="0" indent="0" algn="just" defTabSz="233679">
              <a:lnSpc>
                <a:spcPct val="100000"/>
              </a:lnSpc>
              <a:spcBef>
                <a:spcPts val="0"/>
              </a:spcBef>
              <a:buSzTx/>
              <a:buNone/>
              <a:defRPr sz="1440"/>
            </a:pPr>
          </a:p>
          <a:p>
            <a:pPr marL="0" indent="0" algn="just" defTabSz="233679">
              <a:lnSpc>
                <a:spcPct val="100000"/>
              </a:lnSpc>
              <a:spcBef>
                <a:spcPts val="0"/>
              </a:spcBef>
              <a:buSzTx/>
              <a:buNone/>
              <a:defRPr b="1" sz="1440">
                <a:latin typeface="Gill Sans"/>
                <a:ea typeface="Gill Sans"/>
                <a:cs typeface="Gill Sans"/>
                <a:sym typeface="Gill Sans"/>
              </a:defRPr>
            </a:pPr>
            <a:r>
              <a:t>Recommendations:</a:t>
            </a:r>
          </a:p>
          <a:p>
            <a:pPr lvl="1" marL="524509" indent="-285750" algn="just" defTabSz="233679">
              <a:lnSpc>
                <a:spcPct val="100000"/>
              </a:lnSpc>
              <a:spcBef>
                <a:spcPts val="0"/>
              </a:spcBef>
              <a:buClr>
                <a:srgbClr val="212121"/>
              </a:buClr>
              <a:buFont typeface="Helvetica"/>
              <a:buChar char="◦"/>
              <a:defRPr sz="1440"/>
            </a:pPr>
            <a:r>
              <a:t>Develop programs that reward </a:t>
            </a:r>
            <a:r>
              <a:rPr b="1">
                <a:latin typeface="Gill Sans"/>
                <a:ea typeface="Gill Sans"/>
                <a:cs typeface="Gill Sans"/>
                <a:sym typeface="Gill Sans"/>
              </a:rPr>
              <a:t>Best</a:t>
            </a:r>
            <a:r>
              <a:t> and </a:t>
            </a:r>
            <a:r>
              <a:rPr b="1">
                <a:latin typeface="Gill Sans"/>
                <a:ea typeface="Gill Sans"/>
                <a:cs typeface="Gill Sans"/>
                <a:sym typeface="Gill Sans"/>
              </a:rPr>
              <a:t>Loyal Customers</a:t>
            </a:r>
            <a:r>
              <a:t> to enhance retention and encourage higher spending.</a:t>
            </a:r>
          </a:p>
          <a:p>
            <a:pPr lvl="1" marL="524509" indent="-285750" algn="just" defTabSz="233679">
              <a:lnSpc>
                <a:spcPct val="100000"/>
              </a:lnSpc>
              <a:spcBef>
                <a:spcPts val="0"/>
              </a:spcBef>
              <a:buClr>
                <a:srgbClr val="212121"/>
              </a:buClr>
              <a:buFont typeface="Helvetica"/>
              <a:buChar char="◦"/>
              <a:defRPr sz="1440"/>
            </a:pPr>
            <a:r>
              <a:t>Create tailored campaigns for </a:t>
            </a:r>
            <a:r>
              <a:rPr b="1">
                <a:latin typeface="Gill Sans"/>
                <a:ea typeface="Gill Sans"/>
                <a:cs typeface="Gill Sans"/>
                <a:sym typeface="Gill Sans"/>
              </a:rPr>
              <a:t>Low Value Customers</a:t>
            </a:r>
            <a:r>
              <a:t> with incentives to increase purchase frequency and average transaction value.</a:t>
            </a:r>
          </a:p>
          <a:p>
            <a:pPr lvl="1" marL="524509" indent="-285750" algn="just" defTabSz="233679">
              <a:lnSpc>
                <a:spcPct val="100000"/>
              </a:lnSpc>
              <a:spcBef>
                <a:spcPts val="0"/>
              </a:spcBef>
              <a:buClr>
                <a:srgbClr val="212121"/>
              </a:buClr>
              <a:buFont typeface="Helvetica"/>
              <a:buChar char="◦"/>
              <a:defRPr sz="1440"/>
            </a:pPr>
            <a:r>
              <a:t>Conduct a thorough analysis of outliers in the sales data to understand their impact and potentially replicate successful strategies used in those transactions.</a:t>
            </a:r>
          </a:p>
          <a:p>
            <a:pPr lvl="1" marL="524509" indent="-285750" algn="just" defTabSz="233679">
              <a:lnSpc>
                <a:spcPct val="100000"/>
              </a:lnSpc>
              <a:spcBef>
                <a:spcPts val="0"/>
              </a:spcBef>
              <a:buClr>
                <a:srgbClr val="212121"/>
              </a:buClr>
              <a:buFont typeface="Helvetica"/>
              <a:buChar char="◦"/>
              <a:defRPr sz="1440"/>
            </a:pPr>
            <a:r>
              <a:t>Since a significant portion of revenue comes from the UK, consider diversifying into other markets by analyzing purchasing trends in countries with lower revenue but potential customer bases.</a:t>
            </a:r>
          </a:p>
          <a:p>
            <a:pPr lvl="1" marL="524509" indent="-285750" algn="just" defTabSz="233679">
              <a:lnSpc>
                <a:spcPct val="100000"/>
              </a:lnSpc>
              <a:spcBef>
                <a:spcPts val="0"/>
              </a:spcBef>
              <a:buClr>
                <a:srgbClr val="212121"/>
              </a:buClr>
              <a:buFont typeface="Helvetica"/>
              <a:buChar char="◦"/>
              <a:defRPr sz="1440"/>
            </a:pPr>
            <a:r>
              <a:t>Implement a regular review process to monitor customer behavior and sales trends, allowing for timely adjustments to strategies as market conditions change.</a:t>
            </a:r>
          </a:p>
          <a:p>
            <a:pPr lvl="1" marL="524509" indent="-285750" algn="just" defTabSz="233679">
              <a:lnSpc>
                <a:spcPct val="100000"/>
              </a:lnSpc>
              <a:spcBef>
                <a:spcPts val="0"/>
              </a:spcBef>
              <a:buClr>
                <a:srgbClr val="212121"/>
              </a:buClr>
              <a:buFont typeface="Helvetica"/>
              <a:buChar char="◦"/>
              <a:defRPr sz="1440"/>
            </a:pPr>
            <a:r>
              <a:rPr b="1">
                <a:latin typeface="Gill Sans"/>
                <a:ea typeface="Gill Sans"/>
                <a:cs typeface="Gill Sans"/>
                <a:sym typeface="Gill Sans"/>
              </a:rPr>
              <a:t>Increase promotions</a:t>
            </a:r>
            <a:r>
              <a:t> and special offers during </a:t>
            </a:r>
            <a:r>
              <a:rPr b="1">
                <a:latin typeface="Gill Sans"/>
                <a:ea typeface="Gill Sans"/>
                <a:cs typeface="Gill Sans"/>
                <a:sym typeface="Gill Sans"/>
              </a:rPr>
              <a:t>12 PM to 3 PM</a:t>
            </a:r>
            <a:r>
              <a:t> to capture high traffic.</a:t>
            </a:r>
          </a:p>
          <a:p>
            <a:pPr lvl="1" marL="524509" indent="-285750" algn="just" defTabSz="233679">
              <a:lnSpc>
                <a:spcPct val="100000"/>
              </a:lnSpc>
              <a:spcBef>
                <a:spcPts val="0"/>
              </a:spcBef>
              <a:buClr>
                <a:srgbClr val="212121"/>
              </a:buClr>
              <a:buFont typeface="Helvetica"/>
              <a:buChar char="◦"/>
              <a:defRPr sz="1440"/>
            </a:pPr>
            <a:r>
              <a:rPr b="1">
                <a:latin typeface="Gill Sans"/>
                <a:ea typeface="Gill Sans"/>
                <a:cs typeface="Gill Sans"/>
                <a:sym typeface="Gill Sans"/>
              </a:rPr>
              <a:t>Offer incentives</a:t>
            </a:r>
            <a:r>
              <a:t> during off-peak hours (early morning or late evening) to distribute shopping activity more evenly throughout the day.</a:t>
            </a:r>
          </a:p>
          <a:p>
            <a:pPr lvl="1" marL="524509" indent="-285750" algn="just" defTabSz="233679">
              <a:lnSpc>
                <a:spcPct val="100000"/>
              </a:lnSpc>
              <a:spcBef>
                <a:spcPts val="0"/>
              </a:spcBef>
              <a:buClr>
                <a:srgbClr val="212121"/>
              </a:buClr>
              <a:buFont typeface="Helvetica"/>
              <a:buChar char="◦"/>
              <a:defRPr sz="1440"/>
            </a:pPr>
            <a:r>
              <a:t>Implement a </a:t>
            </a:r>
            <a:r>
              <a:rPr b="1">
                <a:latin typeface="Gill Sans"/>
                <a:ea typeface="Gill Sans"/>
                <a:cs typeface="Gill Sans"/>
                <a:sym typeface="Gill Sans"/>
              </a:rPr>
              <a:t>customer loyalty program</a:t>
            </a:r>
            <a:r>
              <a:t> to reward frequent buyers, as the data shows a high volume of customers returning within </a:t>
            </a:r>
            <a:r>
              <a:rPr b="1">
                <a:latin typeface="Gill Sans"/>
                <a:ea typeface="Gill Sans"/>
                <a:cs typeface="Gill Sans"/>
                <a:sym typeface="Gill Sans"/>
              </a:rPr>
              <a:t>10 days</a:t>
            </a:r>
            <a:r>
              <a:t>.</a:t>
            </a:r>
          </a:p>
          <a:p>
            <a:pPr lvl="1" marL="524509" indent="-285750" algn="just" defTabSz="233679">
              <a:lnSpc>
                <a:spcPct val="100000"/>
              </a:lnSpc>
              <a:spcBef>
                <a:spcPts val="0"/>
              </a:spcBef>
              <a:buClr>
                <a:srgbClr val="212121"/>
              </a:buClr>
              <a:buFont typeface="Helvetica"/>
              <a:buChar char="◦"/>
              <a:defRPr sz="1440"/>
            </a:pPr>
            <a:r>
              <a:t>Send </a:t>
            </a:r>
            <a:r>
              <a:rPr b="1">
                <a:latin typeface="Gill Sans"/>
                <a:ea typeface="Gill Sans"/>
                <a:cs typeface="Gill Sans"/>
                <a:sym typeface="Gill Sans"/>
              </a:rPr>
              <a:t>targeted reminders or follow-up promotions</a:t>
            </a:r>
            <a:r>
              <a:t> to encourage repeat purchases within the first 5-10 days of a customer's last order.</a:t>
            </a:r>
          </a:p>
          <a:p>
            <a:pPr lvl="1" marL="524509" indent="-285750" algn="just" defTabSz="233679">
              <a:lnSpc>
                <a:spcPct val="100000"/>
              </a:lnSpc>
              <a:spcBef>
                <a:spcPts val="0"/>
              </a:spcBef>
              <a:buClr>
                <a:srgbClr val="212121"/>
              </a:buClr>
              <a:buFont typeface="Helvetica"/>
              <a:buChar char="◦"/>
              <a:defRPr sz="1440"/>
            </a:pPr>
            <a:r>
              <a:rPr b="1">
                <a:latin typeface="Gill Sans"/>
                <a:ea typeface="Gill Sans"/>
                <a:cs typeface="Gill Sans"/>
                <a:sym typeface="Gill Sans"/>
              </a:rPr>
              <a:t>November</a:t>
            </a:r>
            <a:r>
              <a:t> is the highest-performing month; capitalize on this by launching </a:t>
            </a:r>
            <a:r>
              <a:rPr b="1">
                <a:latin typeface="Gill Sans"/>
                <a:ea typeface="Gill Sans"/>
                <a:cs typeface="Gill Sans"/>
                <a:sym typeface="Gill Sans"/>
              </a:rPr>
              <a:t>holiday-specific campaigns</a:t>
            </a:r>
            <a:r>
              <a:t> and offering early-bird deals starting in October.</a:t>
            </a:r>
          </a:p>
          <a:p>
            <a:pPr lvl="1" marL="524509" indent="-285750" algn="just" defTabSz="233679">
              <a:lnSpc>
                <a:spcPct val="100000"/>
              </a:lnSpc>
              <a:spcBef>
                <a:spcPts val="0"/>
              </a:spcBef>
              <a:buClr>
                <a:srgbClr val="212121"/>
              </a:buClr>
              <a:buFont typeface="Helvetica"/>
              <a:buChar char="◦"/>
              <a:defRPr sz="1440"/>
            </a:pPr>
            <a:r>
              <a:t>During slower months (e.g., February and April), offer </a:t>
            </a:r>
            <a:r>
              <a:rPr b="1">
                <a:latin typeface="Gill Sans"/>
                <a:ea typeface="Gill Sans"/>
                <a:cs typeface="Gill Sans"/>
                <a:sym typeface="Gill Sans"/>
              </a:rPr>
              <a:t>seasonal discounts</a:t>
            </a:r>
            <a:r>
              <a:t> or clearance sales to maintain steady order flow.</a:t>
            </a:r>
          </a:p>
          <a:p>
            <a:pPr lvl="1" marL="524509" indent="-285750" algn="just" defTabSz="233679">
              <a:lnSpc>
                <a:spcPct val="100000"/>
              </a:lnSpc>
              <a:spcBef>
                <a:spcPts val="0"/>
              </a:spcBef>
              <a:buClr>
                <a:srgbClr val="212121"/>
              </a:buClr>
              <a:buFont typeface="Helvetica"/>
              <a:buChar char="◦"/>
              <a:defRPr sz="1440"/>
            </a:pPr>
            <a:r>
              <a:t>Since the </a:t>
            </a:r>
            <a:r>
              <a:rPr b="1">
                <a:latin typeface="Gill Sans"/>
                <a:ea typeface="Gill Sans"/>
                <a:cs typeface="Gill Sans"/>
                <a:sym typeface="Gill Sans"/>
              </a:rPr>
              <a:t>6th to 8th days</a:t>
            </a:r>
            <a:r>
              <a:t> of the month are particularly busy, align major product launches or promotions to these dates.</a:t>
            </a:r>
          </a:p>
          <a:p>
            <a:pPr lvl="1" marL="524509" indent="-285750" algn="just" defTabSz="233679">
              <a:lnSpc>
                <a:spcPct val="100000"/>
              </a:lnSpc>
              <a:spcBef>
                <a:spcPts val="0"/>
              </a:spcBef>
              <a:buClr>
                <a:srgbClr val="212121"/>
              </a:buClr>
              <a:buFont typeface="Helvetica"/>
              <a:buChar char="◦"/>
              <a:defRPr sz="1440"/>
            </a:pPr>
            <a:r>
              <a:t>Offer </a:t>
            </a:r>
            <a:r>
              <a:rPr b="1">
                <a:latin typeface="Gill Sans"/>
                <a:ea typeface="Gill Sans"/>
                <a:cs typeface="Gill Sans"/>
                <a:sym typeface="Gill Sans"/>
              </a:rPr>
              <a:t>end-of-month deals</a:t>
            </a:r>
            <a:r>
              <a:t> to stimulate purchases during the typically slower period of the </a:t>
            </a:r>
            <a:r>
              <a:rPr b="1">
                <a:latin typeface="Gill Sans"/>
                <a:ea typeface="Gill Sans"/>
                <a:cs typeface="Gill Sans"/>
                <a:sym typeface="Gill Sans"/>
              </a:rPr>
              <a:t>29th-31st</a:t>
            </a:r>
            <a:r>
              <a:t>.the month with special offers.</a:t>
            </a:r>
          </a:p>
        </p:txBody>
      </p:sp>
      <p:sp>
        <p:nvSpPr>
          <p:cNvPr id="157" name="Insights and Recommendations"/>
          <p:cNvSpPr txBox="1"/>
          <p:nvPr/>
        </p:nvSpPr>
        <p:spPr>
          <a:xfrm>
            <a:off x="395959" y="311150"/>
            <a:ext cx="12212882" cy="74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400">
                <a:solidFill>
                  <a:srgbClr val="C82506"/>
                </a:solidFill>
                <a:latin typeface="Gill Sans"/>
                <a:ea typeface="Gill Sans"/>
                <a:cs typeface="Gill Sans"/>
                <a:sym typeface="Gill Sans"/>
              </a:defRPr>
            </a:lvl1pPr>
          </a:lstStyle>
          <a:p>
            <a:pPr/>
            <a:r>
              <a:t>Insights and Recommendations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p:cNvSpPr txBox="1"/>
          <p:nvPr>
            <p:ph type="title"/>
          </p:nvPr>
        </p:nvSpPr>
        <p:spPr>
          <a:prstGeom prst="rect">
            <a:avLst/>
          </a:prstGeom>
        </p:spPr>
        <p:txBody>
          <a:bodyPr/>
          <a:lstStyle/>
          <a:p>
            <a:pPr/>
          </a:p>
        </p:txBody>
      </p:sp>
      <p:pic>
        <p:nvPicPr>
          <p:cNvPr id="160" name="Image" descr="Image"/>
          <p:cNvPicPr>
            <a:picLocks noChangeAspect="1"/>
          </p:cNvPicPr>
          <p:nvPr/>
        </p:nvPicPr>
        <p:blipFill>
          <a:blip r:embed="rId2">
            <a:extLst/>
          </a:blip>
          <a:stretch>
            <a:fillRect/>
          </a:stretch>
        </p:blipFill>
        <p:spPr>
          <a:xfrm>
            <a:off x="406400" y="1174750"/>
            <a:ext cx="12192000" cy="7175500"/>
          </a:xfrm>
          <a:prstGeom prst="rect">
            <a:avLst/>
          </a:prstGeom>
          <a:ln w="12700">
            <a:miter lim="400000"/>
          </a:ln>
        </p:spPr>
      </p:pic>
      <p:sp>
        <p:nvSpPr>
          <p:cNvPr id="161" name="Thank You"/>
          <p:cNvSpPr txBox="1"/>
          <p:nvPr/>
        </p:nvSpPr>
        <p:spPr>
          <a:xfrm>
            <a:off x="3873500" y="8439150"/>
            <a:ext cx="5000762" cy="1130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spcBef>
                <a:spcPts val="4600"/>
              </a:spcBef>
              <a:defRPr b="1" sz="7000">
                <a:solidFill>
                  <a:srgbClr val="000000"/>
                </a:solidFill>
                <a:latin typeface="Gill Sans"/>
                <a:ea typeface="Gill Sans"/>
                <a:cs typeface="Gill Sans"/>
                <a:sym typeface="Gill Sans"/>
              </a:defRPr>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