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Ro" initials="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B69"/>
    <a:srgbClr val="FF5CE6"/>
    <a:srgbClr val="FF4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chemeClr val="accent1">
              <a:lumOff val="42380"/>
            </a:schemeClr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lumOff val="59941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6">
              <a:lumOff val="59941"/>
            </a:schemeClr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19"/>
    <p:restoredTop sz="94709"/>
  </p:normalViewPr>
  <p:slideViewPr>
    <p:cSldViewPr snapToGrid="0" snapToObjects="1">
      <p:cViewPr varScale="1">
        <p:scale>
          <a:sx n="31" d="100"/>
          <a:sy n="31" d="100"/>
        </p:scale>
        <p:origin x="17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09T00:30:50.734" idx="4">
    <p:pos x="10" y="10"/>
    <p:text>add ER diagram based on database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0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World Bank maintains a large data base of economic statistics and we used a subset under the category of World Development Indicators.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</a:t>
            </a:r>
            <a:r>
              <a:rPr lang="en-US" baseline="0" dirty="0" smtClean="0"/>
              <a:t> after this slide, show data structure via </a:t>
            </a:r>
            <a:r>
              <a:rPr lang="en-US" baseline="0" dirty="0" err="1" smtClean="0"/>
              <a:t>firefox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bank classifies the economic development by GNI, while UN ….</a:t>
            </a:r>
          </a:p>
          <a:p>
            <a:r>
              <a:rPr lang="en-US" dirty="0" smtClean="0"/>
              <a:t>No data for GNI</a:t>
            </a:r>
          </a:p>
          <a:p>
            <a:r>
              <a:rPr lang="en-US" dirty="0" smtClean="0"/>
              <a:t>Saudi Arabia: fuel exporting country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Saudi Arabia: fuel exporting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64591" y="146304"/>
            <a:ext cx="8814818" cy="2505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5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1275" y="21600"/>
                  <a:pt x="20875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325" y="0"/>
                  <a:pt x="725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4234" y="381000"/>
            <a:ext cx="8229601" cy="2209801"/>
          </a:xfrm>
          <a:prstGeom prst="rect">
            <a:avLst/>
          </a:prstGeom>
        </p:spPr>
        <p:txBody>
          <a:bodyPr/>
          <a:lstStyle>
            <a:lvl1pPr indent="0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</a:lvl1pPr>
            <a:lvl2pPr marL="0" indent="457200" algn="r">
              <a:buClrTx/>
              <a:buSzTx/>
              <a:buFontTx/>
              <a:buNone/>
            </a:lvl2pPr>
            <a:lvl3pPr marL="0" indent="914400" algn="r">
              <a:buClrTx/>
              <a:buSzTx/>
              <a:buFontTx/>
              <a:buNone/>
            </a:lvl3pPr>
            <a:lvl4pPr marL="0" indent="1371600" algn="r">
              <a:buClrTx/>
              <a:buSzTx/>
              <a:buFontTx/>
              <a:buNone/>
            </a:lvl4pPr>
            <a:lvl5pPr marL="0" indent="1828800" algn="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795899" y="6479794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7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/>
          <a:lstStyle/>
          <a:p>
            <a:fld id="{306EA567-8F56-48EC-A73D-3C1131BC2AE5}" type="datetimeFigureOut">
              <a:rPr lang="en-US" smtClean="0"/>
              <a:pPr/>
              <a:t>11/25/17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6031" y="6482452"/>
            <a:ext cx="347209" cy="338554"/>
          </a:xfrm>
        </p:spPr>
        <p:txBody>
          <a:bodyPr/>
          <a:lstStyle/>
          <a:p>
            <a:fld id="{E65412C1-1BD6-4789-8BBB-40322C390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000127" y="3265677"/>
            <a:ext cx="7406642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1" cy="273100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FDFD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3287712"/>
            <a:ext cx="7772401" cy="1509713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11480" algn="r">
              <a:buClrTx/>
              <a:buSzTx/>
              <a:buFontTx/>
              <a:buNone/>
              <a:defRPr sz="2000"/>
            </a:lvl2pPr>
            <a:lvl3pPr marL="0" indent="630936" algn="r">
              <a:buClrTx/>
              <a:buSzTx/>
              <a:buFontTx/>
              <a:buNone/>
              <a:defRPr sz="2000"/>
            </a:lvl3pPr>
            <a:lvl4pPr marL="0" indent="822959" algn="r">
              <a:buClrTx/>
              <a:buSzTx/>
              <a:buFontTx/>
              <a:buNone/>
              <a:defRPr sz="2000"/>
            </a:lvl4pPr>
            <a:lvl5pPr marL="0" indent="1005839" algn="r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795899" y="6484459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78180" indent="-266700">
              <a:defRPr sz="2800"/>
            </a:lvl2pPr>
            <a:lvl3pPr marL="899769" indent="-268833">
              <a:defRPr sz="2800"/>
            </a:lvl3pPr>
            <a:lvl4pPr marL="1107439" indent="-284480">
              <a:defRPr sz="2800"/>
            </a:lvl4pPr>
            <a:lvl5pPr marL="1290319" indent="-28448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8798028" y="6485358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16743" y="2163438"/>
            <a:ext cx="3749042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800600" y="2163438"/>
            <a:ext cx="374904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5194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91439">
              <a:buClrTx/>
              <a:buSzTx/>
              <a:buFontTx/>
              <a:buNone/>
              <a:defRPr sz="2200" cap="all"/>
            </a:lvl1pPr>
            <a:lvl2pPr marL="0" indent="411480">
              <a:buClrTx/>
              <a:buSzTx/>
              <a:buFontTx/>
              <a:buNone/>
              <a:defRPr sz="2200" cap="all"/>
            </a:lvl2pPr>
            <a:lvl3pPr marL="0" indent="630936">
              <a:buClrTx/>
              <a:buSzTx/>
              <a:buFontTx/>
              <a:buNone/>
              <a:defRPr sz="2200" cap="all"/>
            </a:lvl3pPr>
            <a:lvl4pPr marL="0" indent="822959">
              <a:buClrTx/>
              <a:buSzTx/>
              <a:buFontTx/>
              <a:buNone/>
              <a:defRPr sz="2200" cap="all"/>
            </a:lvl4pPr>
            <a:lvl5pPr marL="0" indent="1005839">
              <a:buClrTx/>
              <a:buSzTx/>
              <a:buFontTx/>
              <a:buNone/>
              <a:defRPr sz="22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91439">
              <a:buClrTx/>
              <a:buSzTx/>
              <a:buFontTx/>
              <a:buNone/>
              <a:defRPr sz="2200" cap="all"/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8798028" y="6485358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057552" y="1055877"/>
            <a:ext cx="374904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963135" y="304800"/>
            <a:ext cx="3931921" cy="762000"/>
          </a:xfrm>
          <a:prstGeom prst="rect">
            <a:avLst/>
          </a:prstGeom>
        </p:spPr>
        <p:txBody>
          <a:bodyPr/>
          <a:lstStyle>
            <a:lvl1pPr indent="0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4963135" y="1107560"/>
            <a:ext cx="3931921" cy="10668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400"/>
            </a:lvl1pPr>
            <a:lvl2pPr marL="0" indent="411480" algn="r">
              <a:buClrTx/>
              <a:buSzTx/>
              <a:buFontTx/>
              <a:buNone/>
              <a:defRPr sz="1400"/>
            </a:lvl2pPr>
            <a:lvl3pPr marL="0" indent="630936" algn="r">
              <a:buClrTx/>
              <a:buSzTx/>
              <a:buFontTx/>
              <a:buNone/>
              <a:defRPr sz="1400"/>
            </a:lvl3pPr>
            <a:lvl4pPr marL="0" indent="822959" algn="r">
              <a:buClrTx/>
              <a:buSzTx/>
              <a:buFontTx/>
              <a:buNone/>
              <a:defRPr sz="1400"/>
            </a:lvl4pPr>
            <a:lvl5pPr marL="0" indent="1005839" algn="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8795899" y="6484459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3040442" y="4724400"/>
            <a:ext cx="5486401" cy="664536"/>
          </a:xfrm>
          <a:prstGeom prst="rect">
            <a:avLst/>
          </a:prstGeom>
        </p:spPr>
        <p:txBody>
          <a:bodyPr/>
          <a:lstStyle>
            <a:lvl1pPr indent="0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3040442" y="5388936"/>
            <a:ext cx="5486401" cy="912256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400"/>
            </a:lvl1pPr>
            <a:lvl2pPr marL="678180" indent="-266700" algn="r">
              <a:buClrTx/>
              <a:buFontTx/>
              <a:defRPr sz="1400"/>
            </a:lvl2pPr>
            <a:lvl3pPr marL="899769" indent="-268833" algn="r">
              <a:buClrTx/>
              <a:buFontTx/>
              <a:defRPr sz="1400"/>
            </a:lvl3pPr>
            <a:lvl4pPr marL="1107439" indent="-284480" algn="r">
              <a:buClrTx/>
              <a:buFontTx/>
              <a:defRPr sz="1400"/>
            </a:lvl4pPr>
            <a:lvl5pPr marL="1290319" indent="-284480" algn="r">
              <a:buClrTx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idx="13"/>
          </p:nvPr>
        </p:nvSpPr>
        <p:spPr>
          <a:xfrm>
            <a:off x="304800" y="249863"/>
            <a:ext cx="8534400" cy="4343401"/>
          </a:xfrm>
          <a:prstGeom prst="rect">
            <a:avLst/>
          </a:prstGeom>
          <a:ln w="11000" cap="rnd">
            <a:solidFill>
              <a:schemeClr val="accent4">
                <a:alpha val="88000"/>
              </a:schemeClr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8795899" y="6479794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88391" y="1422810"/>
            <a:ext cx="800100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46236"/>
            <a:ext cx="8229600" cy="452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795899" y="6485358"/>
            <a:ext cx="307341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ECECE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</p:sldLayoutIdLst>
  <p:transition spd="med"/>
  <p:txStyles>
    <p:titleStyle>
      <a:lvl1pPr marL="0" marR="0" indent="5486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9pPr>
    </p:titleStyle>
    <p:bodyStyle>
      <a:lvl1pPr marL="292100" marR="0" indent="-2921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70000"/>
        <a:buFont typeface="Wingdings 2"/>
        <a:buChar char="⦿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1pPr>
      <a:lvl2pPr marL="692833" marR="0" indent="-28135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9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2pPr>
      <a:lvl3pPr marL="898099" marR="0" indent="-2671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3pPr>
      <a:lvl4pPr marL="1115567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4pPr>
      <a:lvl5pPr marL="1313848" marR="0" indent="-3080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5pPr>
      <a:lvl6pPr marL="1506727" marR="0" indent="-3088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6pPr>
      <a:lvl7pPr marL="172821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7pPr>
      <a:lvl8pPr marL="191109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8pPr>
      <a:lvl9pPr marL="209397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Urbanization in G20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11" y="2819400"/>
            <a:ext cx="8088923" cy="1752600"/>
          </a:xfrm>
        </p:spPr>
        <p:txBody>
          <a:bodyPr/>
          <a:lstStyle/>
          <a:p>
            <a:r>
              <a:rPr lang="en-US" dirty="0" smtClean="0">
                <a:solidFill>
                  <a:srgbClr val="FF5CE6"/>
                </a:solidFill>
              </a:rPr>
              <a:t>An International study on urbanization in big economies</a:t>
            </a:r>
            <a:endParaRPr lang="en-US" dirty="0">
              <a:solidFill>
                <a:srgbClr val="FF5CE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433" y="5086350"/>
            <a:ext cx="52780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--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Xiaoxue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Chang, Margaret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Furr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Yirong Jing, Andrew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Lightner</a:t>
            </a:r>
            <a:endParaRPr 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Institute of Data Science, University of Virginia</a:t>
            </a:r>
          </a:p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August, 2014</a:t>
            </a:r>
          </a:p>
        </p:txBody>
      </p:sp>
    </p:spTree>
    <p:extLst>
      <p:ext uri="{BB962C8B-B14F-4D97-AF65-F5344CB8AC3E}">
        <p14:creationId xmlns:p14="http://schemas.microsoft.com/office/powerpoint/2010/main" val="225661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3994" y="750278"/>
            <a:ext cx="819487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Query #2: Labor structure of G20</a:t>
            </a:r>
          </a:p>
          <a:p>
            <a:r>
              <a:rPr lang="en-US" altLang="zh-CN" sz="2400" dirty="0"/>
              <a:t>                      </a:t>
            </a:r>
            <a:endParaRPr lang="zh-CN" altLang="en-US" sz="2400" dirty="0"/>
          </a:p>
        </p:txBody>
      </p:sp>
      <p:pic>
        <p:nvPicPr>
          <p:cNvPr id="14" name="图片 13" descr="figur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000375"/>
            <a:ext cx="6150428" cy="3549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5858" y="2446558"/>
            <a:ext cx="240574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As we can see in the bar chart, the more urbanized countries will have more labor working in the industry and service sector</a:t>
            </a:r>
          </a:p>
          <a:p>
            <a:endParaRPr lang="en-US" altLang="zh-CN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Although Brazil is the fifth urbanized country of G20, it still have a relatively higher employment ratio in agriculture sector. </a:t>
            </a:r>
          </a:p>
        </p:txBody>
      </p:sp>
    </p:spTree>
    <p:extLst>
      <p:ext uri="{BB962C8B-B14F-4D97-AF65-F5344CB8AC3E}">
        <p14:creationId xmlns:p14="http://schemas.microsoft.com/office/powerpoint/2010/main" val="20343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3" y="281672"/>
            <a:ext cx="8229600" cy="1143001"/>
          </a:xfrm>
        </p:spPr>
        <p:txBody>
          <a:bodyPr>
            <a:noAutofit/>
          </a:bodyPr>
          <a:lstStyle/>
          <a:p>
            <a:r>
              <a:rPr lang="en-US" sz="4100" dirty="0"/>
              <a:t>Query #3 Urbanization VS Power Consumption</a:t>
            </a:r>
          </a:p>
        </p:txBody>
      </p:sp>
      <p:pic>
        <p:nvPicPr>
          <p:cNvPr id="6" name="内容占位符 5" descr="figure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3244" y="1924054"/>
            <a:ext cx="5351613" cy="3146822"/>
          </a:xfrm>
        </p:spPr>
      </p:pic>
      <p:sp>
        <p:nvSpPr>
          <p:cNvPr id="7" name="TextBox 6"/>
          <p:cNvSpPr txBox="1"/>
          <p:nvPr/>
        </p:nvSpPr>
        <p:spPr>
          <a:xfrm>
            <a:off x="6683847" y="2119991"/>
            <a:ext cx="154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Basically,  there is  a positive relationship between urbanization and Power Consumption.</a:t>
            </a:r>
          </a:p>
          <a:p>
            <a:endParaRPr lang="en-US" altLang="zh-CN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However, there are two outliers:</a:t>
            </a: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Canada and </a:t>
            </a: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United States</a:t>
            </a:r>
            <a:endParaRPr lang="zh-CN" alt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Straight Arrow Connector 30"/>
          <p:cNvCxnSpPr/>
          <p:nvPr/>
        </p:nvCxnSpPr>
        <p:spPr>
          <a:xfrm flipV="1">
            <a:off x="1545772" y="2196208"/>
            <a:ext cx="1121231" cy="163284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30"/>
          <p:cNvCxnSpPr/>
          <p:nvPr/>
        </p:nvCxnSpPr>
        <p:spPr>
          <a:xfrm flipV="1">
            <a:off x="1556657" y="2457449"/>
            <a:ext cx="2362200" cy="2002973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00600" y="2936422"/>
            <a:ext cx="1" cy="23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69973" y="3197679"/>
            <a:ext cx="3592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dirty="0">
                <a:solidFill>
                  <a:srgbClr val="FF0000"/>
                </a:solidFill>
              </a:rPr>
              <a:t>US</a:t>
            </a:r>
            <a:endParaRPr lang="zh-CN" altLang="en-US" sz="75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480946" y="2952752"/>
            <a:ext cx="1" cy="23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7922" y="3224895"/>
            <a:ext cx="6803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dirty="0">
                <a:solidFill>
                  <a:srgbClr val="FF0000"/>
                </a:solidFill>
              </a:rPr>
              <a:t>Canada</a:t>
            </a:r>
            <a:endParaRPr lang="zh-CN" altLang="en-US" sz="7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88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22" y="267604"/>
            <a:ext cx="86868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#4. 1: trade openness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5" y="2106386"/>
            <a:ext cx="6095800" cy="33909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82921" y="2247186"/>
                <a:ext cx="2059001" cy="895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𝑡𝑟𝑎𝑑𝑒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𝑜𝑝𝑒𝑛𝑛𝑒𝑠𝑠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sz="135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endParaRPr lang="en-US" sz="135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𝑒𝑥𝑝𝑜𝑟𝑡𝑠</m:t>
                          </m:r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𝑖𝑚𝑝𝑜𝑟𝑡𝑠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21" y="2247186"/>
                <a:ext cx="2059001" cy="895373"/>
              </a:xfrm>
              <a:prstGeom prst="rect">
                <a:avLst/>
              </a:prstGeom>
              <a:blipFill rotWithShape="0">
                <a:blip r:embed="rId4"/>
                <a:stretch>
                  <a:fillRect t="-27891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95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#4 Versus trade openness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5" y="2015714"/>
            <a:ext cx="5706321" cy="3477197"/>
          </a:xfrm>
        </p:spPr>
      </p:pic>
      <p:sp>
        <p:nvSpPr>
          <p:cNvPr id="3" name="TextBox 2"/>
          <p:cNvSpPr txBox="1"/>
          <p:nvPr/>
        </p:nvSpPr>
        <p:spPr>
          <a:xfrm>
            <a:off x="6470243" y="2247186"/>
            <a:ext cx="194165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Trade openness: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Mid-level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Low urbanization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Low- and high-levels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 urbanization</a:t>
            </a:r>
          </a:p>
        </p:txBody>
      </p:sp>
    </p:spTree>
    <p:extLst>
      <p:ext uri="{BB962C8B-B14F-4D97-AF65-F5344CB8AC3E}">
        <p14:creationId xmlns:p14="http://schemas.microsoft.com/office/powerpoint/2010/main" val="1244056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7" y="2407825"/>
            <a:ext cx="8131629" cy="255334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High </a:t>
            </a:r>
            <a:r>
              <a:rPr lang="en-US" dirty="0"/>
              <a:t>Urbanization does show stronger economic </a:t>
            </a:r>
            <a:r>
              <a:rPr lang="en-US" dirty="0" smtClean="0"/>
              <a:t>development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Urbanization does led to a labor structure heavy in service </a:t>
            </a:r>
            <a:r>
              <a:rPr lang="en-US" dirty="0" smtClean="0"/>
              <a:t>employment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urbanization does show more </a:t>
            </a:r>
            <a:r>
              <a:rPr lang="en-US" dirty="0"/>
              <a:t>power usage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Higher urbanization is associated with either highly closed or highly closed economies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1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03381"/>
            <a:ext cx="7233015" cy="35401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	“G20 Members | G20 2014,” </a:t>
            </a:r>
            <a:r>
              <a:rPr lang="en-US" i="1" dirty="0"/>
              <a:t>Australia 2014</a:t>
            </a:r>
            <a:r>
              <a:rPr lang="en-US" dirty="0"/>
              <a:t>, 2014. [Online]. Available: https://www.g20.org/about_g20/g20_members.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“What We Do,” </a:t>
            </a:r>
            <a:r>
              <a:rPr lang="en-US" i="1" dirty="0"/>
              <a:t>The World Bank</a:t>
            </a:r>
            <a:r>
              <a:rPr lang="en-US" dirty="0"/>
              <a:t>, 2014. [Online]. Available: http://www.worldbank.org/en/about/what-we-do.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“Indicators | Data,” </a:t>
            </a:r>
            <a:r>
              <a:rPr lang="en-US" i="1" dirty="0"/>
              <a:t>The World Bank</a:t>
            </a:r>
            <a:r>
              <a:rPr lang="en-US" dirty="0"/>
              <a:t>, 2014. [Online]. Available: http://data.worldbank.org/indicator.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“Lump together and like it,” </a:t>
            </a:r>
            <a:r>
              <a:rPr lang="en-US" i="1" dirty="0"/>
              <a:t>The Economist</a:t>
            </a:r>
            <a:r>
              <a:rPr lang="en-US" dirty="0"/>
              <a:t>, 06-Nov-2008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	“Population Distribution, </a:t>
            </a:r>
            <a:r>
              <a:rPr lang="en-US" dirty="0" err="1"/>
              <a:t>Urbanization,Internal</a:t>
            </a:r>
            <a:r>
              <a:rPr lang="en-US" dirty="0"/>
              <a:t> Migration and </a:t>
            </a:r>
            <a:r>
              <a:rPr lang="en-US" dirty="0" err="1"/>
              <a:t>Development:An</a:t>
            </a:r>
            <a:r>
              <a:rPr lang="en-US" dirty="0"/>
              <a:t> International Perspective,” in </a:t>
            </a:r>
            <a:r>
              <a:rPr lang="en-US" i="1" dirty="0"/>
              <a:t>The United Nations</a:t>
            </a:r>
            <a:r>
              <a:rPr lang="en-US" dirty="0"/>
              <a:t>, United Nations Publication, 2011.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G20 members?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2" y="2011136"/>
            <a:ext cx="4005941" cy="354874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G20: nineteen countries plus European Union</a:t>
            </a:r>
          </a:p>
          <a:p>
            <a:r>
              <a:rPr lang="en-US" dirty="0" smtClean="0"/>
              <a:t>19 countries: </a:t>
            </a:r>
            <a:r>
              <a:rPr lang="en-US" dirty="0"/>
              <a:t>Australia, Brazil, Canada, China, France, Germany, India, Indonesia, Italy, Japan, Republic of Korea, Mexico, Russian Federation, Saudi Arabia, South Africa, Turkey, United Kingdom, </a:t>
            </a:r>
            <a:r>
              <a:rPr lang="en-US" dirty="0" smtClean="0"/>
              <a:t>and the </a:t>
            </a:r>
            <a:r>
              <a:rPr lang="en-US" dirty="0"/>
              <a:t>United </a:t>
            </a:r>
            <a:r>
              <a:rPr lang="en-US" dirty="0" smtClean="0"/>
              <a:t>States</a:t>
            </a:r>
            <a:endParaRPr lang="en-US" dirty="0"/>
          </a:p>
          <a:p>
            <a:r>
              <a:rPr lang="en-US" dirty="0" smtClean="0"/>
              <a:t>Importance in global economy:</a:t>
            </a:r>
          </a:p>
          <a:p>
            <a:pPr lvl="1"/>
            <a:r>
              <a:rPr lang="en-US" dirty="0" smtClean="0"/>
              <a:t>90</a:t>
            </a:r>
            <a:r>
              <a:rPr lang="en-US" dirty="0"/>
              <a:t>% of the global </a:t>
            </a:r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80</a:t>
            </a:r>
            <a:r>
              <a:rPr lang="en-US" dirty="0"/>
              <a:t>% of global </a:t>
            </a:r>
            <a:r>
              <a:rPr lang="en-US" dirty="0" smtClean="0"/>
              <a:t>trade</a:t>
            </a:r>
          </a:p>
          <a:p>
            <a:pPr lvl="1"/>
            <a:r>
              <a:rPr lang="en-US" dirty="0" smtClean="0"/>
              <a:t>66</a:t>
            </a:r>
            <a:r>
              <a:rPr lang="en-US" dirty="0"/>
              <a:t>% of the world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85</a:t>
            </a:r>
            <a:r>
              <a:rPr lang="en-US" dirty="0"/>
              <a:t>% of fossil fuel emissions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0" y="2185307"/>
            <a:ext cx="4701707" cy="278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6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7223"/>
            <a:ext cx="8501743" cy="1828799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/>
              <a:t>World Bank World Development </a:t>
            </a:r>
            <a:r>
              <a:rPr lang="en-US" dirty="0" smtClean="0"/>
              <a:t>Indicators database</a:t>
            </a:r>
          </a:p>
          <a:p>
            <a:endParaRPr lang="en-US" dirty="0" smtClean="0"/>
          </a:p>
          <a:p>
            <a:r>
              <a:rPr lang="en-US" dirty="0" smtClean="0"/>
              <a:t>World Bank: </a:t>
            </a:r>
            <a:r>
              <a:rPr lang="en-US" dirty="0"/>
              <a:t>United Nations international financial </a:t>
            </a:r>
            <a:r>
              <a:rPr lang="en-US" dirty="0" smtClean="0"/>
              <a:t>institution</a:t>
            </a:r>
          </a:p>
          <a:p>
            <a:endParaRPr lang="en-US" dirty="0" smtClean="0"/>
          </a:p>
          <a:p>
            <a:r>
              <a:rPr lang="en-US" dirty="0" smtClean="0"/>
              <a:t>Time: 2010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m.snvworld.org/sites/www.snvworld.org/files/images/world-bank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10" y="3800644"/>
            <a:ext cx="6707981" cy="1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765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Overlook on urbanization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6" y="1885951"/>
            <a:ext cx="7281795" cy="3677306"/>
          </a:xfrm>
        </p:spPr>
      </p:pic>
    </p:spTree>
    <p:extLst>
      <p:ext uri="{BB962C8B-B14F-4D97-AF65-F5344CB8AC3E}">
        <p14:creationId xmlns:p14="http://schemas.microsoft.com/office/powerpoint/2010/main" val="14553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SQLite Manager - C:\Users\RoRo\Documents\UVa\academics\Computation for Data Science\FinalProject\FinalVersion\FinalFinal\mydatabase.db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6" y="1721987"/>
            <a:ext cx="6985730" cy="3963474"/>
          </a:xfrm>
        </p:spPr>
      </p:pic>
    </p:spTree>
    <p:extLst>
      <p:ext uri="{BB962C8B-B14F-4D97-AF65-F5344CB8AC3E}">
        <p14:creationId xmlns:p14="http://schemas.microsoft.com/office/powerpoint/2010/main" val="1086604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rbanization versus economic development</a:t>
            </a:r>
          </a:p>
          <a:p>
            <a:endParaRPr lang="en-US" dirty="0" smtClean="0"/>
          </a:p>
          <a:p>
            <a:r>
              <a:rPr lang="en-US" dirty="0" smtClean="0"/>
              <a:t>Urbanization versus  labor structure</a:t>
            </a:r>
          </a:p>
          <a:p>
            <a:endParaRPr lang="en-US" dirty="0" smtClean="0"/>
          </a:p>
          <a:p>
            <a:r>
              <a:rPr lang="en-US" dirty="0" smtClean="0"/>
              <a:t>Urbanization </a:t>
            </a:r>
            <a:r>
              <a:rPr lang="en-US" dirty="0"/>
              <a:t>versus power </a:t>
            </a:r>
            <a:r>
              <a:rPr lang="en-US" dirty="0" smtClean="0"/>
              <a:t>consumption</a:t>
            </a:r>
          </a:p>
          <a:p>
            <a:endParaRPr lang="en-US" dirty="0" smtClean="0"/>
          </a:p>
          <a:p>
            <a:r>
              <a:rPr lang="en-US" dirty="0" smtClean="0"/>
              <a:t>Urbanization </a:t>
            </a:r>
            <a:r>
              <a:rPr lang="en-US" dirty="0"/>
              <a:t>versus trade </a:t>
            </a:r>
            <a:r>
              <a:rPr lang="en-US" dirty="0" smtClean="0"/>
              <a:t>openness</a:t>
            </a:r>
          </a:p>
        </p:txBody>
      </p:sp>
    </p:spTree>
    <p:extLst>
      <p:ext uri="{BB962C8B-B14F-4D97-AF65-F5344CB8AC3E}">
        <p14:creationId xmlns:p14="http://schemas.microsoft.com/office/powerpoint/2010/main" val="895705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586" y="499030"/>
            <a:ext cx="8653668" cy="10503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Query #1.1: GDP per capita by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6" y="1926941"/>
            <a:ext cx="7170968" cy="3621338"/>
          </a:xfrm>
        </p:spPr>
      </p:pic>
      <p:grpSp>
        <p:nvGrpSpPr>
          <p:cNvPr id="11" name="Group 10"/>
          <p:cNvGrpSpPr/>
          <p:nvPr/>
        </p:nvGrpSpPr>
        <p:grpSpPr>
          <a:xfrm>
            <a:off x="1810838" y="2681968"/>
            <a:ext cx="3674745" cy="2274570"/>
            <a:chOff x="2697480" y="2324100"/>
            <a:chExt cx="4899660" cy="3032760"/>
          </a:xfrm>
        </p:grpSpPr>
        <p:sp>
          <p:nvSpPr>
            <p:cNvPr id="8" name="Down Arrow 7"/>
            <p:cNvSpPr/>
            <p:nvPr/>
          </p:nvSpPr>
          <p:spPr>
            <a:xfrm>
              <a:off x="5547360" y="2324100"/>
              <a:ext cx="213360" cy="3032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7480" y="2613659"/>
              <a:ext cx="19354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bottom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31280" y="2613659"/>
              <a:ext cx="116586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70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77" y="249708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#1.2: Versus GDP per capita</a:t>
            </a:r>
            <a:endParaRPr lang="en-US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5" y="2063911"/>
            <a:ext cx="6718473" cy="3507129"/>
          </a:xfrm>
        </p:spPr>
      </p:pic>
      <p:cxnSp>
        <p:nvCxnSpPr>
          <p:cNvPr id="31" name="Straight Arrow Connector 30"/>
          <p:cNvCxnSpPr/>
          <p:nvPr/>
        </p:nvCxnSpPr>
        <p:spPr>
          <a:xfrm flipV="1">
            <a:off x="1801827" y="2443912"/>
            <a:ext cx="1388962" cy="253485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49019" y="2567405"/>
            <a:ext cx="2109486" cy="10938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20993" y="4007483"/>
            <a:ext cx="2482769" cy="300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Urbanization speeds up</a:t>
            </a:r>
          </a:p>
        </p:txBody>
      </p:sp>
    </p:spTree>
    <p:extLst>
      <p:ext uri="{BB962C8B-B14F-4D97-AF65-F5344CB8AC3E}">
        <p14:creationId xmlns:p14="http://schemas.microsoft.com/office/powerpoint/2010/main" val="101973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Combine tables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urbanpc10 as select * from urban10 natural join </a:t>
            </a:r>
            <a:r>
              <a:rPr lang="en-US" dirty="0" smtClean="0"/>
              <a:t>GDP</a:t>
            </a:r>
          </a:p>
          <a:p>
            <a:r>
              <a:rPr lang="en-US" dirty="0" smtClean="0"/>
              <a:t>Bot9 table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bot9 as 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urbanpc10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GDPpc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limit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smtClean="0"/>
              <a:t>Top11 data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urbanpc10</a:t>
            </a:r>
          </a:p>
          <a:p>
            <a:pPr lvl="1"/>
            <a:r>
              <a:rPr lang="en-US" dirty="0"/>
              <a:t>except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</a:t>
            </a:r>
            <a:r>
              <a:rPr lang="en-US" dirty="0" smtClean="0"/>
              <a:t>bot9</a:t>
            </a:r>
          </a:p>
        </p:txBody>
      </p:sp>
    </p:spTree>
    <p:extLst>
      <p:ext uri="{BB962C8B-B14F-4D97-AF65-F5344CB8AC3E}">
        <p14:creationId xmlns:p14="http://schemas.microsoft.com/office/powerpoint/2010/main" val="18933141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Found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Found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474</Words>
  <Application>Microsoft Macintosh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Rockwell</vt:lpstr>
      <vt:lpstr>Wingdings 2</vt:lpstr>
      <vt:lpstr>Foundry</vt:lpstr>
      <vt:lpstr>Urbanization in G20 members</vt:lpstr>
      <vt:lpstr>Who are G20 members?</vt:lpstr>
      <vt:lpstr>Data</vt:lpstr>
      <vt:lpstr>Overlook on urbanization data</vt:lpstr>
      <vt:lpstr>Database</vt:lpstr>
      <vt:lpstr>Four Questions</vt:lpstr>
      <vt:lpstr>Query #1.1: GDP per capita by group</vt:lpstr>
      <vt:lpstr>Query #1.2: Versus GDP per capita</vt:lpstr>
      <vt:lpstr>SQL code</vt:lpstr>
      <vt:lpstr>PowerPoint Presentation</vt:lpstr>
      <vt:lpstr>Query #3 Urbanization VS Power Consumption</vt:lpstr>
      <vt:lpstr>Query #4. 1: trade openness index</vt:lpstr>
      <vt:lpstr>Query #4 Versus trade openness</vt:lpstr>
      <vt:lpstr>Conclusions</vt:lpstr>
      <vt:lpstr>References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for Severe Sepsis in Adult ICU Patients</dc:title>
  <cp:lastModifiedBy>Margaret Furr</cp:lastModifiedBy>
  <cp:revision>10</cp:revision>
  <cp:lastPrinted>2016-09-05T20:27:36Z</cp:lastPrinted>
  <dcterms:modified xsi:type="dcterms:W3CDTF">2017-11-25T18:15:22Z</dcterms:modified>
</cp:coreProperties>
</file>