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4"/>
  </p:sldMasterIdLst>
  <p:sldIdLst>
    <p:sldId id="257" r:id="rId5"/>
    <p:sldId id="258" r:id="rId6"/>
    <p:sldId id="259" r:id="rId7"/>
    <p:sldId id="260" r:id="rId8"/>
    <p:sldId id="261" r:id="rId9"/>
    <p:sldId id="262"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ableStyles" Target="tableStyle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11T14:19:45.791"/>
    </inkml:context>
    <inkml:brush xml:id="br0">
      <inkml:brushProperty name="width" value="0.035" units="cm"/>
      <inkml:brushProperty name="height" value="0.035" units="cm"/>
    </inkml:brush>
  </inkml:definitions>
  <inkml:trace contextRef="#ctx0" brushRef="#br0">0 1 24575,'199'21'0,"66"7"-8191</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9/11/2024</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9/11/2024</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9/11/2024</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9/11/2024</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9/11/2024</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9/11/2024</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9/11/2024</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9/11/2024</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9/11/2024</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9/11/2024</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9/11/2024</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9/11/2024</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289754" y="592137"/>
            <a:ext cx="6253317" cy="3686010"/>
          </a:xfrm>
          <a:solidFill>
            <a:schemeClr val="bg1"/>
          </a:solidFill>
          <a:ln w="57150">
            <a:solidFill>
              <a:srgbClr val="FFC000"/>
            </a:solidFill>
          </a:ln>
        </p:spPr>
        <p:txBody>
          <a:bodyPr>
            <a:normAutofit fontScale="90000"/>
          </a:bodyPr>
          <a:lstStyle/>
          <a:p>
            <a:r>
              <a:rPr lang="en-US" b="1" dirty="0"/>
              <a:t>Sales Distribution Dashboard</a:t>
            </a:r>
            <a:r>
              <a:rPr lang="en-US" dirty="0"/>
              <a:t>.</a:t>
            </a:r>
            <a:endParaRPr lang="en-US" sz="8000" dirty="0"/>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289754" y="4870283"/>
            <a:ext cx="6253317" cy="634366"/>
          </a:xfrm>
          <a:ln w="57150">
            <a:solidFill>
              <a:srgbClr val="FFC000"/>
            </a:solidFill>
          </a:ln>
        </p:spPr>
        <p:txBody>
          <a:bodyPr>
            <a:normAutofit fontScale="92500"/>
          </a:bodyPr>
          <a:lstStyle/>
          <a:p>
            <a:r>
              <a:rPr lang="en-US" dirty="0">
                <a:solidFill>
                  <a:schemeClr val="tx1">
                    <a:lumMod val="85000"/>
                    <a:lumOff val="15000"/>
                  </a:schemeClr>
                </a:solidFill>
              </a:rPr>
              <a:t> </a:t>
            </a:r>
            <a:r>
              <a:rPr lang="en-US" sz="3600" b="1" dirty="0">
                <a:solidFill>
                  <a:schemeClr val="tx1">
                    <a:lumMod val="85000"/>
                    <a:lumOff val="15000"/>
                  </a:schemeClr>
                </a:solidFill>
                <a:latin typeface="+mj-lt"/>
              </a:rPr>
              <a:t>Using excel</a:t>
            </a:r>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8151"/>
            <a:ext cx="4640825" cy="6866151"/>
          </a:xfrm>
          <a:prstGeom prst="rect">
            <a:avLst/>
          </a:prstGeom>
          <a:ln w="28575">
            <a:solidFill>
              <a:srgbClr val="FFC000"/>
            </a:solidFill>
          </a:ln>
        </p:spPr>
      </p:pic>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p14="http://schemas.microsoft.com/office/powerpoint/2010/main" Requires="p14">
          <p:contentPart p14:bwMode="auto" r:id="rId3">
            <p14:nvContentPartPr>
              <p14:cNvPr id="6" name="Ink 5">
                <a:extLst>
                  <a:ext uri="{FF2B5EF4-FFF2-40B4-BE49-F238E27FC236}">
                    <a16:creationId xmlns:a16="http://schemas.microsoft.com/office/drawing/2014/main" id="{16D85361-7A89-6C87-EE6F-144666C0C170}"/>
                  </a:ext>
                </a:extLst>
              </p14:cNvPr>
              <p14:cNvContentPartPr/>
              <p14:nvPr/>
            </p14:nvContentPartPr>
            <p14:xfrm>
              <a:off x="5432421" y="4518099"/>
              <a:ext cx="167400" cy="18000"/>
            </p14:xfrm>
          </p:contentPart>
        </mc:Choice>
        <mc:Fallback>
          <p:pic>
            <p:nvPicPr>
              <p:cNvPr id="6" name="Ink 5">
                <a:extLst>
                  <a:ext uri="{FF2B5EF4-FFF2-40B4-BE49-F238E27FC236}">
                    <a16:creationId xmlns:a16="http://schemas.microsoft.com/office/drawing/2014/main" id="{16D85361-7A89-6C87-EE6F-144666C0C170}"/>
                  </a:ext>
                </a:extLst>
              </p:cNvPr>
              <p:cNvPicPr/>
              <p:nvPr/>
            </p:nvPicPr>
            <p:blipFill>
              <a:blip r:embed="rId4"/>
              <a:stretch>
                <a:fillRect/>
              </a:stretch>
            </p:blipFill>
            <p:spPr>
              <a:xfrm>
                <a:off x="5426301" y="4511979"/>
                <a:ext cx="179640" cy="30240"/>
              </a:xfrm>
              <a:prstGeom prst="rect">
                <a:avLst/>
              </a:prstGeom>
            </p:spPr>
          </p:pic>
        </mc:Fallback>
      </mc:AlternateContent>
      <p:sp>
        <p:nvSpPr>
          <p:cNvPr id="7" name="TextBox 6">
            <a:extLst>
              <a:ext uri="{FF2B5EF4-FFF2-40B4-BE49-F238E27FC236}">
                <a16:creationId xmlns:a16="http://schemas.microsoft.com/office/drawing/2014/main" id="{C044AA65-0593-6553-9FC6-94097649B510}"/>
              </a:ext>
            </a:extLst>
          </p:cNvPr>
          <p:cNvSpPr txBox="1"/>
          <p:nvPr/>
        </p:nvSpPr>
        <p:spPr>
          <a:xfrm>
            <a:off x="5289754" y="4419600"/>
            <a:ext cx="5934058" cy="369332"/>
          </a:xfrm>
          <a:prstGeom prst="rect">
            <a:avLst/>
          </a:prstGeom>
          <a:solidFill>
            <a:schemeClr val="bg1"/>
          </a:solidFill>
        </p:spPr>
        <p:txBody>
          <a:bodyPr wrap="square" rtlCol="0">
            <a:spAutoFit/>
          </a:bodyPr>
          <a:lstStyle/>
          <a:p>
            <a:endParaRPr lang="en-IN" dirty="0"/>
          </a:p>
        </p:txBody>
      </p:sp>
    </p:spTree>
    <p:extLst>
      <p:ext uri="{BB962C8B-B14F-4D97-AF65-F5344CB8AC3E}">
        <p14:creationId xmlns:p14="http://schemas.microsoft.com/office/powerpoint/2010/main" val="40437378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F9669A6-F0EE-0B96-F077-6A24E2088092}"/>
              </a:ext>
            </a:extLst>
          </p:cNvPr>
          <p:cNvSpPr txBox="1"/>
          <p:nvPr/>
        </p:nvSpPr>
        <p:spPr>
          <a:xfrm>
            <a:off x="152400" y="188259"/>
            <a:ext cx="11833412" cy="6186309"/>
          </a:xfrm>
          <a:prstGeom prst="rect">
            <a:avLst/>
          </a:prstGeom>
          <a:solidFill>
            <a:schemeClr val="accent1">
              <a:lumMod val="40000"/>
              <a:lumOff val="60000"/>
            </a:schemeClr>
          </a:solidFill>
          <a:ln w="28575">
            <a:solidFill>
              <a:srgbClr val="FFC000"/>
            </a:solidFill>
          </a:ln>
        </p:spPr>
        <p:txBody>
          <a:bodyPr wrap="square" rtlCol="0">
            <a:spAutoFit/>
          </a:bodyPr>
          <a:lstStyle/>
          <a:p>
            <a:r>
              <a:rPr lang="en-US" b="1" dirty="0">
                <a:latin typeface="+mj-lt"/>
              </a:rPr>
              <a:t>PROJECT OVERVIEW:</a:t>
            </a:r>
            <a:endParaRPr lang="en-IN" b="1" dirty="0">
              <a:latin typeface="+mj-lt"/>
            </a:endParaRPr>
          </a:p>
          <a:p>
            <a:endParaRPr lang="en-IN" dirty="0"/>
          </a:p>
          <a:p>
            <a:r>
              <a:rPr lang="en-US" dirty="0">
                <a:latin typeface="+mj-lt"/>
              </a:rPr>
              <a:t>To build a dynamic sales distribution dashboard that tracks sales performance across different regions, products, and time periods.</a:t>
            </a:r>
          </a:p>
          <a:p>
            <a:endParaRPr lang="en-US" dirty="0">
              <a:latin typeface="+mj-lt"/>
            </a:endParaRPr>
          </a:p>
          <a:p>
            <a:r>
              <a:rPr lang="en-US" b="1" dirty="0">
                <a:latin typeface="+mj-lt"/>
              </a:rPr>
              <a:t>Excel worksheet includes:</a:t>
            </a:r>
          </a:p>
          <a:p>
            <a:r>
              <a:rPr lang="en-US" dirty="0">
                <a:latin typeface="+mj-lt"/>
              </a:rPr>
              <a:t>This includes the data of the year 2021 Sales distribution of different products all over the world.</a:t>
            </a:r>
          </a:p>
          <a:p>
            <a:pPr marL="285750" indent="-285750">
              <a:buFont typeface="Wingdings" panose="05000000000000000000" pitchFamily="2" charset="2"/>
              <a:buChar char="§"/>
            </a:pPr>
            <a:r>
              <a:rPr lang="en-US" dirty="0">
                <a:latin typeface="+mj-lt"/>
              </a:rPr>
              <a:t>Input Data.</a:t>
            </a:r>
          </a:p>
          <a:p>
            <a:pPr marL="285750" indent="-285750">
              <a:buFont typeface="Wingdings" panose="05000000000000000000" pitchFamily="2" charset="2"/>
              <a:buChar char="§"/>
            </a:pPr>
            <a:r>
              <a:rPr lang="en-US" dirty="0">
                <a:latin typeface="+mj-lt"/>
              </a:rPr>
              <a:t>Target Data.</a:t>
            </a:r>
          </a:p>
          <a:p>
            <a:pPr marL="285750" indent="-285750">
              <a:buFont typeface="Wingdings" panose="05000000000000000000" pitchFamily="2" charset="2"/>
              <a:buChar char="§"/>
            </a:pPr>
            <a:r>
              <a:rPr lang="en-US" dirty="0">
                <a:latin typeface="+mj-lt"/>
              </a:rPr>
              <a:t>Customer Data.</a:t>
            </a:r>
          </a:p>
          <a:p>
            <a:pPr marL="285750" indent="-285750">
              <a:buFont typeface="Wingdings" panose="05000000000000000000" pitchFamily="2" charset="2"/>
              <a:buChar char="§"/>
            </a:pPr>
            <a:r>
              <a:rPr lang="en-US" dirty="0">
                <a:latin typeface="+mj-lt"/>
              </a:rPr>
              <a:t>Analysis.</a:t>
            </a:r>
          </a:p>
          <a:p>
            <a:pPr marL="285750" indent="-285750">
              <a:buFont typeface="Wingdings" panose="05000000000000000000" pitchFamily="2" charset="2"/>
              <a:buChar char="§"/>
            </a:pPr>
            <a:r>
              <a:rPr lang="en-US" dirty="0">
                <a:latin typeface="+mj-lt"/>
              </a:rPr>
              <a:t>Final Dashboard.</a:t>
            </a:r>
          </a:p>
          <a:p>
            <a:endParaRPr lang="en-US" dirty="0">
              <a:latin typeface="+mj-lt"/>
            </a:endParaRPr>
          </a:p>
          <a:p>
            <a:r>
              <a:rPr lang="en-US" dirty="0">
                <a:latin typeface="+mj-lt"/>
              </a:rPr>
              <a:t>Data Modelling:</a:t>
            </a:r>
          </a:p>
          <a:p>
            <a:pPr marL="285750" indent="-285750">
              <a:buFont typeface="Wingdings" panose="05000000000000000000" pitchFamily="2" charset="2"/>
              <a:buChar char="§"/>
            </a:pPr>
            <a:r>
              <a:rPr lang="en-US" dirty="0">
                <a:latin typeface="+mj-lt"/>
              </a:rPr>
              <a:t>Input data is cleaned and modified using VLOOKUP(mainly) and other excel formulas, from target and customer data.</a:t>
            </a:r>
          </a:p>
          <a:p>
            <a:pPr marL="285750" indent="-285750">
              <a:buFont typeface="Wingdings" panose="05000000000000000000" pitchFamily="2" charset="2"/>
              <a:buChar char="§"/>
            </a:pPr>
            <a:r>
              <a:rPr lang="en-US" dirty="0">
                <a:latin typeface="+mj-lt"/>
              </a:rPr>
              <a:t>Depending on the modified input data a analysis sheet is created using pivot table for data visualization process.</a:t>
            </a:r>
          </a:p>
          <a:p>
            <a:pPr marL="285750" indent="-285750">
              <a:buFont typeface="Wingdings" panose="05000000000000000000" pitchFamily="2" charset="2"/>
              <a:buChar char="§"/>
            </a:pPr>
            <a:r>
              <a:rPr lang="en-US" dirty="0">
                <a:latin typeface="+mj-lt"/>
              </a:rPr>
              <a:t>Different charts are created and other data visualization for better understanding using the pivot tables from analysis sheet.</a:t>
            </a:r>
          </a:p>
          <a:p>
            <a:pPr marL="285750" indent="-285750">
              <a:buFont typeface="Wingdings" panose="05000000000000000000" pitchFamily="2" charset="2"/>
              <a:buChar char="§"/>
            </a:pPr>
            <a:r>
              <a:rPr lang="en-US" dirty="0">
                <a:latin typeface="+mj-lt"/>
              </a:rPr>
              <a:t>Slicers are used to see the changes for the each month and every region all over the world in the dashboard.</a:t>
            </a:r>
          </a:p>
        </p:txBody>
      </p:sp>
    </p:spTree>
    <p:extLst>
      <p:ext uri="{BB962C8B-B14F-4D97-AF65-F5344CB8AC3E}">
        <p14:creationId xmlns:p14="http://schemas.microsoft.com/office/powerpoint/2010/main" val="37817825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19F15F4-E598-7406-81C8-09E01AAD2336}"/>
              </a:ext>
            </a:extLst>
          </p:cNvPr>
          <p:cNvSpPr txBox="1"/>
          <p:nvPr/>
        </p:nvSpPr>
        <p:spPr>
          <a:xfrm>
            <a:off x="197224" y="224118"/>
            <a:ext cx="5047129" cy="307777"/>
          </a:xfrm>
          <a:prstGeom prst="rect">
            <a:avLst/>
          </a:prstGeom>
          <a:noFill/>
        </p:spPr>
        <p:txBody>
          <a:bodyPr wrap="square" rtlCol="0">
            <a:spAutoFit/>
          </a:bodyPr>
          <a:lstStyle/>
          <a:p>
            <a:r>
              <a:rPr lang="en-US" sz="1400" b="1" dirty="0">
                <a:latin typeface="+mj-lt"/>
              </a:rPr>
              <a:t>INPUT DATASET:</a:t>
            </a:r>
            <a:endParaRPr lang="en-IN" sz="1400" b="1" dirty="0">
              <a:latin typeface="+mj-lt"/>
            </a:endParaRPr>
          </a:p>
        </p:txBody>
      </p:sp>
      <p:pic>
        <p:nvPicPr>
          <p:cNvPr id="4" name="Picture 3">
            <a:extLst>
              <a:ext uri="{FF2B5EF4-FFF2-40B4-BE49-F238E27FC236}">
                <a16:creationId xmlns:a16="http://schemas.microsoft.com/office/drawing/2014/main" id="{7FB031CD-6752-2C74-D8ED-5ED8CD6C42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681" y="531894"/>
            <a:ext cx="12048565" cy="5797188"/>
          </a:xfrm>
          <a:prstGeom prst="rect">
            <a:avLst/>
          </a:prstGeom>
          <a:ln w="28575">
            <a:solidFill>
              <a:srgbClr val="FFC000"/>
            </a:solidFill>
          </a:ln>
        </p:spPr>
      </p:pic>
    </p:spTree>
    <p:extLst>
      <p:ext uri="{BB962C8B-B14F-4D97-AF65-F5344CB8AC3E}">
        <p14:creationId xmlns:p14="http://schemas.microsoft.com/office/powerpoint/2010/main" val="10480957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B04AAC0-4829-B2BF-CF2B-FC648F69BCF5}"/>
              </a:ext>
            </a:extLst>
          </p:cNvPr>
          <p:cNvSpPr txBox="1"/>
          <p:nvPr/>
        </p:nvSpPr>
        <p:spPr>
          <a:xfrm>
            <a:off x="98613" y="233083"/>
            <a:ext cx="5486400" cy="307777"/>
          </a:xfrm>
          <a:prstGeom prst="rect">
            <a:avLst/>
          </a:prstGeom>
          <a:noFill/>
        </p:spPr>
        <p:txBody>
          <a:bodyPr wrap="square" rtlCol="0">
            <a:spAutoFit/>
          </a:bodyPr>
          <a:lstStyle/>
          <a:p>
            <a:r>
              <a:rPr lang="en-US" sz="1400" b="1" dirty="0">
                <a:latin typeface="+mj-lt"/>
              </a:rPr>
              <a:t>ANALYSIS SHEET:</a:t>
            </a:r>
            <a:endParaRPr lang="en-IN" sz="1400" b="1" dirty="0">
              <a:latin typeface="+mj-lt"/>
            </a:endParaRPr>
          </a:p>
        </p:txBody>
      </p:sp>
      <p:pic>
        <p:nvPicPr>
          <p:cNvPr id="4" name="Picture 3">
            <a:extLst>
              <a:ext uri="{FF2B5EF4-FFF2-40B4-BE49-F238E27FC236}">
                <a16:creationId xmlns:a16="http://schemas.microsoft.com/office/drawing/2014/main" id="{D79CB1D9-191D-2FF7-5374-5145A0F941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683" y="546847"/>
            <a:ext cx="12030633" cy="5764306"/>
          </a:xfrm>
          <a:prstGeom prst="rect">
            <a:avLst/>
          </a:prstGeom>
          <a:ln w="28575">
            <a:solidFill>
              <a:srgbClr val="FFC000"/>
            </a:solidFill>
          </a:ln>
        </p:spPr>
      </p:pic>
    </p:spTree>
    <p:extLst>
      <p:ext uri="{BB962C8B-B14F-4D97-AF65-F5344CB8AC3E}">
        <p14:creationId xmlns:p14="http://schemas.microsoft.com/office/powerpoint/2010/main" val="27505605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3B1A164-FF14-D6D3-F302-414A4E89FD6D}"/>
              </a:ext>
            </a:extLst>
          </p:cNvPr>
          <p:cNvSpPr txBox="1"/>
          <p:nvPr/>
        </p:nvSpPr>
        <p:spPr>
          <a:xfrm>
            <a:off x="0" y="34370"/>
            <a:ext cx="3182470" cy="307777"/>
          </a:xfrm>
          <a:prstGeom prst="rect">
            <a:avLst/>
          </a:prstGeom>
          <a:noFill/>
        </p:spPr>
        <p:txBody>
          <a:bodyPr wrap="square" rtlCol="0">
            <a:spAutoFit/>
          </a:bodyPr>
          <a:lstStyle/>
          <a:p>
            <a:r>
              <a:rPr lang="en-US" sz="1400" b="1" dirty="0">
                <a:latin typeface="+mj-lt"/>
              </a:rPr>
              <a:t>SALES DASHBOARD:</a:t>
            </a:r>
            <a:endParaRPr lang="en-IN" sz="1400" b="1" dirty="0">
              <a:latin typeface="+mj-lt"/>
            </a:endParaRPr>
          </a:p>
        </p:txBody>
      </p:sp>
      <p:pic>
        <p:nvPicPr>
          <p:cNvPr id="4" name="Picture 3">
            <a:extLst>
              <a:ext uri="{FF2B5EF4-FFF2-40B4-BE49-F238E27FC236}">
                <a16:creationId xmlns:a16="http://schemas.microsoft.com/office/drawing/2014/main" id="{82EACAF0-2515-DD7A-08C8-42B65C2580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42147"/>
            <a:ext cx="12192000" cy="6265109"/>
          </a:xfrm>
          <a:prstGeom prst="rect">
            <a:avLst/>
          </a:prstGeom>
        </p:spPr>
      </p:pic>
    </p:spTree>
    <p:extLst>
      <p:ext uri="{BB962C8B-B14F-4D97-AF65-F5344CB8AC3E}">
        <p14:creationId xmlns:p14="http://schemas.microsoft.com/office/powerpoint/2010/main" val="18674153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3B6DC93-E3E5-8EF7-AEA4-D793AF6C3043}"/>
              </a:ext>
            </a:extLst>
          </p:cNvPr>
          <p:cNvSpPr txBox="1"/>
          <p:nvPr/>
        </p:nvSpPr>
        <p:spPr>
          <a:xfrm>
            <a:off x="161366" y="170329"/>
            <a:ext cx="11842376" cy="6186309"/>
          </a:xfrm>
          <a:prstGeom prst="rect">
            <a:avLst/>
          </a:prstGeom>
          <a:solidFill>
            <a:schemeClr val="accent1">
              <a:lumMod val="40000"/>
              <a:lumOff val="60000"/>
            </a:schemeClr>
          </a:solidFill>
          <a:ln w="28575">
            <a:solidFill>
              <a:srgbClr val="FFC000"/>
            </a:solidFill>
          </a:ln>
        </p:spPr>
        <p:txBody>
          <a:bodyPr wrap="square" rtlCol="0">
            <a:spAutoFit/>
          </a:bodyPr>
          <a:lstStyle/>
          <a:p>
            <a:r>
              <a:rPr lang="en-US" b="1" dirty="0">
                <a:latin typeface="+mj-lt"/>
              </a:rPr>
              <a:t>CONCLUSION:</a:t>
            </a:r>
          </a:p>
          <a:p>
            <a:endParaRPr lang="en-US" dirty="0">
              <a:latin typeface="+mj-lt"/>
            </a:endParaRPr>
          </a:p>
          <a:p>
            <a:r>
              <a:rPr lang="en-US" dirty="0">
                <a:latin typeface="+mj-lt"/>
              </a:rPr>
              <a:t>This dashboard offers a comprehensive view of the company’s sales performance across multiple dimensions:</a:t>
            </a:r>
          </a:p>
          <a:p>
            <a:pPr>
              <a:buFont typeface="Arial" panose="020B0604020202020204" pitchFamily="34" charset="0"/>
              <a:buChar char="•"/>
            </a:pPr>
            <a:r>
              <a:rPr lang="en-US" b="1" dirty="0">
                <a:latin typeface="+mj-lt"/>
              </a:rPr>
              <a:t>Total Sales</a:t>
            </a:r>
            <a:r>
              <a:rPr lang="en-US" dirty="0">
                <a:latin typeface="+mj-lt"/>
              </a:rPr>
              <a:t>: Displays cumulative revenue of $9,84,571 for the selected time period.</a:t>
            </a:r>
          </a:p>
          <a:p>
            <a:pPr>
              <a:buFont typeface="Arial" panose="020B0604020202020204" pitchFamily="34" charset="0"/>
              <a:buChar char="•"/>
            </a:pPr>
            <a:r>
              <a:rPr lang="en-US" b="1" dirty="0">
                <a:latin typeface="+mj-lt"/>
              </a:rPr>
              <a:t>Regions</a:t>
            </a:r>
            <a:r>
              <a:rPr lang="en-US" dirty="0">
                <a:latin typeface="+mj-lt"/>
              </a:rPr>
              <a:t>: Sales performance by region, with </a:t>
            </a:r>
            <a:r>
              <a:rPr lang="en-US" b="1" dirty="0">
                <a:latin typeface="+mj-lt"/>
              </a:rPr>
              <a:t>Export</a:t>
            </a:r>
            <a:r>
              <a:rPr lang="en-US" dirty="0">
                <a:latin typeface="+mj-lt"/>
              </a:rPr>
              <a:t> dominating at 54%.</a:t>
            </a:r>
          </a:p>
          <a:p>
            <a:pPr>
              <a:buFont typeface="Arial" panose="020B0604020202020204" pitchFamily="34" charset="0"/>
              <a:buChar char="•"/>
            </a:pPr>
            <a:r>
              <a:rPr lang="en-US" b="1" dirty="0">
                <a:latin typeface="+mj-lt"/>
              </a:rPr>
              <a:t>Top Customers</a:t>
            </a:r>
            <a:r>
              <a:rPr lang="en-US" dirty="0">
                <a:latin typeface="+mj-lt"/>
              </a:rPr>
              <a:t>: Lists the top 3 contributing customers, with Customer33 leading.</a:t>
            </a:r>
          </a:p>
          <a:p>
            <a:pPr>
              <a:buFont typeface="Arial" panose="020B0604020202020204" pitchFamily="34" charset="0"/>
              <a:buChar char="•"/>
            </a:pPr>
            <a:r>
              <a:rPr lang="en-US" b="1" dirty="0">
                <a:latin typeface="+mj-lt"/>
              </a:rPr>
              <a:t>Top Products</a:t>
            </a:r>
            <a:r>
              <a:rPr lang="en-US" dirty="0">
                <a:latin typeface="+mj-lt"/>
              </a:rPr>
              <a:t>: Identifies the top-selling products, with </a:t>
            </a:r>
            <a:r>
              <a:rPr lang="en-US" b="1" dirty="0">
                <a:latin typeface="+mj-lt"/>
              </a:rPr>
              <a:t>Product30</a:t>
            </a:r>
            <a:r>
              <a:rPr lang="en-US" dirty="0">
                <a:latin typeface="+mj-lt"/>
              </a:rPr>
              <a:t> generating the highest revenue.</a:t>
            </a:r>
          </a:p>
          <a:p>
            <a:pPr>
              <a:buFont typeface="Arial" panose="020B0604020202020204" pitchFamily="34" charset="0"/>
              <a:buChar char="•"/>
            </a:pPr>
            <a:r>
              <a:rPr lang="en-US" b="1" dirty="0">
                <a:latin typeface="+mj-lt"/>
              </a:rPr>
              <a:t>Monthly/Weekly Trends</a:t>
            </a:r>
            <a:r>
              <a:rPr lang="en-US" dirty="0">
                <a:latin typeface="+mj-lt"/>
              </a:rPr>
              <a:t>: Shows fluctuations in sales over time, highlighting periods of peak and below-target sales.</a:t>
            </a:r>
          </a:p>
          <a:p>
            <a:pPr>
              <a:buFont typeface="Arial" panose="020B0604020202020204" pitchFamily="34" charset="0"/>
              <a:buChar char="•"/>
            </a:pPr>
            <a:r>
              <a:rPr lang="en-US" b="1" dirty="0">
                <a:latin typeface="+mj-lt"/>
              </a:rPr>
              <a:t>Geographic Distribution</a:t>
            </a:r>
            <a:r>
              <a:rPr lang="en-US" dirty="0">
                <a:latin typeface="+mj-lt"/>
              </a:rPr>
              <a:t>: Visualizes country-level sales data globally.</a:t>
            </a:r>
          </a:p>
          <a:p>
            <a:r>
              <a:rPr lang="en-US" dirty="0">
                <a:latin typeface="+mj-lt"/>
              </a:rPr>
              <a:t>Slicers are used for </a:t>
            </a:r>
            <a:r>
              <a:rPr lang="en-US" b="1" dirty="0">
                <a:latin typeface="+mj-lt"/>
              </a:rPr>
              <a:t>Months</a:t>
            </a:r>
            <a:r>
              <a:rPr lang="en-US" dirty="0">
                <a:latin typeface="+mj-lt"/>
              </a:rPr>
              <a:t> and </a:t>
            </a:r>
            <a:r>
              <a:rPr lang="en-US" b="1" dirty="0">
                <a:latin typeface="+mj-lt"/>
              </a:rPr>
              <a:t>Regions</a:t>
            </a:r>
            <a:r>
              <a:rPr lang="en-US" dirty="0">
                <a:latin typeface="+mj-lt"/>
              </a:rPr>
              <a:t> to provide interactivity, allowing targeted analysis.</a:t>
            </a:r>
          </a:p>
          <a:p>
            <a:endParaRPr lang="en-US" dirty="0">
              <a:latin typeface="+mj-lt"/>
            </a:endParaRPr>
          </a:p>
          <a:p>
            <a:r>
              <a:rPr lang="en-US" dirty="0">
                <a:latin typeface="+mj-lt"/>
              </a:rPr>
              <a:t>In summary, the sales data for 2021 underscores both significant achievements and areas for improvement. The year demonstrated robust performance in export region, showcasing strengths and market potential. By building on the successes and addressing the challenges identified, it can position itself for even greater success in the upcoming year. The insights from this year’s data provide a solid foundation for refining our approach and achieving our sales goals with renewed focus and strategy.</a:t>
            </a:r>
          </a:p>
          <a:p>
            <a:endParaRPr lang="en-US" dirty="0">
              <a:latin typeface="+mj-lt"/>
            </a:endParaRPr>
          </a:p>
          <a:p>
            <a:endParaRPr lang="en-US" dirty="0">
              <a:latin typeface="+mj-lt"/>
            </a:endParaRPr>
          </a:p>
          <a:p>
            <a:endParaRPr lang="en-US" dirty="0">
              <a:latin typeface="+mj-lt"/>
            </a:endParaRPr>
          </a:p>
          <a:p>
            <a:endParaRPr lang="en-US" dirty="0">
              <a:latin typeface="+mj-lt"/>
            </a:endParaRPr>
          </a:p>
        </p:txBody>
      </p:sp>
    </p:spTree>
    <p:extLst>
      <p:ext uri="{BB962C8B-B14F-4D97-AF65-F5344CB8AC3E}">
        <p14:creationId xmlns:p14="http://schemas.microsoft.com/office/powerpoint/2010/main" val="3439704469"/>
      </p:ext>
    </p:extLst>
  </p:cSld>
  <p:clrMapOvr>
    <a:masterClrMapping/>
  </p:clrMapOvr>
</p:sld>
</file>

<file path=ppt/theme/theme1.xml><?xml version="1.0" encoding="utf-8"?>
<a:theme xmlns:a="http://schemas.openxmlformats.org/drawingml/2006/main" name="Custom">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80AA9D2D-EE59-4148-A11E-A51EEE828B28}" vid="{AEAFD717-D3C8-4034-8F7E-D5220B0CCEB8}"/>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F4F4D41-822D-40F2-A7AC-E4E6CB36CA7A}">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19DAD249-BF80-48EF-9AFB-36A11BCDC2CE}">
  <ds:schemaRefs>
    <ds:schemaRef ds:uri="http://schemas.microsoft.com/sharepoint/v3/contenttype/forms"/>
  </ds:schemaRefs>
</ds:datastoreItem>
</file>

<file path=customXml/itemProps3.xml><?xml version="1.0" encoding="utf-8"?>
<ds:datastoreItem xmlns:ds="http://schemas.openxmlformats.org/officeDocument/2006/customXml" ds:itemID="{C5A59D56-2157-4202-9D02-F44E447A241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{CC435451-57C8-46F8-9EA6-1EC8D8B09417}tf56160789_win32</Template>
  <TotalTime>79</TotalTime>
  <Words>360</Words>
  <Application>Microsoft Office PowerPoint</Application>
  <PresentationFormat>Widescreen</PresentationFormat>
  <Paragraphs>36</Paragraphs>
  <Slides>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Bookman Old Style</vt:lpstr>
      <vt:lpstr>Calibri</vt:lpstr>
      <vt:lpstr>Franklin Gothic Book</vt:lpstr>
      <vt:lpstr>Wingdings</vt:lpstr>
      <vt:lpstr>Custom</vt:lpstr>
      <vt:lpstr>Sales Distribution Dashboard.</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Suchismita Banik</dc:creator>
  <cp:lastModifiedBy>Suchismita Banik</cp:lastModifiedBy>
  <cp:revision>1</cp:revision>
  <dcterms:created xsi:type="dcterms:W3CDTF">2024-09-11T14:09:30Z</dcterms:created>
  <dcterms:modified xsi:type="dcterms:W3CDTF">2024-09-11T15:28:37Z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