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52" roundtripDataSignature="AMtx7miJaVGSTjYcUXPKAPzyW6yiLKFk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2"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9" name="Google Shape;389;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1" name="Google Shape;481;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4" name="Google Shape;544;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8" name="Google Shape;578;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9" name="Google Shape;589;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4" name="Google Shape;604;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 COLOUR: The bricks  should be uniform and bright.</a:t>
            </a:r>
            <a:endParaRPr/>
          </a:p>
          <a:p>
            <a:pPr indent="0" lvl="0" marL="0" rtl="0" algn="l">
              <a:spcBef>
                <a:spcPts val="0"/>
              </a:spcBef>
              <a:spcAft>
                <a:spcPts val="0"/>
              </a:spcAft>
              <a:buNone/>
            </a:pPr>
            <a:r>
              <a:rPr lang="en-US"/>
              <a:t>[2] SHAPE: Bricks should have plane faces. They should have sharp and true right angled corners.</a:t>
            </a:r>
            <a:endParaRPr/>
          </a:p>
          <a:p>
            <a:pPr indent="0" lvl="0" marL="0" rtl="0" algn="l">
              <a:spcBef>
                <a:spcPts val="0"/>
              </a:spcBef>
              <a:spcAft>
                <a:spcPts val="0"/>
              </a:spcAft>
              <a:buNone/>
            </a:pPr>
            <a:r>
              <a:rPr lang="en-US"/>
              <a:t>[3] SIZE: Bricks should be of standard sizes as prescribed by codes.</a:t>
            </a:r>
            <a:endParaRPr/>
          </a:p>
          <a:p>
            <a:pPr indent="0" lvl="0" marL="0" rtl="0" algn="l">
              <a:spcBef>
                <a:spcPts val="0"/>
              </a:spcBef>
              <a:spcAft>
                <a:spcPts val="0"/>
              </a:spcAft>
              <a:buNone/>
            </a:pPr>
            <a:r>
              <a:rPr lang="en-US"/>
              <a:t>[4] TEXTURE: Bricks should possess fine, dense and uniform texture. They should not possess fissures, cavities, loose grit and unburnt lime.</a:t>
            </a:r>
            <a:endParaRPr/>
          </a:p>
          <a:p>
            <a:pPr indent="0" lvl="0" marL="0" rtl="0" algn="l">
              <a:spcBef>
                <a:spcPts val="0"/>
              </a:spcBef>
              <a:spcAft>
                <a:spcPts val="0"/>
              </a:spcAft>
              <a:buNone/>
            </a:pPr>
            <a:r>
              <a:rPr lang="en-US"/>
              <a:t>[5] SOUNDNESS: When the brick is struck with hammer or with another brick, it should produce metallic sound.</a:t>
            </a:r>
            <a:endParaRPr/>
          </a:p>
          <a:p>
            <a:pPr indent="0" lvl="0" marL="0" rtl="0" algn="l">
              <a:spcBef>
                <a:spcPts val="0"/>
              </a:spcBef>
              <a:spcAft>
                <a:spcPts val="0"/>
              </a:spcAft>
              <a:buNone/>
            </a:pPr>
            <a:r>
              <a:rPr lang="en-US"/>
              <a:t>[6] HARDNESS: Finger scratching should not produce any impression on the brick.</a:t>
            </a:r>
            <a:endParaRPr/>
          </a:p>
          <a:p>
            <a:pPr indent="0" lvl="0" marL="0" rtl="0" algn="just">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[7] STRENGTH: The Crushing strength of brick should not be less than 3.5 N/mm². A field test for strength is that when dropped from a height of 0.9 m to 1.0 m on a hard ground, the brick should not break into pieces.</a:t>
            </a:r>
            <a:endParaRPr/>
          </a:p>
          <a:p>
            <a:pPr indent="0" lvl="0" marL="0" rtl="0" algn="just">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[8] WATER ABSORPTION: After immersing the brick in water for 24 hours, water absorption should not be more than 20% by weight. For class-I works this limit is 15%.</a:t>
            </a:r>
            <a:endParaRPr/>
          </a:p>
          <a:p>
            <a:pPr indent="0" lvl="0" marL="0" rtl="0" algn="just">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[9] EFFLORESCENCE: Bricks should not show white patches when soaked in water for 24 hours and then allowed to dry in shade. White patches are due to the presence of sulphate of calcium, magnesium and potassium. They keep the masonry permanently in damp and wet conditions.</a:t>
            </a:r>
            <a:endParaRPr/>
          </a:p>
          <a:p>
            <a:pPr indent="0" lvl="0" marL="0" rtl="0" algn="just">
              <a:spcBef>
                <a:spcPts val="0"/>
              </a:spcBef>
              <a:spcAft>
                <a:spcPts val="0"/>
              </a:spcAft>
              <a:buClr>
                <a:schemeClr val="dk1"/>
              </a:buClr>
              <a:buSzPts val="1400"/>
              <a:buFont typeface="Times New Roman"/>
              <a:buNone/>
            </a:pPr>
            <a:r>
              <a:rPr lang="en-US" sz="1400">
                <a:latin typeface="Times New Roman"/>
                <a:ea typeface="Times New Roman"/>
                <a:cs typeface="Times New Roman"/>
                <a:sym typeface="Times New Roman"/>
              </a:rPr>
              <a:t>[10] THERMAL CONDUCTIVITY: Bricks should have low thermal conductivity, so that buildings built with them are cool in summer and warm in winter.</a:t>
            </a:r>
            <a:endParaRPr/>
          </a:p>
          <a:p>
            <a:pPr indent="0" lvl="0" marL="0" rtl="0" algn="just">
              <a:spcBef>
                <a:spcPts val="0"/>
              </a:spcBef>
              <a:spcAft>
                <a:spcPts val="0"/>
              </a:spcAft>
              <a:buClr>
                <a:schemeClr val="dk1"/>
              </a:buClr>
              <a:buSzPts val="1400"/>
              <a:buFont typeface="Times New Roman"/>
              <a:buNone/>
            </a:pPr>
            <a:r>
              <a:rPr lang="en-US" sz="1400">
                <a:latin typeface="Times New Roman"/>
                <a:ea typeface="Times New Roman"/>
                <a:cs typeface="Times New Roman"/>
                <a:sym typeface="Times New Roman"/>
              </a:rPr>
              <a:t>[11] SOUND INSULATION: Heavier bricks are poor insulators of sound while lightweight and hollow bricks provide good sound insulation.</a:t>
            </a:r>
            <a:endParaRPr/>
          </a:p>
          <a:p>
            <a:pPr indent="0" lvl="0" marL="0" rtl="0" algn="just">
              <a:spcBef>
                <a:spcPts val="0"/>
              </a:spcBef>
              <a:spcAft>
                <a:spcPts val="0"/>
              </a:spcAft>
              <a:buClr>
                <a:schemeClr val="dk1"/>
              </a:buClr>
              <a:buSzPts val="1400"/>
              <a:buFont typeface="Times New Roman"/>
              <a:buNone/>
            </a:pPr>
            <a:r>
              <a:rPr lang="en-US" sz="1400">
                <a:latin typeface="Times New Roman"/>
                <a:ea typeface="Times New Roman"/>
                <a:cs typeface="Times New Roman"/>
                <a:sym typeface="Times New Roman"/>
              </a:rPr>
              <a:t>[12] FIRE RESISTANCE: Fire resistance of bricks is usually good. In fact bricks are used to encase steel columns to protect them from fire.</a:t>
            </a:r>
            <a:endParaRPr sz="1600">
              <a:latin typeface="Times New Roman"/>
              <a:ea typeface="Times New Roman"/>
              <a:cs typeface="Times New Roman"/>
              <a:sym typeface="Times New Roman"/>
            </a:endParaRPr>
          </a:p>
          <a:p>
            <a:pPr indent="0" lvl="0" marL="0" rtl="0" algn="just">
              <a:spcBef>
                <a:spcPts val="0"/>
              </a:spcBef>
              <a:spcAft>
                <a:spcPts val="0"/>
              </a:spcAft>
              <a:buClr>
                <a:schemeClr val="dk1"/>
              </a:buClr>
              <a:buSzPts val="1400"/>
              <a:buFont typeface="Calibri"/>
              <a:buNone/>
            </a:pPr>
            <a:r>
              <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57" name="Google Shape;15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57"/>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58"/>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58"/>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5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5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5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5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5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5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5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5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56"/>
          <p:cNvSpPr/>
          <p:nvPr>
            <p:ph idx="2" type="pic"/>
          </p:nvPr>
        </p:nvSpPr>
        <p:spPr>
          <a:xfrm>
            <a:off x="1792288" y="612775"/>
            <a:ext cx="5486400" cy="4114800"/>
          </a:xfrm>
          <a:prstGeom prst="rect">
            <a:avLst/>
          </a:prstGeom>
          <a:noFill/>
          <a:ln>
            <a:noFill/>
          </a:ln>
        </p:spPr>
      </p:sp>
      <p:sp>
        <p:nvSpPr>
          <p:cNvPr id="68" name="Google Shape;68;p5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9.jpg"/><Relationship Id="rId5" Type="http://schemas.openxmlformats.org/officeDocument/2006/relationships/image" Target="../media/image10.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20.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2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13.jpg"/><Relationship Id="rId5" Type="http://schemas.openxmlformats.org/officeDocument/2006/relationships/image" Target="../media/image1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6.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26.jpg"/><Relationship Id="rId5" Type="http://schemas.openxmlformats.org/officeDocument/2006/relationships/image" Target="../media/image15.jpg"/><Relationship Id="rId6" Type="http://schemas.openxmlformats.org/officeDocument/2006/relationships/image" Target="../media/image19.jpg"/><Relationship Id="rId7" Type="http://schemas.openxmlformats.org/officeDocument/2006/relationships/image" Target="../media/image14.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png"/><Relationship Id="rId4" Type="http://schemas.openxmlformats.org/officeDocument/2006/relationships/image" Target="../media/image1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png"/><Relationship Id="rId4"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png"/><Relationship Id="rId4" Type="http://schemas.openxmlformats.org/officeDocument/2006/relationships/image" Target="../media/image11.jpg"/><Relationship Id="rId5" Type="http://schemas.openxmlformats.org/officeDocument/2006/relationships/image" Target="../media/image24.jpg"/><Relationship Id="rId6" Type="http://schemas.openxmlformats.org/officeDocument/2006/relationships/image" Target="../media/image23.jpg"/><Relationship Id="rId7" Type="http://schemas.openxmlformats.org/officeDocument/2006/relationships/image" Target="../media/image22.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1198880"/>
            <a:ext cx="7772400" cy="1470025"/>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BASICIS OF CIVIL ENGINEERING  &amp; MECHANICS</a:t>
            </a:r>
            <a:endParaRPr/>
          </a:p>
        </p:txBody>
      </p:sp>
      <p:sp>
        <p:nvSpPr>
          <p:cNvPr id="89" name="Google Shape;89;p1"/>
          <p:cNvSpPr txBox="1"/>
          <p:nvPr>
            <p:ph idx="1" type="subTitle"/>
          </p:nvPr>
        </p:nvSpPr>
        <p:spPr>
          <a:xfrm>
            <a:off x="1371600" y="2895600"/>
            <a:ext cx="6400800" cy="2667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3200"/>
              <a:buNone/>
            </a:pPr>
            <a:r>
              <a:rPr lang="en-US">
                <a:solidFill>
                  <a:schemeClr val="dk1"/>
                </a:solidFill>
                <a:latin typeface="Times New Roman"/>
                <a:ea typeface="Times New Roman"/>
                <a:cs typeface="Times New Roman"/>
                <a:sym typeface="Times New Roman"/>
              </a:rPr>
              <a:t>Course code:CV14/CV24</a:t>
            </a:r>
            <a:endParaRPr/>
          </a:p>
          <a:p>
            <a:pPr indent="0" lvl="0" marL="0" rtl="0" algn="ctr">
              <a:spcBef>
                <a:spcPts val="640"/>
              </a:spcBef>
              <a:spcAft>
                <a:spcPts val="0"/>
              </a:spcAft>
              <a:buClr>
                <a:schemeClr val="dk1"/>
              </a:buClr>
              <a:buSzPts val="3200"/>
              <a:buNone/>
            </a:pPr>
            <a:r>
              <a:rPr lang="en-US">
                <a:solidFill>
                  <a:schemeClr val="dk1"/>
                </a:solidFill>
                <a:latin typeface="Times New Roman"/>
                <a:ea typeface="Times New Roman"/>
                <a:cs typeface="Times New Roman"/>
                <a:sym typeface="Times New Roman"/>
              </a:rPr>
              <a:t>Credits:3:0:0</a:t>
            </a:r>
            <a:endParaRPr/>
          </a:p>
          <a:p>
            <a:pPr indent="0" lvl="0" marL="0" rtl="0" algn="ctr">
              <a:spcBef>
                <a:spcPts val="880"/>
              </a:spcBef>
              <a:spcAft>
                <a:spcPts val="0"/>
              </a:spcAft>
              <a:buClr>
                <a:srgbClr val="002060"/>
              </a:buClr>
              <a:buSzPts val="4400"/>
              <a:buNone/>
            </a:pPr>
            <a:r>
              <a:rPr i="1" lang="en-US" sz="4400">
                <a:solidFill>
                  <a:srgbClr val="002060"/>
                </a:solidFill>
                <a:latin typeface="Times New Roman"/>
                <a:ea typeface="Times New Roman"/>
                <a:cs typeface="Times New Roman"/>
                <a:sym typeface="Times New Roman"/>
              </a:rPr>
              <a:t>Basic Materials of Construction</a:t>
            </a:r>
            <a:endParaRPr/>
          </a:p>
        </p:txBody>
      </p:sp>
      <p:pic>
        <p:nvPicPr>
          <p:cNvPr descr="C:\Users\admin\Downloads\Logo_21.06.2017 (1).jpg" id="90" name="Google Shape;90;p1"/>
          <p:cNvPicPr preferRelativeResize="0"/>
          <p:nvPr/>
        </p:nvPicPr>
        <p:blipFill rotWithShape="1">
          <a:blip r:embed="rId3">
            <a:alphaModFix/>
          </a:blip>
          <a:srcRect b="0" l="0" r="0" t="0"/>
          <a:stretch/>
        </p:blipFill>
        <p:spPr>
          <a:xfrm>
            <a:off x="0" y="0"/>
            <a:ext cx="2819400" cy="1066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0"/>
          <p:cNvSpPr txBox="1"/>
          <p:nvPr>
            <p:ph idx="1" type="body"/>
          </p:nvPr>
        </p:nvSpPr>
        <p:spPr>
          <a:xfrm>
            <a:off x="457200" y="1600200"/>
            <a:ext cx="8229600" cy="51054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600"/>
              <a:buNone/>
            </a:pPr>
            <a:r>
              <a:t/>
            </a:r>
            <a:endParaRPr sz="2600">
              <a:latin typeface="Times New Roman"/>
              <a:ea typeface="Times New Roman"/>
              <a:cs typeface="Times New Roman"/>
              <a:sym typeface="Times New Roman"/>
            </a:endParaRPr>
          </a:p>
          <a:p>
            <a:pPr indent="-342900" lvl="0" marL="342900" rtl="0" algn="just">
              <a:spcBef>
                <a:spcPts val="520"/>
              </a:spcBef>
              <a:spcAft>
                <a:spcPts val="0"/>
              </a:spcAft>
              <a:buClr>
                <a:schemeClr val="dk1"/>
              </a:buClr>
              <a:buSzPts val="2600"/>
              <a:buChar char="•"/>
            </a:pPr>
            <a:r>
              <a:rPr lang="en-US" sz="2600">
                <a:latin typeface="Times New Roman"/>
                <a:ea typeface="Times New Roman"/>
                <a:cs typeface="Times New Roman"/>
                <a:sym typeface="Times New Roman"/>
              </a:rPr>
              <a:t>Demolishing of brick structures is very easy, less time consuming and hence economic</a:t>
            </a:r>
            <a:endParaRPr/>
          </a:p>
          <a:p>
            <a:pPr indent="-342900" lvl="0" marL="342900" rtl="0" algn="just">
              <a:spcBef>
                <a:spcPts val="520"/>
              </a:spcBef>
              <a:spcAft>
                <a:spcPts val="0"/>
              </a:spcAft>
              <a:buClr>
                <a:schemeClr val="dk1"/>
              </a:buClr>
              <a:buSzPts val="2600"/>
              <a:buChar char="•"/>
            </a:pPr>
            <a:r>
              <a:rPr lang="en-US" sz="2600">
                <a:latin typeface="Times New Roman"/>
                <a:ea typeface="Times New Roman"/>
                <a:cs typeface="Times New Roman"/>
                <a:sym typeface="Times New Roman"/>
              </a:rPr>
              <a:t>Reusable and Recyclable</a:t>
            </a:r>
            <a:endParaRPr/>
          </a:p>
          <a:p>
            <a:pPr indent="-342900" lvl="0" marL="342900" rtl="0" algn="just">
              <a:spcBef>
                <a:spcPts val="520"/>
              </a:spcBef>
              <a:spcAft>
                <a:spcPts val="0"/>
              </a:spcAft>
              <a:buClr>
                <a:schemeClr val="dk1"/>
              </a:buClr>
              <a:buSzPts val="2600"/>
              <a:buChar char="•"/>
            </a:pPr>
            <a:r>
              <a:rPr lang="en-US" sz="2600">
                <a:latin typeface="Times New Roman"/>
                <a:ea typeface="Times New Roman"/>
                <a:cs typeface="Times New Roman"/>
                <a:sym typeface="Times New Roman"/>
              </a:rPr>
              <a:t>Highly fire resistant</a:t>
            </a:r>
            <a:endParaRPr/>
          </a:p>
          <a:p>
            <a:pPr indent="-342900" lvl="0" marL="342900" rtl="0" algn="just">
              <a:spcBef>
                <a:spcPts val="520"/>
              </a:spcBef>
              <a:spcAft>
                <a:spcPts val="0"/>
              </a:spcAft>
              <a:buClr>
                <a:schemeClr val="dk1"/>
              </a:buClr>
              <a:buSzPts val="2600"/>
              <a:buChar char="•"/>
            </a:pPr>
            <a:r>
              <a:rPr lang="en-US" sz="2600">
                <a:latin typeface="Times New Roman"/>
                <a:ea typeface="Times New Roman"/>
                <a:cs typeface="Times New Roman"/>
                <a:sym typeface="Times New Roman"/>
              </a:rPr>
              <a:t>Produces less environmental pollution during	 manufacturing process</a:t>
            </a:r>
            <a:endParaRPr/>
          </a:p>
          <a:p>
            <a:pPr indent="0" lvl="0" marL="0" rtl="0" algn="ctr">
              <a:spcBef>
                <a:spcPts val="800"/>
              </a:spcBef>
              <a:spcAft>
                <a:spcPts val="0"/>
              </a:spcAft>
              <a:buClr>
                <a:schemeClr val="dk1"/>
              </a:buClr>
              <a:buSzPts val="4000"/>
              <a:buNone/>
            </a:pPr>
            <a:r>
              <a:t/>
            </a:r>
            <a:endParaRPr b="1" sz="4000">
              <a:latin typeface="Times New Roman"/>
              <a:ea typeface="Times New Roman"/>
              <a:cs typeface="Times New Roman"/>
              <a:sym typeface="Times New Roman"/>
            </a:endParaRPr>
          </a:p>
        </p:txBody>
      </p:sp>
      <p:grpSp>
        <p:nvGrpSpPr>
          <p:cNvPr id="193" name="Google Shape;193;p10"/>
          <p:cNvGrpSpPr/>
          <p:nvPr/>
        </p:nvGrpSpPr>
        <p:grpSpPr>
          <a:xfrm>
            <a:off x="570120" y="550688"/>
            <a:ext cx="7964280" cy="973312"/>
            <a:chOff x="570120" y="550688"/>
            <a:chExt cx="7065812" cy="932277"/>
          </a:xfrm>
        </p:grpSpPr>
        <p:pic>
          <p:nvPicPr>
            <p:cNvPr descr="Institute of Technology.png" id="194" name="Google Shape;194;p10"/>
            <p:cNvPicPr preferRelativeResize="0"/>
            <p:nvPr/>
          </p:nvPicPr>
          <p:blipFill rotWithShape="1">
            <a:blip r:embed="rId3">
              <a:alphaModFix/>
            </a:blip>
            <a:srcRect b="0" l="0" r="0" t="0"/>
            <a:stretch/>
          </p:blipFill>
          <p:spPr>
            <a:xfrm>
              <a:off x="570120" y="550688"/>
              <a:ext cx="3124685" cy="932277"/>
            </a:xfrm>
            <a:prstGeom prst="rect">
              <a:avLst/>
            </a:prstGeom>
            <a:noFill/>
            <a:ln>
              <a:noFill/>
            </a:ln>
          </p:spPr>
        </p:pic>
        <p:cxnSp>
          <p:nvCxnSpPr>
            <p:cNvPr id="195" name="Google Shape;195;p10"/>
            <p:cNvCxnSpPr/>
            <p:nvPr/>
          </p:nvCxnSpPr>
          <p:spPr>
            <a:xfrm>
              <a:off x="3807015"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196" name="Google Shape;196;p10"/>
            <p:cNvSpPr txBox="1"/>
            <p:nvPr/>
          </p:nvSpPr>
          <p:spPr>
            <a:xfrm>
              <a:off x="3842604" y="635022"/>
              <a:ext cx="227077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DEPARTMENT OF</a:t>
              </a:r>
              <a:endParaRPr/>
            </a:p>
            <a:p>
              <a:pPr indent="0" lvl="0" marL="0" marR="0" rtl="0" algn="l">
                <a:spcBef>
                  <a:spcPts val="0"/>
                </a:spcBef>
                <a:spcAft>
                  <a:spcPts val="0"/>
                </a:spcAft>
                <a:buNone/>
              </a:pPr>
              <a:r>
                <a:rPr lang="en-US" sz="1000">
                  <a:solidFill>
                    <a:schemeClr val="dk1"/>
                  </a:solidFill>
                  <a:latin typeface="Arial"/>
                  <a:ea typeface="Arial"/>
                  <a:cs typeface="Arial"/>
                  <a:sym typeface="Arial"/>
                </a:rPr>
                <a:t>CIVIL ENGINEERING</a:t>
              </a:r>
              <a:endParaRPr/>
            </a:p>
          </p:txBody>
        </p:sp>
        <p:cxnSp>
          <p:nvCxnSpPr>
            <p:cNvPr id="197" name="Google Shape;197;p10"/>
            <p:cNvCxnSpPr/>
            <p:nvPr/>
          </p:nvCxnSpPr>
          <p:spPr>
            <a:xfrm>
              <a:off x="5231219"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198" name="Google Shape;198;p10"/>
            <p:cNvSpPr txBox="1"/>
            <p:nvPr/>
          </p:nvSpPr>
          <p:spPr>
            <a:xfrm>
              <a:off x="5231219" y="550688"/>
              <a:ext cx="2404713"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Course: Basics of Civil Engineering &amp; Mechanics</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Credits: 3:0:0</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1"/>
          <p:cNvSpPr txBox="1"/>
          <p:nvPr>
            <p:ph idx="1" type="body"/>
          </p:nvPr>
        </p:nvSpPr>
        <p:spPr>
          <a:xfrm>
            <a:off x="457200" y="1524000"/>
            <a:ext cx="8229600" cy="51054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000"/>
              <a:buNone/>
            </a:pPr>
            <a:r>
              <a:rPr b="1" lang="en-US" sz="4000">
                <a:latin typeface="Times New Roman"/>
                <a:ea typeface="Times New Roman"/>
                <a:cs typeface="Times New Roman"/>
                <a:sym typeface="Times New Roman"/>
              </a:rPr>
              <a:t>Disadvantages of Bricks</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Time consuming construction</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Cannot be used in high seismic zones</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Since bricks absorb water easily, therefore, it causes fluorescence when not exposed to air</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Very Less tensile strength</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Rough surfaces of bricks may cause mold growth if not properly cleaned</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Cleaning brick surfaces is a hard job</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Colour of low quality brick changes when exposed to sun for a long period of time</a:t>
            </a:r>
            <a:endParaRPr/>
          </a:p>
        </p:txBody>
      </p:sp>
      <p:grpSp>
        <p:nvGrpSpPr>
          <p:cNvPr id="204" name="Google Shape;204;p11"/>
          <p:cNvGrpSpPr/>
          <p:nvPr/>
        </p:nvGrpSpPr>
        <p:grpSpPr>
          <a:xfrm>
            <a:off x="570120" y="550688"/>
            <a:ext cx="7964280" cy="973312"/>
            <a:chOff x="570120" y="550688"/>
            <a:chExt cx="7065812" cy="932277"/>
          </a:xfrm>
        </p:grpSpPr>
        <p:pic>
          <p:nvPicPr>
            <p:cNvPr descr="Institute of Technology.png" id="205" name="Google Shape;205;p11"/>
            <p:cNvPicPr preferRelativeResize="0"/>
            <p:nvPr/>
          </p:nvPicPr>
          <p:blipFill rotWithShape="1">
            <a:blip r:embed="rId3">
              <a:alphaModFix/>
            </a:blip>
            <a:srcRect b="0" l="0" r="0" t="0"/>
            <a:stretch/>
          </p:blipFill>
          <p:spPr>
            <a:xfrm>
              <a:off x="570120" y="550688"/>
              <a:ext cx="3124685" cy="932277"/>
            </a:xfrm>
            <a:prstGeom prst="rect">
              <a:avLst/>
            </a:prstGeom>
            <a:noFill/>
            <a:ln>
              <a:noFill/>
            </a:ln>
          </p:spPr>
        </p:pic>
        <p:cxnSp>
          <p:nvCxnSpPr>
            <p:cNvPr id="206" name="Google Shape;206;p11"/>
            <p:cNvCxnSpPr/>
            <p:nvPr/>
          </p:nvCxnSpPr>
          <p:spPr>
            <a:xfrm>
              <a:off x="3807015"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207" name="Google Shape;207;p11"/>
            <p:cNvSpPr txBox="1"/>
            <p:nvPr/>
          </p:nvSpPr>
          <p:spPr>
            <a:xfrm>
              <a:off x="3842604" y="635022"/>
              <a:ext cx="227077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DEPARTMENT OF</a:t>
              </a:r>
              <a:endParaRPr/>
            </a:p>
            <a:p>
              <a:pPr indent="0" lvl="0" marL="0" marR="0" rtl="0" algn="l">
                <a:spcBef>
                  <a:spcPts val="0"/>
                </a:spcBef>
                <a:spcAft>
                  <a:spcPts val="0"/>
                </a:spcAft>
                <a:buNone/>
              </a:pPr>
              <a:r>
                <a:rPr lang="en-US" sz="1000">
                  <a:solidFill>
                    <a:schemeClr val="dk1"/>
                  </a:solidFill>
                  <a:latin typeface="Arial"/>
                  <a:ea typeface="Arial"/>
                  <a:cs typeface="Arial"/>
                  <a:sym typeface="Arial"/>
                </a:rPr>
                <a:t>CIVIL ENGINEERING</a:t>
              </a:r>
              <a:endParaRPr/>
            </a:p>
          </p:txBody>
        </p:sp>
        <p:cxnSp>
          <p:nvCxnSpPr>
            <p:cNvPr id="208" name="Google Shape;208;p11"/>
            <p:cNvCxnSpPr/>
            <p:nvPr/>
          </p:nvCxnSpPr>
          <p:spPr>
            <a:xfrm>
              <a:off x="5231219"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209" name="Google Shape;209;p11"/>
            <p:cNvSpPr txBox="1"/>
            <p:nvPr/>
          </p:nvSpPr>
          <p:spPr>
            <a:xfrm>
              <a:off x="5231219" y="550688"/>
              <a:ext cx="2404713"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Course: Basics of Civil Engineering &amp; Mechanics</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Credits: 3:0:0</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2"/>
          <p:cNvSpPr txBox="1"/>
          <p:nvPr>
            <p:ph idx="1" type="body"/>
          </p:nvPr>
        </p:nvSpPr>
        <p:spPr>
          <a:xfrm>
            <a:off x="457200" y="1293352"/>
            <a:ext cx="8229600" cy="51054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000"/>
              <a:buNone/>
            </a:pPr>
            <a:r>
              <a:rPr b="1" lang="en-US" sz="4000">
                <a:latin typeface="Times New Roman"/>
                <a:ea typeface="Times New Roman"/>
                <a:cs typeface="Times New Roman"/>
                <a:sym typeface="Times New Roman"/>
              </a:rPr>
              <a:t>Cement</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A cement is a binder substance used for construction that sets, hardens, and adheres to other materials to bind them together.</a:t>
            </a:r>
            <a:endParaRPr/>
          </a:p>
          <a:p>
            <a:pPr indent="-190500" lvl="0" marL="34290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Cement mixed with fine aggregate produces mortar for masonry, or with sand and gravel, produces concrete.</a:t>
            </a:r>
            <a:endParaRPr/>
          </a:p>
          <a:p>
            <a:pPr indent="-190500" lvl="0" marL="34290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Cement can be classified into two distinct categories according to their respective setting and hardening mechanisms: </a:t>
            </a:r>
            <a:endParaRPr/>
          </a:p>
          <a:p>
            <a:pPr indent="-457200" lvl="0" marL="457200" rtl="0" algn="just">
              <a:spcBef>
                <a:spcPts val="48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Non-hydraulic cement </a:t>
            </a:r>
            <a:endParaRPr/>
          </a:p>
          <a:p>
            <a:pPr indent="-457200" lvl="0" marL="457200" rtl="0" algn="just">
              <a:spcBef>
                <a:spcPts val="48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Hydraulic cement </a:t>
            </a:r>
            <a:endParaRPr/>
          </a:p>
        </p:txBody>
      </p:sp>
      <p:grpSp>
        <p:nvGrpSpPr>
          <p:cNvPr id="215" name="Google Shape;215;p12"/>
          <p:cNvGrpSpPr/>
          <p:nvPr/>
        </p:nvGrpSpPr>
        <p:grpSpPr>
          <a:xfrm>
            <a:off x="589860" y="304800"/>
            <a:ext cx="7964280" cy="973312"/>
            <a:chOff x="570120" y="550688"/>
            <a:chExt cx="7065812" cy="932277"/>
          </a:xfrm>
        </p:grpSpPr>
        <p:pic>
          <p:nvPicPr>
            <p:cNvPr descr="Institute of Technology.png" id="216" name="Google Shape;216;p12"/>
            <p:cNvPicPr preferRelativeResize="0"/>
            <p:nvPr/>
          </p:nvPicPr>
          <p:blipFill rotWithShape="1">
            <a:blip r:embed="rId3">
              <a:alphaModFix/>
            </a:blip>
            <a:srcRect b="0" l="0" r="0" t="0"/>
            <a:stretch/>
          </p:blipFill>
          <p:spPr>
            <a:xfrm>
              <a:off x="570120" y="550688"/>
              <a:ext cx="3124685" cy="932277"/>
            </a:xfrm>
            <a:prstGeom prst="rect">
              <a:avLst/>
            </a:prstGeom>
            <a:noFill/>
            <a:ln>
              <a:noFill/>
            </a:ln>
          </p:spPr>
        </p:pic>
        <p:cxnSp>
          <p:nvCxnSpPr>
            <p:cNvPr id="217" name="Google Shape;217;p12"/>
            <p:cNvCxnSpPr/>
            <p:nvPr/>
          </p:nvCxnSpPr>
          <p:spPr>
            <a:xfrm>
              <a:off x="3807015"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218" name="Google Shape;218;p12"/>
            <p:cNvSpPr txBox="1"/>
            <p:nvPr/>
          </p:nvSpPr>
          <p:spPr>
            <a:xfrm>
              <a:off x="3842604" y="635022"/>
              <a:ext cx="227077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DEPARTMENT OF</a:t>
              </a:r>
              <a:endParaRPr/>
            </a:p>
            <a:p>
              <a:pPr indent="0" lvl="0" marL="0" marR="0" rtl="0" algn="l">
                <a:spcBef>
                  <a:spcPts val="0"/>
                </a:spcBef>
                <a:spcAft>
                  <a:spcPts val="0"/>
                </a:spcAft>
                <a:buNone/>
              </a:pPr>
              <a:r>
                <a:rPr lang="en-US" sz="1000">
                  <a:solidFill>
                    <a:schemeClr val="dk1"/>
                  </a:solidFill>
                  <a:latin typeface="Arial"/>
                  <a:ea typeface="Arial"/>
                  <a:cs typeface="Arial"/>
                  <a:sym typeface="Arial"/>
                </a:rPr>
                <a:t>CIVIL ENGINEERING</a:t>
              </a:r>
              <a:endParaRPr/>
            </a:p>
          </p:txBody>
        </p:sp>
        <p:cxnSp>
          <p:nvCxnSpPr>
            <p:cNvPr id="219" name="Google Shape;219;p12"/>
            <p:cNvCxnSpPr/>
            <p:nvPr/>
          </p:nvCxnSpPr>
          <p:spPr>
            <a:xfrm>
              <a:off x="5231219"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220" name="Google Shape;220;p12"/>
            <p:cNvSpPr txBox="1"/>
            <p:nvPr/>
          </p:nvSpPr>
          <p:spPr>
            <a:xfrm>
              <a:off x="5231219" y="550688"/>
              <a:ext cx="2404713"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Course: Basics of Civil Engineering &amp; Mechanics</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Credits: 3:0:0</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3"/>
          <p:cNvSpPr txBox="1"/>
          <p:nvPr>
            <p:ph idx="1" type="body"/>
          </p:nvPr>
        </p:nvSpPr>
        <p:spPr>
          <a:xfrm>
            <a:off x="570120" y="1194940"/>
            <a:ext cx="8229600" cy="51054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000"/>
              <a:buNone/>
            </a:pPr>
            <a:r>
              <a:rPr b="1" lang="en-US" sz="4000">
                <a:latin typeface="Times New Roman"/>
                <a:ea typeface="Times New Roman"/>
                <a:cs typeface="Times New Roman"/>
                <a:sym typeface="Times New Roman"/>
              </a:rPr>
              <a:t>Cement</a:t>
            </a:r>
            <a:endParaRPr/>
          </a:p>
          <a:p>
            <a:pPr indent="0" lvl="0" marL="0" rtl="0" algn="ctr">
              <a:spcBef>
                <a:spcPts val="800"/>
              </a:spcBef>
              <a:spcAft>
                <a:spcPts val="0"/>
              </a:spcAft>
              <a:buClr>
                <a:schemeClr val="dk1"/>
              </a:buClr>
              <a:buSzPts val="4000"/>
              <a:buNone/>
            </a:pPr>
            <a:r>
              <a:t/>
            </a:r>
            <a:endParaRPr b="1" sz="4000">
              <a:latin typeface="Times New Roman"/>
              <a:ea typeface="Times New Roman"/>
              <a:cs typeface="Times New Roman"/>
              <a:sym typeface="Times New Roman"/>
            </a:endParaRPr>
          </a:p>
        </p:txBody>
      </p:sp>
      <p:grpSp>
        <p:nvGrpSpPr>
          <p:cNvPr id="226" name="Google Shape;226;p13"/>
          <p:cNvGrpSpPr/>
          <p:nvPr/>
        </p:nvGrpSpPr>
        <p:grpSpPr>
          <a:xfrm>
            <a:off x="605680" y="221628"/>
            <a:ext cx="7964280" cy="973312"/>
            <a:chOff x="570120" y="550688"/>
            <a:chExt cx="7065812" cy="932277"/>
          </a:xfrm>
        </p:grpSpPr>
        <p:pic>
          <p:nvPicPr>
            <p:cNvPr descr="Institute of Technology.png" id="227" name="Google Shape;227;p13"/>
            <p:cNvPicPr preferRelativeResize="0"/>
            <p:nvPr/>
          </p:nvPicPr>
          <p:blipFill rotWithShape="1">
            <a:blip r:embed="rId3">
              <a:alphaModFix/>
            </a:blip>
            <a:srcRect b="0" l="0" r="0" t="0"/>
            <a:stretch/>
          </p:blipFill>
          <p:spPr>
            <a:xfrm>
              <a:off x="570120" y="550688"/>
              <a:ext cx="3124685" cy="932277"/>
            </a:xfrm>
            <a:prstGeom prst="rect">
              <a:avLst/>
            </a:prstGeom>
            <a:noFill/>
            <a:ln>
              <a:noFill/>
            </a:ln>
          </p:spPr>
        </p:pic>
        <p:cxnSp>
          <p:nvCxnSpPr>
            <p:cNvPr id="228" name="Google Shape;228;p13"/>
            <p:cNvCxnSpPr/>
            <p:nvPr/>
          </p:nvCxnSpPr>
          <p:spPr>
            <a:xfrm>
              <a:off x="3807015"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229" name="Google Shape;229;p13"/>
            <p:cNvSpPr txBox="1"/>
            <p:nvPr/>
          </p:nvSpPr>
          <p:spPr>
            <a:xfrm>
              <a:off x="3842604" y="635022"/>
              <a:ext cx="227077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DEPARTMENT OF</a:t>
              </a:r>
              <a:endParaRPr/>
            </a:p>
            <a:p>
              <a:pPr indent="0" lvl="0" marL="0" marR="0" rtl="0" algn="l">
                <a:spcBef>
                  <a:spcPts val="0"/>
                </a:spcBef>
                <a:spcAft>
                  <a:spcPts val="0"/>
                </a:spcAft>
                <a:buNone/>
              </a:pPr>
              <a:r>
                <a:rPr lang="en-US" sz="1000">
                  <a:solidFill>
                    <a:schemeClr val="dk1"/>
                  </a:solidFill>
                  <a:latin typeface="Arial"/>
                  <a:ea typeface="Arial"/>
                  <a:cs typeface="Arial"/>
                  <a:sym typeface="Arial"/>
                </a:rPr>
                <a:t>CIVIL ENGINEERING</a:t>
              </a:r>
              <a:endParaRPr/>
            </a:p>
          </p:txBody>
        </p:sp>
        <p:cxnSp>
          <p:nvCxnSpPr>
            <p:cNvPr id="230" name="Google Shape;230;p13"/>
            <p:cNvCxnSpPr/>
            <p:nvPr/>
          </p:nvCxnSpPr>
          <p:spPr>
            <a:xfrm>
              <a:off x="5231219"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231" name="Google Shape;231;p13"/>
            <p:cNvSpPr txBox="1"/>
            <p:nvPr/>
          </p:nvSpPr>
          <p:spPr>
            <a:xfrm>
              <a:off x="5231219" y="550688"/>
              <a:ext cx="2404713"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Course: Basics of Civil Engineering &amp; Mechanics</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Credits: 3:0:0</a:t>
              </a:r>
              <a:endParaRPr/>
            </a:p>
          </p:txBody>
        </p:sp>
      </p:grpSp>
      <p:pic>
        <p:nvPicPr>
          <p:cNvPr id="232" name="Google Shape;232;p13"/>
          <p:cNvPicPr preferRelativeResize="0"/>
          <p:nvPr/>
        </p:nvPicPr>
        <p:blipFill rotWithShape="1">
          <a:blip r:embed="rId4">
            <a:alphaModFix/>
          </a:blip>
          <a:srcRect b="0" l="0" r="0" t="0"/>
          <a:stretch/>
        </p:blipFill>
        <p:spPr>
          <a:xfrm>
            <a:off x="1952495" y="1993129"/>
            <a:ext cx="5464850" cy="479594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4"/>
          <p:cNvSpPr txBox="1"/>
          <p:nvPr>
            <p:ph idx="1" type="body"/>
          </p:nvPr>
        </p:nvSpPr>
        <p:spPr>
          <a:xfrm>
            <a:off x="457200" y="1391558"/>
            <a:ext cx="8229600" cy="51054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000"/>
              <a:buNone/>
            </a:pPr>
            <a:r>
              <a:rPr b="1" lang="en-US" sz="4000">
                <a:latin typeface="Times New Roman"/>
                <a:ea typeface="Times New Roman"/>
                <a:cs typeface="Times New Roman"/>
                <a:sym typeface="Times New Roman"/>
              </a:rPr>
              <a:t>Cement</a:t>
            </a:r>
            <a:endParaRPr/>
          </a:p>
          <a:p>
            <a:pPr indent="0" lvl="0" marL="0" rtl="0" algn="just">
              <a:spcBef>
                <a:spcPts val="480"/>
              </a:spcBef>
              <a:spcAft>
                <a:spcPts val="0"/>
              </a:spcAft>
              <a:buClr>
                <a:schemeClr val="dk1"/>
              </a:buClr>
              <a:buSzPts val="2400"/>
              <a:buNone/>
            </a:pPr>
            <a:r>
              <a:rPr lang="en-US" sz="2400">
                <a:latin typeface="Times New Roman"/>
                <a:ea typeface="Times New Roman"/>
                <a:cs typeface="Times New Roman"/>
                <a:sym typeface="Times New Roman"/>
              </a:rPr>
              <a:t>Field tests conduct to check the quality of cement</a:t>
            </a:r>
            <a:endParaRPr/>
          </a:p>
          <a:p>
            <a:pPr indent="0" lvl="0" marL="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just">
              <a:spcBef>
                <a:spcPts val="480"/>
              </a:spcBef>
              <a:spcAft>
                <a:spcPts val="0"/>
              </a:spcAft>
              <a:buClr>
                <a:schemeClr val="dk1"/>
              </a:buClr>
              <a:buSzPts val="2400"/>
              <a:buNone/>
            </a:pPr>
            <a:r>
              <a:rPr lang="en-US" sz="2400">
                <a:latin typeface="Times New Roman"/>
                <a:ea typeface="Times New Roman"/>
                <a:cs typeface="Times New Roman"/>
                <a:sym typeface="Times New Roman"/>
              </a:rPr>
              <a:t>1.     Manufacturing date of cement.</a:t>
            </a:r>
            <a:endParaRPr/>
          </a:p>
          <a:p>
            <a:pPr indent="-190500" lvl="0" marL="34290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just">
              <a:spcBef>
                <a:spcPts val="480"/>
              </a:spcBef>
              <a:spcAft>
                <a:spcPts val="0"/>
              </a:spcAft>
              <a:buClr>
                <a:schemeClr val="dk1"/>
              </a:buClr>
              <a:buSzPts val="2400"/>
              <a:buNone/>
            </a:pPr>
            <a:r>
              <a:rPr lang="en-US" sz="2400">
                <a:latin typeface="Times New Roman"/>
                <a:ea typeface="Times New Roman"/>
                <a:cs typeface="Times New Roman"/>
                <a:sym typeface="Times New Roman"/>
              </a:rPr>
              <a:t>2.     Colour of cement.</a:t>
            </a:r>
            <a:endParaRPr/>
          </a:p>
          <a:p>
            <a:pPr indent="-190500" lvl="0" marL="34290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just">
              <a:spcBef>
                <a:spcPts val="480"/>
              </a:spcBef>
              <a:spcAft>
                <a:spcPts val="0"/>
              </a:spcAft>
              <a:buClr>
                <a:schemeClr val="dk1"/>
              </a:buClr>
              <a:buSzPts val="2400"/>
              <a:buNone/>
            </a:pPr>
            <a:r>
              <a:rPr lang="en-US" sz="2400">
                <a:latin typeface="Times New Roman"/>
                <a:ea typeface="Times New Roman"/>
                <a:cs typeface="Times New Roman"/>
                <a:sym typeface="Times New Roman"/>
              </a:rPr>
              <a:t>3.     Presence of lumps.</a:t>
            </a:r>
            <a:endParaRPr/>
          </a:p>
          <a:p>
            <a:pPr indent="0" lvl="0" marL="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just">
              <a:spcBef>
                <a:spcPts val="480"/>
              </a:spcBef>
              <a:spcAft>
                <a:spcPts val="0"/>
              </a:spcAft>
              <a:buClr>
                <a:schemeClr val="dk1"/>
              </a:buClr>
              <a:buSzPts val="2400"/>
              <a:buNone/>
            </a:pPr>
            <a:r>
              <a:rPr lang="en-US" sz="2400">
                <a:latin typeface="Times New Roman"/>
                <a:ea typeface="Times New Roman"/>
                <a:cs typeface="Times New Roman"/>
                <a:sym typeface="Times New Roman"/>
              </a:rPr>
              <a:t>4.     Adulteration test.</a:t>
            </a:r>
            <a:endParaRPr/>
          </a:p>
          <a:p>
            <a:pPr indent="-165100" lvl="0" marL="342900" rtl="0" algn="just">
              <a:spcBef>
                <a:spcPts val="560"/>
              </a:spcBef>
              <a:spcAft>
                <a:spcPts val="0"/>
              </a:spcAft>
              <a:buClr>
                <a:schemeClr val="dk1"/>
              </a:buClr>
              <a:buSzPts val="2800"/>
              <a:buNone/>
            </a:pPr>
            <a:r>
              <a:t/>
            </a:r>
            <a:endParaRPr sz="2800">
              <a:latin typeface="Times New Roman"/>
              <a:ea typeface="Times New Roman"/>
              <a:cs typeface="Times New Roman"/>
              <a:sym typeface="Times New Roman"/>
            </a:endParaRPr>
          </a:p>
        </p:txBody>
      </p:sp>
      <p:grpSp>
        <p:nvGrpSpPr>
          <p:cNvPr id="238" name="Google Shape;238;p14"/>
          <p:cNvGrpSpPr/>
          <p:nvPr/>
        </p:nvGrpSpPr>
        <p:grpSpPr>
          <a:xfrm>
            <a:off x="589860" y="304800"/>
            <a:ext cx="7964280" cy="973312"/>
            <a:chOff x="570120" y="550688"/>
            <a:chExt cx="7065812" cy="932277"/>
          </a:xfrm>
        </p:grpSpPr>
        <p:pic>
          <p:nvPicPr>
            <p:cNvPr descr="Institute of Technology.png" id="239" name="Google Shape;239;p14"/>
            <p:cNvPicPr preferRelativeResize="0"/>
            <p:nvPr/>
          </p:nvPicPr>
          <p:blipFill rotWithShape="1">
            <a:blip r:embed="rId3">
              <a:alphaModFix/>
            </a:blip>
            <a:srcRect b="0" l="0" r="0" t="0"/>
            <a:stretch/>
          </p:blipFill>
          <p:spPr>
            <a:xfrm>
              <a:off x="570120" y="550688"/>
              <a:ext cx="3124685" cy="932277"/>
            </a:xfrm>
            <a:prstGeom prst="rect">
              <a:avLst/>
            </a:prstGeom>
            <a:noFill/>
            <a:ln>
              <a:noFill/>
            </a:ln>
          </p:spPr>
        </p:pic>
        <p:cxnSp>
          <p:nvCxnSpPr>
            <p:cNvPr id="240" name="Google Shape;240;p14"/>
            <p:cNvCxnSpPr/>
            <p:nvPr/>
          </p:nvCxnSpPr>
          <p:spPr>
            <a:xfrm>
              <a:off x="3807015"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241" name="Google Shape;241;p14"/>
            <p:cNvSpPr txBox="1"/>
            <p:nvPr/>
          </p:nvSpPr>
          <p:spPr>
            <a:xfrm>
              <a:off x="3842604" y="635022"/>
              <a:ext cx="227077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DEPARTMENT OF</a:t>
              </a:r>
              <a:endParaRPr/>
            </a:p>
            <a:p>
              <a:pPr indent="0" lvl="0" marL="0" marR="0" rtl="0" algn="l">
                <a:spcBef>
                  <a:spcPts val="0"/>
                </a:spcBef>
                <a:spcAft>
                  <a:spcPts val="0"/>
                </a:spcAft>
                <a:buNone/>
              </a:pPr>
              <a:r>
                <a:rPr lang="en-US" sz="1000">
                  <a:solidFill>
                    <a:schemeClr val="dk1"/>
                  </a:solidFill>
                  <a:latin typeface="Arial"/>
                  <a:ea typeface="Arial"/>
                  <a:cs typeface="Arial"/>
                  <a:sym typeface="Arial"/>
                </a:rPr>
                <a:t>CIVIL ENGINEERING</a:t>
              </a:r>
              <a:endParaRPr/>
            </a:p>
          </p:txBody>
        </p:sp>
        <p:cxnSp>
          <p:nvCxnSpPr>
            <p:cNvPr id="242" name="Google Shape;242;p14"/>
            <p:cNvCxnSpPr/>
            <p:nvPr/>
          </p:nvCxnSpPr>
          <p:spPr>
            <a:xfrm>
              <a:off x="5231219"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243" name="Google Shape;243;p14"/>
            <p:cNvSpPr txBox="1"/>
            <p:nvPr/>
          </p:nvSpPr>
          <p:spPr>
            <a:xfrm>
              <a:off x="5231219" y="550688"/>
              <a:ext cx="2404713"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Course: Basics of Civil Engineering &amp; Mechanics</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Credits: 3:0:0</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5"/>
          <p:cNvSpPr txBox="1"/>
          <p:nvPr>
            <p:ph idx="1" type="body"/>
          </p:nvPr>
        </p:nvSpPr>
        <p:spPr>
          <a:xfrm>
            <a:off x="457200" y="1600200"/>
            <a:ext cx="8229600" cy="51054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000"/>
              <a:buNone/>
            </a:pPr>
            <a:r>
              <a:rPr b="1" lang="en-US" sz="4000">
                <a:latin typeface="Times New Roman"/>
                <a:ea typeface="Times New Roman"/>
                <a:cs typeface="Times New Roman"/>
                <a:sym typeface="Times New Roman"/>
              </a:rPr>
              <a:t>Cement</a:t>
            </a:r>
            <a:endParaRPr/>
          </a:p>
          <a:p>
            <a:pPr indent="0" lvl="0" marL="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just">
              <a:spcBef>
                <a:spcPts val="480"/>
              </a:spcBef>
              <a:spcAft>
                <a:spcPts val="0"/>
              </a:spcAft>
              <a:buClr>
                <a:schemeClr val="dk1"/>
              </a:buClr>
              <a:buSzPts val="2400"/>
              <a:buNone/>
            </a:pPr>
            <a:r>
              <a:rPr lang="en-US" sz="2400">
                <a:latin typeface="Times New Roman"/>
                <a:ea typeface="Times New Roman"/>
                <a:cs typeface="Times New Roman"/>
                <a:sym typeface="Times New Roman"/>
              </a:rPr>
              <a:t>5.     Temperature test.</a:t>
            </a:r>
            <a:endParaRPr/>
          </a:p>
          <a:p>
            <a:pPr indent="0" lvl="0" marL="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just">
              <a:spcBef>
                <a:spcPts val="480"/>
              </a:spcBef>
              <a:spcAft>
                <a:spcPts val="0"/>
              </a:spcAft>
              <a:buClr>
                <a:schemeClr val="dk1"/>
              </a:buClr>
              <a:buSzPts val="2400"/>
              <a:buNone/>
            </a:pPr>
            <a:r>
              <a:rPr lang="en-US" sz="2400">
                <a:latin typeface="Times New Roman"/>
                <a:ea typeface="Times New Roman"/>
                <a:cs typeface="Times New Roman"/>
                <a:sym typeface="Times New Roman"/>
              </a:rPr>
              <a:t>6.     Float test.</a:t>
            </a:r>
            <a:endParaRPr/>
          </a:p>
          <a:p>
            <a:pPr indent="0" lvl="0" marL="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just">
              <a:spcBef>
                <a:spcPts val="480"/>
              </a:spcBef>
              <a:spcAft>
                <a:spcPts val="0"/>
              </a:spcAft>
              <a:buClr>
                <a:schemeClr val="dk1"/>
              </a:buClr>
              <a:buSzPts val="2400"/>
              <a:buNone/>
            </a:pPr>
            <a:r>
              <a:rPr lang="en-US" sz="2400">
                <a:latin typeface="Times New Roman"/>
                <a:ea typeface="Times New Roman"/>
                <a:cs typeface="Times New Roman"/>
                <a:sym typeface="Times New Roman"/>
              </a:rPr>
              <a:t>7.     Strength test.</a:t>
            </a:r>
            <a:endParaRPr/>
          </a:p>
          <a:p>
            <a:pPr indent="0" lvl="0" marL="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just">
              <a:spcBef>
                <a:spcPts val="480"/>
              </a:spcBef>
              <a:spcAft>
                <a:spcPts val="0"/>
              </a:spcAft>
              <a:buClr>
                <a:schemeClr val="dk1"/>
              </a:buClr>
              <a:buSzPts val="2400"/>
              <a:buNone/>
            </a:pPr>
            <a:r>
              <a:rPr lang="en-US" sz="2400">
                <a:latin typeface="Times New Roman"/>
                <a:ea typeface="Times New Roman"/>
                <a:cs typeface="Times New Roman"/>
                <a:sym typeface="Times New Roman"/>
              </a:rPr>
              <a:t>8.     Set test.</a:t>
            </a:r>
            <a:endParaRPr/>
          </a:p>
        </p:txBody>
      </p:sp>
      <p:grpSp>
        <p:nvGrpSpPr>
          <p:cNvPr id="249" name="Google Shape;249;p15"/>
          <p:cNvGrpSpPr/>
          <p:nvPr/>
        </p:nvGrpSpPr>
        <p:grpSpPr>
          <a:xfrm>
            <a:off x="589860" y="304800"/>
            <a:ext cx="7964280" cy="973312"/>
            <a:chOff x="570120" y="550688"/>
            <a:chExt cx="7065812" cy="932277"/>
          </a:xfrm>
        </p:grpSpPr>
        <p:pic>
          <p:nvPicPr>
            <p:cNvPr descr="Institute of Technology.png" id="250" name="Google Shape;250;p15"/>
            <p:cNvPicPr preferRelativeResize="0"/>
            <p:nvPr/>
          </p:nvPicPr>
          <p:blipFill rotWithShape="1">
            <a:blip r:embed="rId3">
              <a:alphaModFix/>
            </a:blip>
            <a:srcRect b="0" l="0" r="0" t="0"/>
            <a:stretch/>
          </p:blipFill>
          <p:spPr>
            <a:xfrm>
              <a:off x="570120" y="550688"/>
              <a:ext cx="3124685" cy="932277"/>
            </a:xfrm>
            <a:prstGeom prst="rect">
              <a:avLst/>
            </a:prstGeom>
            <a:noFill/>
            <a:ln>
              <a:noFill/>
            </a:ln>
          </p:spPr>
        </p:pic>
        <p:cxnSp>
          <p:nvCxnSpPr>
            <p:cNvPr id="251" name="Google Shape;251;p15"/>
            <p:cNvCxnSpPr/>
            <p:nvPr/>
          </p:nvCxnSpPr>
          <p:spPr>
            <a:xfrm>
              <a:off x="3807015"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252" name="Google Shape;252;p15"/>
            <p:cNvSpPr txBox="1"/>
            <p:nvPr/>
          </p:nvSpPr>
          <p:spPr>
            <a:xfrm>
              <a:off x="3842604" y="635022"/>
              <a:ext cx="227077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DEPARTMENT OF</a:t>
              </a:r>
              <a:endParaRPr/>
            </a:p>
            <a:p>
              <a:pPr indent="0" lvl="0" marL="0" marR="0" rtl="0" algn="l">
                <a:spcBef>
                  <a:spcPts val="0"/>
                </a:spcBef>
                <a:spcAft>
                  <a:spcPts val="0"/>
                </a:spcAft>
                <a:buNone/>
              </a:pPr>
              <a:r>
                <a:rPr lang="en-US" sz="1000">
                  <a:solidFill>
                    <a:schemeClr val="dk1"/>
                  </a:solidFill>
                  <a:latin typeface="Arial"/>
                  <a:ea typeface="Arial"/>
                  <a:cs typeface="Arial"/>
                  <a:sym typeface="Arial"/>
                </a:rPr>
                <a:t>CIVIL ENGINEERING</a:t>
              </a:r>
              <a:endParaRPr/>
            </a:p>
          </p:txBody>
        </p:sp>
        <p:cxnSp>
          <p:nvCxnSpPr>
            <p:cNvPr id="253" name="Google Shape;253;p15"/>
            <p:cNvCxnSpPr/>
            <p:nvPr/>
          </p:nvCxnSpPr>
          <p:spPr>
            <a:xfrm>
              <a:off x="5231219"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254" name="Google Shape;254;p15"/>
            <p:cNvSpPr txBox="1"/>
            <p:nvPr/>
          </p:nvSpPr>
          <p:spPr>
            <a:xfrm>
              <a:off x="5231219" y="550688"/>
              <a:ext cx="2404713"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Course: Basics of Civil Engineering &amp; Mechanics</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Credits: 3:0:0</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6"/>
          <p:cNvSpPr txBox="1"/>
          <p:nvPr>
            <p:ph idx="1" type="body"/>
          </p:nvPr>
        </p:nvSpPr>
        <p:spPr>
          <a:xfrm>
            <a:off x="457200" y="1463040"/>
            <a:ext cx="8229600" cy="51054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000"/>
              <a:buNone/>
            </a:pPr>
            <a:r>
              <a:rPr b="1" lang="en-US" sz="4000">
                <a:latin typeface="Times New Roman"/>
                <a:ea typeface="Times New Roman"/>
                <a:cs typeface="Times New Roman"/>
                <a:sym typeface="Times New Roman"/>
              </a:rPr>
              <a:t>Cement</a:t>
            </a:r>
            <a:endParaRPr/>
          </a:p>
          <a:p>
            <a:pPr indent="0" lvl="0" marL="0" rtl="0" algn="just">
              <a:spcBef>
                <a:spcPts val="480"/>
              </a:spcBef>
              <a:spcAft>
                <a:spcPts val="0"/>
              </a:spcAft>
              <a:buClr>
                <a:schemeClr val="dk1"/>
              </a:buClr>
              <a:buSzPts val="2400"/>
              <a:buNone/>
            </a:pPr>
            <a:r>
              <a:rPr lang="en-US" sz="2400">
                <a:latin typeface="Times New Roman"/>
                <a:ea typeface="Times New Roman"/>
                <a:cs typeface="Times New Roman"/>
                <a:sym typeface="Times New Roman"/>
              </a:rPr>
              <a:t>Laboratory tests conduct to check the quality of cement</a:t>
            </a:r>
            <a:endParaRPr/>
          </a:p>
          <a:p>
            <a:pPr indent="0" lvl="0" marL="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457200" lvl="0" marL="457200" rtl="0" algn="just">
              <a:spcBef>
                <a:spcPts val="48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Fineness Test.</a:t>
            </a:r>
            <a:endParaRPr/>
          </a:p>
          <a:p>
            <a:pPr indent="-304800" lvl="0" marL="457200" rtl="0" algn="just">
              <a:spcBef>
                <a:spcPts val="480"/>
              </a:spcBef>
              <a:spcAft>
                <a:spcPts val="0"/>
              </a:spcAft>
              <a:buClr>
                <a:schemeClr val="dk1"/>
              </a:buClr>
              <a:buSzPts val="2400"/>
              <a:buFont typeface="Calibri"/>
              <a:buNone/>
            </a:pPr>
            <a:r>
              <a:t/>
            </a:r>
            <a:endParaRPr sz="2400">
              <a:latin typeface="Times New Roman"/>
              <a:ea typeface="Times New Roman"/>
              <a:cs typeface="Times New Roman"/>
              <a:sym typeface="Times New Roman"/>
            </a:endParaRPr>
          </a:p>
          <a:p>
            <a:pPr indent="-457200" lvl="0" marL="457200" rtl="0" algn="just">
              <a:spcBef>
                <a:spcPts val="48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Consistency Test.</a:t>
            </a:r>
            <a:endParaRPr/>
          </a:p>
          <a:p>
            <a:pPr indent="-304800" lvl="0" marL="457200" rtl="0" algn="just">
              <a:spcBef>
                <a:spcPts val="480"/>
              </a:spcBef>
              <a:spcAft>
                <a:spcPts val="0"/>
              </a:spcAft>
              <a:buClr>
                <a:schemeClr val="dk1"/>
              </a:buClr>
              <a:buSzPts val="2400"/>
              <a:buFont typeface="Calibri"/>
              <a:buNone/>
            </a:pPr>
            <a:r>
              <a:t/>
            </a:r>
            <a:endParaRPr sz="2400">
              <a:latin typeface="Times New Roman"/>
              <a:ea typeface="Times New Roman"/>
              <a:cs typeface="Times New Roman"/>
              <a:sym typeface="Times New Roman"/>
            </a:endParaRPr>
          </a:p>
          <a:p>
            <a:pPr indent="-457200" lvl="0" marL="457200" rtl="0" algn="just">
              <a:spcBef>
                <a:spcPts val="48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Setting Time Test.</a:t>
            </a:r>
            <a:endParaRPr/>
          </a:p>
          <a:p>
            <a:pPr indent="-304800" lvl="0" marL="457200" rtl="0" algn="just">
              <a:spcBef>
                <a:spcPts val="480"/>
              </a:spcBef>
              <a:spcAft>
                <a:spcPts val="0"/>
              </a:spcAft>
              <a:buClr>
                <a:schemeClr val="dk1"/>
              </a:buClr>
              <a:buSzPts val="2400"/>
              <a:buFont typeface="Calibri"/>
              <a:buNone/>
            </a:pPr>
            <a:r>
              <a:t/>
            </a:r>
            <a:endParaRPr sz="2400">
              <a:latin typeface="Times New Roman"/>
              <a:ea typeface="Times New Roman"/>
              <a:cs typeface="Times New Roman"/>
              <a:sym typeface="Times New Roman"/>
            </a:endParaRPr>
          </a:p>
          <a:p>
            <a:pPr indent="-457200" lvl="0" marL="457200" rtl="0" algn="just">
              <a:spcBef>
                <a:spcPts val="48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Strength Test.</a:t>
            </a:r>
            <a:endParaRPr/>
          </a:p>
        </p:txBody>
      </p:sp>
      <p:grpSp>
        <p:nvGrpSpPr>
          <p:cNvPr id="260" name="Google Shape;260;p16"/>
          <p:cNvGrpSpPr/>
          <p:nvPr/>
        </p:nvGrpSpPr>
        <p:grpSpPr>
          <a:xfrm>
            <a:off x="589860" y="304800"/>
            <a:ext cx="7964280" cy="973312"/>
            <a:chOff x="570120" y="550688"/>
            <a:chExt cx="7065812" cy="932277"/>
          </a:xfrm>
        </p:grpSpPr>
        <p:pic>
          <p:nvPicPr>
            <p:cNvPr descr="Institute of Technology.png" id="261" name="Google Shape;261;p16"/>
            <p:cNvPicPr preferRelativeResize="0"/>
            <p:nvPr/>
          </p:nvPicPr>
          <p:blipFill rotWithShape="1">
            <a:blip r:embed="rId3">
              <a:alphaModFix/>
            </a:blip>
            <a:srcRect b="0" l="0" r="0" t="0"/>
            <a:stretch/>
          </p:blipFill>
          <p:spPr>
            <a:xfrm>
              <a:off x="570120" y="550688"/>
              <a:ext cx="3124685" cy="932277"/>
            </a:xfrm>
            <a:prstGeom prst="rect">
              <a:avLst/>
            </a:prstGeom>
            <a:noFill/>
            <a:ln>
              <a:noFill/>
            </a:ln>
          </p:spPr>
        </p:pic>
        <p:cxnSp>
          <p:nvCxnSpPr>
            <p:cNvPr id="262" name="Google Shape;262;p16"/>
            <p:cNvCxnSpPr/>
            <p:nvPr/>
          </p:nvCxnSpPr>
          <p:spPr>
            <a:xfrm>
              <a:off x="3807015"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263" name="Google Shape;263;p16"/>
            <p:cNvSpPr txBox="1"/>
            <p:nvPr/>
          </p:nvSpPr>
          <p:spPr>
            <a:xfrm>
              <a:off x="3842604" y="635022"/>
              <a:ext cx="227077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DEPARTMENT OF</a:t>
              </a:r>
              <a:endParaRPr/>
            </a:p>
            <a:p>
              <a:pPr indent="0" lvl="0" marL="0" marR="0" rtl="0" algn="l">
                <a:spcBef>
                  <a:spcPts val="0"/>
                </a:spcBef>
                <a:spcAft>
                  <a:spcPts val="0"/>
                </a:spcAft>
                <a:buNone/>
              </a:pPr>
              <a:r>
                <a:rPr lang="en-US" sz="1000">
                  <a:solidFill>
                    <a:schemeClr val="dk1"/>
                  </a:solidFill>
                  <a:latin typeface="Arial"/>
                  <a:ea typeface="Arial"/>
                  <a:cs typeface="Arial"/>
                  <a:sym typeface="Arial"/>
                </a:rPr>
                <a:t>CIVIL ENGINEERING</a:t>
              </a:r>
              <a:endParaRPr/>
            </a:p>
          </p:txBody>
        </p:sp>
        <p:cxnSp>
          <p:nvCxnSpPr>
            <p:cNvPr id="264" name="Google Shape;264;p16"/>
            <p:cNvCxnSpPr/>
            <p:nvPr/>
          </p:nvCxnSpPr>
          <p:spPr>
            <a:xfrm>
              <a:off x="5231219"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265" name="Google Shape;265;p16"/>
            <p:cNvSpPr txBox="1"/>
            <p:nvPr/>
          </p:nvSpPr>
          <p:spPr>
            <a:xfrm>
              <a:off x="5231219" y="550688"/>
              <a:ext cx="2404713"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Course: Basics of Civil Engineering &amp; Mechanics</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Credits: 3:0:0</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7"/>
          <p:cNvSpPr txBox="1"/>
          <p:nvPr>
            <p:ph idx="1" type="body"/>
          </p:nvPr>
        </p:nvSpPr>
        <p:spPr>
          <a:xfrm>
            <a:off x="457200" y="1432560"/>
            <a:ext cx="8229600" cy="51054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000"/>
              <a:buNone/>
            </a:pPr>
            <a:r>
              <a:rPr b="1" lang="en-US" sz="4000">
                <a:latin typeface="Times New Roman"/>
                <a:ea typeface="Times New Roman"/>
                <a:cs typeface="Times New Roman"/>
                <a:sym typeface="Times New Roman"/>
              </a:rPr>
              <a:t>Cement</a:t>
            </a:r>
            <a:endParaRPr/>
          </a:p>
          <a:p>
            <a:pPr indent="-304800" lvl="0" marL="457200" rtl="0" algn="just">
              <a:spcBef>
                <a:spcPts val="480"/>
              </a:spcBef>
              <a:spcAft>
                <a:spcPts val="0"/>
              </a:spcAft>
              <a:buClr>
                <a:schemeClr val="dk1"/>
              </a:buClr>
              <a:buSzPts val="2400"/>
              <a:buFont typeface="Calibri"/>
              <a:buNone/>
            </a:pPr>
            <a:r>
              <a:t/>
            </a:r>
            <a:endParaRPr sz="2400">
              <a:latin typeface="Times New Roman"/>
              <a:ea typeface="Times New Roman"/>
              <a:cs typeface="Times New Roman"/>
              <a:sym typeface="Times New Roman"/>
            </a:endParaRPr>
          </a:p>
          <a:p>
            <a:pPr indent="-457200" lvl="0" marL="457200" rtl="0" algn="just">
              <a:spcBef>
                <a:spcPts val="480"/>
              </a:spcBef>
              <a:spcAft>
                <a:spcPts val="0"/>
              </a:spcAft>
              <a:buClr>
                <a:schemeClr val="dk1"/>
              </a:buClr>
              <a:buSzPts val="2400"/>
              <a:buFont typeface="Calibri"/>
              <a:buAutoNum type="arabicPeriod" startAt="5"/>
            </a:pPr>
            <a:r>
              <a:rPr lang="en-US" sz="2400">
                <a:latin typeface="Times New Roman"/>
                <a:ea typeface="Times New Roman"/>
                <a:cs typeface="Times New Roman"/>
                <a:sym typeface="Times New Roman"/>
              </a:rPr>
              <a:t>Soundness Test.</a:t>
            </a:r>
            <a:endParaRPr/>
          </a:p>
          <a:p>
            <a:pPr indent="-304800" lvl="0" marL="457200" rtl="0" algn="just">
              <a:spcBef>
                <a:spcPts val="480"/>
              </a:spcBef>
              <a:spcAft>
                <a:spcPts val="0"/>
              </a:spcAft>
              <a:buClr>
                <a:schemeClr val="dk1"/>
              </a:buClr>
              <a:buSzPts val="2400"/>
              <a:buFont typeface="Calibri"/>
              <a:buNone/>
            </a:pPr>
            <a:r>
              <a:t/>
            </a:r>
            <a:endParaRPr sz="2400">
              <a:latin typeface="Times New Roman"/>
              <a:ea typeface="Times New Roman"/>
              <a:cs typeface="Times New Roman"/>
              <a:sym typeface="Times New Roman"/>
            </a:endParaRPr>
          </a:p>
          <a:p>
            <a:pPr indent="-457200" lvl="0" marL="457200" rtl="0" algn="just">
              <a:spcBef>
                <a:spcPts val="480"/>
              </a:spcBef>
              <a:spcAft>
                <a:spcPts val="0"/>
              </a:spcAft>
              <a:buClr>
                <a:schemeClr val="dk1"/>
              </a:buClr>
              <a:buSzPts val="2400"/>
              <a:buFont typeface="Calibri"/>
              <a:buAutoNum type="arabicPeriod" startAt="5"/>
            </a:pPr>
            <a:r>
              <a:rPr lang="en-US" sz="2400">
                <a:latin typeface="Times New Roman"/>
                <a:ea typeface="Times New Roman"/>
                <a:cs typeface="Times New Roman"/>
                <a:sym typeface="Times New Roman"/>
              </a:rPr>
              <a:t>Heat of Hydration Test.</a:t>
            </a:r>
            <a:endParaRPr/>
          </a:p>
          <a:p>
            <a:pPr indent="-304800" lvl="0" marL="457200" rtl="0" algn="just">
              <a:spcBef>
                <a:spcPts val="480"/>
              </a:spcBef>
              <a:spcAft>
                <a:spcPts val="0"/>
              </a:spcAft>
              <a:buClr>
                <a:schemeClr val="dk1"/>
              </a:buClr>
              <a:buSzPts val="2400"/>
              <a:buFont typeface="Calibri"/>
              <a:buNone/>
            </a:pPr>
            <a:r>
              <a:t/>
            </a:r>
            <a:endParaRPr sz="2400">
              <a:latin typeface="Times New Roman"/>
              <a:ea typeface="Times New Roman"/>
              <a:cs typeface="Times New Roman"/>
              <a:sym typeface="Times New Roman"/>
            </a:endParaRPr>
          </a:p>
          <a:p>
            <a:pPr indent="-457200" lvl="0" marL="457200" rtl="0" algn="just">
              <a:spcBef>
                <a:spcPts val="480"/>
              </a:spcBef>
              <a:spcAft>
                <a:spcPts val="0"/>
              </a:spcAft>
              <a:buClr>
                <a:schemeClr val="dk1"/>
              </a:buClr>
              <a:buSzPts val="2400"/>
              <a:buFont typeface="Calibri"/>
              <a:buAutoNum type="arabicPeriod" startAt="5"/>
            </a:pPr>
            <a:r>
              <a:rPr lang="en-US" sz="2400">
                <a:latin typeface="Times New Roman"/>
                <a:ea typeface="Times New Roman"/>
                <a:cs typeface="Times New Roman"/>
                <a:sym typeface="Times New Roman"/>
              </a:rPr>
              <a:t>Tensile Strength Test.</a:t>
            </a:r>
            <a:endParaRPr/>
          </a:p>
          <a:p>
            <a:pPr indent="-304800" lvl="0" marL="457200" rtl="0" algn="just">
              <a:spcBef>
                <a:spcPts val="480"/>
              </a:spcBef>
              <a:spcAft>
                <a:spcPts val="0"/>
              </a:spcAft>
              <a:buClr>
                <a:schemeClr val="dk1"/>
              </a:buClr>
              <a:buSzPts val="2400"/>
              <a:buFont typeface="Calibri"/>
              <a:buNone/>
            </a:pPr>
            <a:r>
              <a:t/>
            </a:r>
            <a:endParaRPr sz="2400">
              <a:latin typeface="Times New Roman"/>
              <a:ea typeface="Times New Roman"/>
              <a:cs typeface="Times New Roman"/>
              <a:sym typeface="Times New Roman"/>
            </a:endParaRPr>
          </a:p>
          <a:p>
            <a:pPr indent="-457200" lvl="0" marL="457200" rtl="0" algn="just">
              <a:spcBef>
                <a:spcPts val="480"/>
              </a:spcBef>
              <a:spcAft>
                <a:spcPts val="0"/>
              </a:spcAft>
              <a:buClr>
                <a:schemeClr val="dk1"/>
              </a:buClr>
              <a:buSzPts val="2400"/>
              <a:buFont typeface="Calibri"/>
              <a:buAutoNum type="arabicPeriod" startAt="5"/>
            </a:pPr>
            <a:r>
              <a:rPr lang="en-US" sz="2400">
                <a:latin typeface="Times New Roman"/>
                <a:ea typeface="Times New Roman"/>
                <a:cs typeface="Times New Roman"/>
                <a:sym typeface="Times New Roman"/>
              </a:rPr>
              <a:t>Chemical Composition Test.</a:t>
            </a:r>
            <a:endParaRPr/>
          </a:p>
        </p:txBody>
      </p:sp>
      <p:grpSp>
        <p:nvGrpSpPr>
          <p:cNvPr id="271" name="Google Shape;271;p17"/>
          <p:cNvGrpSpPr/>
          <p:nvPr/>
        </p:nvGrpSpPr>
        <p:grpSpPr>
          <a:xfrm>
            <a:off x="589860" y="304800"/>
            <a:ext cx="7964280" cy="973312"/>
            <a:chOff x="570120" y="550688"/>
            <a:chExt cx="7065812" cy="932277"/>
          </a:xfrm>
        </p:grpSpPr>
        <p:pic>
          <p:nvPicPr>
            <p:cNvPr descr="Institute of Technology.png" id="272" name="Google Shape;272;p17"/>
            <p:cNvPicPr preferRelativeResize="0"/>
            <p:nvPr/>
          </p:nvPicPr>
          <p:blipFill rotWithShape="1">
            <a:blip r:embed="rId3">
              <a:alphaModFix/>
            </a:blip>
            <a:srcRect b="0" l="0" r="0" t="0"/>
            <a:stretch/>
          </p:blipFill>
          <p:spPr>
            <a:xfrm>
              <a:off x="570120" y="550688"/>
              <a:ext cx="3124685" cy="932277"/>
            </a:xfrm>
            <a:prstGeom prst="rect">
              <a:avLst/>
            </a:prstGeom>
            <a:noFill/>
            <a:ln>
              <a:noFill/>
            </a:ln>
          </p:spPr>
        </p:pic>
        <p:cxnSp>
          <p:nvCxnSpPr>
            <p:cNvPr id="273" name="Google Shape;273;p17"/>
            <p:cNvCxnSpPr/>
            <p:nvPr/>
          </p:nvCxnSpPr>
          <p:spPr>
            <a:xfrm>
              <a:off x="3807015"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274" name="Google Shape;274;p17"/>
            <p:cNvSpPr txBox="1"/>
            <p:nvPr/>
          </p:nvSpPr>
          <p:spPr>
            <a:xfrm>
              <a:off x="3842604" y="635022"/>
              <a:ext cx="227077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DEPARTMENT OF</a:t>
              </a:r>
              <a:endParaRPr/>
            </a:p>
            <a:p>
              <a:pPr indent="0" lvl="0" marL="0" marR="0" rtl="0" algn="l">
                <a:spcBef>
                  <a:spcPts val="0"/>
                </a:spcBef>
                <a:spcAft>
                  <a:spcPts val="0"/>
                </a:spcAft>
                <a:buNone/>
              </a:pPr>
              <a:r>
                <a:rPr lang="en-US" sz="1000">
                  <a:solidFill>
                    <a:schemeClr val="dk1"/>
                  </a:solidFill>
                  <a:latin typeface="Arial"/>
                  <a:ea typeface="Arial"/>
                  <a:cs typeface="Arial"/>
                  <a:sym typeface="Arial"/>
                </a:rPr>
                <a:t>CIVIL ENGINEERING</a:t>
              </a:r>
              <a:endParaRPr/>
            </a:p>
          </p:txBody>
        </p:sp>
        <p:cxnSp>
          <p:nvCxnSpPr>
            <p:cNvPr id="275" name="Google Shape;275;p17"/>
            <p:cNvCxnSpPr/>
            <p:nvPr/>
          </p:nvCxnSpPr>
          <p:spPr>
            <a:xfrm>
              <a:off x="5231219"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276" name="Google Shape;276;p17"/>
            <p:cNvSpPr txBox="1"/>
            <p:nvPr/>
          </p:nvSpPr>
          <p:spPr>
            <a:xfrm>
              <a:off x="5231219" y="550688"/>
              <a:ext cx="2404713"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Course: Basics of Civil Engineering &amp; Mechanics</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Credits: 3:0:0</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8"/>
          <p:cNvSpPr txBox="1"/>
          <p:nvPr>
            <p:ph idx="1" type="body"/>
          </p:nvPr>
        </p:nvSpPr>
        <p:spPr>
          <a:xfrm>
            <a:off x="457200" y="1442358"/>
            <a:ext cx="8229600" cy="51054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000"/>
              <a:buNone/>
            </a:pPr>
            <a:r>
              <a:rPr b="1" lang="en-US" sz="4000">
                <a:latin typeface="Times New Roman"/>
                <a:ea typeface="Times New Roman"/>
                <a:cs typeface="Times New Roman"/>
                <a:sym typeface="Times New Roman"/>
              </a:rPr>
              <a:t>Types of Cement</a:t>
            </a:r>
            <a:endParaRPr/>
          </a:p>
          <a:p>
            <a:pPr indent="-304800" lvl="0" marL="457200" rtl="0" algn="just">
              <a:spcBef>
                <a:spcPts val="480"/>
              </a:spcBef>
              <a:spcAft>
                <a:spcPts val="0"/>
              </a:spcAft>
              <a:buClr>
                <a:schemeClr val="dk1"/>
              </a:buClr>
              <a:buSzPts val="2400"/>
              <a:buFont typeface="Calibri"/>
              <a:buNone/>
            </a:pPr>
            <a:r>
              <a:t/>
            </a:r>
            <a:endParaRPr sz="2400">
              <a:latin typeface="Times New Roman"/>
              <a:ea typeface="Times New Roman"/>
              <a:cs typeface="Times New Roman"/>
              <a:sym typeface="Times New Roman"/>
            </a:endParaRPr>
          </a:p>
          <a:p>
            <a:pPr indent="-457200" lvl="0" marL="457200" rtl="0" algn="just">
              <a:spcBef>
                <a:spcPts val="48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Ordinary Portland Cement (OPC)</a:t>
            </a:r>
            <a:endParaRPr/>
          </a:p>
          <a:p>
            <a:pPr indent="-457200" lvl="0" marL="457200" rtl="0" algn="just">
              <a:spcBef>
                <a:spcPts val="48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Portland Pozzolana Cement (PPC)</a:t>
            </a:r>
            <a:endParaRPr/>
          </a:p>
          <a:p>
            <a:pPr indent="-457200" lvl="0" marL="457200" rtl="0" algn="just">
              <a:spcBef>
                <a:spcPts val="48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Rapid Hardening Cement</a:t>
            </a:r>
            <a:endParaRPr/>
          </a:p>
          <a:p>
            <a:pPr indent="-457200" lvl="0" marL="457200" rtl="0" algn="just">
              <a:spcBef>
                <a:spcPts val="48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Quick setting cement</a:t>
            </a:r>
            <a:endParaRPr/>
          </a:p>
          <a:p>
            <a:pPr indent="-457200" lvl="0" marL="457200" rtl="0" algn="just">
              <a:spcBef>
                <a:spcPts val="48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Low Heat Cement</a:t>
            </a:r>
            <a:endParaRPr/>
          </a:p>
          <a:p>
            <a:pPr indent="-457200" lvl="0" marL="457200" rtl="0" algn="just">
              <a:spcBef>
                <a:spcPts val="48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Sulphate resisting cement</a:t>
            </a:r>
            <a:endParaRPr/>
          </a:p>
        </p:txBody>
      </p:sp>
      <p:grpSp>
        <p:nvGrpSpPr>
          <p:cNvPr id="282" name="Google Shape;282;p18"/>
          <p:cNvGrpSpPr/>
          <p:nvPr/>
        </p:nvGrpSpPr>
        <p:grpSpPr>
          <a:xfrm>
            <a:off x="589860" y="381000"/>
            <a:ext cx="7964280" cy="973312"/>
            <a:chOff x="570120" y="550688"/>
            <a:chExt cx="7065812" cy="932277"/>
          </a:xfrm>
        </p:grpSpPr>
        <p:pic>
          <p:nvPicPr>
            <p:cNvPr descr="Institute of Technology.png" id="283" name="Google Shape;283;p18"/>
            <p:cNvPicPr preferRelativeResize="0"/>
            <p:nvPr/>
          </p:nvPicPr>
          <p:blipFill rotWithShape="1">
            <a:blip r:embed="rId3">
              <a:alphaModFix/>
            </a:blip>
            <a:srcRect b="0" l="0" r="0" t="0"/>
            <a:stretch/>
          </p:blipFill>
          <p:spPr>
            <a:xfrm>
              <a:off x="570120" y="550688"/>
              <a:ext cx="3124685" cy="932277"/>
            </a:xfrm>
            <a:prstGeom prst="rect">
              <a:avLst/>
            </a:prstGeom>
            <a:noFill/>
            <a:ln>
              <a:noFill/>
            </a:ln>
          </p:spPr>
        </p:pic>
        <p:cxnSp>
          <p:nvCxnSpPr>
            <p:cNvPr id="284" name="Google Shape;284;p18"/>
            <p:cNvCxnSpPr/>
            <p:nvPr/>
          </p:nvCxnSpPr>
          <p:spPr>
            <a:xfrm>
              <a:off x="3807015"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285" name="Google Shape;285;p18"/>
            <p:cNvSpPr txBox="1"/>
            <p:nvPr/>
          </p:nvSpPr>
          <p:spPr>
            <a:xfrm>
              <a:off x="3842604" y="635022"/>
              <a:ext cx="227077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DEPARTMENT OF</a:t>
              </a:r>
              <a:endParaRPr/>
            </a:p>
            <a:p>
              <a:pPr indent="0" lvl="0" marL="0" marR="0" rtl="0" algn="l">
                <a:spcBef>
                  <a:spcPts val="0"/>
                </a:spcBef>
                <a:spcAft>
                  <a:spcPts val="0"/>
                </a:spcAft>
                <a:buNone/>
              </a:pPr>
              <a:r>
                <a:rPr lang="en-US" sz="1000">
                  <a:solidFill>
                    <a:schemeClr val="dk1"/>
                  </a:solidFill>
                  <a:latin typeface="Arial"/>
                  <a:ea typeface="Arial"/>
                  <a:cs typeface="Arial"/>
                  <a:sym typeface="Arial"/>
                </a:rPr>
                <a:t>CIVIL ENGINEERING</a:t>
              </a:r>
              <a:endParaRPr/>
            </a:p>
          </p:txBody>
        </p:sp>
        <p:cxnSp>
          <p:nvCxnSpPr>
            <p:cNvPr id="286" name="Google Shape;286;p18"/>
            <p:cNvCxnSpPr/>
            <p:nvPr/>
          </p:nvCxnSpPr>
          <p:spPr>
            <a:xfrm>
              <a:off x="5231219"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287" name="Google Shape;287;p18"/>
            <p:cNvSpPr txBox="1"/>
            <p:nvPr/>
          </p:nvSpPr>
          <p:spPr>
            <a:xfrm>
              <a:off x="5231219" y="550688"/>
              <a:ext cx="2404713"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Course: Basics of Civil Engineering &amp; Mechanics</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Credits: 3:0:0</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9"/>
          <p:cNvSpPr txBox="1"/>
          <p:nvPr>
            <p:ph idx="1" type="body"/>
          </p:nvPr>
        </p:nvSpPr>
        <p:spPr>
          <a:xfrm>
            <a:off x="457200" y="1366158"/>
            <a:ext cx="8229600" cy="51054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000"/>
              <a:buNone/>
            </a:pPr>
            <a:r>
              <a:rPr b="1" lang="en-US" sz="4000">
                <a:latin typeface="Times New Roman"/>
                <a:ea typeface="Times New Roman"/>
                <a:cs typeface="Times New Roman"/>
                <a:sym typeface="Times New Roman"/>
              </a:rPr>
              <a:t>Types of Cement</a:t>
            </a:r>
            <a:endParaRPr/>
          </a:p>
          <a:p>
            <a:pPr indent="-304800" lvl="0" marL="457200" rtl="0" algn="just">
              <a:spcBef>
                <a:spcPts val="480"/>
              </a:spcBef>
              <a:spcAft>
                <a:spcPts val="0"/>
              </a:spcAft>
              <a:buClr>
                <a:schemeClr val="dk1"/>
              </a:buClr>
              <a:buSzPts val="2400"/>
              <a:buFont typeface="Calibri"/>
              <a:buNone/>
            </a:pPr>
            <a:r>
              <a:t/>
            </a:r>
            <a:endParaRPr sz="2400">
              <a:latin typeface="Times New Roman"/>
              <a:ea typeface="Times New Roman"/>
              <a:cs typeface="Times New Roman"/>
              <a:sym typeface="Times New Roman"/>
            </a:endParaRPr>
          </a:p>
          <a:p>
            <a:pPr indent="-457200" lvl="0" marL="457200" rtl="0" algn="just">
              <a:spcBef>
                <a:spcPts val="480"/>
              </a:spcBef>
              <a:spcAft>
                <a:spcPts val="0"/>
              </a:spcAft>
              <a:buClr>
                <a:schemeClr val="dk1"/>
              </a:buClr>
              <a:buSzPts val="2400"/>
              <a:buFont typeface="Calibri"/>
              <a:buAutoNum type="arabicPeriod" startAt="7"/>
            </a:pPr>
            <a:r>
              <a:rPr lang="en-US" sz="2400">
                <a:latin typeface="Times New Roman"/>
                <a:ea typeface="Times New Roman"/>
                <a:cs typeface="Times New Roman"/>
                <a:sym typeface="Times New Roman"/>
              </a:rPr>
              <a:t>Blast Furnace Slag Cement</a:t>
            </a:r>
            <a:endParaRPr/>
          </a:p>
          <a:p>
            <a:pPr indent="-457200" lvl="0" marL="457200" rtl="0" algn="just">
              <a:spcBef>
                <a:spcPts val="480"/>
              </a:spcBef>
              <a:spcAft>
                <a:spcPts val="0"/>
              </a:spcAft>
              <a:buClr>
                <a:schemeClr val="dk1"/>
              </a:buClr>
              <a:buSzPts val="2400"/>
              <a:buFont typeface="Calibri"/>
              <a:buAutoNum type="arabicPeriod" startAt="7"/>
            </a:pPr>
            <a:r>
              <a:rPr lang="en-US" sz="2400">
                <a:latin typeface="Times New Roman"/>
                <a:ea typeface="Times New Roman"/>
                <a:cs typeface="Times New Roman"/>
                <a:sym typeface="Times New Roman"/>
              </a:rPr>
              <a:t>High Alumina Cement</a:t>
            </a:r>
            <a:endParaRPr/>
          </a:p>
          <a:p>
            <a:pPr indent="-457200" lvl="0" marL="457200" rtl="0" algn="just">
              <a:spcBef>
                <a:spcPts val="480"/>
              </a:spcBef>
              <a:spcAft>
                <a:spcPts val="0"/>
              </a:spcAft>
              <a:buClr>
                <a:schemeClr val="dk1"/>
              </a:buClr>
              <a:buSzPts val="2400"/>
              <a:buFont typeface="Calibri"/>
              <a:buAutoNum type="arabicPeriod" startAt="7"/>
            </a:pPr>
            <a:r>
              <a:rPr lang="en-US" sz="2400">
                <a:latin typeface="Times New Roman"/>
                <a:ea typeface="Times New Roman"/>
                <a:cs typeface="Times New Roman"/>
                <a:sym typeface="Times New Roman"/>
              </a:rPr>
              <a:t>White Cement</a:t>
            </a:r>
            <a:endParaRPr/>
          </a:p>
          <a:p>
            <a:pPr indent="-457200" lvl="0" marL="457200" rtl="0" algn="just">
              <a:spcBef>
                <a:spcPts val="480"/>
              </a:spcBef>
              <a:spcAft>
                <a:spcPts val="0"/>
              </a:spcAft>
              <a:buClr>
                <a:schemeClr val="dk1"/>
              </a:buClr>
              <a:buSzPts val="2400"/>
              <a:buFont typeface="Calibri"/>
              <a:buAutoNum type="arabicPeriod" startAt="7"/>
            </a:pPr>
            <a:r>
              <a:rPr lang="en-US" sz="2400">
                <a:latin typeface="Times New Roman"/>
                <a:ea typeface="Times New Roman"/>
                <a:cs typeface="Times New Roman"/>
                <a:sym typeface="Times New Roman"/>
              </a:rPr>
              <a:t>Colored cement</a:t>
            </a:r>
            <a:endParaRPr/>
          </a:p>
          <a:p>
            <a:pPr indent="-457200" lvl="0" marL="457200" rtl="0" algn="just">
              <a:spcBef>
                <a:spcPts val="480"/>
              </a:spcBef>
              <a:spcAft>
                <a:spcPts val="0"/>
              </a:spcAft>
              <a:buClr>
                <a:schemeClr val="dk1"/>
              </a:buClr>
              <a:buSzPts val="2400"/>
              <a:buFont typeface="Calibri"/>
              <a:buAutoNum type="arabicPeriod" startAt="7"/>
            </a:pPr>
            <a:r>
              <a:rPr lang="en-US" sz="2400">
                <a:latin typeface="Times New Roman"/>
                <a:ea typeface="Times New Roman"/>
                <a:cs typeface="Times New Roman"/>
                <a:sym typeface="Times New Roman"/>
              </a:rPr>
              <a:t>Air Entraining Cement</a:t>
            </a:r>
            <a:endParaRPr/>
          </a:p>
          <a:p>
            <a:pPr indent="-457200" lvl="0" marL="457200" rtl="0" algn="just">
              <a:spcBef>
                <a:spcPts val="480"/>
              </a:spcBef>
              <a:spcAft>
                <a:spcPts val="0"/>
              </a:spcAft>
              <a:buClr>
                <a:schemeClr val="dk1"/>
              </a:buClr>
              <a:buSzPts val="2400"/>
              <a:buFont typeface="Calibri"/>
              <a:buAutoNum type="arabicPeriod" startAt="7"/>
            </a:pPr>
            <a:r>
              <a:rPr lang="en-US" sz="2400">
                <a:latin typeface="Times New Roman"/>
                <a:ea typeface="Times New Roman"/>
                <a:cs typeface="Times New Roman"/>
                <a:sym typeface="Times New Roman"/>
              </a:rPr>
              <a:t>Expansive cement</a:t>
            </a:r>
            <a:endParaRPr/>
          </a:p>
          <a:p>
            <a:pPr indent="-457200" lvl="0" marL="457200" rtl="0" algn="just">
              <a:spcBef>
                <a:spcPts val="480"/>
              </a:spcBef>
              <a:spcAft>
                <a:spcPts val="0"/>
              </a:spcAft>
              <a:buClr>
                <a:schemeClr val="dk1"/>
              </a:buClr>
              <a:buSzPts val="2400"/>
              <a:buFont typeface="Calibri"/>
              <a:buAutoNum type="arabicPeriod" startAt="7"/>
            </a:pPr>
            <a:r>
              <a:rPr lang="en-US" sz="2400">
                <a:latin typeface="Times New Roman"/>
                <a:ea typeface="Times New Roman"/>
                <a:cs typeface="Times New Roman"/>
                <a:sym typeface="Times New Roman"/>
              </a:rPr>
              <a:t>Hydrographic cement</a:t>
            </a:r>
            <a:endParaRPr/>
          </a:p>
        </p:txBody>
      </p:sp>
      <p:grpSp>
        <p:nvGrpSpPr>
          <p:cNvPr id="293" name="Google Shape;293;p19"/>
          <p:cNvGrpSpPr/>
          <p:nvPr/>
        </p:nvGrpSpPr>
        <p:grpSpPr>
          <a:xfrm>
            <a:off x="589860" y="304800"/>
            <a:ext cx="7964280" cy="973312"/>
            <a:chOff x="570120" y="550688"/>
            <a:chExt cx="7065812" cy="932277"/>
          </a:xfrm>
        </p:grpSpPr>
        <p:pic>
          <p:nvPicPr>
            <p:cNvPr descr="Institute of Technology.png" id="294" name="Google Shape;294;p19"/>
            <p:cNvPicPr preferRelativeResize="0"/>
            <p:nvPr/>
          </p:nvPicPr>
          <p:blipFill rotWithShape="1">
            <a:blip r:embed="rId3">
              <a:alphaModFix/>
            </a:blip>
            <a:srcRect b="0" l="0" r="0" t="0"/>
            <a:stretch/>
          </p:blipFill>
          <p:spPr>
            <a:xfrm>
              <a:off x="570120" y="550688"/>
              <a:ext cx="3124685" cy="932277"/>
            </a:xfrm>
            <a:prstGeom prst="rect">
              <a:avLst/>
            </a:prstGeom>
            <a:noFill/>
            <a:ln>
              <a:noFill/>
            </a:ln>
          </p:spPr>
        </p:pic>
        <p:cxnSp>
          <p:nvCxnSpPr>
            <p:cNvPr id="295" name="Google Shape;295;p19"/>
            <p:cNvCxnSpPr/>
            <p:nvPr/>
          </p:nvCxnSpPr>
          <p:spPr>
            <a:xfrm>
              <a:off x="3807015"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296" name="Google Shape;296;p19"/>
            <p:cNvSpPr txBox="1"/>
            <p:nvPr/>
          </p:nvSpPr>
          <p:spPr>
            <a:xfrm>
              <a:off x="3842604" y="635022"/>
              <a:ext cx="227077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DEPARTMENT OF</a:t>
              </a:r>
              <a:endParaRPr/>
            </a:p>
            <a:p>
              <a:pPr indent="0" lvl="0" marL="0" marR="0" rtl="0" algn="l">
                <a:spcBef>
                  <a:spcPts val="0"/>
                </a:spcBef>
                <a:spcAft>
                  <a:spcPts val="0"/>
                </a:spcAft>
                <a:buNone/>
              </a:pPr>
              <a:r>
                <a:rPr lang="en-US" sz="1000">
                  <a:solidFill>
                    <a:schemeClr val="dk1"/>
                  </a:solidFill>
                  <a:latin typeface="Arial"/>
                  <a:ea typeface="Arial"/>
                  <a:cs typeface="Arial"/>
                  <a:sym typeface="Arial"/>
                </a:rPr>
                <a:t>CIVIL ENGINEERING</a:t>
              </a:r>
              <a:endParaRPr/>
            </a:p>
          </p:txBody>
        </p:sp>
        <p:cxnSp>
          <p:nvCxnSpPr>
            <p:cNvPr id="297" name="Google Shape;297;p19"/>
            <p:cNvCxnSpPr/>
            <p:nvPr/>
          </p:nvCxnSpPr>
          <p:spPr>
            <a:xfrm>
              <a:off x="5231219"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298" name="Google Shape;298;p19"/>
            <p:cNvSpPr txBox="1"/>
            <p:nvPr/>
          </p:nvSpPr>
          <p:spPr>
            <a:xfrm>
              <a:off x="5231219" y="550688"/>
              <a:ext cx="2404713"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Course: Basics of Civil Engineering &amp; Mechanics</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Credits: 3:0:0</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000"/>
              <a:buNone/>
            </a:pPr>
            <a:r>
              <a:rPr b="1" lang="en-US" sz="4000" u="sng">
                <a:latin typeface="Times New Roman"/>
                <a:ea typeface="Times New Roman"/>
                <a:cs typeface="Times New Roman"/>
                <a:sym typeface="Times New Roman"/>
              </a:rPr>
              <a:t>Basic Materials of Construction</a:t>
            </a:r>
            <a:endParaRPr/>
          </a:p>
          <a:p>
            <a:pPr indent="0" lvl="0" marL="0" rtl="0" algn="l">
              <a:spcBef>
                <a:spcPts val="640"/>
              </a:spcBef>
              <a:spcAft>
                <a:spcPts val="0"/>
              </a:spcAft>
              <a:buClr>
                <a:schemeClr val="dk1"/>
              </a:buClr>
              <a:buSzPts val="3200"/>
              <a:buNone/>
            </a:pPr>
            <a:r>
              <a:t/>
            </a:r>
            <a:endParaRPr/>
          </a:p>
          <a:p>
            <a:pPr indent="-342900" lvl="0" marL="342900" rtl="0" algn="just">
              <a:spcBef>
                <a:spcPts val="520"/>
              </a:spcBef>
              <a:spcAft>
                <a:spcPts val="0"/>
              </a:spcAft>
              <a:buClr>
                <a:schemeClr val="dk1"/>
              </a:buClr>
              <a:buSzPts val="2600"/>
              <a:buChar char="•"/>
            </a:pPr>
            <a:r>
              <a:rPr lang="en-US" sz="2600">
                <a:latin typeface="Times New Roman"/>
                <a:ea typeface="Times New Roman"/>
                <a:cs typeface="Times New Roman"/>
                <a:sym typeface="Times New Roman"/>
              </a:rPr>
              <a:t>Construction materials or Building materials is a material used for construction. Many naturally occurring substances, such as clay, rocks, sand and wood, have been used to construct buildings.</a:t>
            </a:r>
            <a:endParaRPr/>
          </a:p>
          <a:p>
            <a:pPr indent="0" lvl="0" marL="0" rtl="0" algn="just">
              <a:spcBef>
                <a:spcPts val="520"/>
              </a:spcBef>
              <a:spcAft>
                <a:spcPts val="0"/>
              </a:spcAft>
              <a:buClr>
                <a:schemeClr val="dk1"/>
              </a:buClr>
              <a:buSzPts val="2600"/>
              <a:buNone/>
            </a:pPr>
            <a:r>
              <a:rPr lang="en-US" sz="2600">
                <a:latin typeface="Times New Roman"/>
                <a:ea typeface="Times New Roman"/>
                <a:cs typeface="Times New Roman"/>
                <a:sym typeface="Times New Roman"/>
              </a:rPr>
              <a:t>	 </a:t>
            </a:r>
            <a:endParaRPr/>
          </a:p>
          <a:p>
            <a:pPr indent="-342900" lvl="0" marL="342900" rtl="0" algn="just">
              <a:spcBef>
                <a:spcPts val="520"/>
              </a:spcBef>
              <a:spcAft>
                <a:spcPts val="0"/>
              </a:spcAft>
              <a:buClr>
                <a:schemeClr val="dk1"/>
              </a:buClr>
              <a:buSzPts val="2600"/>
              <a:buChar char="•"/>
            </a:pPr>
            <a:r>
              <a:rPr lang="en-US" sz="2600">
                <a:latin typeface="Times New Roman"/>
                <a:ea typeface="Times New Roman"/>
                <a:cs typeface="Times New Roman"/>
                <a:sym typeface="Times New Roman"/>
              </a:rPr>
              <a:t>Apart from naturally available materials, many man-made products are in use, some more and some less synthetic.</a:t>
            </a:r>
            <a:endParaRPr sz="2600">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3200"/>
              <a:buNone/>
            </a:pPr>
            <a:r>
              <a:t/>
            </a:r>
            <a:endParaRPr/>
          </a:p>
        </p:txBody>
      </p:sp>
      <p:grpSp>
        <p:nvGrpSpPr>
          <p:cNvPr id="96" name="Google Shape;96;p2"/>
          <p:cNvGrpSpPr/>
          <p:nvPr/>
        </p:nvGrpSpPr>
        <p:grpSpPr>
          <a:xfrm>
            <a:off x="304800" y="381000"/>
            <a:ext cx="7964280" cy="973312"/>
            <a:chOff x="570120" y="550688"/>
            <a:chExt cx="7065812" cy="932277"/>
          </a:xfrm>
        </p:grpSpPr>
        <p:pic>
          <p:nvPicPr>
            <p:cNvPr descr="Institute of Technology.png" id="97" name="Google Shape;97;p2"/>
            <p:cNvPicPr preferRelativeResize="0"/>
            <p:nvPr/>
          </p:nvPicPr>
          <p:blipFill rotWithShape="1">
            <a:blip r:embed="rId3">
              <a:alphaModFix/>
            </a:blip>
            <a:srcRect b="0" l="0" r="0" t="0"/>
            <a:stretch/>
          </p:blipFill>
          <p:spPr>
            <a:xfrm>
              <a:off x="570120" y="550688"/>
              <a:ext cx="3124685" cy="932277"/>
            </a:xfrm>
            <a:prstGeom prst="rect">
              <a:avLst/>
            </a:prstGeom>
            <a:noFill/>
            <a:ln>
              <a:noFill/>
            </a:ln>
          </p:spPr>
        </p:pic>
        <p:cxnSp>
          <p:nvCxnSpPr>
            <p:cNvPr id="98" name="Google Shape;98;p2"/>
            <p:cNvCxnSpPr/>
            <p:nvPr/>
          </p:nvCxnSpPr>
          <p:spPr>
            <a:xfrm>
              <a:off x="3807015"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99" name="Google Shape;99;p2"/>
            <p:cNvSpPr txBox="1"/>
            <p:nvPr/>
          </p:nvSpPr>
          <p:spPr>
            <a:xfrm>
              <a:off x="3842604" y="635022"/>
              <a:ext cx="227077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000" u="none" cap="none" strike="noStrike">
                  <a:solidFill>
                    <a:schemeClr val="dk1"/>
                  </a:solidFill>
                  <a:latin typeface="Arial"/>
                  <a:ea typeface="Arial"/>
                  <a:cs typeface="Arial"/>
                  <a:sym typeface="Arial"/>
                </a:rPr>
                <a:t>DEPARTMENT OF</a:t>
              </a:r>
              <a:endParaRPr/>
            </a:p>
            <a:p>
              <a:pPr indent="0" lvl="0" marL="0" marR="0" rtl="0" algn="l">
                <a:spcBef>
                  <a:spcPts val="0"/>
                </a:spcBef>
                <a:spcAft>
                  <a:spcPts val="0"/>
                </a:spcAft>
                <a:buNone/>
              </a:pPr>
              <a:r>
                <a:rPr lang="en-US" sz="1000">
                  <a:solidFill>
                    <a:schemeClr val="dk1"/>
                  </a:solidFill>
                  <a:latin typeface="Arial"/>
                  <a:ea typeface="Arial"/>
                  <a:cs typeface="Arial"/>
                  <a:sym typeface="Arial"/>
                </a:rPr>
                <a:t>CIVIL ENGINEERING</a:t>
              </a:r>
              <a:endParaRPr/>
            </a:p>
          </p:txBody>
        </p:sp>
        <p:cxnSp>
          <p:nvCxnSpPr>
            <p:cNvPr id="100" name="Google Shape;100;p2"/>
            <p:cNvCxnSpPr/>
            <p:nvPr/>
          </p:nvCxnSpPr>
          <p:spPr>
            <a:xfrm>
              <a:off x="5231219"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101" name="Google Shape;101;p2"/>
            <p:cNvSpPr txBox="1"/>
            <p:nvPr/>
          </p:nvSpPr>
          <p:spPr>
            <a:xfrm>
              <a:off x="5231219" y="550688"/>
              <a:ext cx="2404713"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Course: Basics of Civil Engineering &amp; Mechanics</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Credits: 3:0:0</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0"/>
          <p:cNvSpPr txBox="1"/>
          <p:nvPr>
            <p:ph idx="1" type="body"/>
          </p:nvPr>
        </p:nvSpPr>
        <p:spPr>
          <a:xfrm>
            <a:off x="457200" y="1264937"/>
            <a:ext cx="8229600" cy="51054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000"/>
              <a:buNone/>
            </a:pPr>
            <a:r>
              <a:rPr b="1" lang="en-US" sz="4000">
                <a:latin typeface="Times New Roman"/>
                <a:ea typeface="Times New Roman"/>
                <a:cs typeface="Times New Roman"/>
                <a:sym typeface="Times New Roman"/>
              </a:rPr>
              <a:t>Uses of Cement</a:t>
            </a:r>
            <a:endParaRPr/>
          </a:p>
          <a:p>
            <a:pPr indent="-304800" lvl="0" marL="457200" rtl="0" algn="just">
              <a:spcBef>
                <a:spcPts val="480"/>
              </a:spcBef>
              <a:spcAft>
                <a:spcPts val="0"/>
              </a:spcAft>
              <a:buClr>
                <a:schemeClr val="dk1"/>
              </a:buClr>
              <a:buSzPts val="2400"/>
              <a:buFont typeface="Calibri"/>
              <a:buNone/>
            </a:pPr>
            <a:r>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It is used in mortar for plastering, masonry work, pointing, etc.</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It is used for making joints for drains and pipes.</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It is used for water tightness of structure.</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It is used in concrete for laying floors, roofs and constructing lintels, beams, stairs, pillars etc.</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It is used where a hard surface is required for the protection of exposed surfaces of structures against the destructive agents of the weather and certain organic or inorganic chemicals.</a:t>
            </a:r>
            <a:endParaRPr/>
          </a:p>
        </p:txBody>
      </p:sp>
      <p:grpSp>
        <p:nvGrpSpPr>
          <p:cNvPr id="304" name="Google Shape;304;p20"/>
          <p:cNvGrpSpPr/>
          <p:nvPr/>
        </p:nvGrpSpPr>
        <p:grpSpPr>
          <a:xfrm>
            <a:off x="589860" y="203579"/>
            <a:ext cx="7964280" cy="973312"/>
            <a:chOff x="570120" y="550688"/>
            <a:chExt cx="7065812" cy="932277"/>
          </a:xfrm>
        </p:grpSpPr>
        <p:pic>
          <p:nvPicPr>
            <p:cNvPr descr="Institute of Technology.png" id="305" name="Google Shape;305;p20"/>
            <p:cNvPicPr preferRelativeResize="0"/>
            <p:nvPr/>
          </p:nvPicPr>
          <p:blipFill rotWithShape="1">
            <a:blip r:embed="rId3">
              <a:alphaModFix/>
            </a:blip>
            <a:srcRect b="0" l="0" r="0" t="0"/>
            <a:stretch/>
          </p:blipFill>
          <p:spPr>
            <a:xfrm>
              <a:off x="570120" y="550688"/>
              <a:ext cx="3124685" cy="932277"/>
            </a:xfrm>
            <a:prstGeom prst="rect">
              <a:avLst/>
            </a:prstGeom>
            <a:noFill/>
            <a:ln>
              <a:noFill/>
            </a:ln>
          </p:spPr>
        </p:pic>
        <p:cxnSp>
          <p:nvCxnSpPr>
            <p:cNvPr id="306" name="Google Shape;306;p20"/>
            <p:cNvCxnSpPr/>
            <p:nvPr/>
          </p:nvCxnSpPr>
          <p:spPr>
            <a:xfrm>
              <a:off x="3807015"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307" name="Google Shape;307;p20"/>
            <p:cNvSpPr txBox="1"/>
            <p:nvPr/>
          </p:nvSpPr>
          <p:spPr>
            <a:xfrm>
              <a:off x="3842604" y="635022"/>
              <a:ext cx="227077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DEPARTMENT OF</a:t>
              </a:r>
              <a:endParaRPr/>
            </a:p>
            <a:p>
              <a:pPr indent="0" lvl="0" marL="0" marR="0" rtl="0" algn="l">
                <a:spcBef>
                  <a:spcPts val="0"/>
                </a:spcBef>
                <a:spcAft>
                  <a:spcPts val="0"/>
                </a:spcAft>
                <a:buNone/>
              </a:pPr>
              <a:r>
                <a:rPr lang="en-US" sz="1000">
                  <a:solidFill>
                    <a:schemeClr val="dk1"/>
                  </a:solidFill>
                  <a:latin typeface="Arial"/>
                  <a:ea typeface="Arial"/>
                  <a:cs typeface="Arial"/>
                  <a:sym typeface="Arial"/>
                </a:rPr>
                <a:t>CIVIL ENGINEERING</a:t>
              </a:r>
              <a:endParaRPr/>
            </a:p>
          </p:txBody>
        </p:sp>
        <p:cxnSp>
          <p:nvCxnSpPr>
            <p:cNvPr id="308" name="Google Shape;308;p20"/>
            <p:cNvCxnSpPr/>
            <p:nvPr/>
          </p:nvCxnSpPr>
          <p:spPr>
            <a:xfrm>
              <a:off x="5231219"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309" name="Google Shape;309;p20"/>
            <p:cNvSpPr txBox="1"/>
            <p:nvPr/>
          </p:nvSpPr>
          <p:spPr>
            <a:xfrm>
              <a:off x="5231219" y="550688"/>
              <a:ext cx="2404713"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Course: Basics of Civil Engineering &amp; Mechanics</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Credits: 3:0:0</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1"/>
          <p:cNvSpPr txBox="1"/>
          <p:nvPr>
            <p:ph idx="1" type="body"/>
          </p:nvPr>
        </p:nvSpPr>
        <p:spPr>
          <a:xfrm>
            <a:off x="457200" y="1366158"/>
            <a:ext cx="8229600" cy="51054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000"/>
              <a:buNone/>
            </a:pPr>
            <a:r>
              <a:rPr b="1" lang="en-US" sz="4000">
                <a:latin typeface="Times New Roman"/>
                <a:ea typeface="Times New Roman"/>
                <a:cs typeface="Times New Roman"/>
                <a:sym typeface="Times New Roman"/>
              </a:rPr>
              <a:t>Uses of Cement</a:t>
            </a:r>
            <a:endParaRPr/>
          </a:p>
          <a:p>
            <a:pPr indent="-304800" lvl="0" marL="457200" rtl="0" algn="just">
              <a:spcBef>
                <a:spcPts val="480"/>
              </a:spcBef>
              <a:spcAft>
                <a:spcPts val="0"/>
              </a:spcAft>
              <a:buClr>
                <a:schemeClr val="dk1"/>
              </a:buClr>
              <a:buSzPts val="2400"/>
              <a:buFont typeface="Calibri"/>
              <a:buNone/>
            </a:pPr>
            <a:r>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It is used for precast pipes manufacturing, piles, fencing posts etc.</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It is used in the construction of important engineering structures such as bridges, culverts, dams, tunnels, lighthouses etc.</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It is used in the preparation of foundations, watertight floors, footpaths etc.</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It is employed for the construction of wells, water tanks, tennis courts, lamp posts, telephone cabins, roads etc.</a:t>
            </a:r>
            <a:endParaRPr/>
          </a:p>
        </p:txBody>
      </p:sp>
      <p:grpSp>
        <p:nvGrpSpPr>
          <p:cNvPr id="315" name="Google Shape;315;p21"/>
          <p:cNvGrpSpPr/>
          <p:nvPr/>
        </p:nvGrpSpPr>
        <p:grpSpPr>
          <a:xfrm>
            <a:off x="589860" y="304800"/>
            <a:ext cx="7964280" cy="973312"/>
            <a:chOff x="570120" y="550688"/>
            <a:chExt cx="7065812" cy="932277"/>
          </a:xfrm>
        </p:grpSpPr>
        <p:pic>
          <p:nvPicPr>
            <p:cNvPr descr="Institute of Technology.png" id="316" name="Google Shape;316;p21"/>
            <p:cNvPicPr preferRelativeResize="0"/>
            <p:nvPr/>
          </p:nvPicPr>
          <p:blipFill rotWithShape="1">
            <a:blip r:embed="rId3">
              <a:alphaModFix/>
            </a:blip>
            <a:srcRect b="0" l="0" r="0" t="0"/>
            <a:stretch/>
          </p:blipFill>
          <p:spPr>
            <a:xfrm>
              <a:off x="570120" y="550688"/>
              <a:ext cx="3124685" cy="932277"/>
            </a:xfrm>
            <a:prstGeom prst="rect">
              <a:avLst/>
            </a:prstGeom>
            <a:noFill/>
            <a:ln>
              <a:noFill/>
            </a:ln>
          </p:spPr>
        </p:pic>
        <p:cxnSp>
          <p:nvCxnSpPr>
            <p:cNvPr id="317" name="Google Shape;317;p21"/>
            <p:cNvCxnSpPr/>
            <p:nvPr/>
          </p:nvCxnSpPr>
          <p:spPr>
            <a:xfrm>
              <a:off x="3807015"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318" name="Google Shape;318;p21"/>
            <p:cNvSpPr txBox="1"/>
            <p:nvPr/>
          </p:nvSpPr>
          <p:spPr>
            <a:xfrm>
              <a:off x="3842604" y="635022"/>
              <a:ext cx="227077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DEPARTMENT OF</a:t>
              </a:r>
              <a:endParaRPr/>
            </a:p>
            <a:p>
              <a:pPr indent="0" lvl="0" marL="0" marR="0" rtl="0" algn="l">
                <a:spcBef>
                  <a:spcPts val="0"/>
                </a:spcBef>
                <a:spcAft>
                  <a:spcPts val="0"/>
                </a:spcAft>
                <a:buNone/>
              </a:pPr>
              <a:r>
                <a:rPr lang="en-US" sz="1000">
                  <a:solidFill>
                    <a:schemeClr val="dk1"/>
                  </a:solidFill>
                  <a:latin typeface="Arial"/>
                  <a:ea typeface="Arial"/>
                  <a:cs typeface="Arial"/>
                  <a:sym typeface="Arial"/>
                </a:rPr>
                <a:t>CIVIL ENGINEERING</a:t>
              </a:r>
              <a:endParaRPr/>
            </a:p>
          </p:txBody>
        </p:sp>
        <p:cxnSp>
          <p:nvCxnSpPr>
            <p:cNvPr id="319" name="Google Shape;319;p21"/>
            <p:cNvCxnSpPr/>
            <p:nvPr/>
          </p:nvCxnSpPr>
          <p:spPr>
            <a:xfrm>
              <a:off x="5231219"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320" name="Google Shape;320;p21"/>
            <p:cNvSpPr txBox="1"/>
            <p:nvPr/>
          </p:nvSpPr>
          <p:spPr>
            <a:xfrm>
              <a:off x="5231219" y="550688"/>
              <a:ext cx="2404713"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Course: Basics of Civil Engineering &amp; Mechanics</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Credits: 3:0:0</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2"/>
          <p:cNvSpPr txBox="1"/>
          <p:nvPr>
            <p:ph idx="1" type="body"/>
          </p:nvPr>
        </p:nvSpPr>
        <p:spPr>
          <a:xfrm>
            <a:off x="457200" y="1330449"/>
            <a:ext cx="8229600" cy="51054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000"/>
              <a:buNone/>
            </a:pPr>
            <a:r>
              <a:rPr b="1" lang="en-US" sz="4000">
                <a:latin typeface="Times New Roman"/>
                <a:ea typeface="Times New Roman"/>
                <a:cs typeface="Times New Roman"/>
                <a:sym typeface="Times New Roman"/>
              </a:rPr>
              <a:t>Mortar</a:t>
            </a:r>
            <a:endParaRPr sz="2400">
              <a:latin typeface="Times New Roman"/>
              <a:ea typeface="Times New Roman"/>
              <a:cs typeface="Times New Roman"/>
              <a:sym typeface="Times New Roman"/>
            </a:endParaRPr>
          </a:p>
          <a:p>
            <a:pPr indent="0" lvl="0" marL="0" rtl="0" algn="just">
              <a:spcBef>
                <a:spcPts val="480"/>
              </a:spcBef>
              <a:spcAft>
                <a:spcPts val="0"/>
              </a:spcAft>
              <a:buClr>
                <a:schemeClr val="dk1"/>
              </a:buClr>
              <a:buSzPts val="2400"/>
              <a:buNone/>
            </a:pPr>
            <a:r>
              <a:rPr lang="en-US" sz="2400">
                <a:latin typeface="Times New Roman"/>
                <a:ea typeface="Times New Roman"/>
                <a:cs typeface="Times New Roman"/>
                <a:sym typeface="Times New Roman"/>
              </a:rPr>
              <a:t>Mortar is a workable paste which hardens to bind building units such as stones, bricks, and concrete masonry units, and also to fill and seal the Irregular gaps between them.</a:t>
            </a:r>
            <a:endParaRPr/>
          </a:p>
          <a:p>
            <a:pPr indent="0" lvl="0" marL="0" rtl="0" algn="just">
              <a:spcBef>
                <a:spcPts val="480"/>
              </a:spcBef>
              <a:spcAft>
                <a:spcPts val="0"/>
              </a:spcAft>
              <a:buClr>
                <a:schemeClr val="dk1"/>
              </a:buClr>
              <a:buSzPts val="2400"/>
              <a:buNone/>
            </a:pPr>
            <a:r>
              <a:t/>
            </a:r>
            <a:endParaRPr b="1" sz="2400">
              <a:latin typeface="Times New Roman"/>
              <a:ea typeface="Times New Roman"/>
              <a:cs typeface="Times New Roman"/>
              <a:sym typeface="Times New Roman"/>
            </a:endParaRPr>
          </a:p>
          <a:p>
            <a:pPr indent="0" lvl="0" marL="0" rtl="0" algn="just">
              <a:spcBef>
                <a:spcPts val="480"/>
              </a:spcBef>
              <a:spcAft>
                <a:spcPts val="0"/>
              </a:spcAft>
              <a:buClr>
                <a:schemeClr val="dk1"/>
              </a:buClr>
              <a:buSzPts val="2400"/>
              <a:buNone/>
            </a:pPr>
            <a:r>
              <a:rPr b="1" lang="en-US" sz="2400">
                <a:latin typeface="Times New Roman"/>
                <a:ea typeface="Times New Roman"/>
                <a:cs typeface="Times New Roman"/>
                <a:sym typeface="Times New Roman"/>
              </a:rPr>
              <a:t>Functions of Mortar</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Binds together bricks or stones.</a:t>
            </a:r>
            <a:endParaRPr/>
          </a:p>
          <a:p>
            <a:pPr indent="-190500" lvl="0" marL="34290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Provides strength to the structure.</a:t>
            </a:r>
            <a:endParaRPr/>
          </a:p>
          <a:p>
            <a:pPr indent="-190500" lvl="0" marL="34290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It offers cohesion or force between the structural unit.</a:t>
            </a:r>
            <a:endParaRPr/>
          </a:p>
          <a:p>
            <a:pPr indent="-190500" lvl="0" marL="34290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p:txBody>
      </p:sp>
      <p:grpSp>
        <p:nvGrpSpPr>
          <p:cNvPr id="326" name="Google Shape;326;p22"/>
          <p:cNvGrpSpPr/>
          <p:nvPr/>
        </p:nvGrpSpPr>
        <p:grpSpPr>
          <a:xfrm>
            <a:off x="589860" y="294491"/>
            <a:ext cx="7964280" cy="973312"/>
            <a:chOff x="570120" y="550688"/>
            <a:chExt cx="7065812" cy="932277"/>
          </a:xfrm>
        </p:grpSpPr>
        <p:pic>
          <p:nvPicPr>
            <p:cNvPr descr="Institute of Technology.png" id="327" name="Google Shape;327;p22"/>
            <p:cNvPicPr preferRelativeResize="0"/>
            <p:nvPr/>
          </p:nvPicPr>
          <p:blipFill rotWithShape="1">
            <a:blip r:embed="rId3">
              <a:alphaModFix/>
            </a:blip>
            <a:srcRect b="0" l="0" r="0" t="0"/>
            <a:stretch/>
          </p:blipFill>
          <p:spPr>
            <a:xfrm>
              <a:off x="570120" y="550688"/>
              <a:ext cx="3124685" cy="932277"/>
            </a:xfrm>
            <a:prstGeom prst="rect">
              <a:avLst/>
            </a:prstGeom>
            <a:noFill/>
            <a:ln>
              <a:noFill/>
            </a:ln>
          </p:spPr>
        </p:pic>
        <p:cxnSp>
          <p:nvCxnSpPr>
            <p:cNvPr id="328" name="Google Shape;328;p22"/>
            <p:cNvCxnSpPr/>
            <p:nvPr/>
          </p:nvCxnSpPr>
          <p:spPr>
            <a:xfrm>
              <a:off x="3807015"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329" name="Google Shape;329;p22"/>
            <p:cNvSpPr txBox="1"/>
            <p:nvPr/>
          </p:nvSpPr>
          <p:spPr>
            <a:xfrm>
              <a:off x="3842604" y="635022"/>
              <a:ext cx="227077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DEPARTMENT OF</a:t>
              </a:r>
              <a:endParaRPr/>
            </a:p>
            <a:p>
              <a:pPr indent="0" lvl="0" marL="0" marR="0" rtl="0" algn="l">
                <a:spcBef>
                  <a:spcPts val="0"/>
                </a:spcBef>
                <a:spcAft>
                  <a:spcPts val="0"/>
                </a:spcAft>
                <a:buNone/>
              </a:pPr>
              <a:r>
                <a:rPr lang="en-US" sz="1000">
                  <a:solidFill>
                    <a:schemeClr val="dk1"/>
                  </a:solidFill>
                  <a:latin typeface="Arial"/>
                  <a:ea typeface="Arial"/>
                  <a:cs typeface="Arial"/>
                  <a:sym typeface="Arial"/>
                </a:rPr>
                <a:t>CIVIL ENGINEERING</a:t>
              </a:r>
              <a:endParaRPr/>
            </a:p>
          </p:txBody>
        </p:sp>
        <p:cxnSp>
          <p:nvCxnSpPr>
            <p:cNvPr id="330" name="Google Shape;330;p22"/>
            <p:cNvCxnSpPr/>
            <p:nvPr/>
          </p:nvCxnSpPr>
          <p:spPr>
            <a:xfrm>
              <a:off x="5231219"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331" name="Google Shape;331;p22"/>
            <p:cNvSpPr txBox="1"/>
            <p:nvPr/>
          </p:nvSpPr>
          <p:spPr>
            <a:xfrm>
              <a:off x="5231219" y="550688"/>
              <a:ext cx="2404713"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Course: Basics of Civil Engineering &amp; Mechanics</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Credits: 3:0:0</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3"/>
          <p:cNvSpPr txBox="1"/>
          <p:nvPr>
            <p:ph idx="1" type="body"/>
          </p:nvPr>
        </p:nvSpPr>
        <p:spPr>
          <a:xfrm>
            <a:off x="457200" y="1196832"/>
            <a:ext cx="8229600" cy="51054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000"/>
              <a:buNone/>
            </a:pPr>
            <a:r>
              <a:rPr b="1" lang="en-US" sz="4000">
                <a:latin typeface="Times New Roman"/>
                <a:ea typeface="Times New Roman"/>
                <a:cs typeface="Times New Roman"/>
                <a:sym typeface="Times New Roman"/>
              </a:rPr>
              <a:t>Mortar</a:t>
            </a:r>
            <a:endParaRPr/>
          </a:p>
          <a:p>
            <a:pPr indent="0" lvl="0" marL="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It serves as an important medium for uniformly distributing the forces through the structure.</a:t>
            </a:r>
            <a:endParaRPr/>
          </a:p>
          <a:p>
            <a:pPr indent="-190500" lvl="0" marL="34290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Imparts additional resistance and power against the rain dispersion and other such weathering agencies.</a:t>
            </a:r>
            <a:endParaRPr/>
          </a:p>
          <a:p>
            <a:pPr indent="0" lvl="0" marL="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It fills up empty joints in brick or stone masonry. Typically, a thin liquid mortar known as Grout is used for such purposes.</a:t>
            </a:r>
            <a:endParaRPr/>
          </a:p>
          <a:p>
            <a:pPr indent="0" lvl="0" marL="0" rtl="0" algn="just">
              <a:spcBef>
                <a:spcPts val="480"/>
              </a:spcBef>
              <a:spcAft>
                <a:spcPts val="0"/>
              </a:spcAft>
              <a:buClr>
                <a:schemeClr val="dk1"/>
              </a:buClr>
              <a:buSzPts val="2400"/>
              <a:buNone/>
            </a:pPr>
            <a:r>
              <a:rPr lang="en-US" sz="2400">
                <a:latin typeface="Times New Roman"/>
                <a:ea typeface="Times New Roman"/>
                <a:cs typeface="Times New Roman"/>
                <a:sym typeface="Times New Roman"/>
              </a:rPr>
              <a:t> </a:t>
            </a:r>
            <a:endParaRPr/>
          </a:p>
        </p:txBody>
      </p:sp>
      <p:grpSp>
        <p:nvGrpSpPr>
          <p:cNvPr id="337" name="Google Shape;337;p23"/>
          <p:cNvGrpSpPr/>
          <p:nvPr/>
        </p:nvGrpSpPr>
        <p:grpSpPr>
          <a:xfrm>
            <a:off x="589860" y="294491"/>
            <a:ext cx="7964280" cy="973312"/>
            <a:chOff x="570120" y="550688"/>
            <a:chExt cx="7065812" cy="932277"/>
          </a:xfrm>
        </p:grpSpPr>
        <p:pic>
          <p:nvPicPr>
            <p:cNvPr descr="Institute of Technology.png" id="338" name="Google Shape;338;p23"/>
            <p:cNvPicPr preferRelativeResize="0"/>
            <p:nvPr/>
          </p:nvPicPr>
          <p:blipFill rotWithShape="1">
            <a:blip r:embed="rId3">
              <a:alphaModFix/>
            </a:blip>
            <a:srcRect b="0" l="0" r="0" t="0"/>
            <a:stretch/>
          </p:blipFill>
          <p:spPr>
            <a:xfrm>
              <a:off x="570120" y="550688"/>
              <a:ext cx="3124685" cy="932277"/>
            </a:xfrm>
            <a:prstGeom prst="rect">
              <a:avLst/>
            </a:prstGeom>
            <a:noFill/>
            <a:ln>
              <a:noFill/>
            </a:ln>
          </p:spPr>
        </p:pic>
        <p:cxnSp>
          <p:nvCxnSpPr>
            <p:cNvPr id="339" name="Google Shape;339;p23"/>
            <p:cNvCxnSpPr/>
            <p:nvPr/>
          </p:nvCxnSpPr>
          <p:spPr>
            <a:xfrm>
              <a:off x="3807015"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340" name="Google Shape;340;p23"/>
            <p:cNvSpPr txBox="1"/>
            <p:nvPr/>
          </p:nvSpPr>
          <p:spPr>
            <a:xfrm>
              <a:off x="3842604" y="635022"/>
              <a:ext cx="227077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DEPARTMENT OF</a:t>
              </a:r>
              <a:endParaRPr/>
            </a:p>
            <a:p>
              <a:pPr indent="0" lvl="0" marL="0" marR="0" rtl="0" algn="l">
                <a:spcBef>
                  <a:spcPts val="0"/>
                </a:spcBef>
                <a:spcAft>
                  <a:spcPts val="0"/>
                </a:spcAft>
                <a:buNone/>
              </a:pPr>
              <a:r>
                <a:rPr lang="en-US" sz="1000">
                  <a:solidFill>
                    <a:schemeClr val="dk1"/>
                  </a:solidFill>
                  <a:latin typeface="Arial"/>
                  <a:ea typeface="Arial"/>
                  <a:cs typeface="Arial"/>
                  <a:sym typeface="Arial"/>
                </a:rPr>
                <a:t>CIVIL ENGINEERING</a:t>
              </a:r>
              <a:endParaRPr/>
            </a:p>
          </p:txBody>
        </p:sp>
        <p:cxnSp>
          <p:nvCxnSpPr>
            <p:cNvPr id="341" name="Google Shape;341;p23"/>
            <p:cNvCxnSpPr/>
            <p:nvPr/>
          </p:nvCxnSpPr>
          <p:spPr>
            <a:xfrm>
              <a:off x="5231219"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342" name="Google Shape;342;p23"/>
            <p:cNvSpPr txBox="1"/>
            <p:nvPr/>
          </p:nvSpPr>
          <p:spPr>
            <a:xfrm>
              <a:off x="5231219" y="550688"/>
              <a:ext cx="2404713"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Course: Basics of Civil Engineering &amp; Mechanics</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Credits: 3:0:0</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4"/>
          <p:cNvSpPr txBox="1"/>
          <p:nvPr>
            <p:ph idx="1" type="body"/>
          </p:nvPr>
        </p:nvSpPr>
        <p:spPr>
          <a:xfrm>
            <a:off x="457200" y="1458109"/>
            <a:ext cx="8229600" cy="51054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000"/>
              <a:buNone/>
            </a:pPr>
            <a:r>
              <a:rPr b="1" lang="en-US" sz="4000">
                <a:latin typeface="Times New Roman"/>
                <a:ea typeface="Times New Roman"/>
                <a:cs typeface="Times New Roman"/>
                <a:sym typeface="Times New Roman"/>
              </a:rPr>
              <a:t>Properties of Mortar</a:t>
            </a:r>
            <a:endParaRPr/>
          </a:p>
          <a:p>
            <a:pPr indent="0" lvl="0" marL="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Workability</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Strength</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Water retention</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Adhesive properties</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Durability</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Crack resistance</a:t>
            </a:r>
            <a:endParaRPr/>
          </a:p>
        </p:txBody>
      </p:sp>
      <p:grpSp>
        <p:nvGrpSpPr>
          <p:cNvPr id="348" name="Google Shape;348;p24"/>
          <p:cNvGrpSpPr/>
          <p:nvPr/>
        </p:nvGrpSpPr>
        <p:grpSpPr>
          <a:xfrm>
            <a:off x="570120" y="550688"/>
            <a:ext cx="7964280" cy="973312"/>
            <a:chOff x="570120" y="550688"/>
            <a:chExt cx="7065812" cy="932277"/>
          </a:xfrm>
        </p:grpSpPr>
        <p:pic>
          <p:nvPicPr>
            <p:cNvPr descr="Institute of Technology.png" id="349" name="Google Shape;349;p24"/>
            <p:cNvPicPr preferRelativeResize="0"/>
            <p:nvPr/>
          </p:nvPicPr>
          <p:blipFill rotWithShape="1">
            <a:blip r:embed="rId3">
              <a:alphaModFix/>
            </a:blip>
            <a:srcRect b="0" l="0" r="0" t="0"/>
            <a:stretch/>
          </p:blipFill>
          <p:spPr>
            <a:xfrm>
              <a:off x="570120" y="550688"/>
              <a:ext cx="3124685" cy="932277"/>
            </a:xfrm>
            <a:prstGeom prst="rect">
              <a:avLst/>
            </a:prstGeom>
            <a:noFill/>
            <a:ln>
              <a:noFill/>
            </a:ln>
          </p:spPr>
        </p:pic>
        <p:cxnSp>
          <p:nvCxnSpPr>
            <p:cNvPr id="350" name="Google Shape;350;p24"/>
            <p:cNvCxnSpPr/>
            <p:nvPr/>
          </p:nvCxnSpPr>
          <p:spPr>
            <a:xfrm>
              <a:off x="3807015"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351" name="Google Shape;351;p24"/>
            <p:cNvSpPr txBox="1"/>
            <p:nvPr/>
          </p:nvSpPr>
          <p:spPr>
            <a:xfrm>
              <a:off x="3842604" y="635022"/>
              <a:ext cx="227077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DEPARTMENT OF</a:t>
              </a:r>
              <a:endParaRPr/>
            </a:p>
            <a:p>
              <a:pPr indent="0" lvl="0" marL="0" marR="0" rtl="0" algn="l">
                <a:spcBef>
                  <a:spcPts val="0"/>
                </a:spcBef>
                <a:spcAft>
                  <a:spcPts val="0"/>
                </a:spcAft>
                <a:buNone/>
              </a:pPr>
              <a:r>
                <a:rPr lang="en-US" sz="1000">
                  <a:solidFill>
                    <a:schemeClr val="dk1"/>
                  </a:solidFill>
                  <a:latin typeface="Arial"/>
                  <a:ea typeface="Arial"/>
                  <a:cs typeface="Arial"/>
                  <a:sym typeface="Arial"/>
                </a:rPr>
                <a:t>CIVIL ENGINEERING</a:t>
              </a:r>
              <a:endParaRPr/>
            </a:p>
          </p:txBody>
        </p:sp>
        <p:cxnSp>
          <p:nvCxnSpPr>
            <p:cNvPr id="352" name="Google Shape;352;p24"/>
            <p:cNvCxnSpPr/>
            <p:nvPr/>
          </p:nvCxnSpPr>
          <p:spPr>
            <a:xfrm>
              <a:off x="5231219"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353" name="Google Shape;353;p24"/>
            <p:cNvSpPr txBox="1"/>
            <p:nvPr/>
          </p:nvSpPr>
          <p:spPr>
            <a:xfrm>
              <a:off x="5231219" y="550688"/>
              <a:ext cx="2404713"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Course: Basics of Civil Engineering &amp; Mechanics</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Credits: 3:0:0</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5"/>
          <p:cNvSpPr txBox="1"/>
          <p:nvPr>
            <p:ph idx="1" type="body"/>
          </p:nvPr>
        </p:nvSpPr>
        <p:spPr>
          <a:xfrm>
            <a:off x="457200" y="1458109"/>
            <a:ext cx="8229600" cy="51054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000"/>
              <a:buNone/>
            </a:pPr>
            <a:r>
              <a:rPr b="1" lang="en-US" sz="4000">
                <a:latin typeface="Times New Roman"/>
                <a:ea typeface="Times New Roman"/>
                <a:cs typeface="Times New Roman"/>
                <a:sym typeface="Times New Roman"/>
              </a:rPr>
              <a:t>Types of Mortar</a:t>
            </a:r>
            <a:endParaRPr/>
          </a:p>
          <a:p>
            <a:pPr indent="0" lvl="0" marL="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just">
              <a:spcBef>
                <a:spcPts val="480"/>
              </a:spcBef>
              <a:spcAft>
                <a:spcPts val="0"/>
              </a:spcAft>
              <a:buClr>
                <a:schemeClr val="dk1"/>
              </a:buClr>
              <a:buSzPts val="2400"/>
              <a:buNone/>
            </a:pPr>
            <a:r>
              <a:rPr lang="en-US" sz="2400">
                <a:latin typeface="Times New Roman"/>
                <a:ea typeface="Times New Roman"/>
                <a:cs typeface="Times New Roman"/>
                <a:sym typeface="Times New Roman"/>
              </a:rPr>
              <a:t>Based on the binding material used</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Cement Mortar</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Lime Mortar</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Gypsum Mortar</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Gauged Mortar</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Surkhi Mortar</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Aerated Cement Mortar</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Mud Mortar</a:t>
            </a:r>
            <a:endParaRPr/>
          </a:p>
        </p:txBody>
      </p:sp>
      <p:grpSp>
        <p:nvGrpSpPr>
          <p:cNvPr id="359" name="Google Shape;359;p25"/>
          <p:cNvGrpSpPr/>
          <p:nvPr/>
        </p:nvGrpSpPr>
        <p:grpSpPr>
          <a:xfrm>
            <a:off x="589860" y="469557"/>
            <a:ext cx="7964280" cy="973312"/>
            <a:chOff x="570120" y="550688"/>
            <a:chExt cx="7065812" cy="932277"/>
          </a:xfrm>
        </p:grpSpPr>
        <p:pic>
          <p:nvPicPr>
            <p:cNvPr descr="Institute of Technology.png" id="360" name="Google Shape;360;p25"/>
            <p:cNvPicPr preferRelativeResize="0"/>
            <p:nvPr/>
          </p:nvPicPr>
          <p:blipFill rotWithShape="1">
            <a:blip r:embed="rId3">
              <a:alphaModFix/>
            </a:blip>
            <a:srcRect b="0" l="0" r="0" t="0"/>
            <a:stretch/>
          </p:blipFill>
          <p:spPr>
            <a:xfrm>
              <a:off x="570120" y="550688"/>
              <a:ext cx="3124685" cy="932277"/>
            </a:xfrm>
            <a:prstGeom prst="rect">
              <a:avLst/>
            </a:prstGeom>
            <a:noFill/>
            <a:ln>
              <a:noFill/>
            </a:ln>
          </p:spPr>
        </p:pic>
        <p:cxnSp>
          <p:nvCxnSpPr>
            <p:cNvPr id="361" name="Google Shape;361;p25"/>
            <p:cNvCxnSpPr/>
            <p:nvPr/>
          </p:nvCxnSpPr>
          <p:spPr>
            <a:xfrm>
              <a:off x="3807015"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362" name="Google Shape;362;p25"/>
            <p:cNvSpPr txBox="1"/>
            <p:nvPr/>
          </p:nvSpPr>
          <p:spPr>
            <a:xfrm>
              <a:off x="3842604" y="635022"/>
              <a:ext cx="227077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DEPARTMENT OF</a:t>
              </a:r>
              <a:endParaRPr/>
            </a:p>
            <a:p>
              <a:pPr indent="0" lvl="0" marL="0" marR="0" rtl="0" algn="l">
                <a:spcBef>
                  <a:spcPts val="0"/>
                </a:spcBef>
                <a:spcAft>
                  <a:spcPts val="0"/>
                </a:spcAft>
                <a:buNone/>
              </a:pPr>
              <a:r>
                <a:rPr lang="en-US" sz="1000">
                  <a:solidFill>
                    <a:schemeClr val="dk1"/>
                  </a:solidFill>
                  <a:latin typeface="Arial"/>
                  <a:ea typeface="Arial"/>
                  <a:cs typeface="Arial"/>
                  <a:sym typeface="Arial"/>
                </a:rPr>
                <a:t>CIVIL ENGINEERING</a:t>
              </a:r>
              <a:endParaRPr/>
            </a:p>
          </p:txBody>
        </p:sp>
        <p:cxnSp>
          <p:nvCxnSpPr>
            <p:cNvPr id="363" name="Google Shape;363;p25"/>
            <p:cNvCxnSpPr/>
            <p:nvPr/>
          </p:nvCxnSpPr>
          <p:spPr>
            <a:xfrm>
              <a:off x="5231219"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364" name="Google Shape;364;p25"/>
            <p:cNvSpPr txBox="1"/>
            <p:nvPr/>
          </p:nvSpPr>
          <p:spPr>
            <a:xfrm>
              <a:off x="5231219" y="550688"/>
              <a:ext cx="2404713"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Course: Basics of Civil Engineering &amp; Mechanics</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Credits: 3:0:0</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6"/>
          <p:cNvSpPr txBox="1"/>
          <p:nvPr>
            <p:ph idx="1" type="body"/>
          </p:nvPr>
        </p:nvSpPr>
        <p:spPr>
          <a:xfrm>
            <a:off x="457200" y="1458109"/>
            <a:ext cx="8229600" cy="51054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000"/>
              <a:buNone/>
            </a:pPr>
            <a:r>
              <a:rPr b="1" lang="en-US" sz="4000">
                <a:latin typeface="Times New Roman"/>
                <a:ea typeface="Times New Roman"/>
                <a:cs typeface="Times New Roman"/>
                <a:sym typeface="Times New Roman"/>
              </a:rPr>
              <a:t>Types of Mortar</a:t>
            </a:r>
            <a:endParaRPr/>
          </a:p>
          <a:p>
            <a:pPr indent="0" lvl="0" marL="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just">
              <a:spcBef>
                <a:spcPts val="480"/>
              </a:spcBef>
              <a:spcAft>
                <a:spcPts val="0"/>
              </a:spcAft>
              <a:buClr>
                <a:schemeClr val="dk1"/>
              </a:buClr>
              <a:buSzPts val="2400"/>
              <a:buNone/>
            </a:pPr>
            <a:r>
              <a:rPr lang="en-US" sz="2400">
                <a:latin typeface="Times New Roman"/>
                <a:ea typeface="Times New Roman"/>
                <a:cs typeface="Times New Roman"/>
                <a:sym typeface="Times New Roman"/>
              </a:rPr>
              <a:t>Based on it’s application</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Bricklaying Or Stone-Laying Mortar</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Finishing Mortar</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Thin set</a:t>
            </a:r>
            <a:endParaRPr/>
          </a:p>
          <a:p>
            <a:pPr indent="0" lvl="0" marL="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just">
              <a:spcBef>
                <a:spcPts val="480"/>
              </a:spcBef>
              <a:spcAft>
                <a:spcPts val="0"/>
              </a:spcAft>
              <a:buClr>
                <a:schemeClr val="dk1"/>
              </a:buClr>
              <a:buSzPts val="2400"/>
              <a:buNone/>
            </a:pPr>
            <a:r>
              <a:rPr lang="en-US" sz="2400">
                <a:latin typeface="Times New Roman"/>
                <a:ea typeface="Times New Roman"/>
                <a:cs typeface="Times New Roman"/>
                <a:sym typeface="Times New Roman"/>
              </a:rPr>
              <a:t>Based on the Bulk Density</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Heavy Mortar</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Light Weight Mortar</a:t>
            </a:r>
            <a:endParaRPr/>
          </a:p>
          <a:p>
            <a:pPr indent="0" lvl="0" marL="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p:txBody>
      </p:sp>
      <p:grpSp>
        <p:nvGrpSpPr>
          <p:cNvPr id="370" name="Google Shape;370;p26"/>
          <p:cNvGrpSpPr/>
          <p:nvPr/>
        </p:nvGrpSpPr>
        <p:grpSpPr>
          <a:xfrm>
            <a:off x="589860" y="294491"/>
            <a:ext cx="7964280" cy="973312"/>
            <a:chOff x="570120" y="550688"/>
            <a:chExt cx="7065812" cy="932277"/>
          </a:xfrm>
        </p:grpSpPr>
        <p:pic>
          <p:nvPicPr>
            <p:cNvPr descr="Institute of Technology.png" id="371" name="Google Shape;371;p26"/>
            <p:cNvPicPr preferRelativeResize="0"/>
            <p:nvPr/>
          </p:nvPicPr>
          <p:blipFill rotWithShape="1">
            <a:blip r:embed="rId3">
              <a:alphaModFix/>
            </a:blip>
            <a:srcRect b="0" l="0" r="0" t="0"/>
            <a:stretch/>
          </p:blipFill>
          <p:spPr>
            <a:xfrm>
              <a:off x="570120" y="550688"/>
              <a:ext cx="3124685" cy="932277"/>
            </a:xfrm>
            <a:prstGeom prst="rect">
              <a:avLst/>
            </a:prstGeom>
            <a:noFill/>
            <a:ln>
              <a:noFill/>
            </a:ln>
          </p:spPr>
        </p:pic>
        <p:cxnSp>
          <p:nvCxnSpPr>
            <p:cNvPr id="372" name="Google Shape;372;p26"/>
            <p:cNvCxnSpPr/>
            <p:nvPr/>
          </p:nvCxnSpPr>
          <p:spPr>
            <a:xfrm>
              <a:off x="3807015"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373" name="Google Shape;373;p26"/>
            <p:cNvSpPr txBox="1"/>
            <p:nvPr/>
          </p:nvSpPr>
          <p:spPr>
            <a:xfrm>
              <a:off x="3842604" y="635022"/>
              <a:ext cx="227077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DEPARTMENT OF</a:t>
              </a:r>
              <a:endParaRPr/>
            </a:p>
            <a:p>
              <a:pPr indent="0" lvl="0" marL="0" marR="0" rtl="0" algn="l">
                <a:spcBef>
                  <a:spcPts val="0"/>
                </a:spcBef>
                <a:spcAft>
                  <a:spcPts val="0"/>
                </a:spcAft>
                <a:buNone/>
              </a:pPr>
              <a:r>
                <a:rPr lang="en-US" sz="1000">
                  <a:solidFill>
                    <a:schemeClr val="dk1"/>
                  </a:solidFill>
                  <a:latin typeface="Arial"/>
                  <a:ea typeface="Arial"/>
                  <a:cs typeface="Arial"/>
                  <a:sym typeface="Arial"/>
                </a:rPr>
                <a:t>CIVIL ENGINEERING</a:t>
              </a:r>
              <a:endParaRPr/>
            </a:p>
          </p:txBody>
        </p:sp>
        <p:cxnSp>
          <p:nvCxnSpPr>
            <p:cNvPr id="374" name="Google Shape;374;p26"/>
            <p:cNvCxnSpPr/>
            <p:nvPr/>
          </p:nvCxnSpPr>
          <p:spPr>
            <a:xfrm>
              <a:off x="5231219"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375" name="Google Shape;375;p26"/>
            <p:cNvSpPr txBox="1"/>
            <p:nvPr/>
          </p:nvSpPr>
          <p:spPr>
            <a:xfrm>
              <a:off x="5231219" y="550688"/>
              <a:ext cx="2404713"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Course: Basics of Civil Engineering &amp; Mechanics</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Credits: 3:0:0</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7"/>
          <p:cNvSpPr txBox="1"/>
          <p:nvPr>
            <p:ph idx="1" type="body"/>
          </p:nvPr>
        </p:nvSpPr>
        <p:spPr>
          <a:xfrm>
            <a:off x="457200" y="1458109"/>
            <a:ext cx="8229600" cy="51054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000"/>
              <a:buNone/>
            </a:pPr>
            <a:r>
              <a:rPr b="1" lang="en-US" sz="4000">
                <a:latin typeface="Times New Roman"/>
                <a:ea typeface="Times New Roman"/>
                <a:cs typeface="Times New Roman"/>
                <a:sym typeface="Times New Roman"/>
              </a:rPr>
              <a:t>Special Purpose Mortar</a:t>
            </a:r>
            <a:endParaRPr/>
          </a:p>
          <a:p>
            <a:pPr indent="-190500" lvl="0" marL="34290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Fire Resistant Mortar</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Packing Mortar</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Sound Absorbing Mortar</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Chemical resistant Mortar</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X-ray shielding Mortar</a:t>
            </a:r>
            <a:endParaRPr/>
          </a:p>
          <a:p>
            <a:pPr indent="0" lvl="0" marL="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p:txBody>
      </p:sp>
      <p:grpSp>
        <p:nvGrpSpPr>
          <p:cNvPr id="381" name="Google Shape;381;p27"/>
          <p:cNvGrpSpPr/>
          <p:nvPr/>
        </p:nvGrpSpPr>
        <p:grpSpPr>
          <a:xfrm>
            <a:off x="589860" y="294491"/>
            <a:ext cx="7964280" cy="973312"/>
            <a:chOff x="570120" y="550688"/>
            <a:chExt cx="7065812" cy="932277"/>
          </a:xfrm>
        </p:grpSpPr>
        <p:pic>
          <p:nvPicPr>
            <p:cNvPr descr="Institute of Technology.png" id="382" name="Google Shape;382;p27"/>
            <p:cNvPicPr preferRelativeResize="0"/>
            <p:nvPr/>
          </p:nvPicPr>
          <p:blipFill rotWithShape="1">
            <a:blip r:embed="rId3">
              <a:alphaModFix/>
            </a:blip>
            <a:srcRect b="0" l="0" r="0" t="0"/>
            <a:stretch/>
          </p:blipFill>
          <p:spPr>
            <a:xfrm>
              <a:off x="570120" y="550688"/>
              <a:ext cx="3124685" cy="932277"/>
            </a:xfrm>
            <a:prstGeom prst="rect">
              <a:avLst/>
            </a:prstGeom>
            <a:noFill/>
            <a:ln>
              <a:noFill/>
            </a:ln>
          </p:spPr>
        </p:pic>
        <p:cxnSp>
          <p:nvCxnSpPr>
            <p:cNvPr id="383" name="Google Shape;383;p27"/>
            <p:cNvCxnSpPr/>
            <p:nvPr/>
          </p:nvCxnSpPr>
          <p:spPr>
            <a:xfrm>
              <a:off x="3807015"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384" name="Google Shape;384;p27"/>
            <p:cNvSpPr txBox="1"/>
            <p:nvPr/>
          </p:nvSpPr>
          <p:spPr>
            <a:xfrm>
              <a:off x="3842604" y="635022"/>
              <a:ext cx="227077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DEPARTMENT OF</a:t>
              </a:r>
              <a:endParaRPr/>
            </a:p>
            <a:p>
              <a:pPr indent="0" lvl="0" marL="0" marR="0" rtl="0" algn="l">
                <a:spcBef>
                  <a:spcPts val="0"/>
                </a:spcBef>
                <a:spcAft>
                  <a:spcPts val="0"/>
                </a:spcAft>
                <a:buNone/>
              </a:pPr>
              <a:r>
                <a:rPr lang="en-US" sz="1000">
                  <a:solidFill>
                    <a:schemeClr val="dk1"/>
                  </a:solidFill>
                  <a:latin typeface="Arial"/>
                  <a:ea typeface="Arial"/>
                  <a:cs typeface="Arial"/>
                  <a:sym typeface="Arial"/>
                </a:rPr>
                <a:t>CIVIL ENGINEERING</a:t>
              </a:r>
              <a:endParaRPr/>
            </a:p>
          </p:txBody>
        </p:sp>
        <p:cxnSp>
          <p:nvCxnSpPr>
            <p:cNvPr id="385" name="Google Shape;385;p27"/>
            <p:cNvCxnSpPr/>
            <p:nvPr/>
          </p:nvCxnSpPr>
          <p:spPr>
            <a:xfrm>
              <a:off x="5231219"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386" name="Google Shape;386;p27"/>
            <p:cNvSpPr txBox="1"/>
            <p:nvPr/>
          </p:nvSpPr>
          <p:spPr>
            <a:xfrm>
              <a:off x="5231219" y="550688"/>
              <a:ext cx="2404713"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Course: Basics of Civil Engineering &amp; Mechanics</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Credits: 3:0:0</a:t>
              </a: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8"/>
          <p:cNvSpPr txBox="1"/>
          <p:nvPr>
            <p:ph idx="1" type="body"/>
          </p:nvPr>
        </p:nvSpPr>
        <p:spPr>
          <a:xfrm>
            <a:off x="256730" y="1301142"/>
            <a:ext cx="8305797" cy="48768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rgbClr val="333E49"/>
              </a:buClr>
              <a:buSzPts val="2800"/>
              <a:buNone/>
            </a:pPr>
            <a:r>
              <a:rPr b="1" lang="en-US" sz="2800" u="sng">
                <a:solidFill>
                  <a:srgbClr val="333E49"/>
                </a:solidFill>
                <a:latin typeface="Times New Roman"/>
                <a:ea typeface="Times New Roman"/>
                <a:cs typeface="Times New Roman"/>
                <a:sym typeface="Times New Roman"/>
              </a:rPr>
              <a:t>Plain Cement Concrete:</a:t>
            </a:r>
            <a:endParaRPr sz="2600" u="sng">
              <a:solidFill>
                <a:srgbClr val="333E49"/>
              </a:solidFill>
              <a:latin typeface="Times New Roman"/>
              <a:ea typeface="Times New Roman"/>
              <a:cs typeface="Times New Roman"/>
              <a:sym typeface="Times New Roman"/>
            </a:endParaRPr>
          </a:p>
          <a:p>
            <a:pPr indent="0" lvl="0" marL="0" rtl="0" algn="just">
              <a:spcBef>
                <a:spcPts val="520"/>
              </a:spcBef>
              <a:spcAft>
                <a:spcPts val="0"/>
              </a:spcAft>
              <a:buClr>
                <a:srgbClr val="333E49"/>
              </a:buClr>
              <a:buSzPts val="2600"/>
              <a:buNone/>
            </a:pPr>
            <a:r>
              <a:rPr lang="en-US" sz="2600">
                <a:solidFill>
                  <a:srgbClr val="333E49"/>
                </a:solidFill>
                <a:latin typeface="Times New Roman"/>
                <a:ea typeface="Times New Roman"/>
                <a:cs typeface="Times New Roman"/>
                <a:sym typeface="Times New Roman"/>
              </a:rPr>
              <a:t>Plain cement concrete is the mixture of cement, fine aggregate (sand) and coarse aggregate without steel.</a:t>
            </a:r>
            <a:endParaRPr/>
          </a:p>
          <a:p>
            <a:pPr indent="0" lvl="0" marL="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77800" lvl="0" marL="342900" rtl="0" algn="l">
              <a:spcBef>
                <a:spcPts val="520"/>
              </a:spcBef>
              <a:spcAft>
                <a:spcPts val="0"/>
              </a:spcAft>
              <a:buClr>
                <a:schemeClr val="dk1"/>
              </a:buClr>
              <a:buSzPts val="2600"/>
              <a:buNone/>
            </a:pPr>
            <a:r>
              <a:t/>
            </a:r>
            <a:endParaRPr sz="2600">
              <a:solidFill>
                <a:srgbClr val="333E49"/>
              </a:solidFill>
              <a:latin typeface="Times New Roman"/>
              <a:ea typeface="Times New Roman"/>
              <a:cs typeface="Times New Roman"/>
              <a:sym typeface="Times New Roman"/>
            </a:endParaRPr>
          </a:p>
          <a:p>
            <a:pPr indent="0" lvl="0" marL="0" rtl="0" algn="l">
              <a:spcBef>
                <a:spcPts val="520"/>
              </a:spcBef>
              <a:spcAft>
                <a:spcPts val="0"/>
              </a:spcAft>
              <a:buClr>
                <a:srgbClr val="333E49"/>
              </a:buClr>
              <a:buSzPts val="2600"/>
              <a:buNone/>
            </a:pPr>
            <a:r>
              <a:rPr b="1" lang="en-US" sz="2600" u="sng">
                <a:solidFill>
                  <a:srgbClr val="333E49"/>
                </a:solidFill>
                <a:latin typeface="Times New Roman"/>
                <a:ea typeface="Times New Roman"/>
                <a:cs typeface="Times New Roman"/>
                <a:sym typeface="Times New Roman"/>
              </a:rPr>
              <a:t>Uses:</a:t>
            </a:r>
            <a:r>
              <a:rPr b="1" lang="en-US" sz="2600">
                <a:solidFill>
                  <a:srgbClr val="333E49"/>
                </a:solidFill>
                <a:latin typeface="Times New Roman"/>
                <a:ea typeface="Times New Roman"/>
                <a:cs typeface="Times New Roman"/>
                <a:sym typeface="Times New Roman"/>
              </a:rPr>
              <a:t> </a:t>
            </a:r>
            <a:r>
              <a:rPr lang="en-US" sz="2600">
                <a:solidFill>
                  <a:srgbClr val="333E49"/>
                </a:solidFill>
                <a:latin typeface="Times New Roman"/>
                <a:ea typeface="Times New Roman"/>
                <a:cs typeface="Times New Roman"/>
                <a:sym typeface="Times New Roman"/>
              </a:rPr>
              <a:t>For foundation work and Building Flooring.</a:t>
            </a:r>
            <a:endParaRPr/>
          </a:p>
        </p:txBody>
      </p:sp>
      <p:grpSp>
        <p:nvGrpSpPr>
          <p:cNvPr id="393" name="Google Shape;393;p28"/>
          <p:cNvGrpSpPr/>
          <p:nvPr/>
        </p:nvGrpSpPr>
        <p:grpSpPr>
          <a:xfrm>
            <a:off x="581384" y="239784"/>
            <a:ext cx="7964280" cy="973312"/>
            <a:chOff x="570120" y="550688"/>
            <a:chExt cx="7065812" cy="932277"/>
          </a:xfrm>
        </p:grpSpPr>
        <p:pic>
          <p:nvPicPr>
            <p:cNvPr descr="Institute of Technology.png" id="394" name="Google Shape;394;p28"/>
            <p:cNvPicPr preferRelativeResize="0"/>
            <p:nvPr/>
          </p:nvPicPr>
          <p:blipFill rotWithShape="1">
            <a:blip r:embed="rId3">
              <a:alphaModFix/>
            </a:blip>
            <a:srcRect b="0" l="0" r="0" t="0"/>
            <a:stretch/>
          </p:blipFill>
          <p:spPr>
            <a:xfrm>
              <a:off x="570120" y="550688"/>
              <a:ext cx="3124685" cy="932277"/>
            </a:xfrm>
            <a:prstGeom prst="rect">
              <a:avLst/>
            </a:prstGeom>
            <a:noFill/>
            <a:ln>
              <a:noFill/>
            </a:ln>
          </p:spPr>
        </p:pic>
        <p:cxnSp>
          <p:nvCxnSpPr>
            <p:cNvPr id="395" name="Google Shape;395;p28"/>
            <p:cNvCxnSpPr/>
            <p:nvPr/>
          </p:nvCxnSpPr>
          <p:spPr>
            <a:xfrm>
              <a:off x="3807015"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396" name="Google Shape;396;p28"/>
            <p:cNvSpPr txBox="1"/>
            <p:nvPr/>
          </p:nvSpPr>
          <p:spPr>
            <a:xfrm>
              <a:off x="3842604" y="635022"/>
              <a:ext cx="227077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DEPARTMENT OF</a:t>
              </a:r>
              <a:endParaRPr/>
            </a:p>
            <a:p>
              <a:pPr indent="0" lvl="0" marL="0" marR="0" rtl="0" algn="l">
                <a:spcBef>
                  <a:spcPts val="0"/>
                </a:spcBef>
                <a:spcAft>
                  <a:spcPts val="0"/>
                </a:spcAft>
                <a:buNone/>
              </a:pPr>
              <a:r>
                <a:rPr lang="en-US" sz="1000">
                  <a:solidFill>
                    <a:schemeClr val="dk1"/>
                  </a:solidFill>
                  <a:latin typeface="Arial"/>
                  <a:ea typeface="Arial"/>
                  <a:cs typeface="Arial"/>
                  <a:sym typeface="Arial"/>
                </a:rPr>
                <a:t>CIVIL ENGINEERING</a:t>
              </a:r>
              <a:endParaRPr/>
            </a:p>
          </p:txBody>
        </p:sp>
        <p:cxnSp>
          <p:nvCxnSpPr>
            <p:cNvPr id="397" name="Google Shape;397;p28"/>
            <p:cNvCxnSpPr/>
            <p:nvPr/>
          </p:nvCxnSpPr>
          <p:spPr>
            <a:xfrm>
              <a:off x="5231219"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398" name="Google Shape;398;p28"/>
            <p:cNvSpPr txBox="1"/>
            <p:nvPr/>
          </p:nvSpPr>
          <p:spPr>
            <a:xfrm>
              <a:off x="5231219" y="550688"/>
              <a:ext cx="2404713"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Course: Basics of Civil Engineering &amp; Mechanics</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Credits: 3:0:0</a:t>
              </a:r>
              <a:endParaRPr/>
            </a:p>
          </p:txBody>
        </p:sp>
      </p:grpSp>
      <p:pic>
        <p:nvPicPr>
          <p:cNvPr descr="What is Plain Cement Concrete (PCC) in Construction of Foundation?" id="399" name="Google Shape;399;p28"/>
          <p:cNvPicPr preferRelativeResize="0"/>
          <p:nvPr/>
        </p:nvPicPr>
        <p:blipFill rotWithShape="1">
          <a:blip r:embed="rId4">
            <a:alphaModFix/>
          </a:blip>
          <a:srcRect b="0" l="0" r="0" t="0"/>
          <a:stretch/>
        </p:blipFill>
        <p:spPr>
          <a:xfrm>
            <a:off x="55343" y="2895600"/>
            <a:ext cx="4354285" cy="2438400"/>
          </a:xfrm>
          <a:prstGeom prst="rect">
            <a:avLst/>
          </a:prstGeom>
          <a:noFill/>
          <a:ln>
            <a:noFill/>
          </a:ln>
        </p:spPr>
      </p:pic>
      <p:pic>
        <p:nvPicPr>
          <p:cNvPr descr="Plain Cement Concrete (PCC)- Work Procedure - The Constructor" id="400" name="Google Shape;400;p28"/>
          <p:cNvPicPr preferRelativeResize="0"/>
          <p:nvPr/>
        </p:nvPicPr>
        <p:blipFill rotWithShape="1">
          <a:blip r:embed="rId5">
            <a:alphaModFix/>
          </a:blip>
          <a:srcRect b="0" l="0" r="0" t="0"/>
          <a:stretch/>
        </p:blipFill>
        <p:spPr>
          <a:xfrm>
            <a:off x="4472116" y="2895600"/>
            <a:ext cx="4549823" cy="2438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29"/>
          <p:cNvSpPr txBox="1"/>
          <p:nvPr>
            <p:ph idx="1" type="body"/>
          </p:nvPr>
        </p:nvSpPr>
        <p:spPr>
          <a:xfrm>
            <a:off x="419101" y="1269638"/>
            <a:ext cx="8305797" cy="48768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rgbClr val="333E49"/>
              </a:buClr>
              <a:buSzPts val="2800"/>
              <a:buNone/>
            </a:pPr>
            <a:r>
              <a:rPr b="1" lang="en-US" sz="2800" u="sng">
                <a:solidFill>
                  <a:srgbClr val="333E49"/>
                </a:solidFill>
                <a:latin typeface="Times New Roman"/>
                <a:ea typeface="Times New Roman"/>
                <a:cs typeface="Times New Roman"/>
                <a:sym typeface="Times New Roman"/>
              </a:rPr>
              <a:t>Reinforced Cement Concrete:</a:t>
            </a:r>
            <a:endParaRPr sz="2600" u="sng">
              <a:solidFill>
                <a:srgbClr val="333E49"/>
              </a:solidFill>
              <a:latin typeface="Times New Roman"/>
              <a:ea typeface="Times New Roman"/>
              <a:cs typeface="Times New Roman"/>
              <a:sym typeface="Times New Roman"/>
            </a:endParaRPr>
          </a:p>
          <a:p>
            <a:pPr indent="0" lvl="0" marL="0" rtl="0" algn="just">
              <a:spcBef>
                <a:spcPts val="520"/>
              </a:spcBef>
              <a:spcAft>
                <a:spcPts val="0"/>
              </a:spcAft>
              <a:buClr>
                <a:srgbClr val="333E49"/>
              </a:buClr>
              <a:buSzPts val="2600"/>
              <a:buNone/>
            </a:pPr>
            <a:r>
              <a:rPr lang="en-US" sz="2600">
                <a:solidFill>
                  <a:srgbClr val="333E49"/>
                </a:solidFill>
                <a:latin typeface="Times New Roman"/>
                <a:ea typeface="Times New Roman"/>
                <a:cs typeface="Times New Roman"/>
                <a:sym typeface="Times New Roman"/>
              </a:rPr>
              <a:t>1. </a:t>
            </a:r>
            <a:r>
              <a:rPr lang="en-US" sz="2400">
                <a:solidFill>
                  <a:srgbClr val="333E49"/>
                </a:solidFill>
                <a:latin typeface="Times New Roman"/>
                <a:ea typeface="Times New Roman"/>
                <a:cs typeface="Times New Roman"/>
                <a:sym typeface="Times New Roman"/>
              </a:rPr>
              <a:t>Reinforced cement concrete (RCC) is PCC + reinforcement.</a:t>
            </a:r>
            <a:endParaRPr sz="2400">
              <a:solidFill>
                <a:srgbClr val="333E49"/>
              </a:solidFill>
              <a:latin typeface="Times New Roman"/>
              <a:ea typeface="Times New Roman"/>
              <a:cs typeface="Times New Roman"/>
              <a:sym typeface="Times New Roman"/>
            </a:endParaRPr>
          </a:p>
          <a:p>
            <a:pPr indent="0" lvl="0" marL="0" rtl="0" algn="just">
              <a:spcBef>
                <a:spcPts val="480"/>
              </a:spcBef>
              <a:spcAft>
                <a:spcPts val="0"/>
              </a:spcAft>
              <a:buClr>
                <a:srgbClr val="333E49"/>
              </a:buClr>
              <a:buSzPts val="2400"/>
              <a:buNone/>
            </a:pPr>
            <a:r>
              <a:rPr lang="en-US" sz="2400">
                <a:solidFill>
                  <a:srgbClr val="333E49"/>
                </a:solidFill>
                <a:latin typeface="Times New Roman"/>
                <a:ea typeface="Times New Roman"/>
                <a:cs typeface="Times New Roman"/>
                <a:sym typeface="Times New Roman"/>
              </a:rPr>
              <a:t>2.The reinforcement can be both tensile or compressive reinforcement depending upon</a:t>
            </a:r>
            <a:r>
              <a:rPr b="0" i="0" lang="en-US" sz="2400">
                <a:solidFill>
                  <a:srgbClr val="202124"/>
                </a:solidFill>
                <a:latin typeface="arial"/>
                <a:ea typeface="arial"/>
                <a:cs typeface="arial"/>
                <a:sym typeface="arial"/>
              </a:rPr>
              <a:t> </a:t>
            </a:r>
            <a:r>
              <a:rPr lang="en-US" sz="2400">
                <a:solidFill>
                  <a:srgbClr val="333E49"/>
                </a:solidFill>
                <a:latin typeface="Times New Roman"/>
                <a:ea typeface="Times New Roman"/>
                <a:cs typeface="Times New Roman"/>
                <a:sym typeface="Times New Roman"/>
              </a:rPr>
              <a:t>the situation.</a:t>
            </a:r>
            <a:endParaRPr/>
          </a:p>
          <a:p>
            <a:pPr indent="0" lvl="0" marL="0" rtl="0" algn="just">
              <a:spcBef>
                <a:spcPts val="480"/>
              </a:spcBef>
              <a:spcAft>
                <a:spcPts val="0"/>
              </a:spcAft>
              <a:buClr>
                <a:srgbClr val="333E49"/>
              </a:buClr>
              <a:buSzPts val="2400"/>
              <a:buNone/>
            </a:pPr>
            <a:r>
              <a:rPr lang="en-US" sz="2400">
                <a:solidFill>
                  <a:srgbClr val="333E49"/>
                </a:solidFill>
                <a:latin typeface="Times New Roman"/>
                <a:ea typeface="Times New Roman"/>
                <a:cs typeface="Times New Roman"/>
                <a:sym typeface="Times New Roman"/>
              </a:rPr>
              <a:t>					</a:t>
            </a:r>
            <a:r>
              <a:rPr b="1" lang="en-US" sz="2400" u="sng">
                <a:solidFill>
                  <a:srgbClr val="333E49"/>
                </a:solidFill>
                <a:latin typeface="Times New Roman"/>
                <a:ea typeface="Times New Roman"/>
                <a:cs typeface="Times New Roman"/>
                <a:sym typeface="Times New Roman"/>
              </a:rPr>
              <a:t>    Uses:</a:t>
            </a:r>
            <a:r>
              <a:rPr lang="en-US" sz="2400">
                <a:solidFill>
                  <a:srgbClr val="333E49"/>
                </a:solidFill>
                <a:latin typeface="Times New Roman"/>
                <a:ea typeface="Times New Roman"/>
                <a:cs typeface="Times New Roman"/>
                <a:sym typeface="Times New Roman"/>
              </a:rPr>
              <a:t> Construction of 						 bridges, dams, piers, 						 tall buildings.</a:t>
            </a:r>
            <a:endParaRPr/>
          </a:p>
        </p:txBody>
      </p:sp>
      <p:grpSp>
        <p:nvGrpSpPr>
          <p:cNvPr id="406" name="Google Shape;406;p29"/>
          <p:cNvGrpSpPr/>
          <p:nvPr/>
        </p:nvGrpSpPr>
        <p:grpSpPr>
          <a:xfrm>
            <a:off x="627957" y="213360"/>
            <a:ext cx="7964280" cy="973312"/>
            <a:chOff x="570120" y="550688"/>
            <a:chExt cx="7065812" cy="932277"/>
          </a:xfrm>
        </p:grpSpPr>
        <p:pic>
          <p:nvPicPr>
            <p:cNvPr descr="Institute of Technology.png" id="407" name="Google Shape;407;p29"/>
            <p:cNvPicPr preferRelativeResize="0"/>
            <p:nvPr/>
          </p:nvPicPr>
          <p:blipFill rotWithShape="1">
            <a:blip r:embed="rId3">
              <a:alphaModFix/>
            </a:blip>
            <a:srcRect b="0" l="0" r="0" t="0"/>
            <a:stretch/>
          </p:blipFill>
          <p:spPr>
            <a:xfrm>
              <a:off x="570120" y="550688"/>
              <a:ext cx="3124685" cy="932277"/>
            </a:xfrm>
            <a:prstGeom prst="rect">
              <a:avLst/>
            </a:prstGeom>
            <a:noFill/>
            <a:ln>
              <a:noFill/>
            </a:ln>
          </p:spPr>
        </p:pic>
        <p:cxnSp>
          <p:nvCxnSpPr>
            <p:cNvPr id="408" name="Google Shape;408;p29"/>
            <p:cNvCxnSpPr/>
            <p:nvPr/>
          </p:nvCxnSpPr>
          <p:spPr>
            <a:xfrm>
              <a:off x="3807015"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409" name="Google Shape;409;p29"/>
            <p:cNvSpPr txBox="1"/>
            <p:nvPr/>
          </p:nvSpPr>
          <p:spPr>
            <a:xfrm>
              <a:off x="3842604" y="635022"/>
              <a:ext cx="227077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DEPARTMENT OF</a:t>
              </a:r>
              <a:endParaRPr/>
            </a:p>
            <a:p>
              <a:pPr indent="0" lvl="0" marL="0" marR="0" rtl="0" algn="l">
                <a:spcBef>
                  <a:spcPts val="0"/>
                </a:spcBef>
                <a:spcAft>
                  <a:spcPts val="0"/>
                </a:spcAft>
                <a:buNone/>
              </a:pPr>
              <a:r>
                <a:rPr lang="en-US" sz="1000">
                  <a:solidFill>
                    <a:schemeClr val="dk1"/>
                  </a:solidFill>
                  <a:latin typeface="Arial"/>
                  <a:ea typeface="Arial"/>
                  <a:cs typeface="Arial"/>
                  <a:sym typeface="Arial"/>
                </a:rPr>
                <a:t>CIVIL ENGINEERING</a:t>
              </a:r>
              <a:endParaRPr/>
            </a:p>
          </p:txBody>
        </p:sp>
        <p:cxnSp>
          <p:nvCxnSpPr>
            <p:cNvPr id="410" name="Google Shape;410;p29"/>
            <p:cNvCxnSpPr/>
            <p:nvPr/>
          </p:nvCxnSpPr>
          <p:spPr>
            <a:xfrm>
              <a:off x="5231219"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411" name="Google Shape;411;p29"/>
            <p:cNvSpPr txBox="1"/>
            <p:nvPr/>
          </p:nvSpPr>
          <p:spPr>
            <a:xfrm>
              <a:off x="5231219" y="550688"/>
              <a:ext cx="2404713"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Course: Basics of Civil Engineering &amp; Mechanics</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Credits: 3:0:0</a:t>
              </a:r>
              <a:endParaRPr/>
            </a:p>
          </p:txBody>
        </p:sp>
      </p:grpSp>
      <p:pic>
        <p:nvPicPr>
          <p:cNvPr descr="Reinforced Concrete Design - Cement Concrete Reinforcement, Theories and  Advantages" id="412" name="Google Shape;412;p29"/>
          <p:cNvPicPr preferRelativeResize="0"/>
          <p:nvPr/>
        </p:nvPicPr>
        <p:blipFill rotWithShape="1">
          <a:blip r:embed="rId4">
            <a:alphaModFix/>
          </a:blip>
          <a:srcRect b="0" l="0" r="0" t="0"/>
          <a:stretch/>
        </p:blipFill>
        <p:spPr>
          <a:xfrm>
            <a:off x="228600" y="3411306"/>
            <a:ext cx="5174428" cy="2971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000"/>
              <a:buNone/>
            </a:pPr>
            <a:r>
              <a:rPr b="1" lang="en-US" sz="4000">
                <a:latin typeface="Times New Roman"/>
                <a:ea typeface="Times New Roman"/>
                <a:cs typeface="Times New Roman"/>
                <a:sym typeface="Times New Roman"/>
              </a:rPr>
              <a:t>Basic Materials of Construction</a:t>
            </a:r>
            <a:endParaRPr/>
          </a:p>
          <a:p>
            <a:pPr indent="0" lvl="0" marL="0" rtl="0" algn="ctr">
              <a:spcBef>
                <a:spcPts val="640"/>
              </a:spcBef>
              <a:spcAft>
                <a:spcPts val="0"/>
              </a:spcAft>
              <a:buClr>
                <a:schemeClr val="dk1"/>
              </a:buClr>
              <a:buSzPts val="3200"/>
              <a:buNone/>
            </a:pPr>
            <a:r>
              <a:t/>
            </a:r>
            <a:endParaRPr/>
          </a:p>
          <a:p>
            <a:pPr indent="-342900" lvl="0" marL="342900" rtl="0" algn="just">
              <a:spcBef>
                <a:spcPts val="520"/>
              </a:spcBef>
              <a:spcAft>
                <a:spcPts val="0"/>
              </a:spcAft>
              <a:buClr>
                <a:schemeClr val="dk1"/>
              </a:buClr>
              <a:buSzPts val="2600"/>
              <a:buChar char="•"/>
            </a:pPr>
            <a:r>
              <a:rPr lang="en-US" sz="2600">
                <a:latin typeface="Times New Roman"/>
                <a:ea typeface="Times New Roman"/>
                <a:cs typeface="Times New Roman"/>
                <a:sym typeface="Times New Roman"/>
              </a:rPr>
              <a:t>Materials used in building construction have to be selected carefully to ensure the safety and long-lasting life of the building</a:t>
            </a:r>
            <a:endParaRPr/>
          </a:p>
          <a:p>
            <a:pPr indent="0" lvl="0" marL="0" rtl="0" algn="just">
              <a:spcBef>
                <a:spcPts val="520"/>
              </a:spcBef>
              <a:spcAft>
                <a:spcPts val="0"/>
              </a:spcAft>
              <a:buClr>
                <a:schemeClr val="dk1"/>
              </a:buClr>
              <a:buSzPts val="2600"/>
              <a:buNone/>
            </a:pPr>
            <a:r>
              <a:t/>
            </a:r>
            <a:endParaRPr sz="2600">
              <a:latin typeface="Times New Roman"/>
              <a:ea typeface="Times New Roman"/>
              <a:cs typeface="Times New Roman"/>
              <a:sym typeface="Times New Roman"/>
            </a:endParaRPr>
          </a:p>
          <a:p>
            <a:pPr indent="-342900" lvl="0" marL="342900" rtl="0" algn="just">
              <a:spcBef>
                <a:spcPts val="520"/>
              </a:spcBef>
              <a:spcAft>
                <a:spcPts val="0"/>
              </a:spcAft>
              <a:buClr>
                <a:schemeClr val="dk1"/>
              </a:buClr>
              <a:buSzPts val="2600"/>
              <a:buChar char="•"/>
            </a:pPr>
            <a:r>
              <a:rPr lang="en-US" sz="2600">
                <a:latin typeface="Times New Roman"/>
                <a:ea typeface="Times New Roman"/>
                <a:cs typeface="Times New Roman"/>
                <a:sym typeface="Times New Roman"/>
              </a:rPr>
              <a:t>There are many types of building materials used in construction such as Cement, Bricks, sand, Stones, Concrete, Steel, Wood and Masonry. </a:t>
            </a:r>
            <a:endParaRPr sz="2600">
              <a:latin typeface="Times New Roman"/>
              <a:ea typeface="Times New Roman"/>
              <a:cs typeface="Times New Roman"/>
              <a:sym typeface="Times New Roman"/>
            </a:endParaRPr>
          </a:p>
        </p:txBody>
      </p:sp>
      <p:grpSp>
        <p:nvGrpSpPr>
          <p:cNvPr id="107" name="Google Shape;107;p3"/>
          <p:cNvGrpSpPr/>
          <p:nvPr/>
        </p:nvGrpSpPr>
        <p:grpSpPr>
          <a:xfrm>
            <a:off x="589860" y="381000"/>
            <a:ext cx="7964280" cy="973312"/>
            <a:chOff x="570120" y="550688"/>
            <a:chExt cx="7065812" cy="932277"/>
          </a:xfrm>
        </p:grpSpPr>
        <p:pic>
          <p:nvPicPr>
            <p:cNvPr descr="Institute of Technology.png" id="108" name="Google Shape;108;p3"/>
            <p:cNvPicPr preferRelativeResize="0"/>
            <p:nvPr/>
          </p:nvPicPr>
          <p:blipFill rotWithShape="1">
            <a:blip r:embed="rId3">
              <a:alphaModFix/>
            </a:blip>
            <a:srcRect b="0" l="0" r="0" t="0"/>
            <a:stretch/>
          </p:blipFill>
          <p:spPr>
            <a:xfrm>
              <a:off x="570120" y="550688"/>
              <a:ext cx="3124685" cy="932277"/>
            </a:xfrm>
            <a:prstGeom prst="rect">
              <a:avLst/>
            </a:prstGeom>
            <a:noFill/>
            <a:ln>
              <a:noFill/>
            </a:ln>
          </p:spPr>
        </p:pic>
        <p:cxnSp>
          <p:nvCxnSpPr>
            <p:cNvPr id="109" name="Google Shape;109;p3"/>
            <p:cNvCxnSpPr/>
            <p:nvPr/>
          </p:nvCxnSpPr>
          <p:spPr>
            <a:xfrm>
              <a:off x="3807015"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110" name="Google Shape;110;p3"/>
            <p:cNvSpPr txBox="1"/>
            <p:nvPr/>
          </p:nvSpPr>
          <p:spPr>
            <a:xfrm>
              <a:off x="3842604" y="635022"/>
              <a:ext cx="227077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DEPARTMENT OF</a:t>
              </a:r>
              <a:endParaRPr/>
            </a:p>
            <a:p>
              <a:pPr indent="0" lvl="0" marL="0" marR="0" rtl="0" algn="l">
                <a:spcBef>
                  <a:spcPts val="0"/>
                </a:spcBef>
                <a:spcAft>
                  <a:spcPts val="0"/>
                </a:spcAft>
                <a:buNone/>
              </a:pPr>
              <a:r>
                <a:rPr lang="en-US" sz="1000">
                  <a:solidFill>
                    <a:schemeClr val="dk1"/>
                  </a:solidFill>
                  <a:latin typeface="Arial"/>
                  <a:ea typeface="Arial"/>
                  <a:cs typeface="Arial"/>
                  <a:sym typeface="Arial"/>
                </a:rPr>
                <a:t>CIVIL ENGINEERING</a:t>
              </a:r>
              <a:endParaRPr/>
            </a:p>
          </p:txBody>
        </p:sp>
        <p:cxnSp>
          <p:nvCxnSpPr>
            <p:cNvPr id="111" name="Google Shape;111;p3"/>
            <p:cNvCxnSpPr/>
            <p:nvPr/>
          </p:nvCxnSpPr>
          <p:spPr>
            <a:xfrm>
              <a:off x="5231219"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112" name="Google Shape;112;p3"/>
            <p:cNvSpPr txBox="1"/>
            <p:nvPr/>
          </p:nvSpPr>
          <p:spPr>
            <a:xfrm>
              <a:off x="5231219" y="550688"/>
              <a:ext cx="2404713"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Course: Basics of Civil Engineering &amp; Mechanics</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Credits: 3:0:0</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0"/>
          <p:cNvSpPr txBox="1"/>
          <p:nvPr>
            <p:ph idx="1" type="body"/>
          </p:nvPr>
        </p:nvSpPr>
        <p:spPr>
          <a:xfrm>
            <a:off x="181390" y="1299071"/>
            <a:ext cx="8305797" cy="5106342"/>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spcBef>
                <a:spcPts val="0"/>
              </a:spcBef>
              <a:spcAft>
                <a:spcPts val="0"/>
              </a:spcAft>
              <a:buClr>
                <a:srgbClr val="333E49"/>
              </a:buClr>
              <a:buSzPct val="100000"/>
              <a:buNone/>
            </a:pPr>
            <a:r>
              <a:rPr b="1" lang="en-US" sz="2800" u="sng">
                <a:solidFill>
                  <a:srgbClr val="333E49"/>
                </a:solidFill>
                <a:latin typeface="Times New Roman"/>
                <a:ea typeface="Times New Roman"/>
                <a:cs typeface="Times New Roman"/>
                <a:sym typeface="Times New Roman"/>
              </a:rPr>
              <a:t>Prestressed Concrete:</a:t>
            </a:r>
            <a:endParaRPr/>
          </a:p>
          <a:p>
            <a:pPr indent="0" lvl="0" marL="0" rtl="0" algn="just">
              <a:spcBef>
                <a:spcPts val="518"/>
              </a:spcBef>
              <a:spcAft>
                <a:spcPts val="0"/>
              </a:spcAft>
              <a:buClr>
                <a:srgbClr val="333E49"/>
              </a:buClr>
              <a:buSzPct val="100000"/>
              <a:buNone/>
            </a:pPr>
            <a:r>
              <a:rPr b="1" lang="en-US" sz="2800">
                <a:solidFill>
                  <a:srgbClr val="333E49"/>
                </a:solidFill>
                <a:latin typeface="Times New Roman"/>
                <a:ea typeface="Times New Roman"/>
                <a:cs typeface="Times New Roman"/>
                <a:sym typeface="Times New Roman"/>
              </a:rPr>
              <a:t>“Pre-stressed concrete </a:t>
            </a:r>
            <a:r>
              <a:rPr lang="en-US" sz="2800">
                <a:solidFill>
                  <a:srgbClr val="333E49"/>
                </a:solidFill>
                <a:latin typeface="Times New Roman"/>
                <a:ea typeface="Times New Roman"/>
                <a:cs typeface="Times New Roman"/>
                <a:sym typeface="Times New Roman"/>
              </a:rPr>
              <a:t>is a form </a:t>
            </a:r>
            <a:endParaRPr/>
          </a:p>
          <a:p>
            <a:pPr indent="0" lvl="0" marL="0" rtl="0" algn="just">
              <a:spcBef>
                <a:spcPts val="518"/>
              </a:spcBef>
              <a:spcAft>
                <a:spcPts val="0"/>
              </a:spcAft>
              <a:buClr>
                <a:srgbClr val="333E49"/>
              </a:buClr>
              <a:buSzPct val="100000"/>
              <a:buNone/>
            </a:pPr>
            <a:r>
              <a:rPr lang="en-US" sz="2800">
                <a:solidFill>
                  <a:srgbClr val="333E49"/>
                </a:solidFill>
                <a:latin typeface="Times New Roman"/>
                <a:ea typeface="Times New Roman"/>
                <a:cs typeface="Times New Roman"/>
                <a:sym typeface="Times New Roman"/>
              </a:rPr>
              <a:t>of reinforced concrete that builds </a:t>
            </a:r>
            <a:endParaRPr/>
          </a:p>
          <a:p>
            <a:pPr indent="0" lvl="0" marL="0" rtl="0" algn="just">
              <a:spcBef>
                <a:spcPts val="518"/>
              </a:spcBef>
              <a:spcAft>
                <a:spcPts val="0"/>
              </a:spcAft>
              <a:buClr>
                <a:srgbClr val="333E49"/>
              </a:buClr>
              <a:buSzPct val="100000"/>
              <a:buNone/>
            </a:pPr>
            <a:r>
              <a:rPr lang="en-US" sz="2800">
                <a:solidFill>
                  <a:srgbClr val="333E49"/>
                </a:solidFill>
                <a:latin typeface="Times New Roman"/>
                <a:ea typeface="Times New Roman"/>
                <a:cs typeface="Times New Roman"/>
                <a:sym typeface="Times New Roman"/>
              </a:rPr>
              <a:t>In compressive stresses during </a:t>
            </a:r>
            <a:endParaRPr/>
          </a:p>
          <a:p>
            <a:pPr indent="0" lvl="0" marL="0" rtl="0" algn="just">
              <a:spcBef>
                <a:spcPts val="518"/>
              </a:spcBef>
              <a:spcAft>
                <a:spcPts val="0"/>
              </a:spcAft>
              <a:buClr>
                <a:srgbClr val="333E49"/>
              </a:buClr>
              <a:buSzPct val="100000"/>
              <a:buNone/>
            </a:pPr>
            <a:r>
              <a:rPr lang="en-US" sz="2800">
                <a:solidFill>
                  <a:srgbClr val="333E49"/>
                </a:solidFill>
                <a:latin typeface="Times New Roman"/>
                <a:ea typeface="Times New Roman"/>
                <a:cs typeface="Times New Roman"/>
                <a:sym typeface="Times New Roman"/>
              </a:rPr>
              <a:t>Construction to oppose those </a:t>
            </a:r>
            <a:endParaRPr/>
          </a:p>
          <a:p>
            <a:pPr indent="0" lvl="0" marL="0" rtl="0" algn="just">
              <a:spcBef>
                <a:spcPts val="518"/>
              </a:spcBef>
              <a:spcAft>
                <a:spcPts val="0"/>
              </a:spcAft>
              <a:buClr>
                <a:srgbClr val="333E49"/>
              </a:buClr>
              <a:buSzPct val="100000"/>
              <a:buNone/>
            </a:pPr>
            <a:r>
              <a:rPr lang="en-US" sz="2800">
                <a:solidFill>
                  <a:srgbClr val="333E49"/>
                </a:solidFill>
                <a:latin typeface="Times New Roman"/>
                <a:ea typeface="Times New Roman"/>
                <a:cs typeface="Times New Roman"/>
                <a:sym typeface="Times New Roman"/>
              </a:rPr>
              <a:t>found when in use.” </a:t>
            </a:r>
            <a:endParaRPr/>
          </a:p>
          <a:p>
            <a:pPr indent="0" lvl="0" marL="0" rtl="0" algn="just">
              <a:spcBef>
                <a:spcPts val="518"/>
              </a:spcBef>
              <a:spcAft>
                <a:spcPts val="0"/>
              </a:spcAft>
              <a:buClr>
                <a:schemeClr val="dk1"/>
              </a:buClr>
              <a:buSzPct val="100000"/>
              <a:buNone/>
            </a:pPr>
            <a:r>
              <a:t/>
            </a:r>
            <a:endParaRPr sz="2800">
              <a:solidFill>
                <a:srgbClr val="333E49"/>
              </a:solidFill>
              <a:latin typeface="Times New Roman"/>
              <a:ea typeface="Times New Roman"/>
              <a:cs typeface="Times New Roman"/>
              <a:sym typeface="Times New Roman"/>
            </a:endParaRPr>
          </a:p>
          <a:p>
            <a:pPr indent="0" lvl="0" marL="0" rtl="0" algn="just">
              <a:spcBef>
                <a:spcPts val="518"/>
              </a:spcBef>
              <a:spcAft>
                <a:spcPts val="0"/>
              </a:spcAft>
              <a:buClr>
                <a:srgbClr val="333E49"/>
              </a:buClr>
              <a:buSzPct val="100000"/>
              <a:buNone/>
            </a:pPr>
            <a:r>
              <a:rPr lang="en-US" sz="2800">
                <a:solidFill>
                  <a:srgbClr val="333E49"/>
                </a:solidFill>
                <a:latin typeface="Times New Roman"/>
                <a:ea typeface="Times New Roman"/>
                <a:cs typeface="Times New Roman"/>
                <a:sym typeface="Times New Roman"/>
              </a:rPr>
              <a:t>In other words it is a combination </a:t>
            </a:r>
            <a:endParaRPr/>
          </a:p>
          <a:p>
            <a:pPr indent="0" lvl="0" marL="0" rtl="0" algn="just">
              <a:spcBef>
                <a:spcPts val="518"/>
              </a:spcBef>
              <a:spcAft>
                <a:spcPts val="0"/>
              </a:spcAft>
              <a:buClr>
                <a:srgbClr val="333E49"/>
              </a:buClr>
              <a:buSzPct val="100000"/>
              <a:buNone/>
            </a:pPr>
            <a:r>
              <a:rPr lang="en-US" sz="2800">
                <a:solidFill>
                  <a:srgbClr val="333E49"/>
                </a:solidFill>
                <a:latin typeface="Times New Roman"/>
                <a:ea typeface="Times New Roman"/>
                <a:cs typeface="Times New Roman"/>
                <a:sym typeface="Times New Roman"/>
              </a:rPr>
              <a:t>Of steel and concrete that takes</a:t>
            </a:r>
            <a:endParaRPr/>
          </a:p>
          <a:p>
            <a:pPr indent="0" lvl="0" marL="0" rtl="0" algn="just">
              <a:spcBef>
                <a:spcPts val="518"/>
              </a:spcBef>
              <a:spcAft>
                <a:spcPts val="0"/>
              </a:spcAft>
              <a:buClr>
                <a:srgbClr val="333E49"/>
              </a:buClr>
              <a:buSzPct val="100000"/>
              <a:buNone/>
            </a:pPr>
            <a:r>
              <a:rPr lang="en-US" sz="2800">
                <a:solidFill>
                  <a:srgbClr val="333E49"/>
                </a:solidFill>
                <a:latin typeface="Times New Roman"/>
                <a:ea typeface="Times New Roman"/>
                <a:cs typeface="Times New Roman"/>
                <a:sym typeface="Times New Roman"/>
              </a:rPr>
              <a:t>advantages of the strengths of each </a:t>
            </a:r>
            <a:endParaRPr/>
          </a:p>
          <a:p>
            <a:pPr indent="0" lvl="0" marL="0" rtl="0" algn="just">
              <a:spcBef>
                <a:spcPts val="518"/>
              </a:spcBef>
              <a:spcAft>
                <a:spcPts val="0"/>
              </a:spcAft>
              <a:buClr>
                <a:srgbClr val="333E49"/>
              </a:buClr>
              <a:buSzPct val="100000"/>
              <a:buNone/>
            </a:pPr>
            <a:r>
              <a:rPr lang="en-US" sz="2800">
                <a:solidFill>
                  <a:srgbClr val="333E49"/>
                </a:solidFill>
                <a:latin typeface="Times New Roman"/>
                <a:ea typeface="Times New Roman"/>
                <a:cs typeface="Times New Roman"/>
                <a:sym typeface="Times New Roman"/>
              </a:rPr>
              <a:t>Material.</a:t>
            </a:r>
            <a:endParaRPr/>
          </a:p>
          <a:p>
            <a:pPr indent="0" lvl="0" marL="0" rtl="0" algn="just">
              <a:spcBef>
                <a:spcPts val="518"/>
              </a:spcBef>
              <a:spcAft>
                <a:spcPts val="0"/>
              </a:spcAft>
              <a:buClr>
                <a:srgbClr val="333E49"/>
              </a:buClr>
              <a:buSzPct val="100000"/>
              <a:buNone/>
            </a:pPr>
            <a:r>
              <a:rPr lang="en-US" sz="2800">
                <a:solidFill>
                  <a:srgbClr val="333E49"/>
                </a:solidFill>
                <a:latin typeface="Times New Roman"/>
                <a:ea typeface="Times New Roman"/>
                <a:cs typeface="Times New Roman"/>
                <a:sym typeface="Times New Roman"/>
              </a:rPr>
              <a:t>	</a:t>
            </a:r>
            <a:r>
              <a:rPr lang="en-US" sz="2400">
                <a:solidFill>
                  <a:srgbClr val="333E49"/>
                </a:solidFill>
                <a:latin typeface="Times New Roman"/>
                <a:ea typeface="Times New Roman"/>
                <a:cs typeface="Times New Roman"/>
                <a:sym typeface="Times New Roman"/>
              </a:rPr>
              <a:t>				</a:t>
            </a:r>
            <a:endParaRPr/>
          </a:p>
        </p:txBody>
      </p:sp>
      <p:grpSp>
        <p:nvGrpSpPr>
          <p:cNvPr id="418" name="Google Shape;418;p30"/>
          <p:cNvGrpSpPr/>
          <p:nvPr/>
        </p:nvGrpSpPr>
        <p:grpSpPr>
          <a:xfrm>
            <a:off x="685800" y="227658"/>
            <a:ext cx="7964280" cy="973312"/>
            <a:chOff x="570120" y="550688"/>
            <a:chExt cx="7065812" cy="932277"/>
          </a:xfrm>
        </p:grpSpPr>
        <p:pic>
          <p:nvPicPr>
            <p:cNvPr descr="Institute of Technology.png" id="419" name="Google Shape;419;p30"/>
            <p:cNvPicPr preferRelativeResize="0"/>
            <p:nvPr/>
          </p:nvPicPr>
          <p:blipFill rotWithShape="1">
            <a:blip r:embed="rId3">
              <a:alphaModFix/>
            </a:blip>
            <a:srcRect b="0" l="0" r="0" t="0"/>
            <a:stretch/>
          </p:blipFill>
          <p:spPr>
            <a:xfrm>
              <a:off x="570120" y="550688"/>
              <a:ext cx="3124685" cy="932277"/>
            </a:xfrm>
            <a:prstGeom prst="rect">
              <a:avLst/>
            </a:prstGeom>
            <a:noFill/>
            <a:ln>
              <a:noFill/>
            </a:ln>
          </p:spPr>
        </p:pic>
        <p:cxnSp>
          <p:nvCxnSpPr>
            <p:cNvPr id="420" name="Google Shape;420;p30"/>
            <p:cNvCxnSpPr/>
            <p:nvPr/>
          </p:nvCxnSpPr>
          <p:spPr>
            <a:xfrm>
              <a:off x="3807015"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421" name="Google Shape;421;p30"/>
            <p:cNvSpPr txBox="1"/>
            <p:nvPr/>
          </p:nvSpPr>
          <p:spPr>
            <a:xfrm>
              <a:off x="3842604" y="635022"/>
              <a:ext cx="227077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DEPARTMENT OF</a:t>
              </a:r>
              <a:endParaRPr/>
            </a:p>
            <a:p>
              <a:pPr indent="0" lvl="0" marL="0" marR="0" rtl="0" algn="l">
                <a:spcBef>
                  <a:spcPts val="0"/>
                </a:spcBef>
                <a:spcAft>
                  <a:spcPts val="0"/>
                </a:spcAft>
                <a:buNone/>
              </a:pPr>
              <a:r>
                <a:rPr lang="en-US" sz="1000">
                  <a:solidFill>
                    <a:schemeClr val="dk1"/>
                  </a:solidFill>
                  <a:latin typeface="Arial"/>
                  <a:ea typeface="Arial"/>
                  <a:cs typeface="Arial"/>
                  <a:sym typeface="Arial"/>
                </a:rPr>
                <a:t>CIVIL ENGINEERING</a:t>
              </a:r>
              <a:endParaRPr/>
            </a:p>
          </p:txBody>
        </p:sp>
        <p:cxnSp>
          <p:nvCxnSpPr>
            <p:cNvPr id="422" name="Google Shape;422;p30"/>
            <p:cNvCxnSpPr/>
            <p:nvPr/>
          </p:nvCxnSpPr>
          <p:spPr>
            <a:xfrm>
              <a:off x="5231219"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423" name="Google Shape;423;p30"/>
            <p:cNvSpPr txBox="1"/>
            <p:nvPr/>
          </p:nvSpPr>
          <p:spPr>
            <a:xfrm>
              <a:off x="5231219" y="550688"/>
              <a:ext cx="2404713"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Course: Basics of Civil Engineering &amp; Mechanics</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Credits: 3:0:0</a:t>
              </a:r>
              <a:endParaRPr/>
            </a:p>
          </p:txBody>
        </p:sp>
      </p:grpSp>
      <p:pic>
        <p:nvPicPr>
          <p:cNvPr descr="What Is Meant By Prestressed Concrete? [Detailed Discussion]" id="424" name="Google Shape;424;p30"/>
          <p:cNvPicPr preferRelativeResize="0"/>
          <p:nvPr/>
        </p:nvPicPr>
        <p:blipFill rotWithShape="1">
          <a:blip r:embed="rId4">
            <a:alphaModFix/>
          </a:blip>
          <a:srcRect b="0" l="0" r="0" t="0"/>
          <a:stretch/>
        </p:blipFill>
        <p:spPr>
          <a:xfrm>
            <a:off x="5040960" y="1329316"/>
            <a:ext cx="3785921" cy="459828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1"/>
          <p:cNvSpPr txBox="1"/>
          <p:nvPr>
            <p:ph idx="1" type="body"/>
          </p:nvPr>
        </p:nvSpPr>
        <p:spPr>
          <a:xfrm>
            <a:off x="324540" y="1306539"/>
            <a:ext cx="8229600" cy="4525963"/>
          </a:xfrm>
          <a:prstGeom prst="rect">
            <a:avLst/>
          </a:prstGeom>
          <a:noFill/>
          <a:ln>
            <a:noFill/>
          </a:ln>
        </p:spPr>
        <p:txBody>
          <a:bodyPr anchorCtr="0" anchor="t" bIns="45700" lIns="91425" spcFirstLastPara="1" rIns="91425" wrap="square" tIns="45700">
            <a:normAutofit lnSpcReduction="10000"/>
          </a:bodyPr>
          <a:lstStyle/>
          <a:p>
            <a:pPr indent="0" lvl="0" marL="0" rtl="0" algn="just">
              <a:spcBef>
                <a:spcPts val="0"/>
              </a:spcBef>
              <a:spcAft>
                <a:spcPts val="0"/>
              </a:spcAft>
              <a:buClr>
                <a:srgbClr val="333E49"/>
              </a:buClr>
              <a:buSzPts val="2800"/>
              <a:buNone/>
            </a:pPr>
            <a:r>
              <a:rPr b="1" lang="en-US" sz="2800" u="sng">
                <a:solidFill>
                  <a:srgbClr val="333E49"/>
                </a:solidFill>
                <a:latin typeface="Times New Roman"/>
                <a:ea typeface="Times New Roman"/>
                <a:cs typeface="Times New Roman"/>
                <a:sym typeface="Times New Roman"/>
              </a:rPr>
              <a:t>Applications of Prestressed Concrete</a:t>
            </a:r>
            <a:endParaRPr sz="2600" u="sng">
              <a:solidFill>
                <a:srgbClr val="333E49"/>
              </a:solidFill>
              <a:latin typeface="Times New Roman"/>
              <a:ea typeface="Times New Roman"/>
              <a:cs typeface="Times New Roman"/>
              <a:sym typeface="Times New Roman"/>
            </a:endParaRPr>
          </a:p>
          <a:p>
            <a:pPr indent="-514350" lvl="0" marL="514350" rtl="0" algn="l">
              <a:spcBef>
                <a:spcPts val="560"/>
              </a:spcBef>
              <a:spcAft>
                <a:spcPts val="0"/>
              </a:spcAft>
              <a:buClr>
                <a:srgbClr val="333E49"/>
              </a:buClr>
              <a:buSzPts val="2800"/>
              <a:buAutoNum type="arabicPeriod"/>
            </a:pPr>
            <a:r>
              <a:rPr lang="en-US" sz="2800">
                <a:solidFill>
                  <a:srgbClr val="333E49"/>
                </a:solidFill>
                <a:latin typeface="Times New Roman"/>
                <a:ea typeface="Times New Roman"/>
                <a:cs typeface="Times New Roman"/>
                <a:sym typeface="Times New Roman"/>
              </a:rPr>
              <a:t>Bridges</a:t>
            </a:r>
            <a:endParaRPr/>
          </a:p>
          <a:p>
            <a:pPr indent="-514350" lvl="0" marL="514350" rtl="0" algn="l">
              <a:spcBef>
                <a:spcPts val="560"/>
              </a:spcBef>
              <a:spcAft>
                <a:spcPts val="0"/>
              </a:spcAft>
              <a:buClr>
                <a:srgbClr val="333E49"/>
              </a:buClr>
              <a:buSzPts val="2800"/>
              <a:buAutoNum type="arabicPeriod"/>
            </a:pPr>
            <a:r>
              <a:rPr lang="en-US" sz="2800">
                <a:solidFill>
                  <a:srgbClr val="333E49"/>
                </a:solidFill>
                <a:latin typeface="Times New Roman"/>
                <a:ea typeface="Times New Roman"/>
                <a:cs typeface="Times New Roman"/>
                <a:sym typeface="Times New Roman"/>
              </a:rPr>
              <a:t>Slabs in buildings</a:t>
            </a:r>
            <a:endParaRPr/>
          </a:p>
          <a:p>
            <a:pPr indent="-514350" lvl="0" marL="514350" rtl="0" algn="l">
              <a:spcBef>
                <a:spcPts val="560"/>
              </a:spcBef>
              <a:spcAft>
                <a:spcPts val="0"/>
              </a:spcAft>
              <a:buClr>
                <a:srgbClr val="333E49"/>
              </a:buClr>
              <a:buSzPts val="2800"/>
              <a:buAutoNum type="arabicPeriod"/>
            </a:pPr>
            <a:r>
              <a:rPr lang="en-US" sz="2800">
                <a:solidFill>
                  <a:srgbClr val="333E49"/>
                </a:solidFill>
                <a:latin typeface="Times New Roman"/>
                <a:ea typeface="Times New Roman"/>
                <a:cs typeface="Times New Roman"/>
                <a:sym typeface="Times New Roman"/>
              </a:rPr>
              <a:t>Water tanks</a:t>
            </a:r>
            <a:endParaRPr/>
          </a:p>
          <a:p>
            <a:pPr indent="-514350" lvl="0" marL="514350" rtl="0" algn="l">
              <a:spcBef>
                <a:spcPts val="560"/>
              </a:spcBef>
              <a:spcAft>
                <a:spcPts val="0"/>
              </a:spcAft>
              <a:buClr>
                <a:srgbClr val="333E49"/>
              </a:buClr>
              <a:buSzPts val="2800"/>
              <a:buAutoNum type="arabicPeriod"/>
            </a:pPr>
            <a:r>
              <a:rPr lang="en-US" sz="2800">
                <a:solidFill>
                  <a:srgbClr val="333E49"/>
                </a:solidFill>
                <a:latin typeface="Times New Roman"/>
                <a:ea typeface="Times New Roman"/>
                <a:cs typeface="Times New Roman"/>
                <a:sym typeface="Times New Roman"/>
              </a:rPr>
              <a:t>Concrete Pile</a:t>
            </a:r>
            <a:endParaRPr/>
          </a:p>
          <a:p>
            <a:pPr indent="-514350" lvl="0" marL="514350" rtl="0" algn="l">
              <a:spcBef>
                <a:spcPts val="560"/>
              </a:spcBef>
              <a:spcAft>
                <a:spcPts val="0"/>
              </a:spcAft>
              <a:buClr>
                <a:srgbClr val="333E49"/>
              </a:buClr>
              <a:buSzPts val="2800"/>
              <a:buAutoNum type="arabicPeriod"/>
            </a:pPr>
            <a:r>
              <a:rPr lang="en-US" sz="2800">
                <a:solidFill>
                  <a:srgbClr val="333E49"/>
                </a:solidFill>
                <a:latin typeface="Times New Roman"/>
                <a:ea typeface="Times New Roman"/>
                <a:cs typeface="Times New Roman"/>
                <a:sym typeface="Times New Roman"/>
              </a:rPr>
              <a:t>Thin shell structures</a:t>
            </a:r>
            <a:endParaRPr/>
          </a:p>
          <a:p>
            <a:pPr indent="-514350" lvl="0" marL="514350" rtl="0" algn="l">
              <a:spcBef>
                <a:spcPts val="560"/>
              </a:spcBef>
              <a:spcAft>
                <a:spcPts val="0"/>
              </a:spcAft>
              <a:buClr>
                <a:srgbClr val="333E49"/>
              </a:buClr>
              <a:buSzPts val="2800"/>
              <a:buAutoNum type="arabicPeriod"/>
            </a:pPr>
            <a:r>
              <a:rPr lang="en-US" sz="2800">
                <a:solidFill>
                  <a:srgbClr val="333E49"/>
                </a:solidFill>
                <a:latin typeface="Times New Roman"/>
                <a:ea typeface="Times New Roman"/>
                <a:cs typeface="Times New Roman"/>
                <a:sym typeface="Times New Roman"/>
              </a:rPr>
              <a:t>Offshore platform</a:t>
            </a:r>
            <a:endParaRPr/>
          </a:p>
          <a:p>
            <a:pPr indent="-514350" lvl="0" marL="514350" rtl="0" algn="l">
              <a:spcBef>
                <a:spcPts val="560"/>
              </a:spcBef>
              <a:spcAft>
                <a:spcPts val="0"/>
              </a:spcAft>
              <a:buClr>
                <a:srgbClr val="333E49"/>
              </a:buClr>
              <a:buSzPts val="2800"/>
              <a:buAutoNum type="arabicPeriod"/>
            </a:pPr>
            <a:r>
              <a:rPr lang="en-US" sz="2800">
                <a:solidFill>
                  <a:srgbClr val="333E49"/>
                </a:solidFill>
                <a:latin typeface="Times New Roman"/>
                <a:ea typeface="Times New Roman"/>
                <a:cs typeface="Times New Roman"/>
                <a:sym typeface="Times New Roman"/>
              </a:rPr>
              <a:t>Nuclear Power Plant</a:t>
            </a:r>
            <a:endParaRPr/>
          </a:p>
          <a:p>
            <a:pPr indent="-514350" lvl="0" marL="514350" rtl="0" algn="l">
              <a:spcBef>
                <a:spcPts val="560"/>
              </a:spcBef>
              <a:spcAft>
                <a:spcPts val="0"/>
              </a:spcAft>
              <a:buClr>
                <a:srgbClr val="333E49"/>
              </a:buClr>
              <a:buSzPts val="2800"/>
              <a:buAutoNum type="arabicPeriod"/>
            </a:pPr>
            <a:r>
              <a:rPr lang="en-US" sz="2800">
                <a:solidFill>
                  <a:srgbClr val="333E49"/>
                </a:solidFill>
                <a:latin typeface="Times New Roman"/>
                <a:ea typeface="Times New Roman"/>
                <a:cs typeface="Times New Roman"/>
                <a:sym typeface="Times New Roman"/>
              </a:rPr>
              <a:t>Repair and Rehabilitations</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grpSp>
        <p:nvGrpSpPr>
          <p:cNvPr id="430" name="Google Shape;430;p31"/>
          <p:cNvGrpSpPr/>
          <p:nvPr/>
        </p:nvGrpSpPr>
        <p:grpSpPr>
          <a:xfrm>
            <a:off x="589860" y="245181"/>
            <a:ext cx="7964280" cy="973312"/>
            <a:chOff x="570120" y="550688"/>
            <a:chExt cx="7065812" cy="932277"/>
          </a:xfrm>
        </p:grpSpPr>
        <p:pic>
          <p:nvPicPr>
            <p:cNvPr descr="Institute of Technology.png" id="431" name="Google Shape;431;p31"/>
            <p:cNvPicPr preferRelativeResize="0"/>
            <p:nvPr/>
          </p:nvPicPr>
          <p:blipFill rotWithShape="1">
            <a:blip r:embed="rId3">
              <a:alphaModFix/>
            </a:blip>
            <a:srcRect b="0" l="0" r="0" t="0"/>
            <a:stretch/>
          </p:blipFill>
          <p:spPr>
            <a:xfrm>
              <a:off x="570120" y="550688"/>
              <a:ext cx="3124685" cy="932277"/>
            </a:xfrm>
            <a:prstGeom prst="rect">
              <a:avLst/>
            </a:prstGeom>
            <a:noFill/>
            <a:ln>
              <a:noFill/>
            </a:ln>
          </p:spPr>
        </p:pic>
        <p:cxnSp>
          <p:nvCxnSpPr>
            <p:cNvPr id="432" name="Google Shape;432;p31"/>
            <p:cNvCxnSpPr/>
            <p:nvPr/>
          </p:nvCxnSpPr>
          <p:spPr>
            <a:xfrm>
              <a:off x="3807015"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433" name="Google Shape;433;p31"/>
            <p:cNvSpPr txBox="1"/>
            <p:nvPr/>
          </p:nvSpPr>
          <p:spPr>
            <a:xfrm>
              <a:off x="3842604" y="635022"/>
              <a:ext cx="227077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DEPARTMENT OF</a:t>
              </a:r>
              <a:endParaRPr/>
            </a:p>
            <a:p>
              <a:pPr indent="0" lvl="0" marL="0" marR="0" rtl="0" algn="l">
                <a:spcBef>
                  <a:spcPts val="0"/>
                </a:spcBef>
                <a:spcAft>
                  <a:spcPts val="0"/>
                </a:spcAft>
                <a:buNone/>
              </a:pPr>
              <a:r>
                <a:rPr lang="en-US" sz="1000">
                  <a:solidFill>
                    <a:schemeClr val="dk1"/>
                  </a:solidFill>
                  <a:latin typeface="Arial"/>
                  <a:ea typeface="Arial"/>
                  <a:cs typeface="Arial"/>
                  <a:sym typeface="Arial"/>
                </a:rPr>
                <a:t>CIVIL ENGINEERING</a:t>
              </a:r>
              <a:endParaRPr/>
            </a:p>
          </p:txBody>
        </p:sp>
        <p:cxnSp>
          <p:nvCxnSpPr>
            <p:cNvPr id="434" name="Google Shape;434;p31"/>
            <p:cNvCxnSpPr/>
            <p:nvPr/>
          </p:nvCxnSpPr>
          <p:spPr>
            <a:xfrm>
              <a:off x="5231219"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435" name="Google Shape;435;p31"/>
            <p:cNvSpPr txBox="1"/>
            <p:nvPr/>
          </p:nvSpPr>
          <p:spPr>
            <a:xfrm>
              <a:off x="5231219" y="550688"/>
              <a:ext cx="2404713"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Course: Basics of Civil Engineering &amp; Mechanics</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Credits: 3:0:0</a:t>
              </a:r>
              <a:endParaRPr/>
            </a:p>
          </p:txBody>
        </p:sp>
      </p:grpSp>
      <p:pic>
        <p:nvPicPr>
          <p:cNvPr descr="Prestressed Concrete 101| Concrete Construction Magazine" id="436" name="Google Shape;436;p31"/>
          <p:cNvPicPr preferRelativeResize="0"/>
          <p:nvPr/>
        </p:nvPicPr>
        <p:blipFill rotWithShape="1">
          <a:blip r:embed="rId4">
            <a:alphaModFix/>
          </a:blip>
          <a:srcRect b="0" l="0" r="0" t="0"/>
          <a:stretch/>
        </p:blipFill>
        <p:spPr>
          <a:xfrm>
            <a:off x="4603885" y="2260239"/>
            <a:ext cx="4468191" cy="330646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grpSp>
        <p:nvGrpSpPr>
          <p:cNvPr id="441" name="Google Shape;441;p32"/>
          <p:cNvGrpSpPr/>
          <p:nvPr/>
        </p:nvGrpSpPr>
        <p:grpSpPr>
          <a:xfrm>
            <a:off x="589860" y="152400"/>
            <a:ext cx="7964280" cy="973312"/>
            <a:chOff x="570120" y="550688"/>
            <a:chExt cx="7065812" cy="932277"/>
          </a:xfrm>
        </p:grpSpPr>
        <p:pic>
          <p:nvPicPr>
            <p:cNvPr descr="Institute of Technology.png" id="442" name="Google Shape;442;p32"/>
            <p:cNvPicPr preferRelativeResize="0"/>
            <p:nvPr/>
          </p:nvPicPr>
          <p:blipFill rotWithShape="1">
            <a:blip r:embed="rId3">
              <a:alphaModFix/>
            </a:blip>
            <a:srcRect b="0" l="0" r="0" t="0"/>
            <a:stretch/>
          </p:blipFill>
          <p:spPr>
            <a:xfrm>
              <a:off x="570120" y="550688"/>
              <a:ext cx="3124685" cy="932277"/>
            </a:xfrm>
            <a:prstGeom prst="rect">
              <a:avLst/>
            </a:prstGeom>
            <a:noFill/>
            <a:ln>
              <a:noFill/>
            </a:ln>
          </p:spPr>
        </p:pic>
        <p:cxnSp>
          <p:nvCxnSpPr>
            <p:cNvPr id="443" name="Google Shape;443;p32"/>
            <p:cNvCxnSpPr/>
            <p:nvPr/>
          </p:nvCxnSpPr>
          <p:spPr>
            <a:xfrm>
              <a:off x="3807015"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444" name="Google Shape;444;p32"/>
            <p:cNvSpPr txBox="1"/>
            <p:nvPr/>
          </p:nvSpPr>
          <p:spPr>
            <a:xfrm>
              <a:off x="3842604" y="635022"/>
              <a:ext cx="227077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DEPARTMENT OF</a:t>
              </a:r>
              <a:endParaRPr/>
            </a:p>
            <a:p>
              <a:pPr indent="0" lvl="0" marL="0" marR="0" rtl="0" algn="l">
                <a:spcBef>
                  <a:spcPts val="0"/>
                </a:spcBef>
                <a:spcAft>
                  <a:spcPts val="0"/>
                </a:spcAft>
                <a:buNone/>
              </a:pPr>
              <a:r>
                <a:rPr lang="en-US" sz="1000">
                  <a:solidFill>
                    <a:schemeClr val="dk1"/>
                  </a:solidFill>
                  <a:latin typeface="Arial"/>
                  <a:ea typeface="Arial"/>
                  <a:cs typeface="Arial"/>
                  <a:sym typeface="Arial"/>
                </a:rPr>
                <a:t>CIVIL ENGINEERING</a:t>
              </a:r>
              <a:endParaRPr/>
            </a:p>
          </p:txBody>
        </p:sp>
        <p:cxnSp>
          <p:nvCxnSpPr>
            <p:cNvPr id="445" name="Google Shape;445;p32"/>
            <p:cNvCxnSpPr/>
            <p:nvPr/>
          </p:nvCxnSpPr>
          <p:spPr>
            <a:xfrm>
              <a:off x="5231219"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446" name="Google Shape;446;p32"/>
            <p:cNvSpPr txBox="1"/>
            <p:nvPr/>
          </p:nvSpPr>
          <p:spPr>
            <a:xfrm>
              <a:off x="5231219" y="550688"/>
              <a:ext cx="2404713"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Course: Basics of Civil Engineering &amp; Mechanics</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Credits: 3:0:0</a:t>
              </a:r>
              <a:endParaRPr/>
            </a:p>
          </p:txBody>
        </p:sp>
      </p:grpSp>
      <p:pic>
        <p:nvPicPr>
          <p:cNvPr descr="Prestressed concrete - Designing Buildings" id="447" name="Google Shape;447;p32"/>
          <p:cNvPicPr preferRelativeResize="0"/>
          <p:nvPr/>
        </p:nvPicPr>
        <p:blipFill rotWithShape="1">
          <a:blip r:embed="rId4">
            <a:alphaModFix/>
          </a:blip>
          <a:srcRect b="0" l="0" r="0" t="0"/>
          <a:stretch/>
        </p:blipFill>
        <p:spPr>
          <a:xfrm>
            <a:off x="13337" y="1514722"/>
            <a:ext cx="4635577" cy="3476683"/>
          </a:xfrm>
          <a:prstGeom prst="rect">
            <a:avLst/>
          </a:prstGeom>
          <a:noFill/>
          <a:ln>
            <a:noFill/>
          </a:ln>
        </p:spPr>
      </p:pic>
      <p:pic>
        <p:nvPicPr>
          <p:cNvPr descr="5 Reasons Why Prestressed Concrete is Required | Advantages of PSC -  CivilDigital -" id="448" name="Google Shape;448;p32"/>
          <p:cNvPicPr preferRelativeResize="0"/>
          <p:nvPr/>
        </p:nvPicPr>
        <p:blipFill rotWithShape="1">
          <a:blip r:embed="rId5">
            <a:alphaModFix/>
          </a:blip>
          <a:srcRect b="0" l="0" r="0" t="0"/>
          <a:stretch/>
        </p:blipFill>
        <p:spPr>
          <a:xfrm>
            <a:off x="4648914" y="1509407"/>
            <a:ext cx="4499549" cy="347668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BASICIS OF CIVIL ENGINEERING  &amp; MECHANICS</a:t>
            </a:r>
            <a:endParaRPr/>
          </a:p>
        </p:txBody>
      </p:sp>
      <p:sp>
        <p:nvSpPr>
          <p:cNvPr id="454" name="Google Shape;454;p3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a:latin typeface="Times New Roman"/>
                <a:ea typeface="Times New Roman"/>
                <a:cs typeface="Times New Roman"/>
                <a:sym typeface="Times New Roman"/>
              </a:rPr>
              <a:t>Course code:CV14/CV24</a:t>
            </a:r>
            <a:endParaRPr/>
          </a:p>
          <a:p>
            <a:pPr indent="0" lvl="0" marL="0" rtl="0" algn="ctr">
              <a:spcBef>
                <a:spcPts val="640"/>
              </a:spcBef>
              <a:spcAft>
                <a:spcPts val="0"/>
              </a:spcAft>
              <a:buClr>
                <a:srgbClr val="888888"/>
              </a:buClr>
              <a:buSzPts val="3200"/>
              <a:buNone/>
            </a:pPr>
            <a:r>
              <a:rPr lang="en-US">
                <a:latin typeface="Times New Roman"/>
                <a:ea typeface="Times New Roman"/>
                <a:cs typeface="Times New Roman"/>
                <a:sym typeface="Times New Roman"/>
              </a:rPr>
              <a:t>Credits:3:0:0</a:t>
            </a:r>
            <a:endParaRPr/>
          </a:p>
        </p:txBody>
      </p:sp>
      <p:pic>
        <p:nvPicPr>
          <p:cNvPr descr="C:\Users\admin\Downloads\Logo_21.06.2017 (1).jpg" id="455" name="Google Shape;455;p33"/>
          <p:cNvPicPr preferRelativeResize="0"/>
          <p:nvPr/>
        </p:nvPicPr>
        <p:blipFill rotWithShape="1">
          <a:blip r:embed="rId3">
            <a:alphaModFix/>
          </a:blip>
          <a:srcRect b="0" l="0" r="0" t="0"/>
          <a:stretch/>
        </p:blipFill>
        <p:spPr>
          <a:xfrm>
            <a:off x="0" y="0"/>
            <a:ext cx="2819400" cy="10668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grpSp>
        <p:nvGrpSpPr>
          <p:cNvPr id="460" name="Google Shape;460;p34"/>
          <p:cNvGrpSpPr/>
          <p:nvPr/>
        </p:nvGrpSpPr>
        <p:grpSpPr>
          <a:xfrm>
            <a:off x="570120" y="550688"/>
            <a:ext cx="7964280" cy="973312"/>
            <a:chOff x="570120" y="550688"/>
            <a:chExt cx="7065812" cy="932277"/>
          </a:xfrm>
        </p:grpSpPr>
        <p:pic>
          <p:nvPicPr>
            <p:cNvPr descr="Institute of Technology.png" id="461" name="Google Shape;461;p34"/>
            <p:cNvPicPr preferRelativeResize="0"/>
            <p:nvPr/>
          </p:nvPicPr>
          <p:blipFill rotWithShape="1">
            <a:blip r:embed="rId3">
              <a:alphaModFix/>
            </a:blip>
            <a:srcRect b="0" l="0" r="0" t="0"/>
            <a:stretch/>
          </p:blipFill>
          <p:spPr>
            <a:xfrm>
              <a:off x="570120" y="550688"/>
              <a:ext cx="3124685" cy="932277"/>
            </a:xfrm>
            <a:prstGeom prst="rect">
              <a:avLst/>
            </a:prstGeom>
            <a:noFill/>
            <a:ln>
              <a:noFill/>
            </a:ln>
          </p:spPr>
        </p:pic>
        <p:cxnSp>
          <p:nvCxnSpPr>
            <p:cNvPr id="462" name="Google Shape;462;p34"/>
            <p:cNvCxnSpPr/>
            <p:nvPr/>
          </p:nvCxnSpPr>
          <p:spPr>
            <a:xfrm>
              <a:off x="3807015"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463" name="Google Shape;463;p34"/>
            <p:cNvSpPr txBox="1"/>
            <p:nvPr/>
          </p:nvSpPr>
          <p:spPr>
            <a:xfrm>
              <a:off x="3842604" y="635022"/>
              <a:ext cx="227077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DEPARTMENT OF</a:t>
              </a:r>
              <a:endParaRPr/>
            </a:p>
            <a:p>
              <a:pPr indent="0" lvl="0" marL="0" marR="0" rtl="0" algn="l">
                <a:spcBef>
                  <a:spcPts val="0"/>
                </a:spcBef>
                <a:spcAft>
                  <a:spcPts val="0"/>
                </a:spcAft>
                <a:buNone/>
              </a:pPr>
              <a:r>
                <a:rPr lang="en-US" sz="1000">
                  <a:solidFill>
                    <a:schemeClr val="dk1"/>
                  </a:solidFill>
                  <a:latin typeface="Arial"/>
                  <a:ea typeface="Arial"/>
                  <a:cs typeface="Arial"/>
                  <a:sym typeface="Arial"/>
                </a:rPr>
                <a:t>CIVIL ENGINEERING</a:t>
              </a:r>
              <a:endParaRPr/>
            </a:p>
          </p:txBody>
        </p:sp>
        <p:cxnSp>
          <p:nvCxnSpPr>
            <p:cNvPr id="464" name="Google Shape;464;p34"/>
            <p:cNvCxnSpPr/>
            <p:nvPr/>
          </p:nvCxnSpPr>
          <p:spPr>
            <a:xfrm>
              <a:off x="5231219"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465" name="Google Shape;465;p34"/>
            <p:cNvSpPr txBox="1"/>
            <p:nvPr/>
          </p:nvSpPr>
          <p:spPr>
            <a:xfrm>
              <a:off x="5231219" y="550688"/>
              <a:ext cx="2404713"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Course: Basics of Civil Engineering &amp; Mechanics</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Credits: 3:0:0</a:t>
              </a:r>
              <a:endParaRPr/>
            </a:p>
          </p:txBody>
        </p:sp>
      </p:grpSp>
      <p:sp>
        <p:nvSpPr>
          <p:cNvPr id="466" name="Google Shape;466;p34"/>
          <p:cNvSpPr/>
          <p:nvPr/>
        </p:nvSpPr>
        <p:spPr>
          <a:xfrm>
            <a:off x="570120" y="2151727"/>
            <a:ext cx="7924800" cy="255454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just">
              <a:spcBef>
                <a:spcPts val="0"/>
              </a:spcBef>
              <a:spcAft>
                <a:spcPts val="0"/>
              </a:spcAft>
              <a:buNone/>
            </a:pPr>
            <a:r>
              <a:rPr lang="en-US" sz="3200">
                <a:solidFill>
                  <a:schemeClr val="dk1"/>
                </a:solidFill>
                <a:latin typeface="Times New Roman"/>
                <a:ea typeface="Times New Roman"/>
                <a:cs typeface="Times New Roman"/>
                <a:sym typeface="Times New Roman"/>
              </a:rPr>
              <a:t>Structural steel is a carbon steel, meaning it has a carbon content of up to 2.1 percent by weight. After iron, carbon is the most important element in carbon steel</a:t>
            </a:r>
            <a:endParaRPr/>
          </a:p>
        </p:txBody>
      </p:sp>
      <p:sp>
        <p:nvSpPr>
          <p:cNvPr id="467" name="Google Shape;467;p34"/>
          <p:cNvSpPr/>
          <p:nvPr/>
        </p:nvSpPr>
        <p:spPr>
          <a:xfrm>
            <a:off x="838200" y="1612046"/>
            <a:ext cx="3563796"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u="sng">
                <a:solidFill>
                  <a:srgbClr val="00B050"/>
                </a:solidFill>
                <a:latin typeface="Times New Roman"/>
                <a:ea typeface="Times New Roman"/>
                <a:cs typeface="Times New Roman"/>
                <a:sym typeface="Times New Roman"/>
              </a:rPr>
              <a:t>Structural steel</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5"/>
          <p:cNvSpPr txBox="1"/>
          <p:nvPr>
            <p:ph idx="1" type="body"/>
          </p:nvPr>
        </p:nvSpPr>
        <p:spPr>
          <a:xfrm>
            <a:off x="457200" y="1361078"/>
            <a:ext cx="8229600" cy="4864954"/>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3200"/>
              <a:buNone/>
            </a:pPr>
            <a:r>
              <a:rPr b="1" lang="en-US" u="sng">
                <a:latin typeface="Times New Roman"/>
                <a:ea typeface="Times New Roman"/>
                <a:cs typeface="Times New Roman"/>
                <a:sym typeface="Times New Roman"/>
              </a:rPr>
              <a:t>Properties of Structural steel</a:t>
            </a:r>
            <a:endParaRPr/>
          </a:p>
          <a:p>
            <a:pPr indent="0" lvl="0" marL="0" rtl="0" algn="l">
              <a:spcBef>
                <a:spcPts val="640"/>
              </a:spcBef>
              <a:spcAft>
                <a:spcPts val="0"/>
              </a:spcAft>
              <a:buClr>
                <a:schemeClr val="dk1"/>
              </a:buClr>
              <a:buSzPts val="3200"/>
              <a:buNone/>
            </a:pPr>
            <a:r>
              <a:rPr lang="en-US">
                <a:latin typeface="Times New Roman"/>
                <a:ea typeface="Times New Roman"/>
                <a:cs typeface="Times New Roman"/>
                <a:sym typeface="Times New Roman"/>
              </a:rPr>
              <a:t>1. Density</a:t>
            </a:r>
            <a:endParaRPr/>
          </a:p>
          <a:p>
            <a:pPr indent="0" lvl="0" marL="0" rtl="0" algn="l">
              <a:spcBef>
                <a:spcPts val="640"/>
              </a:spcBef>
              <a:spcAft>
                <a:spcPts val="0"/>
              </a:spcAft>
              <a:buClr>
                <a:schemeClr val="dk1"/>
              </a:buClr>
              <a:buSzPts val="3200"/>
              <a:buNone/>
            </a:pPr>
            <a:r>
              <a:rPr lang="en-US">
                <a:latin typeface="Times New Roman"/>
                <a:ea typeface="Times New Roman"/>
                <a:cs typeface="Times New Roman"/>
                <a:sym typeface="Times New Roman"/>
              </a:rPr>
              <a:t>2. Elastic Modulus</a:t>
            </a:r>
            <a:endParaRPr/>
          </a:p>
          <a:p>
            <a:pPr indent="0" lvl="0" marL="0" rtl="0" algn="l">
              <a:spcBef>
                <a:spcPts val="640"/>
              </a:spcBef>
              <a:spcAft>
                <a:spcPts val="0"/>
              </a:spcAft>
              <a:buClr>
                <a:schemeClr val="dk1"/>
              </a:buClr>
              <a:buSzPts val="3200"/>
              <a:buNone/>
            </a:pPr>
            <a:r>
              <a:rPr lang="en-US">
                <a:latin typeface="Times New Roman"/>
                <a:ea typeface="Times New Roman"/>
                <a:cs typeface="Times New Roman"/>
                <a:sym typeface="Times New Roman"/>
              </a:rPr>
              <a:t>3. Poisson's Ratio</a:t>
            </a:r>
            <a:endParaRPr/>
          </a:p>
          <a:p>
            <a:pPr indent="0" lvl="0" marL="0" rtl="0" algn="l">
              <a:spcBef>
                <a:spcPts val="640"/>
              </a:spcBef>
              <a:spcAft>
                <a:spcPts val="0"/>
              </a:spcAft>
              <a:buClr>
                <a:schemeClr val="dk1"/>
              </a:buClr>
              <a:buSzPts val="3200"/>
              <a:buNone/>
            </a:pPr>
            <a:r>
              <a:rPr lang="en-US">
                <a:latin typeface="Times New Roman"/>
                <a:ea typeface="Times New Roman"/>
                <a:cs typeface="Times New Roman"/>
                <a:sym typeface="Times New Roman"/>
              </a:rPr>
              <a:t>4. Tensile Strength</a:t>
            </a:r>
            <a:endParaRPr/>
          </a:p>
          <a:p>
            <a:pPr indent="0" lvl="0" marL="0" rtl="0" algn="l">
              <a:spcBef>
                <a:spcPts val="640"/>
              </a:spcBef>
              <a:spcAft>
                <a:spcPts val="0"/>
              </a:spcAft>
              <a:buClr>
                <a:schemeClr val="dk1"/>
              </a:buClr>
              <a:buSzPts val="3200"/>
              <a:buNone/>
            </a:pPr>
            <a:r>
              <a:rPr lang="en-US">
                <a:latin typeface="Times New Roman"/>
                <a:ea typeface="Times New Roman"/>
                <a:cs typeface="Times New Roman"/>
                <a:sym typeface="Times New Roman"/>
              </a:rPr>
              <a:t>5. Yield Strength</a:t>
            </a:r>
            <a:endParaRPr/>
          </a:p>
          <a:p>
            <a:pPr indent="0" lvl="0" marL="0" rtl="0" algn="l">
              <a:spcBef>
                <a:spcPts val="640"/>
              </a:spcBef>
              <a:spcAft>
                <a:spcPts val="0"/>
              </a:spcAft>
              <a:buClr>
                <a:schemeClr val="dk1"/>
              </a:buClr>
              <a:buSzPts val="3200"/>
              <a:buNone/>
            </a:pPr>
            <a:r>
              <a:rPr lang="en-US">
                <a:latin typeface="Times New Roman"/>
                <a:ea typeface="Times New Roman"/>
                <a:cs typeface="Times New Roman"/>
                <a:sym typeface="Times New Roman"/>
              </a:rPr>
              <a:t>6. Melting Point</a:t>
            </a:r>
            <a:endParaRPr/>
          </a:p>
          <a:p>
            <a:pPr indent="0" lvl="0" marL="0" rtl="0" algn="l">
              <a:spcBef>
                <a:spcPts val="640"/>
              </a:spcBef>
              <a:spcAft>
                <a:spcPts val="0"/>
              </a:spcAft>
              <a:buClr>
                <a:schemeClr val="dk1"/>
              </a:buClr>
              <a:buSzPts val="3200"/>
              <a:buNone/>
            </a:pPr>
            <a:r>
              <a:rPr lang="en-US">
                <a:latin typeface="Times New Roman"/>
                <a:ea typeface="Times New Roman"/>
                <a:cs typeface="Times New Roman"/>
                <a:sym typeface="Times New Roman"/>
              </a:rPr>
              <a:t>7. Specific Heat</a:t>
            </a:r>
            <a:endParaRPr/>
          </a:p>
          <a:p>
            <a:pPr indent="0" lvl="0" marL="0" rtl="0" algn="l">
              <a:spcBef>
                <a:spcPts val="640"/>
              </a:spcBef>
              <a:spcAft>
                <a:spcPts val="0"/>
              </a:spcAft>
              <a:buClr>
                <a:schemeClr val="dk1"/>
              </a:buClr>
              <a:buSzPts val="3200"/>
              <a:buNone/>
            </a:pPr>
            <a:r>
              <a:rPr lang="en-US">
                <a:latin typeface="Times New Roman"/>
                <a:ea typeface="Times New Roman"/>
                <a:cs typeface="Times New Roman"/>
                <a:sym typeface="Times New Roman"/>
              </a:rPr>
              <a:t>8. Hardness</a:t>
            </a:r>
            <a:endParaRPr/>
          </a:p>
          <a:p>
            <a:pPr indent="0" lvl="0" marL="0" rtl="0" algn="l">
              <a:spcBef>
                <a:spcPts val="640"/>
              </a:spcBef>
              <a:spcAft>
                <a:spcPts val="0"/>
              </a:spcAft>
              <a:buClr>
                <a:schemeClr val="dk1"/>
              </a:buClr>
              <a:buSzPts val="3200"/>
              <a:buNone/>
            </a:pPr>
            <a:r>
              <a:t/>
            </a:r>
            <a:endParaRPr/>
          </a:p>
        </p:txBody>
      </p:sp>
      <p:grpSp>
        <p:nvGrpSpPr>
          <p:cNvPr id="473" name="Google Shape;473;p35"/>
          <p:cNvGrpSpPr/>
          <p:nvPr/>
        </p:nvGrpSpPr>
        <p:grpSpPr>
          <a:xfrm>
            <a:off x="589860" y="325120"/>
            <a:ext cx="7964280" cy="973312"/>
            <a:chOff x="570120" y="550688"/>
            <a:chExt cx="7065812" cy="932277"/>
          </a:xfrm>
        </p:grpSpPr>
        <p:pic>
          <p:nvPicPr>
            <p:cNvPr descr="Institute of Technology.png" id="474" name="Google Shape;474;p35"/>
            <p:cNvPicPr preferRelativeResize="0"/>
            <p:nvPr/>
          </p:nvPicPr>
          <p:blipFill rotWithShape="1">
            <a:blip r:embed="rId3">
              <a:alphaModFix/>
            </a:blip>
            <a:srcRect b="0" l="0" r="0" t="0"/>
            <a:stretch/>
          </p:blipFill>
          <p:spPr>
            <a:xfrm>
              <a:off x="570120" y="550688"/>
              <a:ext cx="3124685" cy="932277"/>
            </a:xfrm>
            <a:prstGeom prst="rect">
              <a:avLst/>
            </a:prstGeom>
            <a:noFill/>
            <a:ln>
              <a:noFill/>
            </a:ln>
          </p:spPr>
        </p:pic>
        <p:cxnSp>
          <p:nvCxnSpPr>
            <p:cNvPr id="475" name="Google Shape;475;p35"/>
            <p:cNvCxnSpPr/>
            <p:nvPr/>
          </p:nvCxnSpPr>
          <p:spPr>
            <a:xfrm>
              <a:off x="3807015"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476" name="Google Shape;476;p35"/>
            <p:cNvSpPr txBox="1"/>
            <p:nvPr/>
          </p:nvSpPr>
          <p:spPr>
            <a:xfrm>
              <a:off x="3842604" y="635022"/>
              <a:ext cx="227077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DEPARTMENT OF</a:t>
              </a:r>
              <a:endParaRPr/>
            </a:p>
            <a:p>
              <a:pPr indent="0" lvl="0" marL="0" marR="0" rtl="0" algn="l">
                <a:spcBef>
                  <a:spcPts val="0"/>
                </a:spcBef>
                <a:spcAft>
                  <a:spcPts val="0"/>
                </a:spcAft>
                <a:buNone/>
              </a:pPr>
              <a:r>
                <a:rPr lang="en-US" sz="1000">
                  <a:solidFill>
                    <a:schemeClr val="dk1"/>
                  </a:solidFill>
                  <a:latin typeface="Arial"/>
                  <a:ea typeface="Arial"/>
                  <a:cs typeface="Arial"/>
                  <a:sym typeface="Arial"/>
                </a:rPr>
                <a:t>CIVIL ENGINEERING</a:t>
              </a:r>
              <a:endParaRPr/>
            </a:p>
          </p:txBody>
        </p:sp>
        <p:cxnSp>
          <p:nvCxnSpPr>
            <p:cNvPr id="477" name="Google Shape;477;p35"/>
            <p:cNvCxnSpPr/>
            <p:nvPr/>
          </p:nvCxnSpPr>
          <p:spPr>
            <a:xfrm>
              <a:off x="5231219"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478" name="Google Shape;478;p35"/>
            <p:cNvSpPr txBox="1"/>
            <p:nvPr/>
          </p:nvSpPr>
          <p:spPr>
            <a:xfrm>
              <a:off x="5231219" y="550688"/>
              <a:ext cx="2404713"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Course: Basics of Civil Engineering &amp; Mechanics</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Credits: 3:0:0</a:t>
              </a: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grpSp>
        <p:nvGrpSpPr>
          <p:cNvPr id="483" name="Google Shape;483;p36"/>
          <p:cNvGrpSpPr/>
          <p:nvPr/>
        </p:nvGrpSpPr>
        <p:grpSpPr>
          <a:xfrm>
            <a:off x="589860" y="99134"/>
            <a:ext cx="7964280" cy="973312"/>
            <a:chOff x="570120" y="550688"/>
            <a:chExt cx="7065812" cy="932277"/>
          </a:xfrm>
        </p:grpSpPr>
        <p:pic>
          <p:nvPicPr>
            <p:cNvPr descr="Institute of Technology.png" id="484" name="Google Shape;484;p36"/>
            <p:cNvPicPr preferRelativeResize="0"/>
            <p:nvPr/>
          </p:nvPicPr>
          <p:blipFill rotWithShape="1">
            <a:blip r:embed="rId3">
              <a:alphaModFix/>
            </a:blip>
            <a:srcRect b="0" l="0" r="0" t="0"/>
            <a:stretch/>
          </p:blipFill>
          <p:spPr>
            <a:xfrm>
              <a:off x="570120" y="550688"/>
              <a:ext cx="3124685" cy="932277"/>
            </a:xfrm>
            <a:prstGeom prst="rect">
              <a:avLst/>
            </a:prstGeom>
            <a:noFill/>
            <a:ln>
              <a:noFill/>
            </a:ln>
          </p:spPr>
        </p:pic>
        <p:cxnSp>
          <p:nvCxnSpPr>
            <p:cNvPr id="485" name="Google Shape;485;p36"/>
            <p:cNvCxnSpPr/>
            <p:nvPr/>
          </p:nvCxnSpPr>
          <p:spPr>
            <a:xfrm>
              <a:off x="3807015"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486" name="Google Shape;486;p36"/>
            <p:cNvSpPr txBox="1"/>
            <p:nvPr/>
          </p:nvSpPr>
          <p:spPr>
            <a:xfrm>
              <a:off x="3842604" y="635022"/>
              <a:ext cx="227077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DEPARTMENT OF</a:t>
              </a:r>
              <a:endParaRPr/>
            </a:p>
            <a:p>
              <a:pPr indent="0" lvl="0" marL="0" marR="0" rtl="0" algn="l">
                <a:spcBef>
                  <a:spcPts val="0"/>
                </a:spcBef>
                <a:spcAft>
                  <a:spcPts val="0"/>
                </a:spcAft>
                <a:buNone/>
              </a:pPr>
              <a:r>
                <a:rPr lang="en-US" sz="1000">
                  <a:solidFill>
                    <a:schemeClr val="dk1"/>
                  </a:solidFill>
                  <a:latin typeface="Arial"/>
                  <a:ea typeface="Arial"/>
                  <a:cs typeface="Arial"/>
                  <a:sym typeface="Arial"/>
                </a:rPr>
                <a:t>CIVIL ENGINEERING</a:t>
              </a:r>
              <a:endParaRPr/>
            </a:p>
          </p:txBody>
        </p:sp>
        <p:cxnSp>
          <p:nvCxnSpPr>
            <p:cNvPr id="487" name="Google Shape;487;p36"/>
            <p:cNvCxnSpPr/>
            <p:nvPr/>
          </p:nvCxnSpPr>
          <p:spPr>
            <a:xfrm>
              <a:off x="5231219"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488" name="Google Shape;488;p36"/>
            <p:cNvSpPr txBox="1"/>
            <p:nvPr/>
          </p:nvSpPr>
          <p:spPr>
            <a:xfrm>
              <a:off x="5231219" y="550688"/>
              <a:ext cx="2404713"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Course: Basics of Civil Engineering &amp; Mechanics</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Credits: 3:0:0</a:t>
              </a:r>
              <a:endParaRPr/>
            </a:p>
          </p:txBody>
        </p:sp>
      </p:grpSp>
      <p:pic>
        <p:nvPicPr>
          <p:cNvPr descr="What is Structural Steel? Composition and Applications" id="489" name="Google Shape;489;p36"/>
          <p:cNvPicPr preferRelativeResize="0"/>
          <p:nvPr/>
        </p:nvPicPr>
        <p:blipFill rotWithShape="1">
          <a:blip r:embed="rId4">
            <a:alphaModFix/>
          </a:blip>
          <a:srcRect b="0" l="0" r="0" t="0"/>
          <a:stretch/>
        </p:blipFill>
        <p:spPr>
          <a:xfrm>
            <a:off x="380999" y="1769979"/>
            <a:ext cx="3522011" cy="1865486"/>
          </a:xfrm>
          <a:prstGeom prst="rect">
            <a:avLst/>
          </a:prstGeom>
          <a:noFill/>
          <a:ln>
            <a:noFill/>
          </a:ln>
        </p:spPr>
      </p:pic>
      <p:pic>
        <p:nvPicPr>
          <p:cNvPr descr="Construction of Steel Structure Foundations, Columns, Beams, Floors" id="490" name="Google Shape;490;p36"/>
          <p:cNvPicPr preferRelativeResize="0"/>
          <p:nvPr/>
        </p:nvPicPr>
        <p:blipFill rotWithShape="1">
          <a:blip r:embed="rId5">
            <a:alphaModFix/>
          </a:blip>
          <a:srcRect b="0" l="0" r="0" t="0"/>
          <a:stretch/>
        </p:blipFill>
        <p:spPr>
          <a:xfrm>
            <a:off x="4727125" y="1728602"/>
            <a:ext cx="3565005" cy="1906863"/>
          </a:xfrm>
          <a:prstGeom prst="rect">
            <a:avLst/>
          </a:prstGeom>
          <a:noFill/>
          <a:ln>
            <a:noFill/>
          </a:ln>
        </p:spPr>
      </p:pic>
      <p:sp>
        <p:nvSpPr>
          <p:cNvPr descr="Steel Structure Detail, Steel Frame Structure, Havit Steel" id="491" name="Google Shape;491;p3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Steel Structure Detail, Steel Frame Structure, Havit Steel" id="492" name="Google Shape;492;p3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ttps://www.shyammetalics.com/wp-content/uploads/2020/10/Highlighting-The-Types-Of-Structural-Steel.jpg" id="493" name="Google Shape;493;p36"/>
          <p:cNvPicPr preferRelativeResize="0"/>
          <p:nvPr/>
        </p:nvPicPr>
        <p:blipFill rotWithShape="1">
          <a:blip r:embed="rId6">
            <a:alphaModFix/>
          </a:blip>
          <a:srcRect b="0" l="0" r="0" t="0"/>
          <a:stretch/>
        </p:blipFill>
        <p:spPr>
          <a:xfrm>
            <a:off x="416560" y="3788345"/>
            <a:ext cx="3469640" cy="2313093"/>
          </a:xfrm>
          <a:prstGeom prst="rect">
            <a:avLst/>
          </a:prstGeom>
          <a:noFill/>
          <a:ln>
            <a:noFill/>
          </a:ln>
        </p:spPr>
      </p:pic>
      <p:pic>
        <p:nvPicPr>
          <p:cNvPr descr="Advantages and Disadvantages of Structural Steel Structures" id="494" name="Google Shape;494;p36"/>
          <p:cNvPicPr preferRelativeResize="0"/>
          <p:nvPr/>
        </p:nvPicPr>
        <p:blipFill rotWithShape="1">
          <a:blip r:embed="rId7">
            <a:alphaModFix/>
          </a:blip>
          <a:srcRect b="0" l="0" r="0" t="0"/>
          <a:stretch/>
        </p:blipFill>
        <p:spPr>
          <a:xfrm>
            <a:off x="4727125" y="3836594"/>
            <a:ext cx="3565005" cy="2308888"/>
          </a:xfrm>
          <a:prstGeom prst="rect">
            <a:avLst/>
          </a:prstGeom>
          <a:noFill/>
          <a:ln>
            <a:noFill/>
          </a:ln>
        </p:spPr>
      </p:pic>
      <p:sp>
        <p:nvSpPr>
          <p:cNvPr id="495" name="Google Shape;495;p36"/>
          <p:cNvSpPr txBox="1"/>
          <p:nvPr/>
        </p:nvSpPr>
        <p:spPr>
          <a:xfrm>
            <a:off x="1981200" y="1065808"/>
            <a:ext cx="4946744"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Times New Roman"/>
                <a:ea typeface="Times New Roman"/>
                <a:cs typeface="Times New Roman"/>
                <a:sym typeface="Times New Roman"/>
              </a:rPr>
              <a:t>Applications of Structural Steel</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grpSp>
        <p:nvGrpSpPr>
          <p:cNvPr id="500" name="Google Shape;500;p37"/>
          <p:cNvGrpSpPr/>
          <p:nvPr/>
        </p:nvGrpSpPr>
        <p:grpSpPr>
          <a:xfrm>
            <a:off x="589860" y="322088"/>
            <a:ext cx="7964280" cy="973312"/>
            <a:chOff x="570120" y="550688"/>
            <a:chExt cx="7065812" cy="932277"/>
          </a:xfrm>
        </p:grpSpPr>
        <p:pic>
          <p:nvPicPr>
            <p:cNvPr descr="Institute of Technology.png" id="501" name="Google Shape;501;p37"/>
            <p:cNvPicPr preferRelativeResize="0"/>
            <p:nvPr/>
          </p:nvPicPr>
          <p:blipFill rotWithShape="1">
            <a:blip r:embed="rId3">
              <a:alphaModFix/>
            </a:blip>
            <a:srcRect b="0" l="0" r="0" t="0"/>
            <a:stretch/>
          </p:blipFill>
          <p:spPr>
            <a:xfrm>
              <a:off x="570120" y="550688"/>
              <a:ext cx="3124685" cy="932277"/>
            </a:xfrm>
            <a:prstGeom prst="rect">
              <a:avLst/>
            </a:prstGeom>
            <a:noFill/>
            <a:ln>
              <a:noFill/>
            </a:ln>
          </p:spPr>
        </p:pic>
        <p:cxnSp>
          <p:nvCxnSpPr>
            <p:cNvPr id="502" name="Google Shape;502;p37"/>
            <p:cNvCxnSpPr/>
            <p:nvPr/>
          </p:nvCxnSpPr>
          <p:spPr>
            <a:xfrm>
              <a:off x="3807015"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503" name="Google Shape;503;p37"/>
            <p:cNvSpPr txBox="1"/>
            <p:nvPr/>
          </p:nvSpPr>
          <p:spPr>
            <a:xfrm>
              <a:off x="3842604" y="635022"/>
              <a:ext cx="227077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DEPARTMENT OF</a:t>
              </a:r>
              <a:endParaRPr/>
            </a:p>
            <a:p>
              <a:pPr indent="0" lvl="0" marL="0" marR="0" rtl="0" algn="l">
                <a:spcBef>
                  <a:spcPts val="0"/>
                </a:spcBef>
                <a:spcAft>
                  <a:spcPts val="0"/>
                </a:spcAft>
                <a:buNone/>
              </a:pPr>
              <a:r>
                <a:rPr lang="en-US" sz="1000">
                  <a:solidFill>
                    <a:schemeClr val="dk1"/>
                  </a:solidFill>
                  <a:latin typeface="Arial"/>
                  <a:ea typeface="Arial"/>
                  <a:cs typeface="Arial"/>
                  <a:sym typeface="Arial"/>
                </a:rPr>
                <a:t>CIVIL ENGINEERING</a:t>
              </a:r>
              <a:endParaRPr/>
            </a:p>
          </p:txBody>
        </p:sp>
        <p:cxnSp>
          <p:nvCxnSpPr>
            <p:cNvPr id="504" name="Google Shape;504;p37"/>
            <p:cNvCxnSpPr/>
            <p:nvPr/>
          </p:nvCxnSpPr>
          <p:spPr>
            <a:xfrm>
              <a:off x="5231219"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505" name="Google Shape;505;p37"/>
            <p:cNvSpPr txBox="1"/>
            <p:nvPr/>
          </p:nvSpPr>
          <p:spPr>
            <a:xfrm>
              <a:off x="5231219" y="550688"/>
              <a:ext cx="2404713"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Course: Basics of Civil Engineering &amp; Mechanics</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Credits: 3:0:0</a:t>
              </a:r>
              <a:endParaRPr/>
            </a:p>
          </p:txBody>
        </p:sp>
      </p:grpSp>
      <p:sp>
        <p:nvSpPr>
          <p:cNvPr id="506" name="Google Shape;506;p37"/>
          <p:cNvSpPr/>
          <p:nvPr/>
        </p:nvSpPr>
        <p:spPr>
          <a:xfrm>
            <a:off x="1981200" y="1229509"/>
            <a:ext cx="5457905" cy="584775"/>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Role of Water in Construction</a:t>
            </a:r>
            <a:endParaRPr b="0" i="0" sz="3200" u="none" cap="none" strike="noStrike">
              <a:solidFill>
                <a:schemeClr val="dk1"/>
              </a:solidFill>
              <a:latin typeface="Times New Roman"/>
              <a:ea typeface="Times New Roman"/>
              <a:cs typeface="Times New Roman"/>
              <a:sym typeface="Times New Roman"/>
            </a:endParaRPr>
          </a:p>
        </p:txBody>
      </p:sp>
      <p:sp>
        <p:nvSpPr>
          <p:cNvPr id="507" name="Google Shape;507;p37"/>
          <p:cNvSpPr/>
          <p:nvPr/>
        </p:nvSpPr>
        <p:spPr>
          <a:xfrm>
            <a:off x="442952" y="2057764"/>
            <a:ext cx="8534400" cy="4524315"/>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rgbClr val="404040"/>
              </a:buClr>
              <a:buSzPts val="2600"/>
              <a:buFont typeface="Times New Roman"/>
              <a:buNone/>
            </a:pPr>
            <a:r>
              <a:rPr b="0" i="0" lang="en-US" sz="2600" u="none" cap="none" strike="noStrike">
                <a:solidFill>
                  <a:srgbClr val="404040"/>
                </a:solidFill>
                <a:latin typeface="Times New Roman"/>
                <a:ea typeface="Times New Roman"/>
                <a:cs typeface="Times New Roman"/>
                <a:sym typeface="Times New Roman"/>
              </a:rPr>
              <a:t>Water is the most important &amp; least expensive ingredient of concrete.</a:t>
            </a:r>
            <a:r>
              <a:rPr b="0" i="0" lang="en-US" sz="2600" u="none" cap="none" strike="noStrike">
                <a:solidFill>
                  <a:srgbClr val="404040"/>
                </a:solidFill>
                <a:latin typeface="Times New Roman"/>
                <a:ea typeface="Times New Roman"/>
                <a:cs typeface="Times New Roman"/>
                <a:sym typeface="Times New Roman"/>
              </a:rPr>
              <a:t> </a:t>
            </a:r>
            <a:r>
              <a:rPr b="0" i="0" lang="en-US" sz="2600" u="none" cap="none" strike="noStrike">
                <a:solidFill>
                  <a:srgbClr val="404040"/>
                </a:solidFill>
                <a:latin typeface="Times New Roman"/>
                <a:ea typeface="Times New Roman"/>
                <a:cs typeface="Times New Roman"/>
                <a:sym typeface="Times New Roman"/>
              </a:rPr>
              <a:t>It plays an important role in mixing, laying, compaction, setting &amp; hardening of concrete.</a:t>
            </a:r>
            <a:endParaRPr/>
          </a:p>
          <a:p>
            <a:pPr indent="0" lvl="0" marL="0" marR="0" rtl="0" algn="ctr">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lang="en-US" sz="2400">
                <a:solidFill>
                  <a:schemeClr val="dk1"/>
                </a:solidFill>
                <a:latin typeface="Times New Roman"/>
                <a:ea typeface="Times New Roman"/>
                <a:cs typeface="Times New Roman"/>
                <a:sym typeface="Times New Roman"/>
              </a:rPr>
              <a:t>The functions of water in the concrete</a:t>
            </a:r>
            <a:r>
              <a:rPr lang="en-US" sz="2400">
                <a:solidFill>
                  <a:schemeClr val="dk1"/>
                </a:solidFill>
                <a:latin typeface="Times New Roman"/>
                <a:ea typeface="Times New Roman"/>
                <a:cs typeface="Times New Roman"/>
                <a:sym typeface="Times New Roman"/>
              </a:rPr>
              <a:t> mix are given below:</a:t>
            </a:r>
            <a:endParaRPr/>
          </a:p>
          <a:p>
            <a:pPr indent="0" lvl="0" marL="0" marR="0" rtl="0" algn="ctr">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514350" lvl="0" marL="514350" marR="0" rtl="0" algn="l">
              <a:spcBef>
                <a:spcPts val="0"/>
              </a:spcBef>
              <a:spcAft>
                <a:spcPts val="0"/>
              </a:spcAft>
              <a:buClr>
                <a:schemeClr val="dk1"/>
              </a:buClr>
              <a:buSzPts val="2800"/>
              <a:buFont typeface="Calibri"/>
              <a:buAutoNum type="arabicPeriod"/>
            </a:pPr>
            <a:r>
              <a:rPr lang="en-US" sz="2800">
                <a:solidFill>
                  <a:schemeClr val="dk1"/>
                </a:solidFill>
                <a:latin typeface="Times New Roman"/>
                <a:ea typeface="Times New Roman"/>
                <a:cs typeface="Times New Roman"/>
                <a:sym typeface="Times New Roman"/>
              </a:rPr>
              <a:t>It acts as a lubricant for the fine and coarse aggregate &amp; makes the mixture workable.</a:t>
            </a:r>
            <a:endParaRPr/>
          </a:p>
          <a:p>
            <a:pPr indent="-514350" lvl="0" marL="514350" marR="0" rtl="0" algn="l">
              <a:spcBef>
                <a:spcPts val="0"/>
              </a:spcBef>
              <a:spcAft>
                <a:spcPts val="0"/>
              </a:spcAft>
              <a:buClr>
                <a:schemeClr val="dk1"/>
              </a:buClr>
              <a:buSzPts val="2800"/>
              <a:buFont typeface="Calibri"/>
              <a:buAutoNum type="arabicPeriod"/>
            </a:pPr>
            <a:r>
              <a:rPr lang="en-US" sz="2800">
                <a:solidFill>
                  <a:schemeClr val="dk1"/>
                </a:solidFill>
                <a:latin typeface="Times New Roman"/>
                <a:ea typeface="Times New Roman"/>
                <a:cs typeface="Times New Roman"/>
                <a:sym typeface="Times New Roman"/>
              </a:rPr>
              <a:t>It acts chemically with cement to form the binding paste.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grpSp>
        <p:nvGrpSpPr>
          <p:cNvPr id="512" name="Google Shape;512;p38"/>
          <p:cNvGrpSpPr/>
          <p:nvPr/>
        </p:nvGrpSpPr>
        <p:grpSpPr>
          <a:xfrm>
            <a:off x="589860" y="322088"/>
            <a:ext cx="7964280" cy="973312"/>
            <a:chOff x="570120" y="550688"/>
            <a:chExt cx="7065812" cy="932277"/>
          </a:xfrm>
        </p:grpSpPr>
        <p:pic>
          <p:nvPicPr>
            <p:cNvPr descr="Institute of Technology.png" id="513" name="Google Shape;513;p38"/>
            <p:cNvPicPr preferRelativeResize="0"/>
            <p:nvPr/>
          </p:nvPicPr>
          <p:blipFill rotWithShape="1">
            <a:blip r:embed="rId3">
              <a:alphaModFix/>
            </a:blip>
            <a:srcRect b="0" l="0" r="0" t="0"/>
            <a:stretch/>
          </p:blipFill>
          <p:spPr>
            <a:xfrm>
              <a:off x="570120" y="550688"/>
              <a:ext cx="3124685" cy="932277"/>
            </a:xfrm>
            <a:prstGeom prst="rect">
              <a:avLst/>
            </a:prstGeom>
            <a:noFill/>
            <a:ln>
              <a:noFill/>
            </a:ln>
          </p:spPr>
        </p:pic>
        <p:cxnSp>
          <p:nvCxnSpPr>
            <p:cNvPr id="514" name="Google Shape;514;p38"/>
            <p:cNvCxnSpPr/>
            <p:nvPr/>
          </p:nvCxnSpPr>
          <p:spPr>
            <a:xfrm>
              <a:off x="3807015"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515" name="Google Shape;515;p38"/>
            <p:cNvSpPr txBox="1"/>
            <p:nvPr/>
          </p:nvSpPr>
          <p:spPr>
            <a:xfrm>
              <a:off x="3842604" y="635022"/>
              <a:ext cx="227077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DEPARTMENT OF</a:t>
              </a:r>
              <a:endParaRPr/>
            </a:p>
            <a:p>
              <a:pPr indent="0" lvl="0" marL="0" marR="0" rtl="0" algn="l">
                <a:spcBef>
                  <a:spcPts val="0"/>
                </a:spcBef>
                <a:spcAft>
                  <a:spcPts val="0"/>
                </a:spcAft>
                <a:buNone/>
              </a:pPr>
              <a:r>
                <a:rPr lang="en-US" sz="1000">
                  <a:solidFill>
                    <a:schemeClr val="dk1"/>
                  </a:solidFill>
                  <a:latin typeface="Arial"/>
                  <a:ea typeface="Arial"/>
                  <a:cs typeface="Arial"/>
                  <a:sym typeface="Arial"/>
                </a:rPr>
                <a:t>CIVIL ENGINEERING</a:t>
              </a:r>
              <a:endParaRPr/>
            </a:p>
          </p:txBody>
        </p:sp>
        <p:cxnSp>
          <p:nvCxnSpPr>
            <p:cNvPr id="516" name="Google Shape;516;p38"/>
            <p:cNvCxnSpPr/>
            <p:nvPr/>
          </p:nvCxnSpPr>
          <p:spPr>
            <a:xfrm>
              <a:off x="5231219"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517" name="Google Shape;517;p38"/>
            <p:cNvSpPr txBox="1"/>
            <p:nvPr/>
          </p:nvSpPr>
          <p:spPr>
            <a:xfrm>
              <a:off x="5231219" y="550688"/>
              <a:ext cx="2404713"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Course: Basics of Civil Engineering &amp; Mechanics</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Credits: 3:0:0</a:t>
              </a:r>
              <a:endParaRPr/>
            </a:p>
          </p:txBody>
        </p:sp>
      </p:grpSp>
      <p:sp>
        <p:nvSpPr>
          <p:cNvPr id="518" name="Google Shape;518;p38"/>
          <p:cNvSpPr/>
          <p:nvPr/>
        </p:nvSpPr>
        <p:spPr>
          <a:xfrm>
            <a:off x="1843047" y="1345589"/>
            <a:ext cx="5457905" cy="584775"/>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Role of Water in Construction</a:t>
            </a:r>
            <a:endParaRPr b="0" i="0" sz="3200" u="none" cap="none" strike="noStrike">
              <a:solidFill>
                <a:schemeClr val="dk1"/>
              </a:solidFill>
              <a:latin typeface="Times New Roman"/>
              <a:ea typeface="Times New Roman"/>
              <a:cs typeface="Times New Roman"/>
              <a:sym typeface="Times New Roman"/>
            </a:endParaRPr>
          </a:p>
        </p:txBody>
      </p:sp>
      <p:sp>
        <p:nvSpPr>
          <p:cNvPr id="519" name="Google Shape;519;p38"/>
          <p:cNvSpPr/>
          <p:nvPr/>
        </p:nvSpPr>
        <p:spPr>
          <a:xfrm>
            <a:off x="457200" y="2134255"/>
            <a:ext cx="8417560" cy="3662541"/>
          </a:xfrm>
          <a:prstGeom prst="rect">
            <a:avLst/>
          </a:prstGeom>
          <a:noFill/>
          <a:ln>
            <a:noFill/>
          </a:ln>
        </p:spPr>
        <p:txBody>
          <a:bodyPr anchorCtr="0" anchor="ctr" bIns="45700" lIns="91425" spcFirstLastPara="1" rIns="91425" wrap="square" tIns="45700">
            <a:spAutoFit/>
          </a:bodyPr>
          <a:lstStyle/>
          <a:p>
            <a:pPr indent="-514350" lvl="0" marL="514350" marR="0" rtl="0" algn="just">
              <a:spcBef>
                <a:spcPts val="0"/>
              </a:spcBef>
              <a:spcAft>
                <a:spcPts val="0"/>
              </a:spcAft>
              <a:buClr>
                <a:schemeClr val="dk1"/>
              </a:buClr>
              <a:buSzPts val="2800"/>
              <a:buFont typeface="Calibri"/>
              <a:buAutoNum type="arabicPeriod"/>
            </a:pPr>
            <a:r>
              <a:rPr lang="en-US" sz="2800">
                <a:solidFill>
                  <a:schemeClr val="dk1"/>
                </a:solidFill>
                <a:latin typeface="Times New Roman"/>
                <a:ea typeface="Times New Roman"/>
                <a:cs typeface="Times New Roman"/>
                <a:sym typeface="Times New Roman"/>
              </a:rPr>
              <a:t>It is employed to damp the aggregate surface in order to prevent them from absorbing water       vitally necessary for chemical action.</a:t>
            </a:r>
            <a:endParaRPr/>
          </a:p>
          <a:p>
            <a:pPr indent="-514350" lvl="0" marL="514350" marR="0" rtl="0" algn="just">
              <a:spcBef>
                <a:spcPts val="0"/>
              </a:spcBef>
              <a:spcAft>
                <a:spcPts val="0"/>
              </a:spcAft>
              <a:buClr>
                <a:schemeClr val="dk1"/>
              </a:buClr>
              <a:buSzPts val="2800"/>
              <a:buFont typeface="Calibri"/>
              <a:buAutoNum type="arabicPeriod"/>
            </a:pPr>
            <a:r>
              <a:rPr lang="en-US" sz="2800">
                <a:solidFill>
                  <a:schemeClr val="dk1"/>
                </a:solidFill>
                <a:latin typeface="Times New Roman"/>
                <a:ea typeface="Times New Roman"/>
                <a:cs typeface="Times New Roman"/>
                <a:sym typeface="Times New Roman"/>
              </a:rPr>
              <a:t>It facilitates the spreading of aggregate.</a:t>
            </a:r>
            <a:endParaRPr/>
          </a:p>
          <a:p>
            <a:pPr indent="-514350" lvl="0" marL="514350" marR="0" rtl="0" algn="just">
              <a:spcBef>
                <a:spcPts val="0"/>
              </a:spcBef>
              <a:spcAft>
                <a:spcPts val="0"/>
              </a:spcAft>
              <a:buClr>
                <a:schemeClr val="dk1"/>
              </a:buClr>
              <a:buSzPts val="2800"/>
              <a:buFont typeface="Calibri"/>
              <a:buAutoNum type="arabicPeriod"/>
            </a:pPr>
            <a:r>
              <a:rPr lang="en-US" sz="2800">
                <a:solidFill>
                  <a:schemeClr val="dk1"/>
                </a:solidFill>
                <a:latin typeface="Times New Roman"/>
                <a:ea typeface="Times New Roman"/>
                <a:cs typeface="Times New Roman"/>
                <a:sym typeface="Times New Roman"/>
              </a:rPr>
              <a:t>It helps to flux the cementing material over the surface of the aggregate.</a:t>
            </a:r>
            <a:endParaRPr/>
          </a:p>
          <a:p>
            <a:pPr indent="-514350" lvl="0" marL="514350" marR="0" rtl="0" algn="just">
              <a:spcBef>
                <a:spcPts val="0"/>
              </a:spcBef>
              <a:spcAft>
                <a:spcPts val="0"/>
              </a:spcAft>
              <a:buClr>
                <a:schemeClr val="dk1"/>
              </a:buClr>
              <a:buSzPts val="2800"/>
              <a:buFont typeface="Calibri"/>
              <a:buAutoNum type="arabicPeriod"/>
            </a:pPr>
            <a:r>
              <a:rPr lang="en-US" sz="2800">
                <a:solidFill>
                  <a:schemeClr val="dk1"/>
                </a:solidFill>
                <a:latin typeface="Times New Roman"/>
                <a:ea typeface="Times New Roman"/>
                <a:cs typeface="Times New Roman"/>
                <a:sym typeface="Times New Roman"/>
              </a:rPr>
              <a:t>It enables the concrete mix to flow into moulds.</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grpSp>
        <p:nvGrpSpPr>
          <p:cNvPr id="524" name="Google Shape;524;p39"/>
          <p:cNvGrpSpPr/>
          <p:nvPr/>
        </p:nvGrpSpPr>
        <p:grpSpPr>
          <a:xfrm>
            <a:off x="589860" y="245181"/>
            <a:ext cx="7964280" cy="973312"/>
            <a:chOff x="570120" y="550688"/>
            <a:chExt cx="7065812" cy="932277"/>
          </a:xfrm>
        </p:grpSpPr>
        <p:pic>
          <p:nvPicPr>
            <p:cNvPr descr="Institute of Technology.png" id="525" name="Google Shape;525;p39"/>
            <p:cNvPicPr preferRelativeResize="0"/>
            <p:nvPr/>
          </p:nvPicPr>
          <p:blipFill rotWithShape="1">
            <a:blip r:embed="rId3">
              <a:alphaModFix/>
            </a:blip>
            <a:srcRect b="0" l="0" r="0" t="0"/>
            <a:stretch/>
          </p:blipFill>
          <p:spPr>
            <a:xfrm>
              <a:off x="570120" y="550688"/>
              <a:ext cx="3124685" cy="932277"/>
            </a:xfrm>
            <a:prstGeom prst="rect">
              <a:avLst/>
            </a:prstGeom>
            <a:noFill/>
            <a:ln>
              <a:noFill/>
            </a:ln>
          </p:spPr>
        </p:pic>
        <p:cxnSp>
          <p:nvCxnSpPr>
            <p:cNvPr id="526" name="Google Shape;526;p39"/>
            <p:cNvCxnSpPr/>
            <p:nvPr/>
          </p:nvCxnSpPr>
          <p:spPr>
            <a:xfrm>
              <a:off x="3807015"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527" name="Google Shape;527;p39"/>
            <p:cNvSpPr txBox="1"/>
            <p:nvPr/>
          </p:nvSpPr>
          <p:spPr>
            <a:xfrm>
              <a:off x="3842604" y="635022"/>
              <a:ext cx="227077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DEPARTMENT OF</a:t>
              </a:r>
              <a:endParaRPr/>
            </a:p>
            <a:p>
              <a:pPr indent="0" lvl="0" marL="0" marR="0" rtl="0" algn="l">
                <a:spcBef>
                  <a:spcPts val="0"/>
                </a:spcBef>
                <a:spcAft>
                  <a:spcPts val="0"/>
                </a:spcAft>
                <a:buNone/>
              </a:pPr>
              <a:r>
                <a:rPr lang="en-US" sz="1000">
                  <a:solidFill>
                    <a:schemeClr val="dk1"/>
                  </a:solidFill>
                  <a:latin typeface="Arial"/>
                  <a:ea typeface="Arial"/>
                  <a:cs typeface="Arial"/>
                  <a:sym typeface="Arial"/>
                </a:rPr>
                <a:t>CIVIL ENGINEERING</a:t>
              </a:r>
              <a:endParaRPr/>
            </a:p>
          </p:txBody>
        </p:sp>
        <p:cxnSp>
          <p:nvCxnSpPr>
            <p:cNvPr id="528" name="Google Shape;528;p39"/>
            <p:cNvCxnSpPr/>
            <p:nvPr/>
          </p:nvCxnSpPr>
          <p:spPr>
            <a:xfrm>
              <a:off x="5231219"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529" name="Google Shape;529;p39"/>
            <p:cNvSpPr txBox="1"/>
            <p:nvPr/>
          </p:nvSpPr>
          <p:spPr>
            <a:xfrm>
              <a:off x="5231219" y="550688"/>
              <a:ext cx="2404713"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Course: Basics of Civil Engineering &amp; Mechanics</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Credits: 3:0:0</a:t>
              </a:r>
              <a:endParaRPr/>
            </a:p>
          </p:txBody>
        </p:sp>
      </p:grpSp>
      <p:sp>
        <p:nvSpPr>
          <p:cNvPr id="530" name="Google Shape;530;p39"/>
          <p:cNvSpPr txBox="1"/>
          <p:nvPr>
            <p:ph idx="1" type="body"/>
          </p:nvPr>
        </p:nvSpPr>
        <p:spPr>
          <a:xfrm>
            <a:off x="457199" y="1321779"/>
            <a:ext cx="8305799" cy="520299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b="1" lang="en-US" u="sng">
                <a:latin typeface="Times New Roman"/>
                <a:ea typeface="Times New Roman"/>
                <a:cs typeface="Times New Roman"/>
                <a:sym typeface="Times New Roman"/>
              </a:rPr>
              <a:t>Quality Of Mixing Water In Concrete</a:t>
            </a:r>
            <a:endParaRPr/>
          </a:p>
          <a:p>
            <a:pPr indent="-342900" lvl="0" marL="342900" rtl="0" algn="l">
              <a:spcBef>
                <a:spcPts val="640"/>
              </a:spcBef>
              <a:spcAft>
                <a:spcPts val="0"/>
              </a:spcAft>
              <a:buClr>
                <a:schemeClr val="dk1"/>
              </a:buClr>
              <a:buSzPts val="3200"/>
              <a:buNone/>
            </a:pPr>
            <a:r>
              <a:rPr lang="en-US">
                <a:latin typeface="Times New Roman"/>
                <a:ea typeface="Times New Roman"/>
                <a:cs typeface="Times New Roman"/>
                <a:sym typeface="Times New Roman"/>
              </a:rPr>
              <a:t>1. </a:t>
            </a:r>
            <a:r>
              <a:rPr lang="en-US" sz="2800">
                <a:latin typeface="Times New Roman"/>
                <a:ea typeface="Times New Roman"/>
                <a:cs typeface="Times New Roman"/>
                <a:sym typeface="Times New Roman"/>
              </a:rPr>
              <a:t>It should be fresh &amp; clean.</a:t>
            </a:r>
            <a:endParaRPr/>
          </a:p>
          <a:p>
            <a:pPr indent="-342900" lvl="0" marL="342900" rtl="0" algn="l">
              <a:spcBef>
                <a:spcPts val="560"/>
              </a:spcBef>
              <a:spcAft>
                <a:spcPts val="0"/>
              </a:spcAft>
              <a:buClr>
                <a:schemeClr val="dk1"/>
              </a:buClr>
              <a:buSzPts val="2800"/>
              <a:buNone/>
            </a:pPr>
            <a:r>
              <a:rPr lang="en-US" sz="2800">
                <a:latin typeface="Times New Roman"/>
                <a:ea typeface="Times New Roman"/>
                <a:cs typeface="Times New Roman"/>
                <a:sym typeface="Times New Roman"/>
              </a:rPr>
              <a:t>2. It should be free from organic impurities injurious amounts of acids or alkalies, hygroscopic, greasy &amp; oily substance.</a:t>
            </a:r>
            <a:endParaRPr/>
          </a:p>
          <a:p>
            <a:pPr indent="-342900" lvl="0" marL="342900" rtl="0" algn="l">
              <a:spcBef>
                <a:spcPts val="560"/>
              </a:spcBef>
              <a:spcAft>
                <a:spcPts val="0"/>
              </a:spcAft>
              <a:buClr>
                <a:schemeClr val="dk1"/>
              </a:buClr>
              <a:buSzPts val="2800"/>
              <a:buNone/>
            </a:pPr>
            <a:r>
              <a:rPr lang="en-US" sz="2800">
                <a:latin typeface="Times New Roman"/>
                <a:ea typeface="Times New Roman"/>
                <a:cs typeface="Times New Roman"/>
                <a:sym typeface="Times New Roman"/>
              </a:rPr>
              <a:t>3. It should be free from iron, vegetable matter, or any other substance which is likely to have an adverse effect on concrete or reinforcement.</a:t>
            </a:r>
            <a:endParaRPr/>
          </a:p>
          <a:p>
            <a:pPr indent="-342900" lvl="0" marL="342900" rtl="0" algn="l">
              <a:spcBef>
                <a:spcPts val="560"/>
              </a:spcBef>
              <a:spcAft>
                <a:spcPts val="0"/>
              </a:spcAft>
              <a:buClr>
                <a:schemeClr val="dk1"/>
              </a:buClr>
              <a:buSzPts val="2800"/>
              <a:buNone/>
            </a:pPr>
            <a:r>
              <a:rPr lang="en-US" sz="2800">
                <a:latin typeface="Times New Roman"/>
                <a:ea typeface="Times New Roman"/>
                <a:cs typeface="Times New Roman"/>
                <a:sym typeface="Times New Roman"/>
              </a:rPr>
              <a:t>4. It should be fit for drinking purpose.</a:t>
            </a:r>
            <a:endParaRPr/>
          </a:p>
          <a:p>
            <a:pPr indent="-342900" lvl="0" marL="342900" rtl="0" algn="l">
              <a:spcBef>
                <a:spcPts val="560"/>
              </a:spcBef>
              <a:spcAft>
                <a:spcPts val="0"/>
              </a:spcAft>
              <a:buClr>
                <a:schemeClr val="dk1"/>
              </a:buClr>
              <a:buSzPts val="2800"/>
              <a:buNone/>
            </a:pPr>
            <a:r>
              <a:rPr lang="en-US" sz="2800">
                <a:latin typeface="Times New Roman"/>
                <a:ea typeface="Times New Roman"/>
                <a:cs typeface="Times New Roman"/>
                <a:sym typeface="Times New Roman"/>
              </a:rPr>
              <a:t>5. The PH value shall generally be between 6 and 8.</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t/>
            </a:r>
            <a:endParaRPr b="1"/>
          </a:p>
          <a:p>
            <a:pPr indent="-342900" lvl="0" marL="342900" rtl="0" algn="l">
              <a:spcBef>
                <a:spcPts val="640"/>
              </a:spcBef>
              <a:spcAft>
                <a:spcPts val="0"/>
              </a:spcAft>
              <a:buClr>
                <a:schemeClr val="dk1"/>
              </a:buClr>
              <a:buSzPts val="32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idx="1" type="body"/>
          </p:nvPr>
        </p:nvSpPr>
        <p:spPr>
          <a:xfrm>
            <a:off x="426719" y="1442358"/>
            <a:ext cx="8336261" cy="4946596"/>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000"/>
              <a:buNone/>
            </a:pPr>
            <a:r>
              <a:rPr b="1" lang="en-US" sz="4000">
                <a:latin typeface="Times New Roman"/>
                <a:ea typeface="Times New Roman"/>
                <a:cs typeface="Times New Roman"/>
                <a:sym typeface="Times New Roman"/>
              </a:rPr>
              <a:t>Bricks</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Bricks are one of the oldest and first building material (except wood) were made of mud molded by hand and dried in sun for a days until they were strong enough for use dating back to 7000BC</a:t>
            </a:r>
            <a:endParaRPr/>
          </a:p>
          <a:p>
            <a:pPr indent="0" lvl="0" marL="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The transition from the traditional method of production known as hand molding to a mechanized form of mass production slowly took place during the first half of nineteenth century.</a:t>
            </a:r>
            <a:endParaRPr/>
          </a:p>
          <a:p>
            <a:pPr indent="0" lvl="0" marL="0" rtl="0" algn="ctr">
              <a:spcBef>
                <a:spcPts val="800"/>
              </a:spcBef>
              <a:spcAft>
                <a:spcPts val="0"/>
              </a:spcAft>
              <a:buClr>
                <a:schemeClr val="dk1"/>
              </a:buClr>
              <a:buSzPts val="4000"/>
              <a:buNone/>
            </a:pPr>
            <a:r>
              <a:t/>
            </a:r>
            <a:endParaRPr b="1" sz="4000">
              <a:latin typeface="Times New Roman"/>
              <a:ea typeface="Times New Roman"/>
              <a:cs typeface="Times New Roman"/>
              <a:sym typeface="Times New Roman"/>
            </a:endParaRPr>
          </a:p>
        </p:txBody>
      </p:sp>
      <p:grpSp>
        <p:nvGrpSpPr>
          <p:cNvPr id="118" name="Google Shape;118;p4"/>
          <p:cNvGrpSpPr/>
          <p:nvPr/>
        </p:nvGrpSpPr>
        <p:grpSpPr>
          <a:xfrm>
            <a:off x="722520" y="381000"/>
            <a:ext cx="7964280" cy="973312"/>
            <a:chOff x="570120" y="550688"/>
            <a:chExt cx="7065812" cy="932277"/>
          </a:xfrm>
        </p:grpSpPr>
        <p:pic>
          <p:nvPicPr>
            <p:cNvPr descr="Institute of Technology.png" id="119" name="Google Shape;119;p4"/>
            <p:cNvPicPr preferRelativeResize="0"/>
            <p:nvPr/>
          </p:nvPicPr>
          <p:blipFill rotWithShape="1">
            <a:blip r:embed="rId3">
              <a:alphaModFix/>
            </a:blip>
            <a:srcRect b="0" l="0" r="0" t="0"/>
            <a:stretch/>
          </p:blipFill>
          <p:spPr>
            <a:xfrm>
              <a:off x="570120" y="550688"/>
              <a:ext cx="3124685" cy="932277"/>
            </a:xfrm>
            <a:prstGeom prst="rect">
              <a:avLst/>
            </a:prstGeom>
            <a:noFill/>
            <a:ln>
              <a:noFill/>
            </a:ln>
          </p:spPr>
        </p:pic>
        <p:cxnSp>
          <p:nvCxnSpPr>
            <p:cNvPr id="120" name="Google Shape;120;p4"/>
            <p:cNvCxnSpPr/>
            <p:nvPr/>
          </p:nvCxnSpPr>
          <p:spPr>
            <a:xfrm>
              <a:off x="3807015"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121" name="Google Shape;121;p4"/>
            <p:cNvSpPr txBox="1"/>
            <p:nvPr/>
          </p:nvSpPr>
          <p:spPr>
            <a:xfrm>
              <a:off x="3842604" y="635022"/>
              <a:ext cx="227077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DEPARTMENT OF</a:t>
              </a:r>
              <a:endParaRPr/>
            </a:p>
            <a:p>
              <a:pPr indent="0" lvl="0" marL="0" marR="0" rtl="0" algn="l">
                <a:spcBef>
                  <a:spcPts val="0"/>
                </a:spcBef>
                <a:spcAft>
                  <a:spcPts val="0"/>
                </a:spcAft>
                <a:buNone/>
              </a:pPr>
              <a:r>
                <a:rPr lang="en-US" sz="1000">
                  <a:solidFill>
                    <a:schemeClr val="dk1"/>
                  </a:solidFill>
                  <a:latin typeface="Arial"/>
                  <a:ea typeface="Arial"/>
                  <a:cs typeface="Arial"/>
                  <a:sym typeface="Arial"/>
                </a:rPr>
                <a:t>CIVIL ENGINEERING</a:t>
              </a:r>
              <a:endParaRPr/>
            </a:p>
          </p:txBody>
        </p:sp>
        <p:cxnSp>
          <p:nvCxnSpPr>
            <p:cNvPr id="122" name="Google Shape;122;p4"/>
            <p:cNvCxnSpPr/>
            <p:nvPr/>
          </p:nvCxnSpPr>
          <p:spPr>
            <a:xfrm>
              <a:off x="5231219"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123" name="Google Shape;123;p4"/>
            <p:cNvSpPr txBox="1"/>
            <p:nvPr/>
          </p:nvSpPr>
          <p:spPr>
            <a:xfrm>
              <a:off x="5231219" y="550688"/>
              <a:ext cx="2404713"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Course: Basics of Civil Engineering &amp; Mechanics</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Credits: 3:0:0</a:t>
              </a: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grpSp>
        <p:nvGrpSpPr>
          <p:cNvPr id="535" name="Google Shape;535;p40"/>
          <p:cNvGrpSpPr/>
          <p:nvPr/>
        </p:nvGrpSpPr>
        <p:grpSpPr>
          <a:xfrm>
            <a:off x="838200" y="381000"/>
            <a:ext cx="7964280" cy="973312"/>
            <a:chOff x="570120" y="550688"/>
            <a:chExt cx="7065812" cy="932277"/>
          </a:xfrm>
        </p:grpSpPr>
        <p:pic>
          <p:nvPicPr>
            <p:cNvPr descr="Institute of Technology.png" id="536" name="Google Shape;536;p40"/>
            <p:cNvPicPr preferRelativeResize="0"/>
            <p:nvPr/>
          </p:nvPicPr>
          <p:blipFill rotWithShape="1">
            <a:blip r:embed="rId3">
              <a:alphaModFix/>
            </a:blip>
            <a:srcRect b="0" l="0" r="0" t="0"/>
            <a:stretch/>
          </p:blipFill>
          <p:spPr>
            <a:xfrm>
              <a:off x="570120" y="550688"/>
              <a:ext cx="3124685" cy="932277"/>
            </a:xfrm>
            <a:prstGeom prst="rect">
              <a:avLst/>
            </a:prstGeom>
            <a:noFill/>
            <a:ln>
              <a:noFill/>
            </a:ln>
          </p:spPr>
        </p:pic>
        <p:cxnSp>
          <p:nvCxnSpPr>
            <p:cNvPr id="537" name="Google Shape;537;p40"/>
            <p:cNvCxnSpPr/>
            <p:nvPr/>
          </p:nvCxnSpPr>
          <p:spPr>
            <a:xfrm>
              <a:off x="3807015"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538" name="Google Shape;538;p40"/>
            <p:cNvSpPr txBox="1"/>
            <p:nvPr/>
          </p:nvSpPr>
          <p:spPr>
            <a:xfrm>
              <a:off x="3842604" y="635022"/>
              <a:ext cx="227077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DEPARTMENT OF</a:t>
              </a:r>
              <a:endParaRPr/>
            </a:p>
            <a:p>
              <a:pPr indent="0" lvl="0" marL="0" marR="0" rtl="0" algn="l">
                <a:spcBef>
                  <a:spcPts val="0"/>
                </a:spcBef>
                <a:spcAft>
                  <a:spcPts val="0"/>
                </a:spcAft>
                <a:buNone/>
              </a:pPr>
              <a:r>
                <a:rPr lang="en-US" sz="1000">
                  <a:solidFill>
                    <a:schemeClr val="dk1"/>
                  </a:solidFill>
                  <a:latin typeface="Arial"/>
                  <a:ea typeface="Arial"/>
                  <a:cs typeface="Arial"/>
                  <a:sym typeface="Arial"/>
                </a:rPr>
                <a:t>CIVIL ENGINEERING</a:t>
              </a:r>
              <a:endParaRPr/>
            </a:p>
          </p:txBody>
        </p:sp>
        <p:cxnSp>
          <p:nvCxnSpPr>
            <p:cNvPr id="539" name="Google Shape;539;p40"/>
            <p:cNvCxnSpPr/>
            <p:nvPr/>
          </p:nvCxnSpPr>
          <p:spPr>
            <a:xfrm>
              <a:off x="5231219"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540" name="Google Shape;540;p40"/>
            <p:cNvSpPr txBox="1"/>
            <p:nvPr/>
          </p:nvSpPr>
          <p:spPr>
            <a:xfrm>
              <a:off x="5231219" y="550688"/>
              <a:ext cx="2404713"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Course: Basics of Civil Engineering &amp; Mechanics</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Credits: 3:0:0</a:t>
              </a:r>
              <a:endParaRPr/>
            </a:p>
          </p:txBody>
        </p:sp>
      </p:grpSp>
      <p:sp>
        <p:nvSpPr>
          <p:cNvPr id="541" name="Google Shape;541;p40"/>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None/>
            </a:pPr>
            <a:r>
              <a:rPr b="1" lang="en-US" u="sng">
                <a:latin typeface="Times New Roman"/>
                <a:ea typeface="Times New Roman"/>
                <a:cs typeface="Times New Roman"/>
                <a:sym typeface="Times New Roman"/>
              </a:rPr>
              <a:t>Construction Chemicals</a:t>
            </a:r>
            <a:endParaRPr/>
          </a:p>
          <a:p>
            <a:pPr indent="-342900" lvl="0" marL="342900" rtl="0" algn="just">
              <a:spcBef>
                <a:spcPts val="561"/>
              </a:spcBef>
              <a:spcAft>
                <a:spcPts val="0"/>
              </a:spcAft>
              <a:buClr>
                <a:schemeClr val="dk1"/>
              </a:buClr>
              <a:buSzPct val="100000"/>
              <a:buNone/>
            </a:pPr>
            <a:r>
              <a:rPr lang="en-US"/>
              <a:t>	</a:t>
            </a:r>
            <a:r>
              <a:rPr lang="en-US" sz="3300">
                <a:latin typeface="Times New Roman"/>
                <a:ea typeface="Times New Roman"/>
                <a:cs typeface="Times New Roman"/>
                <a:sym typeface="Times New Roman"/>
              </a:rPr>
              <a:t>Construction chemicals have always been playing important roles in virtually all sorts of construction projects, be it industrial projects, residential building projects, commercial building projects and so on. </a:t>
            </a:r>
            <a:endParaRPr/>
          </a:p>
          <a:p>
            <a:pPr indent="-342900" lvl="0" marL="342900" rtl="0" algn="just">
              <a:spcBef>
                <a:spcPts val="561"/>
              </a:spcBef>
              <a:spcAft>
                <a:spcPts val="0"/>
              </a:spcAft>
              <a:buClr>
                <a:schemeClr val="dk1"/>
              </a:buClr>
              <a:buSzPct val="100000"/>
              <a:buNone/>
            </a:pPr>
            <a:r>
              <a:rPr lang="en-US" sz="3300">
                <a:latin typeface="Times New Roman"/>
                <a:ea typeface="Times New Roman"/>
                <a:cs typeface="Times New Roman"/>
                <a:sym typeface="Times New Roman"/>
              </a:rPr>
              <a:t>    </a:t>
            </a:r>
            <a:endParaRPr/>
          </a:p>
          <a:p>
            <a:pPr indent="-342900" lvl="0" marL="342900" rtl="0" algn="just">
              <a:spcBef>
                <a:spcPts val="561"/>
              </a:spcBef>
              <a:spcAft>
                <a:spcPts val="0"/>
              </a:spcAft>
              <a:buClr>
                <a:schemeClr val="dk1"/>
              </a:buClr>
              <a:buSzPct val="100000"/>
              <a:buNone/>
            </a:pPr>
            <a:r>
              <a:rPr lang="en-US" sz="3300">
                <a:latin typeface="Times New Roman"/>
                <a:ea typeface="Times New Roman"/>
                <a:cs typeface="Times New Roman"/>
                <a:sym typeface="Times New Roman"/>
              </a:rPr>
              <a:t>	These chemicals are often used in various elements of projects in order to achieve various important qualities such as workability, durability etc. Construction chemicals exist in many varieties from a large number of manufacturers worldwide.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grpSp>
        <p:nvGrpSpPr>
          <p:cNvPr id="546" name="Google Shape;546;p41"/>
          <p:cNvGrpSpPr/>
          <p:nvPr/>
        </p:nvGrpSpPr>
        <p:grpSpPr>
          <a:xfrm>
            <a:off x="589860" y="304800"/>
            <a:ext cx="7964280" cy="973312"/>
            <a:chOff x="570120" y="550688"/>
            <a:chExt cx="7065812" cy="932277"/>
          </a:xfrm>
        </p:grpSpPr>
        <p:pic>
          <p:nvPicPr>
            <p:cNvPr descr="Institute of Technology.png" id="547" name="Google Shape;547;p41"/>
            <p:cNvPicPr preferRelativeResize="0"/>
            <p:nvPr/>
          </p:nvPicPr>
          <p:blipFill rotWithShape="1">
            <a:blip r:embed="rId3">
              <a:alphaModFix/>
            </a:blip>
            <a:srcRect b="0" l="0" r="0" t="0"/>
            <a:stretch/>
          </p:blipFill>
          <p:spPr>
            <a:xfrm>
              <a:off x="570120" y="550688"/>
              <a:ext cx="3124685" cy="932277"/>
            </a:xfrm>
            <a:prstGeom prst="rect">
              <a:avLst/>
            </a:prstGeom>
            <a:noFill/>
            <a:ln>
              <a:noFill/>
            </a:ln>
          </p:spPr>
        </p:pic>
        <p:cxnSp>
          <p:nvCxnSpPr>
            <p:cNvPr id="548" name="Google Shape;548;p41"/>
            <p:cNvCxnSpPr/>
            <p:nvPr/>
          </p:nvCxnSpPr>
          <p:spPr>
            <a:xfrm>
              <a:off x="3807015"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549" name="Google Shape;549;p41"/>
            <p:cNvSpPr txBox="1"/>
            <p:nvPr/>
          </p:nvSpPr>
          <p:spPr>
            <a:xfrm>
              <a:off x="3842604" y="635022"/>
              <a:ext cx="227077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DEPARTMENT OF</a:t>
              </a:r>
              <a:endParaRPr/>
            </a:p>
            <a:p>
              <a:pPr indent="0" lvl="0" marL="0" marR="0" rtl="0" algn="l">
                <a:spcBef>
                  <a:spcPts val="0"/>
                </a:spcBef>
                <a:spcAft>
                  <a:spcPts val="0"/>
                </a:spcAft>
                <a:buNone/>
              </a:pPr>
              <a:r>
                <a:rPr lang="en-US" sz="1000">
                  <a:solidFill>
                    <a:schemeClr val="dk1"/>
                  </a:solidFill>
                  <a:latin typeface="Arial"/>
                  <a:ea typeface="Arial"/>
                  <a:cs typeface="Arial"/>
                  <a:sym typeface="Arial"/>
                </a:rPr>
                <a:t>CIVIL ENGINEERING</a:t>
              </a:r>
              <a:endParaRPr/>
            </a:p>
          </p:txBody>
        </p:sp>
        <p:cxnSp>
          <p:nvCxnSpPr>
            <p:cNvPr id="550" name="Google Shape;550;p41"/>
            <p:cNvCxnSpPr/>
            <p:nvPr/>
          </p:nvCxnSpPr>
          <p:spPr>
            <a:xfrm>
              <a:off x="5231219"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551" name="Google Shape;551;p41"/>
            <p:cNvSpPr txBox="1"/>
            <p:nvPr/>
          </p:nvSpPr>
          <p:spPr>
            <a:xfrm>
              <a:off x="5231219" y="550688"/>
              <a:ext cx="2404713"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Course: Basics of Civil Engineering &amp; Mechanics</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Credits: 3:0:0</a:t>
              </a:r>
              <a:endParaRPr/>
            </a:p>
          </p:txBody>
        </p:sp>
      </p:grpSp>
      <p:sp>
        <p:nvSpPr>
          <p:cNvPr id="552" name="Google Shape;552;p41"/>
          <p:cNvSpPr txBox="1"/>
          <p:nvPr>
            <p:ph idx="1" type="body"/>
          </p:nvPr>
        </p:nvSpPr>
        <p:spPr>
          <a:xfrm>
            <a:off x="457200" y="1529080"/>
            <a:ext cx="8382000" cy="5024120"/>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Clr>
                <a:schemeClr val="dk1"/>
              </a:buClr>
              <a:buSzPts val="3200"/>
              <a:buNone/>
            </a:pPr>
            <a:r>
              <a:rPr b="1" lang="en-US" u="sng">
                <a:latin typeface="Times New Roman"/>
                <a:ea typeface="Times New Roman"/>
                <a:cs typeface="Times New Roman"/>
                <a:sym typeface="Times New Roman"/>
              </a:rPr>
              <a:t>Types of Construction Chemicals</a:t>
            </a:r>
            <a:endParaRPr/>
          </a:p>
          <a:p>
            <a:pPr indent="-514350" lvl="0" marL="514350" rtl="0" algn="l">
              <a:spcBef>
                <a:spcPts val="560"/>
              </a:spcBef>
              <a:spcAft>
                <a:spcPts val="0"/>
              </a:spcAft>
              <a:buClr>
                <a:schemeClr val="dk1"/>
              </a:buClr>
              <a:buSzPts val="2800"/>
              <a:buFont typeface="Calibri"/>
              <a:buAutoNum type="arabicPeriod"/>
            </a:pPr>
            <a:r>
              <a:rPr lang="en-US" sz="2800">
                <a:latin typeface="Times New Roman"/>
                <a:ea typeface="Times New Roman"/>
                <a:cs typeface="Times New Roman"/>
                <a:sym typeface="Times New Roman"/>
              </a:rPr>
              <a:t>Concrete Hardeners</a:t>
            </a:r>
            <a:endParaRPr/>
          </a:p>
          <a:p>
            <a:pPr indent="-514350" lvl="0" marL="514350" rtl="0" algn="l">
              <a:spcBef>
                <a:spcPts val="560"/>
              </a:spcBef>
              <a:spcAft>
                <a:spcPts val="0"/>
              </a:spcAft>
              <a:buClr>
                <a:schemeClr val="dk1"/>
              </a:buClr>
              <a:buSzPts val="2800"/>
              <a:buFont typeface="Calibri"/>
              <a:buAutoNum type="arabicPeriod"/>
            </a:pPr>
            <a:r>
              <a:rPr lang="en-US" sz="2800">
                <a:latin typeface="Times New Roman"/>
                <a:ea typeface="Times New Roman"/>
                <a:cs typeface="Times New Roman"/>
                <a:sym typeface="Times New Roman"/>
              </a:rPr>
              <a:t>Protective and Decorative coating</a:t>
            </a:r>
            <a:endParaRPr/>
          </a:p>
          <a:p>
            <a:pPr indent="-514350" lvl="0" marL="514350" rtl="0" algn="l">
              <a:spcBef>
                <a:spcPts val="560"/>
              </a:spcBef>
              <a:spcAft>
                <a:spcPts val="0"/>
              </a:spcAft>
              <a:buClr>
                <a:schemeClr val="dk1"/>
              </a:buClr>
              <a:buSzPts val="2800"/>
              <a:buFont typeface="Calibri"/>
              <a:buAutoNum type="arabicPeriod"/>
            </a:pPr>
            <a:r>
              <a:rPr lang="en-US" sz="2800">
                <a:latin typeface="Times New Roman"/>
                <a:ea typeface="Times New Roman"/>
                <a:cs typeface="Times New Roman"/>
                <a:sym typeface="Times New Roman"/>
              </a:rPr>
              <a:t>Epoxy Coating</a:t>
            </a:r>
            <a:endParaRPr/>
          </a:p>
          <a:p>
            <a:pPr indent="-514350" lvl="0" marL="514350" rtl="0" algn="l">
              <a:spcBef>
                <a:spcPts val="560"/>
              </a:spcBef>
              <a:spcAft>
                <a:spcPts val="0"/>
              </a:spcAft>
              <a:buClr>
                <a:schemeClr val="dk1"/>
              </a:buClr>
              <a:buSzPts val="2800"/>
              <a:buFont typeface="Calibri"/>
              <a:buAutoNum type="arabicPeriod"/>
            </a:pPr>
            <a:r>
              <a:rPr lang="en-US" sz="2800">
                <a:latin typeface="Times New Roman"/>
                <a:ea typeface="Times New Roman"/>
                <a:cs typeface="Times New Roman"/>
                <a:sym typeface="Times New Roman"/>
              </a:rPr>
              <a:t>Mould Releasing Agents</a:t>
            </a:r>
            <a:endParaRPr/>
          </a:p>
          <a:p>
            <a:pPr indent="-514350" lvl="0" marL="514350" rtl="0" algn="l">
              <a:spcBef>
                <a:spcPts val="560"/>
              </a:spcBef>
              <a:spcAft>
                <a:spcPts val="0"/>
              </a:spcAft>
              <a:buClr>
                <a:schemeClr val="dk1"/>
              </a:buClr>
              <a:buSzPts val="2800"/>
              <a:buFont typeface="Calibri"/>
              <a:buAutoNum type="arabicPeriod"/>
            </a:pPr>
            <a:r>
              <a:rPr lang="en-US" sz="2800">
                <a:latin typeface="Times New Roman"/>
                <a:ea typeface="Times New Roman"/>
                <a:cs typeface="Times New Roman"/>
                <a:sym typeface="Times New Roman"/>
              </a:rPr>
              <a:t>Polymer Bonding Agent</a:t>
            </a:r>
            <a:endParaRPr/>
          </a:p>
          <a:p>
            <a:pPr indent="-514350" lvl="0" marL="514350" rtl="0" algn="l">
              <a:spcBef>
                <a:spcPts val="560"/>
              </a:spcBef>
              <a:spcAft>
                <a:spcPts val="0"/>
              </a:spcAft>
              <a:buClr>
                <a:schemeClr val="dk1"/>
              </a:buClr>
              <a:buSzPts val="2800"/>
              <a:buFont typeface="Calibri"/>
              <a:buAutoNum type="arabicPeriod"/>
            </a:pPr>
            <a:r>
              <a:rPr lang="en-US" sz="2800">
                <a:latin typeface="Times New Roman"/>
                <a:ea typeface="Times New Roman"/>
                <a:cs typeface="Times New Roman"/>
                <a:sym typeface="Times New Roman"/>
              </a:rPr>
              <a:t>Ready Mix Plaster</a:t>
            </a:r>
            <a:endParaRPr/>
          </a:p>
          <a:p>
            <a:pPr indent="-514350" lvl="0" marL="514350" rtl="0" algn="l">
              <a:spcBef>
                <a:spcPts val="560"/>
              </a:spcBef>
              <a:spcAft>
                <a:spcPts val="0"/>
              </a:spcAft>
              <a:buClr>
                <a:schemeClr val="dk1"/>
              </a:buClr>
              <a:buSzPts val="2800"/>
              <a:buFont typeface="Calibri"/>
              <a:buAutoNum type="arabicPeriod"/>
            </a:pPr>
            <a:r>
              <a:rPr lang="en-US" sz="2800">
                <a:latin typeface="Times New Roman"/>
                <a:ea typeface="Times New Roman"/>
                <a:cs typeface="Times New Roman"/>
                <a:sym typeface="Times New Roman"/>
              </a:rPr>
              <a:t>Waterproofing Chemicals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42"/>
          <p:cNvSpPr txBox="1"/>
          <p:nvPr>
            <p:ph idx="1" type="body"/>
          </p:nvPr>
        </p:nvSpPr>
        <p:spPr>
          <a:xfrm>
            <a:off x="457200" y="1612046"/>
            <a:ext cx="8229600" cy="5093554"/>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3200"/>
              <a:buNone/>
            </a:pPr>
            <a:r>
              <a:rPr b="1" lang="en-US" u="sng">
                <a:latin typeface="Times New Roman"/>
                <a:ea typeface="Times New Roman"/>
                <a:cs typeface="Times New Roman"/>
                <a:sym typeface="Times New Roman"/>
              </a:rPr>
              <a:t>Carbon Composites</a:t>
            </a:r>
            <a:endParaRPr/>
          </a:p>
          <a:p>
            <a:pPr indent="0" lvl="0" marL="0" rtl="0" algn="just">
              <a:spcBef>
                <a:spcPts val="560"/>
              </a:spcBef>
              <a:spcAft>
                <a:spcPts val="0"/>
              </a:spcAft>
              <a:buClr>
                <a:schemeClr val="dk1"/>
              </a:buClr>
              <a:buSzPts val="2800"/>
              <a:buNone/>
            </a:pPr>
            <a:r>
              <a:rPr lang="en-US" sz="2800">
                <a:latin typeface="Times New Roman"/>
                <a:ea typeface="Times New Roman"/>
                <a:cs typeface="Times New Roman"/>
                <a:sym typeface="Times New Roman"/>
              </a:rPr>
              <a:t>Carbon/carbon composites are special kind of composite that consists of carbon fibers embedded in a carbonaceous matrix.</a:t>
            </a:r>
            <a:endParaRPr/>
          </a:p>
          <a:p>
            <a:pPr indent="0" lvl="0" marL="0" rtl="0" algn="just">
              <a:spcBef>
                <a:spcPts val="640"/>
              </a:spcBef>
              <a:spcAft>
                <a:spcPts val="0"/>
              </a:spcAft>
              <a:buClr>
                <a:schemeClr val="dk1"/>
              </a:buClr>
              <a:buSzPts val="3200"/>
              <a:buNone/>
            </a:pPr>
            <a:r>
              <a:t/>
            </a:r>
            <a:endParaRPr/>
          </a:p>
        </p:txBody>
      </p:sp>
      <p:grpSp>
        <p:nvGrpSpPr>
          <p:cNvPr id="558" name="Google Shape;558;p42"/>
          <p:cNvGrpSpPr/>
          <p:nvPr/>
        </p:nvGrpSpPr>
        <p:grpSpPr>
          <a:xfrm>
            <a:off x="570120" y="550688"/>
            <a:ext cx="7964280" cy="973312"/>
            <a:chOff x="570120" y="550688"/>
            <a:chExt cx="7065812" cy="932277"/>
          </a:xfrm>
        </p:grpSpPr>
        <p:pic>
          <p:nvPicPr>
            <p:cNvPr descr="Institute of Technology.png" id="559" name="Google Shape;559;p42"/>
            <p:cNvPicPr preferRelativeResize="0"/>
            <p:nvPr/>
          </p:nvPicPr>
          <p:blipFill rotWithShape="1">
            <a:blip r:embed="rId3">
              <a:alphaModFix/>
            </a:blip>
            <a:srcRect b="0" l="0" r="0" t="0"/>
            <a:stretch/>
          </p:blipFill>
          <p:spPr>
            <a:xfrm>
              <a:off x="570120" y="550688"/>
              <a:ext cx="3124685" cy="932277"/>
            </a:xfrm>
            <a:prstGeom prst="rect">
              <a:avLst/>
            </a:prstGeom>
            <a:noFill/>
            <a:ln>
              <a:noFill/>
            </a:ln>
          </p:spPr>
        </p:pic>
        <p:cxnSp>
          <p:nvCxnSpPr>
            <p:cNvPr id="560" name="Google Shape;560;p42"/>
            <p:cNvCxnSpPr/>
            <p:nvPr/>
          </p:nvCxnSpPr>
          <p:spPr>
            <a:xfrm>
              <a:off x="3807015"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561" name="Google Shape;561;p42"/>
            <p:cNvSpPr txBox="1"/>
            <p:nvPr/>
          </p:nvSpPr>
          <p:spPr>
            <a:xfrm>
              <a:off x="3842604" y="635022"/>
              <a:ext cx="227077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DEPARTMENT OF</a:t>
              </a:r>
              <a:endParaRPr/>
            </a:p>
            <a:p>
              <a:pPr indent="0" lvl="0" marL="0" marR="0" rtl="0" algn="l">
                <a:spcBef>
                  <a:spcPts val="0"/>
                </a:spcBef>
                <a:spcAft>
                  <a:spcPts val="0"/>
                </a:spcAft>
                <a:buNone/>
              </a:pPr>
              <a:r>
                <a:rPr lang="en-US" sz="1000">
                  <a:solidFill>
                    <a:schemeClr val="dk1"/>
                  </a:solidFill>
                  <a:latin typeface="Arial"/>
                  <a:ea typeface="Arial"/>
                  <a:cs typeface="Arial"/>
                  <a:sym typeface="Arial"/>
                </a:rPr>
                <a:t>CIVIL ENGINEERING</a:t>
              </a:r>
              <a:endParaRPr/>
            </a:p>
          </p:txBody>
        </p:sp>
        <p:cxnSp>
          <p:nvCxnSpPr>
            <p:cNvPr id="562" name="Google Shape;562;p42"/>
            <p:cNvCxnSpPr/>
            <p:nvPr/>
          </p:nvCxnSpPr>
          <p:spPr>
            <a:xfrm>
              <a:off x="5231219"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563" name="Google Shape;563;p42"/>
            <p:cNvSpPr txBox="1"/>
            <p:nvPr/>
          </p:nvSpPr>
          <p:spPr>
            <a:xfrm>
              <a:off x="5231219" y="550688"/>
              <a:ext cx="2404713"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Course: Basics of Civil Engineering &amp; Mechanics</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Credits: 3:0:0</a:t>
              </a:r>
              <a:endParaRPr/>
            </a:p>
          </p:txBody>
        </p:sp>
      </p:grpSp>
      <p:pic>
        <p:nvPicPr>
          <p:cNvPr id="564" name="Google Shape;564;p42"/>
          <p:cNvPicPr preferRelativeResize="0"/>
          <p:nvPr/>
        </p:nvPicPr>
        <p:blipFill>
          <a:blip r:embed="rId4">
            <a:alphaModFix/>
          </a:blip>
          <a:stretch>
            <a:fillRect/>
          </a:stretch>
        </p:blipFill>
        <p:spPr>
          <a:xfrm>
            <a:off x="2627445" y="3623500"/>
            <a:ext cx="3849975" cy="28837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grpSp>
        <p:nvGrpSpPr>
          <p:cNvPr id="569" name="Google Shape;569;p43"/>
          <p:cNvGrpSpPr/>
          <p:nvPr/>
        </p:nvGrpSpPr>
        <p:grpSpPr>
          <a:xfrm>
            <a:off x="697120" y="304800"/>
            <a:ext cx="7964280" cy="973312"/>
            <a:chOff x="570120" y="550688"/>
            <a:chExt cx="7065812" cy="932277"/>
          </a:xfrm>
        </p:grpSpPr>
        <p:pic>
          <p:nvPicPr>
            <p:cNvPr descr="Institute of Technology.png" id="570" name="Google Shape;570;p43"/>
            <p:cNvPicPr preferRelativeResize="0"/>
            <p:nvPr/>
          </p:nvPicPr>
          <p:blipFill rotWithShape="1">
            <a:blip r:embed="rId3">
              <a:alphaModFix/>
            </a:blip>
            <a:srcRect b="0" l="0" r="0" t="0"/>
            <a:stretch/>
          </p:blipFill>
          <p:spPr>
            <a:xfrm>
              <a:off x="570120" y="550688"/>
              <a:ext cx="3124685" cy="932277"/>
            </a:xfrm>
            <a:prstGeom prst="rect">
              <a:avLst/>
            </a:prstGeom>
            <a:noFill/>
            <a:ln>
              <a:noFill/>
            </a:ln>
          </p:spPr>
        </p:pic>
        <p:cxnSp>
          <p:nvCxnSpPr>
            <p:cNvPr id="571" name="Google Shape;571;p43"/>
            <p:cNvCxnSpPr/>
            <p:nvPr/>
          </p:nvCxnSpPr>
          <p:spPr>
            <a:xfrm>
              <a:off x="3807015"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572" name="Google Shape;572;p43"/>
            <p:cNvSpPr txBox="1"/>
            <p:nvPr/>
          </p:nvSpPr>
          <p:spPr>
            <a:xfrm>
              <a:off x="3842604" y="635022"/>
              <a:ext cx="227077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DEPARTMENT OF</a:t>
              </a:r>
              <a:endParaRPr/>
            </a:p>
            <a:p>
              <a:pPr indent="0" lvl="0" marL="0" marR="0" rtl="0" algn="l">
                <a:spcBef>
                  <a:spcPts val="0"/>
                </a:spcBef>
                <a:spcAft>
                  <a:spcPts val="0"/>
                </a:spcAft>
                <a:buNone/>
              </a:pPr>
              <a:r>
                <a:rPr lang="en-US" sz="1000">
                  <a:solidFill>
                    <a:schemeClr val="dk1"/>
                  </a:solidFill>
                  <a:latin typeface="Arial"/>
                  <a:ea typeface="Arial"/>
                  <a:cs typeface="Arial"/>
                  <a:sym typeface="Arial"/>
                </a:rPr>
                <a:t>CIVIL ENGINEERING</a:t>
              </a:r>
              <a:endParaRPr/>
            </a:p>
          </p:txBody>
        </p:sp>
        <p:cxnSp>
          <p:nvCxnSpPr>
            <p:cNvPr id="573" name="Google Shape;573;p43"/>
            <p:cNvCxnSpPr/>
            <p:nvPr/>
          </p:nvCxnSpPr>
          <p:spPr>
            <a:xfrm>
              <a:off x="5231219"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574" name="Google Shape;574;p43"/>
            <p:cNvSpPr txBox="1"/>
            <p:nvPr/>
          </p:nvSpPr>
          <p:spPr>
            <a:xfrm>
              <a:off x="5231219" y="550688"/>
              <a:ext cx="2404713"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Course: Basics of Civil Engineering &amp; Mechanics</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Credits: 3:0:0</a:t>
              </a:r>
              <a:endParaRPr/>
            </a:p>
          </p:txBody>
        </p:sp>
      </p:grpSp>
      <p:sp>
        <p:nvSpPr>
          <p:cNvPr id="575" name="Google Shape;575;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None/>
            </a:pPr>
            <a:r>
              <a:rPr lang="en-US" sz="2800">
                <a:latin typeface="Times New Roman"/>
                <a:ea typeface="Times New Roman"/>
                <a:cs typeface="Times New Roman"/>
                <a:sym typeface="Times New Roman"/>
              </a:rPr>
              <a:t>Properties of carbon-carbon composites material</a:t>
            </a:r>
            <a:endParaRPr/>
          </a:p>
          <a:p>
            <a:pPr indent="-514350" lvl="0" marL="514350" rtl="0" algn="l">
              <a:spcBef>
                <a:spcPts val="560"/>
              </a:spcBef>
              <a:spcAft>
                <a:spcPts val="0"/>
              </a:spcAft>
              <a:buClr>
                <a:schemeClr val="dk1"/>
              </a:buClr>
              <a:buSzPts val="2800"/>
              <a:buFont typeface="Calibri"/>
              <a:buAutoNum type="arabicPeriod"/>
            </a:pPr>
            <a:r>
              <a:rPr lang="en-US" sz="2800">
                <a:latin typeface="Times New Roman"/>
                <a:ea typeface="Times New Roman"/>
                <a:cs typeface="Times New Roman"/>
                <a:sym typeface="Times New Roman"/>
              </a:rPr>
              <a:t>High temperature resistance</a:t>
            </a:r>
            <a:endParaRPr/>
          </a:p>
          <a:p>
            <a:pPr indent="-514350" lvl="0" marL="514350" rtl="0" algn="l">
              <a:spcBef>
                <a:spcPts val="560"/>
              </a:spcBef>
              <a:spcAft>
                <a:spcPts val="0"/>
              </a:spcAft>
              <a:buClr>
                <a:schemeClr val="dk1"/>
              </a:buClr>
              <a:buSzPts val="2800"/>
              <a:buFont typeface="Calibri"/>
              <a:buAutoNum type="arabicPeriod"/>
            </a:pPr>
            <a:r>
              <a:rPr lang="en-US" sz="2800">
                <a:latin typeface="Times New Roman"/>
                <a:ea typeface="Times New Roman"/>
                <a:cs typeface="Times New Roman"/>
                <a:sym typeface="Times New Roman"/>
              </a:rPr>
              <a:t>Thermal shock resistance</a:t>
            </a:r>
            <a:endParaRPr/>
          </a:p>
          <a:p>
            <a:pPr indent="-514350" lvl="0" marL="514350" rtl="0" algn="l">
              <a:spcBef>
                <a:spcPts val="560"/>
              </a:spcBef>
              <a:spcAft>
                <a:spcPts val="0"/>
              </a:spcAft>
              <a:buClr>
                <a:schemeClr val="dk1"/>
              </a:buClr>
              <a:buSzPts val="2800"/>
              <a:buFont typeface="Calibri"/>
              <a:buAutoNum type="arabicPeriod"/>
            </a:pPr>
            <a:r>
              <a:rPr lang="en-US" sz="2800">
                <a:latin typeface="Times New Roman"/>
                <a:ea typeface="Times New Roman"/>
                <a:cs typeface="Times New Roman"/>
                <a:sym typeface="Times New Roman"/>
              </a:rPr>
              <a:t>Low thermal expansion coefficient</a:t>
            </a:r>
            <a:endParaRPr/>
          </a:p>
          <a:p>
            <a:pPr indent="-514350" lvl="0" marL="514350" rtl="0" algn="l">
              <a:spcBef>
                <a:spcPts val="560"/>
              </a:spcBef>
              <a:spcAft>
                <a:spcPts val="0"/>
              </a:spcAft>
              <a:buClr>
                <a:schemeClr val="dk1"/>
              </a:buClr>
              <a:buSzPts val="2800"/>
              <a:buFont typeface="Calibri"/>
              <a:buAutoNum type="arabicPeriod"/>
            </a:pPr>
            <a:r>
              <a:rPr lang="en-US" sz="2800">
                <a:latin typeface="Times New Roman"/>
                <a:ea typeface="Times New Roman"/>
                <a:cs typeface="Times New Roman"/>
                <a:sym typeface="Times New Roman"/>
              </a:rPr>
              <a:t>Small heat capacity</a:t>
            </a:r>
            <a:endParaRPr/>
          </a:p>
          <a:p>
            <a:pPr indent="-514350" lvl="0" marL="514350" rtl="0" algn="l">
              <a:spcBef>
                <a:spcPts val="560"/>
              </a:spcBef>
              <a:spcAft>
                <a:spcPts val="0"/>
              </a:spcAft>
              <a:buClr>
                <a:schemeClr val="dk1"/>
              </a:buClr>
              <a:buSzPts val="2800"/>
              <a:buFont typeface="Calibri"/>
              <a:buAutoNum type="arabicPeriod"/>
            </a:pPr>
            <a:r>
              <a:rPr lang="en-US" sz="2800">
                <a:latin typeface="Times New Roman"/>
                <a:ea typeface="Times New Roman"/>
                <a:cs typeface="Times New Roman"/>
                <a:sym typeface="Times New Roman"/>
              </a:rPr>
              <a:t>Low density</a:t>
            </a:r>
            <a:endParaRPr/>
          </a:p>
          <a:p>
            <a:pPr indent="-514350" lvl="0" marL="514350" rtl="0" algn="l">
              <a:spcBef>
                <a:spcPts val="560"/>
              </a:spcBef>
              <a:spcAft>
                <a:spcPts val="0"/>
              </a:spcAft>
              <a:buClr>
                <a:schemeClr val="dk1"/>
              </a:buClr>
              <a:buSzPts val="2800"/>
              <a:buFont typeface="Calibri"/>
              <a:buAutoNum type="arabicPeriod"/>
            </a:pPr>
            <a:r>
              <a:rPr lang="en-US" sz="2800">
                <a:latin typeface="Times New Roman"/>
                <a:ea typeface="Times New Roman"/>
                <a:cs typeface="Times New Roman"/>
                <a:sym typeface="Times New Roman"/>
              </a:rPr>
              <a:t>Excellent corrosion resistance and radiation performance.</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grpSp>
        <p:nvGrpSpPr>
          <p:cNvPr id="580" name="Google Shape;580;p44"/>
          <p:cNvGrpSpPr/>
          <p:nvPr/>
        </p:nvGrpSpPr>
        <p:grpSpPr>
          <a:xfrm>
            <a:off x="627960" y="257175"/>
            <a:ext cx="7964280" cy="973312"/>
            <a:chOff x="570120" y="550688"/>
            <a:chExt cx="7065812" cy="932277"/>
          </a:xfrm>
        </p:grpSpPr>
        <p:pic>
          <p:nvPicPr>
            <p:cNvPr descr="Institute of Technology.png" id="581" name="Google Shape;581;p44"/>
            <p:cNvPicPr preferRelativeResize="0"/>
            <p:nvPr/>
          </p:nvPicPr>
          <p:blipFill rotWithShape="1">
            <a:blip r:embed="rId3">
              <a:alphaModFix/>
            </a:blip>
            <a:srcRect b="0" l="0" r="0" t="0"/>
            <a:stretch/>
          </p:blipFill>
          <p:spPr>
            <a:xfrm>
              <a:off x="570120" y="550688"/>
              <a:ext cx="3124685" cy="932277"/>
            </a:xfrm>
            <a:prstGeom prst="rect">
              <a:avLst/>
            </a:prstGeom>
            <a:noFill/>
            <a:ln>
              <a:noFill/>
            </a:ln>
          </p:spPr>
        </p:pic>
        <p:cxnSp>
          <p:nvCxnSpPr>
            <p:cNvPr id="582" name="Google Shape;582;p44"/>
            <p:cNvCxnSpPr/>
            <p:nvPr/>
          </p:nvCxnSpPr>
          <p:spPr>
            <a:xfrm>
              <a:off x="3807015"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583" name="Google Shape;583;p44"/>
            <p:cNvSpPr txBox="1"/>
            <p:nvPr/>
          </p:nvSpPr>
          <p:spPr>
            <a:xfrm>
              <a:off x="3842604" y="635022"/>
              <a:ext cx="227077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DEPARTMENT OF</a:t>
              </a:r>
              <a:endParaRPr/>
            </a:p>
            <a:p>
              <a:pPr indent="0" lvl="0" marL="0" marR="0" rtl="0" algn="l">
                <a:spcBef>
                  <a:spcPts val="0"/>
                </a:spcBef>
                <a:spcAft>
                  <a:spcPts val="0"/>
                </a:spcAft>
                <a:buNone/>
              </a:pPr>
              <a:r>
                <a:rPr lang="en-US" sz="1000">
                  <a:solidFill>
                    <a:schemeClr val="dk1"/>
                  </a:solidFill>
                  <a:latin typeface="Arial"/>
                  <a:ea typeface="Arial"/>
                  <a:cs typeface="Arial"/>
                  <a:sym typeface="Arial"/>
                </a:rPr>
                <a:t>CIVIL ENGINEERING</a:t>
              </a:r>
              <a:endParaRPr/>
            </a:p>
          </p:txBody>
        </p:sp>
        <p:cxnSp>
          <p:nvCxnSpPr>
            <p:cNvPr id="584" name="Google Shape;584;p44"/>
            <p:cNvCxnSpPr/>
            <p:nvPr/>
          </p:nvCxnSpPr>
          <p:spPr>
            <a:xfrm>
              <a:off x="5231219"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585" name="Google Shape;585;p44"/>
            <p:cNvSpPr txBox="1"/>
            <p:nvPr/>
          </p:nvSpPr>
          <p:spPr>
            <a:xfrm>
              <a:off x="5231219" y="550688"/>
              <a:ext cx="2404713"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Course: Basics of Civil Engineering &amp; Mechanics</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Credits: 3:0:0</a:t>
              </a:r>
              <a:endParaRPr/>
            </a:p>
          </p:txBody>
        </p:sp>
      </p:grpSp>
      <p:pic>
        <p:nvPicPr>
          <p:cNvPr id="586" name="Google Shape;586;p44"/>
          <p:cNvPicPr preferRelativeResize="0"/>
          <p:nvPr/>
        </p:nvPicPr>
        <p:blipFill rotWithShape="1">
          <a:blip r:embed="rId4">
            <a:alphaModFix/>
          </a:blip>
          <a:srcRect b="0" l="0" r="0" t="0"/>
          <a:stretch/>
        </p:blipFill>
        <p:spPr>
          <a:xfrm>
            <a:off x="914400" y="1472314"/>
            <a:ext cx="7391400" cy="512851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grpSp>
        <p:nvGrpSpPr>
          <p:cNvPr id="591" name="Google Shape;591;p45"/>
          <p:cNvGrpSpPr/>
          <p:nvPr/>
        </p:nvGrpSpPr>
        <p:grpSpPr>
          <a:xfrm>
            <a:off x="589860" y="169688"/>
            <a:ext cx="7964280" cy="973312"/>
            <a:chOff x="570120" y="550688"/>
            <a:chExt cx="7065812" cy="932277"/>
          </a:xfrm>
        </p:grpSpPr>
        <p:pic>
          <p:nvPicPr>
            <p:cNvPr descr="Institute of Technology.png" id="592" name="Google Shape;592;p45"/>
            <p:cNvPicPr preferRelativeResize="0"/>
            <p:nvPr/>
          </p:nvPicPr>
          <p:blipFill rotWithShape="1">
            <a:blip r:embed="rId3">
              <a:alphaModFix/>
            </a:blip>
            <a:srcRect b="0" l="0" r="0" t="0"/>
            <a:stretch/>
          </p:blipFill>
          <p:spPr>
            <a:xfrm>
              <a:off x="570120" y="550688"/>
              <a:ext cx="3124685" cy="932277"/>
            </a:xfrm>
            <a:prstGeom prst="rect">
              <a:avLst/>
            </a:prstGeom>
            <a:noFill/>
            <a:ln>
              <a:noFill/>
            </a:ln>
          </p:spPr>
        </p:pic>
        <p:cxnSp>
          <p:nvCxnSpPr>
            <p:cNvPr id="593" name="Google Shape;593;p45"/>
            <p:cNvCxnSpPr/>
            <p:nvPr/>
          </p:nvCxnSpPr>
          <p:spPr>
            <a:xfrm>
              <a:off x="3807015"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594" name="Google Shape;594;p45"/>
            <p:cNvSpPr txBox="1"/>
            <p:nvPr/>
          </p:nvSpPr>
          <p:spPr>
            <a:xfrm>
              <a:off x="3842604" y="635022"/>
              <a:ext cx="227077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DEPARTMENT OF</a:t>
              </a:r>
              <a:endParaRPr/>
            </a:p>
            <a:p>
              <a:pPr indent="0" lvl="0" marL="0" marR="0" rtl="0" algn="l">
                <a:spcBef>
                  <a:spcPts val="0"/>
                </a:spcBef>
                <a:spcAft>
                  <a:spcPts val="0"/>
                </a:spcAft>
                <a:buNone/>
              </a:pPr>
              <a:r>
                <a:rPr lang="en-US" sz="1000">
                  <a:solidFill>
                    <a:schemeClr val="dk1"/>
                  </a:solidFill>
                  <a:latin typeface="Arial"/>
                  <a:ea typeface="Arial"/>
                  <a:cs typeface="Arial"/>
                  <a:sym typeface="Arial"/>
                </a:rPr>
                <a:t>CIVIL ENGINEERING</a:t>
              </a:r>
              <a:endParaRPr/>
            </a:p>
          </p:txBody>
        </p:sp>
        <p:cxnSp>
          <p:nvCxnSpPr>
            <p:cNvPr id="595" name="Google Shape;595;p45"/>
            <p:cNvCxnSpPr/>
            <p:nvPr/>
          </p:nvCxnSpPr>
          <p:spPr>
            <a:xfrm>
              <a:off x="5231219"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596" name="Google Shape;596;p45"/>
            <p:cNvSpPr txBox="1"/>
            <p:nvPr/>
          </p:nvSpPr>
          <p:spPr>
            <a:xfrm>
              <a:off x="5231219" y="550688"/>
              <a:ext cx="2404713"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Course: Basics of Civil Engineering &amp; Mechanics</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Credits: 3:0:0</a:t>
              </a:r>
              <a:endParaRPr/>
            </a:p>
          </p:txBody>
        </p:sp>
      </p:grpSp>
      <p:sp>
        <p:nvSpPr>
          <p:cNvPr id="597" name="Google Shape;597;p45"/>
          <p:cNvSpPr txBox="1"/>
          <p:nvPr>
            <p:ph idx="1" type="body"/>
          </p:nvPr>
        </p:nvSpPr>
        <p:spPr>
          <a:xfrm>
            <a:off x="309300" y="1231046"/>
            <a:ext cx="8229600" cy="53340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None/>
            </a:pPr>
            <a:r>
              <a:rPr b="1" lang="en-US" sz="4100" u="sng">
                <a:latin typeface="Times New Roman"/>
                <a:ea typeface="Times New Roman"/>
                <a:cs typeface="Times New Roman"/>
                <a:sym typeface="Times New Roman"/>
              </a:rPr>
              <a:t>Plastic in Construction</a:t>
            </a:r>
            <a:endParaRPr/>
          </a:p>
          <a:p>
            <a:pPr indent="-342900" lvl="0" marL="342900" rtl="0" algn="l">
              <a:spcBef>
                <a:spcPts val="574"/>
              </a:spcBef>
              <a:spcAft>
                <a:spcPts val="0"/>
              </a:spcAft>
              <a:buClr>
                <a:schemeClr val="dk1"/>
              </a:buClr>
              <a:buSzPct val="100000"/>
              <a:buNone/>
            </a:pPr>
            <a:r>
              <a:rPr b="1" lang="en-US" sz="4100">
                <a:latin typeface="Times New Roman"/>
                <a:ea typeface="Times New Roman"/>
                <a:cs typeface="Times New Roman"/>
                <a:sym typeface="Times New Roman"/>
              </a:rPr>
              <a:t>Properties</a:t>
            </a:r>
            <a:endParaRPr/>
          </a:p>
          <a:p>
            <a:pPr indent="-342900" lvl="0" marL="342900" rtl="0" algn="l">
              <a:spcBef>
                <a:spcPts val="574"/>
              </a:spcBef>
              <a:spcAft>
                <a:spcPts val="0"/>
              </a:spcAft>
              <a:buClr>
                <a:schemeClr val="dk1"/>
              </a:buClr>
              <a:buSzPct val="100000"/>
              <a:buChar char="•"/>
            </a:pPr>
            <a:r>
              <a:rPr lang="en-US" sz="4100">
                <a:latin typeface="Times New Roman"/>
                <a:ea typeface="Times New Roman"/>
                <a:cs typeface="Times New Roman"/>
                <a:sym typeface="Times New Roman"/>
              </a:rPr>
              <a:t>Appearance</a:t>
            </a:r>
            <a:endParaRPr/>
          </a:p>
          <a:p>
            <a:pPr indent="-342900" lvl="0" marL="342900" rtl="0" algn="l">
              <a:spcBef>
                <a:spcPts val="574"/>
              </a:spcBef>
              <a:spcAft>
                <a:spcPts val="0"/>
              </a:spcAft>
              <a:buClr>
                <a:schemeClr val="dk1"/>
              </a:buClr>
              <a:buSzPct val="100000"/>
              <a:buChar char="•"/>
            </a:pPr>
            <a:r>
              <a:rPr lang="en-US" sz="4100">
                <a:latin typeface="Times New Roman"/>
                <a:ea typeface="Times New Roman"/>
                <a:cs typeface="Times New Roman"/>
                <a:sym typeface="Times New Roman"/>
              </a:rPr>
              <a:t>Chemical resistance</a:t>
            </a:r>
            <a:endParaRPr/>
          </a:p>
          <a:p>
            <a:pPr indent="-342900" lvl="0" marL="342900" rtl="0" algn="l">
              <a:spcBef>
                <a:spcPts val="574"/>
              </a:spcBef>
              <a:spcAft>
                <a:spcPts val="0"/>
              </a:spcAft>
              <a:buClr>
                <a:schemeClr val="dk1"/>
              </a:buClr>
              <a:buSzPct val="100000"/>
              <a:buChar char="•"/>
            </a:pPr>
            <a:r>
              <a:rPr lang="en-US" sz="4100">
                <a:latin typeface="Times New Roman"/>
                <a:ea typeface="Times New Roman"/>
                <a:cs typeface="Times New Roman"/>
                <a:sym typeface="Times New Roman"/>
              </a:rPr>
              <a:t>Dimensional stability</a:t>
            </a:r>
            <a:endParaRPr/>
          </a:p>
          <a:p>
            <a:pPr indent="-342900" lvl="0" marL="342900" rtl="0" algn="l">
              <a:spcBef>
                <a:spcPts val="574"/>
              </a:spcBef>
              <a:spcAft>
                <a:spcPts val="0"/>
              </a:spcAft>
              <a:buClr>
                <a:schemeClr val="dk1"/>
              </a:buClr>
              <a:buSzPct val="100000"/>
              <a:buChar char="•"/>
            </a:pPr>
            <a:r>
              <a:rPr lang="en-US" sz="4100">
                <a:latin typeface="Times New Roman"/>
                <a:ea typeface="Times New Roman"/>
                <a:cs typeface="Times New Roman"/>
                <a:sym typeface="Times New Roman"/>
              </a:rPr>
              <a:t>Ductility</a:t>
            </a:r>
            <a:endParaRPr/>
          </a:p>
          <a:p>
            <a:pPr indent="-342900" lvl="0" marL="342900" rtl="0" algn="l">
              <a:spcBef>
                <a:spcPts val="574"/>
              </a:spcBef>
              <a:spcAft>
                <a:spcPts val="0"/>
              </a:spcAft>
              <a:buClr>
                <a:schemeClr val="dk1"/>
              </a:buClr>
              <a:buSzPct val="100000"/>
              <a:buChar char="•"/>
            </a:pPr>
            <a:r>
              <a:rPr lang="en-US" sz="4100">
                <a:latin typeface="Times New Roman"/>
                <a:ea typeface="Times New Roman"/>
                <a:cs typeface="Times New Roman"/>
                <a:sym typeface="Times New Roman"/>
              </a:rPr>
              <a:t>Durability</a:t>
            </a:r>
            <a:endParaRPr/>
          </a:p>
          <a:p>
            <a:pPr indent="-342900" lvl="0" marL="342900" rtl="0" algn="l">
              <a:spcBef>
                <a:spcPts val="574"/>
              </a:spcBef>
              <a:spcAft>
                <a:spcPts val="0"/>
              </a:spcAft>
              <a:buClr>
                <a:schemeClr val="dk1"/>
              </a:buClr>
              <a:buSzPct val="100000"/>
              <a:buChar char="•"/>
            </a:pPr>
            <a:r>
              <a:rPr lang="en-US" sz="4100">
                <a:latin typeface="Times New Roman"/>
                <a:ea typeface="Times New Roman"/>
                <a:cs typeface="Times New Roman"/>
                <a:sym typeface="Times New Roman"/>
              </a:rPr>
              <a:t>Electric insulation</a:t>
            </a:r>
            <a:endParaRPr/>
          </a:p>
          <a:p>
            <a:pPr indent="-342900" lvl="0" marL="342900" rtl="0" algn="l">
              <a:spcBef>
                <a:spcPts val="574"/>
              </a:spcBef>
              <a:spcAft>
                <a:spcPts val="0"/>
              </a:spcAft>
              <a:buClr>
                <a:schemeClr val="dk1"/>
              </a:buClr>
              <a:buSzPct val="100000"/>
              <a:buChar char="•"/>
            </a:pPr>
            <a:r>
              <a:rPr lang="en-US" sz="4100">
                <a:latin typeface="Times New Roman"/>
                <a:ea typeface="Times New Roman"/>
                <a:cs typeface="Times New Roman"/>
                <a:sym typeface="Times New Roman"/>
              </a:rPr>
              <a:t>Finishing</a:t>
            </a:r>
            <a:endParaRPr/>
          </a:p>
          <a:p>
            <a:pPr indent="-342900" lvl="0" marL="342900" rtl="0" algn="l">
              <a:spcBef>
                <a:spcPts val="574"/>
              </a:spcBef>
              <a:spcAft>
                <a:spcPts val="0"/>
              </a:spcAft>
              <a:buClr>
                <a:schemeClr val="dk1"/>
              </a:buClr>
              <a:buSzPct val="100000"/>
              <a:buChar char="•"/>
            </a:pPr>
            <a:r>
              <a:rPr lang="en-US" sz="4100">
                <a:latin typeface="Times New Roman"/>
                <a:ea typeface="Times New Roman"/>
                <a:cs typeface="Times New Roman"/>
                <a:sym typeface="Times New Roman"/>
              </a:rPr>
              <a:t>Fire resistance</a:t>
            </a:r>
            <a:endParaRPr/>
          </a:p>
          <a:p>
            <a:pPr indent="-342900" lvl="0" marL="342900" rtl="0" algn="l">
              <a:spcBef>
                <a:spcPts val="574"/>
              </a:spcBef>
              <a:spcAft>
                <a:spcPts val="0"/>
              </a:spcAft>
              <a:buClr>
                <a:schemeClr val="dk1"/>
              </a:buClr>
              <a:buSzPct val="100000"/>
              <a:buChar char="•"/>
            </a:pPr>
            <a:r>
              <a:rPr lang="en-US" sz="4100">
                <a:latin typeface="Times New Roman"/>
                <a:ea typeface="Times New Roman"/>
                <a:cs typeface="Times New Roman"/>
                <a:sym typeface="Times New Roman"/>
              </a:rPr>
              <a:t>Fixing</a:t>
            </a:r>
            <a:endParaRPr/>
          </a:p>
          <a:p>
            <a:pPr indent="-342900" lvl="0" marL="342900" rtl="0" algn="l">
              <a:spcBef>
                <a:spcPts val="574"/>
              </a:spcBef>
              <a:spcAft>
                <a:spcPts val="0"/>
              </a:spcAft>
              <a:buClr>
                <a:schemeClr val="dk1"/>
              </a:buClr>
              <a:buSzPct val="100000"/>
              <a:buChar char="•"/>
            </a:pPr>
            <a:r>
              <a:rPr lang="en-US" sz="4100">
                <a:latin typeface="Times New Roman"/>
                <a:ea typeface="Times New Roman"/>
                <a:cs typeface="Times New Roman"/>
                <a:sym typeface="Times New Roman"/>
              </a:rPr>
              <a:t>Humidity</a:t>
            </a:r>
            <a:endParaRPr/>
          </a:p>
          <a:p>
            <a:pPr indent="-200660" lvl="0" marL="342900" rtl="0" algn="l">
              <a:spcBef>
                <a:spcPts val="448"/>
              </a:spcBef>
              <a:spcAft>
                <a:spcPts val="0"/>
              </a:spcAft>
              <a:buClr>
                <a:schemeClr val="dk1"/>
              </a:buClr>
              <a:buSzPct val="100000"/>
              <a:buNone/>
            </a:pPr>
            <a:r>
              <a:t/>
            </a:r>
            <a:endParaRPr/>
          </a:p>
        </p:txBody>
      </p:sp>
      <p:pic>
        <p:nvPicPr>
          <p:cNvPr descr="Plastic as a Construction Material" id="598" name="Google Shape;598;p45"/>
          <p:cNvPicPr preferRelativeResize="0"/>
          <p:nvPr/>
        </p:nvPicPr>
        <p:blipFill rotWithShape="1">
          <a:blip r:embed="rId4">
            <a:alphaModFix/>
          </a:blip>
          <a:srcRect b="0" l="0" r="0" t="0"/>
          <a:stretch/>
        </p:blipFill>
        <p:spPr>
          <a:xfrm>
            <a:off x="6019800" y="1371600"/>
            <a:ext cx="3124200" cy="1676400"/>
          </a:xfrm>
          <a:prstGeom prst="rect">
            <a:avLst/>
          </a:prstGeom>
          <a:noFill/>
          <a:ln>
            <a:noFill/>
          </a:ln>
        </p:spPr>
      </p:pic>
      <p:pic>
        <p:nvPicPr>
          <p:cNvPr descr="Durability of Plastics" id="599" name="Google Shape;599;p45"/>
          <p:cNvPicPr preferRelativeResize="0"/>
          <p:nvPr/>
        </p:nvPicPr>
        <p:blipFill rotWithShape="1">
          <a:blip r:embed="rId5">
            <a:alphaModFix/>
          </a:blip>
          <a:srcRect b="0" l="0" r="0" t="0"/>
          <a:stretch/>
        </p:blipFill>
        <p:spPr>
          <a:xfrm>
            <a:off x="6070600" y="3200400"/>
            <a:ext cx="3048000" cy="1676400"/>
          </a:xfrm>
          <a:prstGeom prst="rect">
            <a:avLst/>
          </a:prstGeom>
          <a:noFill/>
          <a:ln>
            <a:noFill/>
          </a:ln>
        </p:spPr>
      </p:pic>
      <p:pic>
        <p:nvPicPr>
          <p:cNvPr descr="Properties of Plastics as a Construction Material" id="600" name="Google Shape;600;p45"/>
          <p:cNvPicPr preferRelativeResize="0"/>
          <p:nvPr/>
        </p:nvPicPr>
        <p:blipFill rotWithShape="1">
          <a:blip r:embed="rId6">
            <a:alphaModFix/>
          </a:blip>
          <a:srcRect b="0" l="0" r="0" t="0"/>
          <a:stretch/>
        </p:blipFill>
        <p:spPr>
          <a:xfrm>
            <a:off x="6089014" y="4876800"/>
            <a:ext cx="3054986" cy="1828800"/>
          </a:xfrm>
          <a:prstGeom prst="rect">
            <a:avLst/>
          </a:prstGeom>
          <a:noFill/>
          <a:ln>
            <a:noFill/>
          </a:ln>
        </p:spPr>
      </p:pic>
      <p:pic>
        <p:nvPicPr>
          <p:cNvPr descr="PROPERTIES OF PLASTICS AS CONSTRUCTION MATERIAL" id="601" name="Google Shape;601;p45"/>
          <p:cNvPicPr preferRelativeResize="0"/>
          <p:nvPr/>
        </p:nvPicPr>
        <p:blipFill rotWithShape="1">
          <a:blip r:embed="rId7">
            <a:alphaModFix/>
          </a:blip>
          <a:srcRect b="0" l="0" r="0" t="0"/>
          <a:stretch/>
        </p:blipFill>
        <p:spPr>
          <a:xfrm>
            <a:off x="3276600" y="4953000"/>
            <a:ext cx="2590800" cy="165734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46"/>
          <p:cNvSpPr txBox="1"/>
          <p:nvPr>
            <p:ph idx="1" type="body"/>
          </p:nvPr>
        </p:nvSpPr>
        <p:spPr>
          <a:xfrm>
            <a:off x="324540" y="1371238"/>
            <a:ext cx="8667060" cy="518196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b="1" lang="en-US" u="sng">
                <a:latin typeface="Times New Roman"/>
                <a:ea typeface="Times New Roman"/>
                <a:cs typeface="Times New Roman"/>
                <a:sym typeface="Times New Roman"/>
              </a:rPr>
              <a:t>Applications of Plastic in Construction Industry</a:t>
            </a:r>
            <a:endParaRPr/>
          </a:p>
          <a:p>
            <a:pPr indent="-342900" lvl="0" marL="342900" rtl="0" algn="just">
              <a:spcBef>
                <a:spcPts val="560"/>
              </a:spcBef>
              <a:spcAft>
                <a:spcPts val="0"/>
              </a:spcAft>
              <a:buClr>
                <a:schemeClr val="dk1"/>
              </a:buClr>
              <a:buSzPts val="2800"/>
              <a:buChar char="•"/>
            </a:pPr>
            <a:r>
              <a:rPr lang="en-US" sz="2800">
                <a:latin typeface="Times New Roman"/>
                <a:ea typeface="Times New Roman"/>
                <a:cs typeface="Times New Roman"/>
                <a:sym typeface="Times New Roman"/>
              </a:rPr>
              <a:t>Facade panels, exterior covering, carpentry</a:t>
            </a:r>
            <a:endParaRPr/>
          </a:p>
          <a:p>
            <a:pPr indent="-342900" lvl="0" marL="342900" rtl="0" algn="just">
              <a:spcBef>
                <a:spcPts val="560"/>
              </a:spcBef>
              <a:spcAft>
                <a:spcPts val="0"/>
              </a:spcAft>
              <a:buClr>
                <a:schemeClr val="dk1"/>
              </a:buClr>
              <a:buSzPts val="2800"/>
              <a:buChar char="•"/>
            </a:pPr>
            <a:r>
              <a:rPr lang="en-US" sz="2800">
                <a:latin typeface="Times New Roman"/>
                <a:ea typeface="Times New Roman"/>
                <a:cs typeface="Times New Roman"/>
                <a:sym typeface="Times New Roman"/>
              </a:rPr>
              <a:t>Interior Covering, Floors, Walls, Ceilings, Doors, Partitions </a:t>
            </a:r>
            <a:endParaRPr/>
          </a:p>
          <a:p>
            <a:pPr indent="-342900" lvl="0" marL="342900" rtl="0" algn="just">
              <a:spcBef>
                <a:spcPts val="560"/>
              </a:spcBef>
              <a:spcAft>
                <a:spcPts val="0"/>
              </a:spcAft>
              <a:buClr>
                <a:schemeClr val="dk1"/>
              </a:buClr>
              <a:buSzPts val="2800"/>
              <a:buChar char="•"/>
            </a:pPr>
            <a:r>
              <a:rPr lang="en-US" sz="2800">
                <a:latin typeface="Times New Roman"/>
                <a:ea typeface="Times New Roman"/>
                <a:cs typeface="Times New Roman"/>
                <a:sym typeface="Times New Roman"/>
              </a:rPr>
              <a:t>Sanitary Equipment and Piping</a:t>
            </a:r>
            <a:endParaRPr/>
          </a:p>
          <a:p>
            <a:pPr indent="-3429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t/>
            </a:r>
            <a:endParaRPr/>
          </a:p>
        </p:txBody>
      </p:sp>
      <p:grpSp>
        <p:nvGrpSpPr>
          <p:cNvPr id="607" name="Google Shape;607;p46"/>
          <p:cNvGrpSpPr/>
          <p:nvPr/>
        </p:nvGrpSpPr>
        <p:grpSpPr>
          <a:xfrm>
            <a:off x="589860" y="304800"/>
            <a:ext cx="7964280" cy="973312"/>
            <a:chOff x="570120" y="550688"/>
            <a:chExt cx="7065812" cy="932277"/>
          </a:xfrm>
        </p:grpSpPr>
        <p:pic>
          <p:nvPicPr>
            <p:cNvPr descr="Institute of Technology.png" id="608" name="Google Shape;608;p46"/>
            <p:cNvPicPr preferRelativeResize="0"/>
            <p:nvPr/>
          </p:nvPicPr>
          <p:blipFill rotWithShape="1">
            <a:blip r:embed="rId3">
              <a:alphaModFix/>
            </a:blip>
            <a:srcRect b="0" l="0" r="0" t="0"/>
            <a:stretch/>
          </p:blipFill>
          <p:spPr>
            <a:xfrm>
              <a:off x="570120" y="550688"/>
              <a:ext cx="3124685" cy="932277"/>
            </a:xfrm>
            <a:prstGeom prst="rect">
              <a:avLst/>
            </a:prstGeom>
            <a:noFill/>
            <a:ln>
              <a:noFill/>
            </a:ln>
          </p:spPr>
        </p:pic>
        <p:cxnSp>
          <p:nvCxnSpPr>
            <p:cNvPr id="609" name="Google Shape;609;p46"/>
            <p:cNvCxnSpPr/>
            <p:nvPr/>
          </p:nvCxnSpPr>
          <p:spPr>
            <a:xfrm>
              <a:off x="3807015"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610" name="Google Shape;610;p46"/>
            <p:cNvSpPr txBox="1"/>
            <p:nvPr/>
          </p:nvSpPr>
          <p:spPr>
            <a:xfrm>
              <a:off x="3842604" y="635022"/>
              <a:ext cx="227077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DEPARTMENT OF</a:t>
              </a:r>
              <a:endParaRPr/>
            </a:p>
            <a:p>
              <a:pPr indent="0" lvl="0" marL="0" marR="0" rtl="0" algn="l">
                <a:spcBef>
                  <a:spcPts val="0"/>
                </a:spcBef>
                <a:spcAft>
                  <a:spcPts val="0"/>
                </a:spcAft>
                <a:buNone/>
              </a:pPr>
              <a:r>
                <a:rPr lang="en-US" sz="1000">
                  <a:solidFill>
                    <a:schemeClr val="dk1"/>
                  </a:solidFill>
                  <a:latin typeface="Arial"/>
                  <a:ea typeface="Arial"/>
                  <a:cs typeface="Arial"/>
                  <a:sym typeface="Arial"/>
                </a:rPr>
                <a:t>CIVIL ENGINEERING</a:t>
              </a:r>
              <a:endParaRPr/>
            </a:p>
          </p:txBody>
        </p:sp>
        <p:cxnSp>
          <p:nvCxnSpPr>
            <p:cNvPr id="611" name="Google Shape;611;p46"/>
            <p:cNvCxnSpPr/>
            <p:nvPr/>
          </p:nvCxnSpPr>
          <p:spPr>
            <a:xfrm>
              <a:off x="5231219"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612" name="Google Shape;612;p46"/>
            <p:cNvSpPr txBox="1"/>
            <p:nvPr/>
          </p:nvSpPr>
          <p:spPr>
            <a:xfrm>
              <a:off x="5231219" y="550688"/>
              <a:ext cx="2404713"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Course: Basics of Civil Engineering &amp; Mechanics</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Credits: 3:0:0</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
          <p:cNvSpPr txBox="1"/>
          <p:nvPr>
            <p:ph idx="1" type="body"/>
          </p:nvPr>
        </p:nvSpPr>
        <p:spPr>
          <a:xfrm>
            <a:off x="457200" y="1354312"/>
            <a:ext cx="8229600" cy="51054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ctr">
              <a:spcBef>
                <a:spcPts val="0"/>
              </a:spcBef>
              <a:spcAft>
                <a:spcPts val="0"/>
              </a:spcAft>
              <a:buClr>
                <a:schemeClr val="dk1"/>
              </a:buClr>
              <a:buSzPct val="100000"/>
              <a:buNone/>
            </a:pPr>
            <a:r>
              <a:rPr b="1" lang="en-US" sz="4000">
                <a:latin typeface="Times New Roman"/>
                <a:ea typeface="Times New Roman"/>
                <a:cs typeface="Times New Roman"/>
                <a:sym typeface="Times New Roman"/>
              </a:rPr>
              <a:t>Classification of Bricks</a:t>
            </a:r>
            <a:endParaRPr/>
          </a:p>
          <a:p>
            <a:pPr indent="-201930" lvl="0" marL="342900" rtl="0" algn="just">
              <a:spcBef>
                <a:spcPts val="444"/>
              </a:spcBef>
              <a:spcAft>
                <a:spcPts val="0"/>
              </a:spcAft>
              <a:buClr>
                <a:schemeClr val="dk1"/>
              </a:buClr>
              <a:buSzPct val="100000"/>
              <a:buNone/>
            </a:pPr>
            <a:r>
              <a:t/>
            </a:r>
            <a:endParaRPr sz="2400">
              <a:latin typeface="Times New Roman"/>
              <a:ea typeface="Times New Roman"/>
              <a:cs typeface="Times New Roman"/>
              <a:sym typeface="Times New Roman"/>
            </a:endParaRPr>
          </a:p>
          <a:p>
            <a:pPr indent="0" lvl="0" marL="0" rtl="0" algn="just">
              <a:spcBef>
                <a:spcPts val="481"/>
              </a:spcBef>
              <a:spcAft>
                <a:spcPts val="0"/>
              </a:spcAft>
              <a:buClr>
                <a:schemeClr val="dk1"/>
              </a:buClr>
              <a:buSzPct val="100000"/>
              <a:buNone/>
            </a:pPr>
            <a:r>
              <a:rPr lang="en-US" sz="2600">
                <a:latin typeface="Times New Roman"/>
                <a:ea typeface="Times New Roman"/>
                <a:cs typeface="Times New Roman"/>
                <a:sym typeface="Times New Roman"/>
              </a:rPr>
              <a:t>Based on the manufacturing process, bricks are broadly classified into two types, </a:t>
            </a:r>
            <a:endParaRPr/>
          </a:p>
          <a:p>
            <a:pPr indent="0" lvl="0" marL="0" rtl="0" algn="just">
              <a:spcBef>
                <a:spcPts val="481"/>
              </a:spcBef>
              <a:spcAft>
                <a:spcPts val="0"/>
              </a:spcAft>
              <a:buClr>
                <a:schemeClr val="dk1"/>
              </a:buClr>
              <a:buSzPct val="100000"/>
              <a:buNone/>
            </a:pPr>
            <a:r>
              <a:t/>
            </a:r>
            <a:endParaRPr sz="2600">
              <a:latin typeface="Times New Roman"/>
              <a:ea typeface="Times New Roman"/>
              <a:cs typeface="Times New Roman"/>
              <a:sym typeface="Times New Roman"/>
            </a:endParaRPr>
          </a:p>
          <a:p>
            <a:pPr indent="-457200" lvl="0" marL="457200" rtl="0" algn="just">
              <a:spcBef>
                <a:spcPts val="481"/>
              </a:spcBef>
              <a:spcAft>
                <a:spcPts val="0"/>
              </a:spcAft>
              <a:buClr>
                <a:schemeClr val="dk1"/>
              </a:buClr>
              <a:buSzPct val="100000"/>
              <a:buFont typeface="Calibri"/>
              <a:buAutoNum type="arabicPeriod"/>
            </a:pPr>
            <a:r>
              <a:rPr lang="en-US" sz="2600">
                <a:latin typeface="Times New Roman"/>
                <a:ea typeface="Times New Roman"/>
                <a:cs typeface="Times New Roman"/>
                <a:sym typeface="Times New Roman"/>
              </a:rPr>
              <a:t>Sun-Dried or unburnt bricks </a:t>
            </a:r>
            <a:endParaRPr/>
          </a:p>
          <a:p>
            <a:pPr indent="-457200" lvl="0" marL="457200" rtl="0" algn="just">
              <a:spcBef>
                <a:spcPts val="481"/>
              </a:spcBef>
              <a:spcAft>
                <a:spcPts val="0"/>
              </a:spcAft>
              <a:buClr>
                <a:schemeClr val="dk1"/>
              </a:buClr>
              <a:buSzPct val="100000"/>
              <a:buFont typeface="Calibri"/>
              <a:buAutoNum type="arabicPeriod"/>
            </a:pPr>
            <a:r>
              <a:rPr lang="en-US" sz="2600">
                <a:latin typeface="Times New Roman"/>
                <a:ea typeface="Times New Roman"/>
                <a:cs typeface="Times New Roman"/>
                <a:sym typeface="Times New Roman"/>
              </a:rPr>
              <a:t>Burnt bricks</a:t>
            </a:r>
            <a:endParaRPr/>
          </a:p>
          <a:p>
            <a:pPr indent="0" lvl="0" marL="0" rtl="0" algn="just">
              <a:spcBef>
                <a:spcPts val="481"/>
              </a:spcBef>
              <a:spcAft>
                <a:spcPts val="0"/>
              </a:spcAft>
              <a:buClr>
                <a:schemeClr val="dk1"/>
              </a:buClr>
              <a:buSzPct val="100000"/>
              <a:buNone/>
            </a:pPr>
            <a:r>
              <a:t/>
            </a:r>
            <a:endParaRPr sz="2600">
              <a:latin typeface="Times New Roman"/>
              <a:ea typeface="Times New Roman"/>
              <a:cs typeface="Times New Roman"/>
              <a:sym typeface="Times New Roman"/>
            </a:endParaRPr>
          </a:p>
          <a:p>
            <a:pPr indent="0" lvl="0" marL="0" rtl="0" algn="just">
              <a:spcBef>
                <a:spcPts val="481"/>
              </a:spcBef>
              <a:spcAft>
                <a:spcPts val="0"/>
              </a:spcAft>
              <a:buClr>
                <a:schemeClr val="dk1"/>
              </a:buClr>
              <a:buSzPct val="100000"/>
              <a:buNone/>
            </a:pPr>
            <a:r>
              <a:rPr lang="en-US" sz="2600">
                <a:latin typeface="Times New Roman"/>
                <a:ea typeface="Times New Roman"/>
                <a:cs typeface="Times New Roman"/>
                <a:sym typeface="Times New Roman"/>
              </a:rPr>
              <a:t>Burnt bricks are classified into four types and they are</a:t>
            </a:r>
            <a:endParaRPr/>
          </a:p>
          <a:p>
            <a:pPr indent="-457200" lvl="0" marL="457200" rtl="0" algn="just">
              <a:spcBef>
                <a:spcPts val="481"/>
              </a:spcBef>
              <a:spcAft>
                <a:spcPts val="0"/>
              </a:spcAft>
              <a:buClr>
                <a:schemeClr val="dk1"/>
              </a:buClr>
              <a:buSzPct val="100000"/>
              <a:buFont typeface="Calibri"/>
              <a:buAutoNum type="alphaLcParenR"/>
            </a:pPr>
            <a:r>
              <a:rPr lang="en-US" sz="2600">
                <a:latin typeface="Times New Roman"/>
                <a:ea typeface="Times New Roman"/>
                <a:cs typeface="Times New Roman"/>
                <a:sym typeface="Times New Roman"/>
              </a:rPr>
              <a:t>First class bricks</a:t>
            </a:r>
            <a:endParaRPr/>
          </a:p>
          <a:p>
            <a:pPr indent="-457200" lvl="0" marL="457200" rtl="0" algn="just">
              <a:spcBef>
                <a:spcPts val="481"/>
              </a:spcBef>
              <a:spcAft>
                <a:spcPts val="0"/>
              </a:spcAft>
              <a:buClr>
                <a:schemeClr val="dk1"/>
              </a:buClr>
              <a:buSzPct val="100000"/>
              <a:buFont typeface="Calibri"/>
              <a:buAutoNum type="alphaLcParenR"/>
            </a:pPr>
            <a:r>
              <a:rPr lang="en-US" sz="2600">
                <a:latin typeface="Times New Roman"/>
                <a:ea typeface="Times New Roman"/>
                <a:cs typeface="Times New Roman"/>
                <a:sym typeface="Times New Roman"/>
              </a:rPr>
              <a:t>Second class bricks</a:t>
            </a:r>
            <a:endParaRPr/>
          </a:p>
          <a:p>
            <a:pPr indent="-457200" lvl="0" marL="457200" rtl="0" algn="just">
              <a:spcBef>
                <a:spcPts val="481"/>
              </a:spcBef>
              <a:spcAft>
                <a:spcPts val="0"/>
              </a:spcAft>
              <a:buClr>
                <a:schemeClr val="dk1"/>
              </a:buClr>
              <a:buSzPct val="100000"/>
              <a:buFont typeface="Calibri"/>
              <a:buAutoNum type="alphaLcParenR"/>
            </a:pPr>
            <a:r>
              <a:rPr lang="en-US" sz="2600">
                <a:latin typeface="Times New Roman"/>
                <a:ea typeface="Times New Roman"/>
                <a:cs typeface="Times New Roman"/>
                <a:sym typeface="Times New Roman"/>
              </a:rPr>
              <a:t>Third class bricks</a:t>
            </a:r>
            <a:endParaRPr/>
          </a:p>
          <a:p>
            <a:pPr indent="-457200" lvl="0" marL="457200" rtl="0" algn="just">
              <a:spcBef>
                <a:spcPts val="481"/>
              </a:spcBef>
              <a:spcAft>
                <a:spcPts val="0"/>
              </a:spcAft>
              <a:buClr>
                <a:schemeClr val="dk1"/>
              </a:buClr>
              <a:buSzPct val="100000"/>
              <a:buFont typeface="Calibri"/>
              <a:buAutoNum type="alphaLcParenR"/>
            </a:pPr>
            <a:r>
              <a:rPr lang="en-US" sz="2600">
                <a:latin typeface="Times New Roman"/>
                <a:ea typeface="Times New Roman"/>
                <a:cs typeface="Times New Roman"/>
                <a:sym typeface="Times New Roman"/>
              </a:rPr>
              <a:t>Fourth class bricks</a:t>
            </a:r>
            <a:endParaRPr/>
          </a:p>
        </p:txBody>
      </p:sp>
      <p:grpSp>
        <p:nvGrpSpPr>
          <p:cNvPr id="129" name="Google Shape;129;p5"/>
          <p:cNvGrpSpPr/>
          <p:nvPr/>
        </p:nvGrpSpPr>
        <p:grpSpPr>
          <a:xfrm>
            <a:off x="589860" y="381000"/>
            <a:ext cx="7964280" cy="973312"/>
            <a:chOff x="570120" y="550688"/>
            <a:chExt cx="7065812" cy="932277"/>
          </a:xfrm>
        </p:grpSpPr>
        <p:pic>
          <p:nvPicPr>
            <p:cNvPr descr="Institute of Technology.png" id="130" name="Google Shape;130;p5"/>
            <p:cNvPicPr preferRelativeResize="0"/>
            <p:nvPr/>
          </p:nvPicPr>
          <p:blipFill rotWithShape="1">
            <a:blip r:embed="rId3">
              <a:alphaModFix/>
            </a:blip>
            <a:srcRect b="0" l="0" r="0" t="0"/>
            <a:stretch/>
          </p:blipFill>
          <p:spPr>
            <a:xfrm>
              <a:off x="570120" y="550688"/>
              <a:ext cx="3124685" cy="932277"/>
            </a:xfrm>
            <a:prstGeom prst="rect">
              <a:avLst/>
            </a:prstGeom>
            <a:noFill/>
            <a:ln>
              <a:noFill/>
            </a:ln>
          </p:spPr>
        </p:pic>
        <p:cxnSp>
          <p:nvCxnSpPr>
            <p:cNvPr id="131" name="Google Shape;131;p5"/>
            <p:cNvCxnSpPr/>
            <p:nvPr/>
          </p:nvCxnSpPr>
          <p:spPr>
            <a:xfrm>
              <a:off x="3807015"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132" name="Google Shape;132;p5"/>
            <p:cNvSpPr txBox="1"/>
            <p:nvPr/>
          </p:nvSpPr>
          <p:spPr>
            <a:xfrm>
              <a:off x="3842604" y="635022"/>
              <a:ext cx="227077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DEPARTMENT OF</a:t>
              </a:r>
              <a:endParaRPr/>
            </a:p>
            <a:p>
              <a:pPr indent="0" lvl="0" marL="0" marR="0" rtl="0" algn="l">
                <a:spcBef>
                  <a:spcPts val="0"/>
                </a:spcBef>
                <a:spcAft>
                  <a:spcPts val="0"/>
                </a:spcAft>
                <a:buNone/>
              </a:pPr>
              <a:r>
                <a:rPr lang="en-US" sz="1000">
                  <a:solidFill>
                    <a:schemeClr val="dk1"/>
                  </a:solidFill>
                  <a:latin typeface="Arial"/>
                  <a:ea typeface="Arial"/>
                  <a:cs typeface="Arial"/>
                  <a:sym typeface="Arial"/>
                </a:rPr>
                <a:t>CIVIL ENGINEERING</a:t>
              </a:r>
              <a:endParaRPr/>
            </a:p>
          </p:txBody>
        </p:sp>
        <p:cxnSp>
          <p:nvCxnSpPr>
            <p:cNvPr id="133" name="Google Shape;133;p5"/>
            <p:cNvCxnSpPr/>
            <p:nvPr/>
          </p:nvCxnSpPr>
          <p:spPr>
            <a:xfrm>
              <a:off x="5231219"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134" name="Google Shape;134;p5"/>
            <p:cNvSpPr txBox="1"/>
            <p:nvPr/>
          </p:nvSpPr>
          <p:spPr>
            <a:xfrm>
              <a:off x="5231219" y="550688"/>
              <a:ext cx="2404713"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Course: Basics of Civil Engineering &amp; Mechanics</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Credits: 3:0:0</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6"/>
          <p:cNvSpPr txBox="1"/>
          <p:nvPr>
            <p:ph idx="1" type="body"/>
          </p:nvPr>
        </p:nvSpPr>
        <p:spPr>
          <a:xfrm>
            <a:off x="457200" y="1552906"/>
            <a:ext cx="8229600" cy="51054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000"/>
              <a:buNone/>
            </a:pPr>
            <a:r>
              <a:rPr b="1" lang="en-US" sz="4000">
                <a:latin typeface="Times New Roman"/>
                <a:ea typeface="Times New Roman"/>
                <a:cs typeface="Times New Roman"/>
                <a:sym typeface="Times New Roman"/>
              </a:rPr>
              <a:t>Classification of Bricks</a:t>
            </a:r>
            <a:endParaRPr/>
          </a:p>
          <a:p>
            <a:pPr indent="-190500" lvl="0" marL="34290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just">
              <a:spcBef>
                <a:spcPts val="520"/>
              </a:spcBef>
              <a:spcAft>
                <a:spcPts val="0"/>
              </a:spcAft>
              <a:buClr>
                <a:schemeClr val="dk1"/>
              </a:buClr>
              <a:buSzPts val="2600"/>
              <a:buNone/>
            </a:pPr>
            <a:r>
              <a:t/>
            </a:r>
            <a:endParaRPr sz="2600">
              <a:latin typeface="Times New Roman"/>
              <a:ea typeface="Times New Roman"/>
              <a:cs typeface="Times New Roman"/>
              <a:sym typeface="Times New Roman"/>
            </a:endParaRPr>
          </a:p>
        </p:txBody>
      </p:sp>
      <p:grpSp>
        <p:nvGrpSpPr>
          <p:cNvPr id="140" name="Google Shape;140;p6"/>
          <p:cNvGrpSpPr/>
          <p:nvPr/>
        </p:nvGrpSpPr>
        <p:grpSpPr>
          <a:xfrm>
            <a:off x="570120" y="550688"/>
            <a:ext cx="7964280" cy="973312"/>
            <a:chOff x="570120" y="550688"/>
            <a:chExt cx="7065812" cy="932277"/>
          </a:xfrm>
        </p:grpSpPr>
        <p:pic>
          <p:nvPicPr>
            <p:cNvPr descr="Institute of Technology.png" id="141" name="Google Shape;141;p6"/>
            <p:cNvPicPr preferRelativeResize="0"/>
            <p:nvPr/>
          </p:nvPicPr>
          <p:blipFill rotWithShape="1">
            <a:blip r:embed="rId3">
              <a:alphaModFix/>
            </a:blip>
            <a:srcRect b="0" l="0" r="0" t="0"/>
            <a:stretch/>
          </p:blipFill>
          <p:spPr>
            <a:xfrm>
              <a:off x="570120" y="550688"/>
              <a:ext cx="3124685" cy="932277"/>
            </a:xfrm>
            <a:prstGeom prst="rect">
              <a:avLst/>
            </a:prstGeom>
            <a:noFill/>
            <a:ln>
              <a:noFill/>
            </a:ln>
          </p:spPr>
        </p:pic>
        <p:cxnSp>
          <p:nvCxnSpPr>
            <p:cNvPr id="142" name="Google Shape;142;p6"/>
            <p:cNvCxnSpPr/>
            <p:nvPr/>
          </p:nvCxnSpPr>
          <p:spPr>
            <a:xfrm>
              <a:off x="3807015"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143" name="Google Shape;143;p6"/>
            <p:cNvSpPr txBox="1"/>
            <p:nvPr/>
          </p:nvSpPr>
          <p:spPr>
            <a:xfrm>
              <a:off x="3842604" y="635022"/>
              <a:ext cx="227077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DEPARTMENT OF</a:t>
              </a:r>
              <a:endParaRPr/>
            </a:p>
            <a:p>
              <a:pPr indent="0" lvl="0" marL="0" marR="0" rtl="0" algn="l">
                <a:spcBef>
                  <a:spcPts val="0"/>
                </a:spcBef>
                <a:spcAft>
                  <a:spcPts val="0"/>
                </a:spcAft>
                <a:buNone/>
              </a:pPr>
              <a:r>
                <a:rPr lang="en-US" sz="1000">
                  <a:solidFill>
                    <a:schemeClr val="dk1"/>
                  </a:solidFill>
                  <a:latin typeface="Arial"/>
                  <a:ea typeface="Arial"/>
                  <a:cs typeface="Arial"/>
                  <a:sym typeface="Arial"/>
                </a:rPr>
                <a:t>CIVIL ENGINEERING</a:t>
              </a:r>
              <a:endParaRPr/>
            </a:p>
          </p:txBody>
        </p:sp>
        <p:cxnSp>
          <p:nvCxnSpPr>
            <p:cNvPr id="144" name="Google Shape;144;p6"/>
            <p:cNvCxnSpPr/>
            <p:nvPr/>
          </p:nvCxnSpPr>
          <p:spPr>
            <a:xfrm>
              <a:off x="5231219"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145" name="Google Shape;145;p6"/>
            <p:cNvSpPr txBox="1"/>
            <p:nvPr/>
          </p:nvSpPr>
          <p:spPr>
            <a:xfrm>
              <a:off x="5231219" y="550688"/>
              <a:ext cx="2404713"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Course: Basics of Civil Engineering &amp; Mechanics</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Credits: 3:0:0</a:t>
              </a:r>
              <a:endParaRPr/>
            </a:p>
          </p:txBody>
        </p:sp>
      </p:grpSp>
      <p:pic>
        <p:nvPicPr>
          <p:cNvPr id="146" name="Google Shape;146;p6"/>
          <p:cNvPicPr preferRelativeResize="0"/>
          <p:nvPr/>
        </p:nvPicPr>
        <p:blipFill rotWithShape="1">
          <a:blip r:embed="rId4">
            <a:alphaModFix/>
          </a:blip>
          <a:srcRect b="0" l="0" r="0" t="0"/>
          <a:stretch/>
        </p:blipFill>
        <p:spPr>
          <a:xfrm>
            <a:off x="98668" y="2157989"/>
            <a:ext cx="3787532" cy="2348737"/>
          </a:xfrm>
          <a:prstGeom prst="rect">
            <a:avLst/>
          </a:prstGeom>
          <a:noFill/>
          <a:ln>
            <a:noFill/>
          </a:ln>
        </p:spPr>
      </p:pic>
      <p:sp>
        <p:nvSpPr>
          <p:cNvPr id="147" name="Google Shape;147;p6"/>
          <p:cNvSpPr txBox="1"/>
          <p:nvPr/>
        </p:nvSpPr>
        <p:spPr>
          <a:xfrm>
            <a:off x="762000" y="4483259"/>
            <a:ext cx="2438400" cy="369332"/>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dk1"/>
              </a:buClr>
              <a:buSzPts val="1800"/>
              <a:buFont typeface="Calibri"/>
              <a:buAutoNum type="alphaLcParenR"/>
            </a:pPr>
            <a:r>
              <a:rPr lang="en-US" sz="1800">
                <a:solidFill>
                  <a:schemeClr val="dk1"/>
                </a:solidFill>
                <a:latin typeface="Times New Roman"/>
                <a:ea typeface="Times New Roman"/>
                <a:cs typeface="Times New Roman"/>
                <a:sym typeface="Times New Roman"/>
              </a:rPr>
              <a:t>First class bricks</a:t>
            </a:r>
            <a:endParaRPr/>
          </a:p>
        </p:txBody>
      </p:sp>
      <p:pic>
        <p:nvPicPr>
          <p:cNvPr id="148" name="Google Shape;148;p6"/>
          <p:cNvPicPr preferRelativeResize="0"/>
          <p:nvPr/>
        </p:nvPicPr>
        <p:blipFill rotWithShape="1">
          <a:blip r:embed="rId5">
            <a:alphaModFix/>
          </a:blip>
          <a:srcRect b="0" l="0" r="0" t="0"/>
          <a:stretch/>
        </p:blipFill>
        <p:spPr>
          <a:xfrm>
            <a:off x="5123243" y="2294110"/>
            <a:ext cx="2905125" cy="2111058"/>
          </a:xfrm>
          <a:prstGeom prst="rect">
            <a:avLst/>
          </a:prstGeom>
          <a:noFill/>
          <a:ln>
            <a:noFill/>
          </a:ln>
        </p:spPr>
      </p:pic>
      <p:sp>
        <p:nvSpPr>
          <p:cNvPr id="149" name="Google Shape;149;p6"/>
          <p:cNvSpPr txBox="1"/>
          <p:nvPr/>
        </p:nvSpPr>
        <p:spPr>
          <a:xfrm>
            <a:off x="5231066" y="4438208"/>
            <a:ext cx="27864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     Second class bricks</a:t>
            </a:r>
            <a:endParaRPr/>
          </a:p>
        </p:txBody>
      </p:sp>
      <p:pic>
        <p:nvPicPr>
          <p:cNvPr id="150" name="Google Shape;150;p6"/>
          <p:cNvPicPr preferRelativeResize="0"/>
          <p:nvPr/>
        </p:nvPicPr>
        <p:blipFill rotWithShape="1">
          <a:blip r:embed="rId6">
            <a:alphaModFix/>
          </a:blip>
          <a:srcRect b="0" l="0" r="0" t="0"/>
          <a:stretch/>
        </p:blipFill>
        <p:spPr>
          <a:xfrm>
            <a:off x="762000" y="4807540"/>
            <a:ext cx="2514600" cy="1819275"/>
          </a:xfrm>
          <a:prstGeom prst="rect">
            <a:avLst/>
          </a:prstGeom>
          <a:noFill/>
          <a:ln>
            <a:noFill/>
          </a:ln>
        </p:spPr>
      </p:pic>
      <p:sp>
        <p:nvSpPr>
          <p:cNvPr id="151" name="Google Shape;151;p6"/>
          <p:cNvSpPr txBox="1"/>
          <p:nvPr/>
        </p:nvSpPr>
        <p:spPr>
          <a:xfrm>
            <a:off x="824907" y="6318301"/>
            <a:ext cx="21788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     Third class bricks</a:t>
            </a:r>
            <a:endParaRPr/>
          </a:p>
        </p:txBody>
      </p:sp>
      <p:pic>
        <p:nvPicPr>
          <p:cNvPr id="152" name="Google Shape;152;p6"/>
          <p:cNvPicPr preferRelativeResize="0"/>
          <p:nvPr/>
        </p:nvPicPr>
        <p:blipFill rotWithShape="1">
          <a:blip r:embed="rId7">
            <a:alphaModFix/>
          </a:blip>
          <a:srcRect b="29716" l="22911" r="13883" t="13699"/>
          <a:stretch/>
        </p:blipFill>
        <p:spPr>
          <a:xfrm>
            <a:off x="5363148" y="4901619"/>
            <a:ext cx="2425314" cy="1676244"/>
          </a:xfrm>
          <a:prstGeom prst="rect">
            <a:avLst/>
          </a:prstGeom>
          <a:noFill/>
          <a:ln>
            <a:noFill/>
          </a:ln>
        </p:spPr>
      </p:pic>
      <p:sp>
        <p:nvSpPr>
          <p:cNvPr id="153" name="Google Shape;153;p6"/>
          <p:cNvSpPr txBox="1"/>
          <p:nvPr/>
        </p:nvSpPr>
        <p:spPr>
          <a:xfrm>
            <a:off x="5231066" y="6557160"/>
            <a:ext cx="24384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     Fourth class bricks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7"/>
          <p:cNvSpPr txBox="1"/>
          <p:nvPr>
            <p:ph idx="1" type="body"/>
          </p:nvPr>
        </p:nvSpPr>
        <p:spPr>
          <a:xfrm>
            <a:off x="467360" y="1359754"/>
            <a:ext cx="8229600" cy="51054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000"/>
              <a:buNone/>
            </a:pPr>
            <a:r>
              <a:rPr b="1" lang="en-US" sz="4000">
                <a:latin typeface="Times New Roman"/>
                <a:ea typeface="Times New Roman"/>
                <a:cs typeface="Times New Roman"/>
                <a:sym typeface="Times New Roman"/>
              </a:rPr>
              <a:t>Properties of Bricks</a:t>
            </a:r>
            <a:endParaRPr sz="2400">
              <a:latin typeface="Times New Roman"/>
              <a:ea typeface="Times New Roman"/>
              <a:cs typeface="Times New Roman"/>
              <a:sym typeface="Times New Roman"/>
            </a:endParaRPr>
          </a:p>
          <a:p>
            <a:pPr indent="0" lvl="0" marL="0" rtl="0" algn="just">
              <a:spcBef>
                <a:spcPts val="480"/>
              </a:spcBef>
              <a:spcAft>
                <a:spcPts val="0"/>
              </a:spcAft>
              <a:buClr>
                <a:schemeClr val="dk1"/>
              </a:buClr>
              <a:buSzPts val="2400"/>
              <a:buNone/>
            </a:pPr>
            <a:r>
              <a:rPr lang="en-US" sz="2400">
                <a:latin typeface="Times New Roman"/>
                <a:ea typeface="Times New Roman"/>
                <a:cs typeface="Times New Roman"/>
                <a:sym typeface="Times New Roman"/>
              </a:rPr>
              <a:t>The following are the required properties of good bricks:</a:t>
            </a:r>
            <a:endParaRPr/>
          </a:p>
          <a:p>
            <a:pPr indent="0" lvl="0" marL="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457200" lvl="0" marL="457200" rtl="0" algn="just">
              <a:spcBef>
                <a:spcPts val="48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Colour				8. strength</a:t>
            </a:r>
            <a:endParaRPr/>
          </a:p>
          <a:p>
            <a:pPr indent="-457200" lvl="0" marL="457200" rtl="0" algn="just">
              <a:spcBef>
                <a:spcPts val="48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Shape				9. Water Absorption </a:t>
            </a:r>
            <a:endParaRPr/>
          </a:p>
          <a:p>
            <a:pPr indent="-457200" lvl="0" marL="457200" rtl="0" algn="just">
              <a:spcBef>
                <a:spcPts val="48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Size				10. Efflorescence</a:t>
            </a:r>
            <a:endParaRPr/>
          </a:p>
          <a:p>
            <a:pPr indent="-457200" lvl="0" marL="457200" rtl="0" algn="just">
              <a:spcBef>
                <a:spcPts val="48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Texture				11. Thermal Conductivity</a:t>
            </a:r>
            <a:endParaRPr/>
          </a:p>
          <a:p>
            <a:pPr indent="-457200" lvl="0" marL="457200" rtl="0" algn="just">
              <a:spcBef>
                <a:spcPts val="48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Soundness				12. Sound insulation</a:t>
            </a:r>
            <a:endParaRPr/>
          </a:p>
          <a:p>
            <a:pPr indent="-457200" lvl="0" marL="457200" rtl="0" algn="just">
              <a:spcBef>
                <a:spcPts val="48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Hardness				13. Fire Resistance</a:t>
            </a:r>
            <a:endParaRPr/>
          </a:p>
          <a:p>
            <a:pPr indent="-457200" lvl="0" marL="457200" rtl="0" algn="just">
              <a:spcBef>
                <a:spcPts val="48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Strength</a:t>
            </a:r>
            <a:endParaRPr/>
          </a:p>
          <a:p>
            <a:pPr indent="0" lvl="0" marL="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04800" lvl="0" marL="457200" rtl="0" algn="just">
              <a:spcBef>
                <a:spcPts val="480"/>
              </a:spcBef>
              <a:spcAft>
                <a:spcPts val="0"/>
              </a:spcAft>
              <a:buClr>
                <a:schemeClr val="dk1"/>
              </a:buClr>
              <a:buSzPts val="2400"/>
              <a:buFont typeface="Calibri"/>
              <a:buNone/>
            </a:pPr>
            <a:r>
              <a:t/>
            </a:r>
            <a:endParaRPr sz="2400">
              <a:latin typeface="Times New Roman"/>
              <a:ea typeface="Times New Roman"/>
              <a:cs typeface="Times New Roman"/>
              <a:sym typeface="Times New Roman"/>
            </a:endParaRPr>
          </a:p>
          <a:p>
            <a:pPr indent="-304800" lvl="0" marL="457200" rtl="0" algn="just">
              <a:spcBef>
                <a:spcPts val="480"/>
              </a:spcBef>
              <a:spcAft>
                <a:spcPts val="0"/>
              </a:spcAft>
              <a:buClr>
                <a:schemeClr val="dk1"/>
              </a:buClr>
              <a:buSzPts val="2400"/>
              <a:buFont typeface="Calibri"/>
              <a:buNone/>
            </a:pPr>
            <a:r>
              <a:t/>
            </a:r>
            <a:endParaRPr sz="2400">
              <a:latin typeface="Times New Roman"/>
              <a:ea typeface="Times New Roman"/>
              <a:cs typeface="Times New Roman"/>
              <a:sym typeface="Times New Roman"/>
            </a:endParaRPr>
          </a:p>
          <a:p>
            <a:pPr indent="-304800" lvl="0" marL="457200" rtl="0" algn="just">
              <a:spcBef>
                <a:spcPts val="480"/>
              </a:spcBef>
              <a:spcAft>
                <a:spcPts val="0"/>
              </a:spcAft>
              <a:buClr>
                <a:schemeClr val="dk1"/>
              </a:buClr>
              <a:buSzPts val="2400"/>
              <a:buFont typeface="Calibri"/>
              <a:buNone/>
            </a:pPr>
            <a:r>
              <a:t/>
            </a:r>
            <a:endParaRPr sz="2400">
              <a:latin typeface="Times New Roman"/>
              <a:ea typeface="Times New Roman"/>
              <a:cs typeface="Times New Roman"/>
              <a:sym typeface="Times New Roman"/>
            </a:endParaRPr>
          </a:p>
          <a:p>
            <a:pPr indent="0" lvl="0" marL="0" rtl="0" algn="just">
              <a:spcBef>
                <a:spcPts val="520"/>
              </a:spcBef>
              <a:spcAft>
                <a:spcPts val="0"/>
              </a:spcAft>
              <a:buClr>
                <a:schemeClr val="dk1"/>
              </a:buClr>
              <a:buSzPts val="2600"/>
              <a:buNone/>
            </a:pPr>
            <a:r>
              <a:t/>
            </a:r>
            <a:endParaRPr sz="2600">
              <a:latin typeface="Times New Roman"/>
              <a:ea typeface="Times New Roman"/>
              <a:cs typeface="Times New Roman"/>
              <a:sym typeface="Times New Roman"/>
            </a:endParaRPr>
          </a:p>
        </p:txBody>
      </p:sp>
      <p:grpSp>
        <p:nvGrpSpPr>
          <p:cNvPr id="160" name="Google Shape;160;p7"/>
          <p:cNvGrpSpPr/>
          <p:nvPr/>
        </p:nvGrpSpPr>
        <p:grpSpPr>
          <a:xfrm>
            <a:off x="702200" y="304800"/>
            <a:ext cx="7964280" cy="973312"/>
            <a:chOff x="570120" y="550688"/>
            <a:chExt cx="7065812" cy="932277"/>
          </a:xfrm>
        </p:grpSpPr>
        <p:pic>
          <p:nvPicPr>
            <p:cNvPr descr="Institute of Technology.png" id="161" name="Google Shape;161;p7"/>
            <p:cNvPicPr preferRelativeResize="0"/>
            <p:nvPr/>
          </p:nvPicPr>
          <p:blipFill rotWithShape="1">
            <a:blip r:embed="rId3">
              <a:alphaModFix/>
            </a:blip>
            <a:srcRect b="0" l="0" r="0" t="0"/>
            <a:stretch/>
          </p:blipFill>
          <p:spPr>
            <a:xfrm>
              <a:off x="570120" y="550688"/>
              <a:ext cx="3124685" cy="932277"/>
            </a:xfrm>
            <a:prstGeom prst="rect">
              <a:avLst/>
            </a:prstGeom>
            <a:noFill/>
            <a:ln>
              <a:noFill/>
            </a:ln>
          </p:spPr>
        </p:pic>
        <p:cxnSp>
          <p:nvCxnSpPr>
            <p:cNvPr id="162" name="Google Shape;162;p7"/>
            <p:cNvCxnSpPr/>
            <p:nvPr/>
          </p:nvCxnSpPr>
          <p:spPr>
            <a:xfrm>
              <a:off x="3807015"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163" name="Google Shape;163;p7"/>
            <p:cNvSpPr txBox="1"/>
            <p:nvPr/>
          </p:nvSpPr>
          <p:spPr>
            <a:xfrm>
              <a:off x="3842604" y="635022"/>
              <a:ext cx="227077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DEPARTMENT OF</a:t>
              </a:r>
              <a:endParaRPr/>
            </a:p>
            <a:p>
              <a:pPr indent="0" lvl="0" marL="0" marR="0" rtl="0" algn="l">
                <a:spcBef>
                  <a:spcPts val="0"/>
                </a:spcBef>
                <a:spcAft>
                  <a:spcPts val="0"/>
                </a:spcAft>
                <a:buNone/>
              </a:pPr>
              <a:r>
                <a:rPr lang="en-US" sz="1000">
                  <a:solidFill>
                    <a:schemeClr val="dk1"/>
                  </a:solidFill>
                  <a:latin typeface="Arial"/>
                  <a:ea typeface="Arial"/>
                  <a:cs typeface="Arial"/>
                  <a:sym typeface="Arial"/>
                </a:rPr>
                <a:t>CIVIL ENGINEERING</a:t>
              </a:r>
              <a:endParaRPr/>
            </a:p>
          </p:txBody>
        </p:sp>
        <p:cxnSp>
          <p:nvCxnSpPr>
            <p:cNvPr id="164" name="Google Shape;164;p7"/>
            <p:cNvCxnSpPr/>
            <p:nvPr/>
          </p:nvCxnSpPr>
          <p:spPr>
            <a:xfrm>
              <a:off x="5231219"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165" name="Google Shape;165;p7"/>
            <p:cNvSpPr txBox="1"/>
            <p:nvPr/>
          </p:nvSpPr>
          <p:spPr>
            <a:xfrm>
              <a:off x="5231219" y="550688"/>
              <a:ext cx="2404713"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Course: Basics of Civil Engineering &amp; Mechanics</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Credits: 3:0:0</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8"/>
          <p:cNvSpPr txBox="1"/>
          <p:nvPr>
            <p:ph idx="1" type="body"/>
          </p:nvPr>
        </p:nvSpPr>
        <p:spPr>
          <a:xfrm>
            <a:off x="457200" y="1600200"/>
            <a:ext cx="8229600" cy="5105400"/>
          </a:xfrm>
          <a:prstGeom prst="rect">
            <a:avLst/>
          </a:prstGeom>
          <a:noFill/>
          <a:ln>
            <a:noFill/>
          </a:ln>
        </p:spPr>
        <p:txBody>
          <a:bodyPr anchorCtr="0" anchor="t" bIns="45700" lIns="91425" spcFirstLastPara="1" rIns="91425" wrap="square" tIns="45700">
            <a:normAutofit lnSpcReduction="10000"/>
          </a:bodyPr>
          <a:lstStyle/>
          <a:p>
            <a:pPr indent="0" lvl="0" marL="0" rtl="0" algn="ctr">
              <a:spcBef>
                <a:spcPts val="0"/>
              </a:spcBef>
              <a:spcAft>
                <a:spcPts val="0"/>
              </a:spcAft>
              <a:buClr>
                <a:schemeClr val="dk1"/>
              </a:buClr>
              <a:buSzPts val="4000"/>
              <a:buNone/>
            </a:pPr>
            <a:r>
              <a:rPr b="1" lang="en-US" sz="4000">
                <a:latin typeface="Times New Roman"/>
                <a:ea typeface="Times New Roman"/>
                <a:cs typeface="Times New Roman"/>
                <a:sym typeface="Times New Roman"/>
              </a:rPr>
              <a:t>Field and Laboratory tests on  Bricks</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Absorption</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Crushing strength or compression strength</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Hardness</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Presence soluble salts</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Shape and size</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Soundness</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Structure</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Colour and Appearance </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Impact test</a:t>
            </a:r>
            <a:endParaRPr/>
          </a:p>
          <a:p>
            <a:pPr indent="0" lvl="0" marL="0" rtl="0" algn="just">
              <a:spcBef>
                <a:spcPts val="520"/>
              </a:spcBef>
              <a:spcAft>
                <a:spcPts val="0"/>
              </a:spcAft>
              <a:buClr>
                <a:schemeClr val="dk1"/>
              </a:buClr>
              <a:buSzPts val="2600"/>
              <a:buNone/>
            </a:pPr>
            <a:r>
              <a:t/>
            </a:r>
            <a:endParaRPr sz="2600">
              <a:latin typeface="Times New Roman"/>
              <a:ea typeface="Times New Roman"/>
              <a:cs typeface="Times New Roman"/>
              <a:sym typeface="Times New Roman"/>
            </a:endParaRPr>
          </a:p>
        </p:txBody>
      </p:sp>
      <p:grpSp>
        <p:nvGrpSpPr>
          <p:cNvPr id="171" name="Google Shape;171;p8"/>
          <p:cNvGrpSpPr/>
          <p:nvPr/>
        </p:nvGrpSpPr>
        <p:grpSpPr>
          <a:xfrm>
            <a:off x="570120" y="550688"/>
            <a:ext cx="7964280" cy="973312"/>
            <a:chOff x="570120" y="550688"/>
            <a:chExt cx="7065812" cy="932277"/>
          </a:xfrm>
        </p:grpSpPr>
        <p:pic>
          <p:nvPicPr>
            <p:cNvPr descr="Institute of Technology.png" id="172" name="Google Shape;172;p8"/>
            <p:cNvPicPr preferRelativeResize="0"/>
            <p:nvPr/>
          </p:nvPicPr>
          <p:blipFill rotWithShape="1">
            <a:blip r:embed="rId3">
              <a:alphaModFix/>
            </a:blip>
            <a:srcRect b="0" l="0" r="0" t="0"/>
            <a:stretch/>
          </p:blipFill>
          <p:spPr>
            <a:xfrm>
              <a:off x="570120" y="550688"/>
              <a:ext cx="3124685" cy="932277"/>
            </a:xfrm>
            <a:prstGeom prst="rect">
              <a:avLst/>
            </a:prstGeom>
            <a:noFill/>
            <a:ln>
              <a:noFill/>
            </a:ln>
          </p:spPr>
        </p:pic>
        <p:cxnSp>
          <p:nvCxnSpPr>
            <p:cNvPr id="173" name="Google Shape;173;p8"/>
            <p:cNvCxnSpPr/>
            <p:nvPr/>
          </p:nvCxnSpPr>
          <p:spPr>
            <a:xfrm>
              <a:off x="3807015"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174" name="Google Shape;174;p8"/>
            <p:cNvSpPr txBox="1"/>
            <p:nvPr/>
          </p:nvSpPr>
          <p:spPr>
            <a:xfrm>
              <a:off x="3842604" y="635022"/>
              <a:ext cx="227077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DEPARTMENT OF</a:t>
              </a:r>
              <a:endParaRPr/>
            </a:p>
            <a:p>
              <a:pPr indent="0" lvl="0" marL="0" marR="0" rtl="0" algn="l">
                <a:spcBef>
                  <a:spcPts val="0"/>
                </a:spcBef>
                <a:spcAft>
                  <a:spcPts val="0"/>
                </a:spcAft>
                <a:buNone/>
              </a:pPr>
              <a:r>
                <a:rPr lang="en-US" sz="1000">
                  <a:solidFill>
                    <a:schemeClr val="dk1"/>
                  </a:solidFill>
                  <a:latin typeface="Arial"/>
                  <a:ea typeface="Arial"/>
                  <a:cs typeface="Arial"/>
                  <a:sym typeface="Arial"/>
                </a:rPr>
                <a:t>CIVIL ENGINEERING</a:t>
              </a:r>
              <a:endParaRPr/>
            </a:p>
          </p:txBody>
        </p:sp>
        <p:cxnSp>
          <p:nvCxnSpPr>
            <p:cNvPr id="175" name="Google Shape;175;p8"/>
            <p:cNvCxnSpPr/>
            <p:nvPr/>
          </p:nvCxnSpPr>
          <p:spPr>
            <a:xfrm>
              <a:off x="5231219"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176" name="Google Shape;176;p8"/>
            <p:cNvSpPr txBox="1"/>
            <p:nvPr/>
          </p:nvSpPr>
          <p:spPr>
            <a:xfrm>
              <a:off x="5231219" y="550688"/>
              <a:ext cx="2404713"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Course: Basics of Civil Engineering &amp; Mechanics</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Credits: 3:0:0</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9"/>
          <p:cNvSpPr txBox="1"/>
          <p:nvPr>
            <p:ph idx="1" type="body"/>
          </p:nvPr>
        </p:nvSpPr>
        <p:spPr>
          <a:xfrm>
            <a:off x="457200" y="1600200"/>
            <a:ext cx="8229600" cy="51054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000"/>
              <a:buNone/>
            </a:pPr>
            <a:r>
              <a:rPr b="1" lang="en-US" sz="4000">
                <a:latin typeface="Times New Roman"/>
                <a:ea typeface="Times New Roman"/>
                <a:cs typeface="Times New Roman"/>
                <a:sym typeface="Times New Roman"/>
              </a:rPr>
              <a:t>Advantages of Bricks</a:t>
            </a:r>
            <a:endParaRPr/>
          </a:p>
          <a:p>
            <a:pPr indent="-177800" lvl="0" marL="342900" rtl="0" algn="just">
              <a:spcBef>
                <a:spcPts val="520"/>
              </a:spcBef>
              <a:spcAft>
                <a:spcPts val="0"/>
              </a:spcAft>
              <a:buClr>
                <a:schemeClr val="dk1"/>
              </a:buClr>
              <a:buSzPts val="2600"/>
              <a:buNone/>
            </a:pPr>
            <a:r>
              <a:t/>
            </a:r>
            <a:endParaRPr sz="26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Economical (Raw material is easily available)</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Hard and durable</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Compressive strength is good enough for ordinary construction</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Different orientations and sizes give different surface textures</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Very low maintenance cost is required</a:t>
            </a:r>
            <a:endParaRPr/>
          </a:p>
        </p:txBody>
      </p:sp>
      <p:grpSp>
        <p:nvGrpSpPr>
          <p:cNvPr id="182" name="Google Shape;182;p9"/>
          <p:cNvGrpSpPr/>
          <p:nvPr/>
        </p:nvGrpSpPr>
        <p:grpSpPr>
          <a:xfrm>
            <a:off x="570120" y="550688"/>
            <a:ext cx="7964280" cy="973312"/>
            <a:chOff x="570120" y="550688"/>
            <a:chExt cx="7065812" cy="932277"/>
          </a:xfrm>
        </p:grpSpPr>
        <p:pic>
          <p:nvPicPr>
            <p:cNvPr descr="Institute of Technology.png" id="183" name="Google Shape;183;p9"/>
            <p:cNvPicPr preferRelativeResize="0"/>
            <p:nvPr/>
          </p:nvPicPr>
          <p:blipFill rotWithShape="1">
            <a:blip r:embed="rId3">
              <a:alphaModFix/>
            </a:blip>
            <a:srcRect b="0" l="0" r="0" t="0"/>
            <a:stretch/>
          </p:blipFill>
          <p:spPr>
            <a:xfrm>
              <a:off x="570120" y="550688"/>
              <a:ext cx="3124685" cy="932277"/>
            </a:xfrm>
            <a:prstGeom prst="rect">
              <a:avLst/>
            </a:prstGeom>
            <a:noFill/>
            <a:ln>
              <a:noFill/>
            </a:ln>
          </p:spPr>
        </p:pic>
        <p:cxnSp>
          <p:nvCxnSpPr>
            <p:cNvPr id="184" name="Google Shape;184;p9"/>
            <p:cNvCxnSpPr/>
            <p:nvPr/>
          </p:nvCxnSpPr>
          <p:spPr>
            <a:xfrm>
              <a:off x="3807015"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185" name="Google Shape;185;p9"/>
            <p:cNvSpPr txBox="1"/>
            <p:nvPr/>
          </p:nvSpPr>
          <p:spPr>
            <a:xfrm>
              <a:off x="3842604" y="635022"/>
              <a:ext cx="227077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DEPARTMENT OF</a:t>
              </a:r>
              <a:endParaRPr/>
            </a:p>
            <a:p>
              <a:pPr indent="0" lvl="0" marL="0" marR="0" rtl="0" algn="l">
                <a:spcBef>
                  <a:spcPts val="0"/>
                </a:spcBef>
                <a:spcAft>
                  <a:spcPts val="0"/>
                </a:spcAft>
                <a:buNone/>
              </a:pPr>
              <a:r>
                <a:rPr lang="en-US" sz="1000">
                  <a:solidFill>
                    <a:schemeClr val="dk1"/>
                  </a:solidFill>
                  <a:latin typeface="Arial"/>
                  <a:ea typeface="Arial"/>
                  <a:cs typeface="Arial"/>
                  <a:sym typeface="Arial"/>
                </a:rPr>
                <a:t>CIVIL ENGINEERING</a:t>
              </a:r>
              <a:endParaRPr/>
            </a:p>
          </p:txBody>
        </p:sp>
        <p:cxnSp>
          <p:nvCxnSpPr>
            <p:cNvPr id="186" name="Google Shape;186;p9"/>
            <p:cNvCxnSpPr/>
            <p:nvPr/>
          </p:nvCxnSpPr>
          <p:spPr>
            <a:xfrm>
              <a:off x="5231219" y="550688"/>
              <a:ext cx="0" cy="785055"/>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187" name="Google Shape;187;p9"/>
            <p:cNvSpPr txBox="1"/>
            <p:nvPr/>
          </p:nvSpPr>
          <p:spPr>
            <a:xfrm>
              <a:off x="5231219" y="550688"/>
              <a:ext cx="2404713"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Course: Basics of Civil Engineering &amp; Mechanics</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Credits: 3:0:0</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2021-09-24T09:30:09Z</dcterms:created>
  <dc:creator>admin</dc:creator>
</cp:coreProperties>
</file>