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A9166-2D25-4AE2-A568-7009DD3B058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A9166-2D25-4AE2-A568-7009DD3B058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A9166-2D25-4AE2-A568-7009DD3B058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A9166-2D25-4AE2-A568-7009DD3B058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A9166-2D25-4AE2-A568-7009DD3B058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A9166-2D25-4AE2-A568-7009DD3B058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A9166-2D25-4AE2-A568-7009DD3B0587}"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A9166-2D25-4AE2-A568-7009DD3B0587}"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A9166-2D25-4AE2-A568-7009DD3B0587}"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A9166-2D25-4AE2-A568-7009DD3B058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A9166-2D25-4AE2-A568-7009DD3B058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2D2AB-7A9D-49A8-B3B9-8E5769105E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A9166-2D25-4AE2-A568-7009DD3B0587}" type="datetimeFigureOut">
              <a:rPr lang="en-US" smtClean="0"/>
              <a:t>12/29/2021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2D2AB-7A9D-49A8-B3B9-8E5769105E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fontScale="90000"/>
          </a:bodyPr>
          <a:lstStyle/>
          <a:p>
            <a:r>
              <a:rPr lang="en-US" dirty="0">
                <a:latin typeface="Times New Roman" pitchFamily="18" charset="0"/>
                <a:cs typeface="Times New Roman" pitchFamily="18" charset="0"/>
              </a:rPr>
              <a:t>BASICIS OF CIVIL ENGINEERING  &amp; MECHANICS</a:t>
            </a:r>
          </a:p>
        </p:txBody>
      </p:sp>
      <p:sp>
        <p:nvSpPr>
          <p:cNvPr id="3" name="Subtitle 2"/>
          <p:cNvSpPr>
            <a:spLocks noGrp="1"/>
          </p:cNvSpPr>
          <p:nvPr>
            <p:ph type="subTitle" idx="1"/>
          </p:nvPr>
        </p:nvSpPr>
        <p:spPr>
          <a:xfrm>
            <a:off x="1524000" y="2353945"/>
            <a:ext cx="6400800" cy="1752600"/>
          </a:xfrm>
        </p:spPr>
        <p:txBody>
          <a:bodyPr/>
          <a:lstStyle/>
          <a:p>
            <a:r>
              <a:rPr lang="en-US" dirty="0">
                <a:solidFill>
                  <a:schemeClr val="tx1"/>
                </a:solidFill>
                <a:latin typeface="Times New Roman" pitchFamily="18" charset="0"/>
                <a:cs typeface="Times New Roman" pitchFamily="18" charset="0"/>
              </a:rPr>
              <a:t>Course code:CV14/CV24</a:t>
            </a:r>
          </a:p>
          <a:p>
            <a:r>
              <a:rPr lang="en-US" dirty="0">
                <a:solidFill>
                  <a:schemeClr val="tx1"/>
                </a:solidFill>
                <a:latin typeface="Times New Roman" pitchFamily="18" charset="0"/>
                <a:cs typeface="Times New Roman" pitchFamily="18" charset="0"/>
              </a:rPr>
              <a:t>Credits:3:0:0</a:t>
            </a:r>
          </a:p>
        </p:txBody>
      </p:sp>
      <p:pic>
        <p:nvPicPr>
          <p:cNvPr id="4" name="Picture 3" descr="C:\Users\admin\Downloads\Logo_21.06.2017 (1).jpg"/>
          <p:cNvPicPr/>
          <p:nvPr/>
        </p:nvPicPr>
        <p:blipFill>
          <a:blip r:embed="rId2"/>
          <a:srcRect/>
          <a:stretch>
            <a:fillRect/>
          </a:stretch>
        </p:blipFill>
        <p:spPr bwMode="auto">
          <a:xfrm>
            <a:off x="0" y="0"/>
            <a:ext cx="2819400" cy="1066800"/>
          </a:xfrm>
          <a:prstGeom prst="rect">
            <a:avLst/>
          </a:prstGeom>
          <a:noFill/>
          <a:ln w="9525">
            <a:noFill/>
            <a:miter lim="800000"/>
            <a:headEnd/>
            <a:tailEnd/>
          </a:ln>
        </p:spPr>
      </p:pic>
      <p:sp>
        <p:nvSpPr>
          <p:cNvPr id="5" name="Content Placeholder 2">
            <a:extLst>
              <a:ext uri="{FF2B5EF4-FFF2-40B4-BE49-F238E27FC236}">
                <a16:creationId xmlns:a16="http://schemas.microsoft.com/office/drawing/2014/main" id="{A50F18E4-C688-48F7-8C80-0257F5279952}"/>
              </a:ext>
            </a:extLst>
          </p:cNvPr>
          <p:cNvSpPr txBox="1">
            <a:spLocks/>
          </p:cNvSpPr>
          <p:nvPr/>
        </p:nvSpPr>
        <p:spPr>
          <a:xfrm>
            <a:off x="457200" y="3834130"/>
            <a:ext cx="8229600" cy="2743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i="1" u="sng" dirty="0">
                <a:solidFill>
                  <a:srgbClr val="002060"/>
                </a:solidFill>
                <a:latin typeface="Times New Roman" panose="02020603050405020304" pitchFamily="18" charset="0"/>
                <a:cs typeface="Times New Roman" panose="02020603050405020304" pitchFamily="18" charset="0"/>
              </a:rPr>
              <a:t>Topics Covered</a:t>
            </a:r>
          </a:p>
          <a:p>
            <a:r>
              <a:rPr lang="en-US" b="1" i="1" dirty="0">
                <a:solidFill>
                  <a:srgbClr val="002060"/>
                </a:solidFill>
                <a:latin typeface="Times New Roman" panose="02020603050405020304" pitchFamily="18" charset="0"/>
                <a:cs typeface="Times New Roman" panose="02020603050405020304" pitchFamily="18" charset="0"/>
              </a:rPr>
              <a:t>Force- Definition, classification of force systems, composition and resolution of forces.</a:t>
            </a:r>
          </a:p>
          <a:p>
            <a:r>
              <a:rPr lang="en-US" b="1" i="1" dirty="0">
                <a:solidFill>
                  <a:srgbClr val="002060"/>
                </a:solidFill>
                <a:latin typeface="Times New Roman" panose="02020603050405020304" pitchFamily="18" charset="0"/>
                <a:cs typeface="Times New Roman" panose="02020603050405020304" pitchFamily="18" charset="0"/>
              </a:rPr>
              <a:t>Couple, Moment of Couple</a:t>
            </a:r>
            <a:endParaRPr lang="en-US"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pic>
        <p:nvPicPr>
          <p:cNvPr id="3" name="Picture 2">
            <a:extLst>
              <a:ext uri="{FF2B5EF4-FFF2-40B4-BE49-F238E27FC236}">
                <a16:creationId xmlns:a16="http://schemas.microsoft.com/office/drawing/2014/main" id="{C504887C-85FF-493E-BF5D-068B4494A284}"/>
              </a:ext>
            </a:extLst>
          </p:cNvPr>
          <p:cNvPicPr>
            <a:picLocks noChangeAspect="1"/>
          </p:cNvPicPr>
          <p:nvPr/>
        </p:nvPicPr>
        <p:blipFill>
          <a:blip r:embed="rId3"/>
          <a:stretch>
            <a:fillRect/>
          </a:stretch>
        </p:blipFill>
        <p:spPr>
          <a:xfrm>
            <a:off x="2080739" y="3192905"/>
            <a:ext cx="4022783" cy="3026361"/>
          </a:xfrm>
          <a:prstGeom prst="rect">
            <a:avLst/>
          </a:prstGeom>
        </p:spPr>
      </p:pic>
      <p:sp>
        <p:nvSpPr>
          <p:cNvPr id="4" name="Rectangle 3">
            <a:extLst>
              <a:ext uri="{FF2B5EF4-FFF2-40B4-BE49-F238E27FC236}">
                <a16:creationId xmlns:a16="http://schemas.microsoft.com/office/drawing/2014/main" id="{7349D030-9E80-4CDD-8477-D20BB318E337}"/>
              </a:ext>
            </a:extLst>
          </p:cNvPr>
          <p:cNvSpPr/>
          <p:nvPr/>
        </p:nvSpPr>
        <p:spPr>
          <a:xfrm>
            <a:off x="1053813" y="6219266"/>
            <a:ext cx="6870987" cy="461665"/>
          </a:xfrm>
          <a:prstGeom prst="rect">
            <a:avLst/>
          </a:prstGeom>
        </p:spPr>
        <p:txBody>
          <a:bodyPr wrap="square">
            <a:spAutoFit/>
          </a:bodyPr>
          <a:lstStyle/>
          <a:p>
            <a:r>
              <a:rPr lang="fr-FR" sz="2400" dirty="0">
                <a:latin typeface="Times New Roman" panose="02020603050405020304" pitchFamily="18" charset="0"/>
                <a:cs typeface="Times New Roman" panose="02020603050405020304" pitchFamily="18" charset="0"/>
              </a:rPr>
              <a:t>Figure.8 Non-</a:t>
            </a:r>
            <a:r>
              <a:rPr lang="fr-FR" sz="2400" dirty="0" err="1">
                <a:latin typeface="Times New Roman" panose="02020603050405020304" pitchFamily="18" charset="0"/>
                <a:cs typeface="Times New Roman" panose="02020603050405020304" pitchFamily="18" charset="0"/>
              </a:rPr>
              <a:t>coplanar</a:t>
            </a:r>
            <a:r>
              <a:rPr lang="fr-FR" sz="2400" dirty="0">
                <a:latin typeface="Times New Roman" panose="02020603050405020304" pitchFamily="18" charset="0"/>
                <a:cs typeface="Times New Roman" panose="02020603050405020304" pitchFamily="18" charset="0"/>
              </a:rPr>
              <a:t> concurrent force system</a:t>
            </a:r>
            <a:endParaRPr lang="en-US" sz="2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1A9F911-5538-4F1B-9A1A-EA12F43E2A61}"/>
              </a:ext>
            </a:extLst>
          </p:cNvPr>
          <p:cNvSpPr/>
          <p:nvPr/>
        </p:nvSpPr>
        <p:spPr>
          <a:xfrm>
            <a:off x="350143" y="1577065"/>
            <a:ext cx="8443713" cy="1938992"/>
          </a:xfrm>
          <a:prstGeom prst="rect">
            <a:avLst/>
          </a:prstGeom>
        </p:spPr>
        <p:txBody>
          <a:bodyPr wrap="square">
            <a:spAutoFit/>
          </a:bodyPr>
          <a:lstStyle/>
          <a:p>
            <a:pPr marL="514350" indent="-514350" algn="just">
              <a:buAutoNum type="romanLcParenBoth"/>
            </a:pPr>
            <a:r>
              <a:rPr lang="fr-FR" sz="2400" dirty="0">
                <a:solidFill>
                  <a:srgbClr val="FF0000"/>
                </a:solidFill>
                <a:latin typeface="Times New Roman" panose="02020603050405020304" pitchFamily="18" charset="0"/>
                <a:cs typeface="Times New Roman" panose="02020603050405020304" pitchFamily="18" charset="0"/>
              </a:rPr>
              <a:t>Non-</a:t>
            </a:r>
            <a:r>
              <a:rPr lang="fr-FR" sz="2400" dirty="0" err="1">
                <a:solidFill>
                  <a:srgbClr val="FF0000"/>
                </a:solidFill>
                <a:latin typeface="Times New Roman" panose="02020603050405020304" pitchFamily="18" charset="0"/>
                <a:cs typeface="Times New Roman" panose="02020603050405020304" pitchFamily="18" charset="0"/>
              </a:rPr>
              <a:t>coplanar</a:t>
            </a:r>
            <a:r>
              <a:rPr lang="fr-FR" sz="2400" dirty="0">
                <a:solidFill>
                  <a:srgbClr val="FF0000"/>
                </a:solidFill>
                <a:latin typeface="Times New Roman" panose="02020603050405020304" pitchFamily="18" charset="0"/>
                <a:cs typeface="Times New Roman" panose="02020603050405020304" pitchFamily="18" charset="0"/>
              </a:rPr>
              <a:t> concurrent force system</a:t>
            </a:r>
          </a:p>
          <a:p>
            <a:pPr algn="just"/>
            <a:r>
              <a:rPr lang="en-US" sz="2400" dirty="0">
                <a:latin typeface="Times New Roman" panose="02020603050405020304" pitchFamily="18" charset="0"/>
                <a:cs typeface="Times New Roman" panose="02020603050405020304" pitchFamily="18" charset="0"/>
              </a:rPr>
              <a:t>If a system has two or more forces acting on different planes but pass through the same point, then it is said to be a non-coplanar concurrent force system. As shown Figure.8.</a:t>
            </a:r>
          </a:p>
          <a:p>
            <a:pPr algn="just"/>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56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4" name="Rectangle 3">
            <a:extLst>
              <a:ext uri="{FF2B5EF4-FFF2-40B4-BE49-F238E27FC236}">
                <a16:creationId xmlns:a16="http://schemas.microsoft.com/office/drawing/2014/main" id="{7349D030-9E80-4CDD-8477-D20BB318E337}"/>
              </a:ext>
            </a:extLst>
          </p:cNvPr>
          <p:cNvSpPr/>
          <p:nvPr/>
        </p:nvSpPr>
        <p:spPr>
          <a:xfrm>
            <a:off x="914400" y="6286395"/>
            <a:ext cx="7315200" cy="461665"/>
          </a:xfrm>
          <a:prstGeom prst="rect">
            <a:avLst/>
          </a:prstGeom>
        </p:spPr>
        <p:txBody>
          <a:bodyPr wrap="square">
            <a:spAutoFit/>
          </a:bodyPr>
          <a:lstStyle/>
          <a:p>
            <a:r>
              <a:rPr lang="fr-FR" sz="2400" dirty="0">
                <a:latin typeface="Times New Roman" panose="02020603050405020304" pitchFamily="18" charset="0"/>
                <a:cs typeface="Times New Roman" panose="02020603050405020304" pitchFamily="18" charset="0"/>
              </a:rPr>
              <a:t>Figure.9 Non-</a:t>
            </a:r>
            <a:r>
              <a:rPr lang="fr-FR" sz="2400" dirty="0" err="1">
                <a:latin typeface="Times New Roman" panose="02020603050405020304" pitchFamily="18" charset="0"/>
                <a:cs typeface="Times New Roman" panose="02020603050405020304" pitchFamily="18" charset="0"/>
              </a:rPr>
              <a:t>coplanar</a:t>
            </a:r>
            <a:r>
              <a:rPr lang="fr-FR" sz="2400" dirty="0">
                <a:latin typeface="Times New Roman" panose="02020603050405020304" pitchFamily="18" charset="0"/>
                <a:cs typeface="Times New Roman" panose="02020603050405020304" pitchFamily="18" charset="0"/>
              </a:rPr>
              <a:t> non-concurrent force system</a:t>
            </a: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6DBB7C7-5DD8-4D5F-A3C8-D820AA752199}"/>
              </a:ext>
            </a:extLst>
          </p:cNvPr>
          <p:cNvPicPr>
            <a:picLocks noChangeAspect="1"/>
          </p:cNvPicPr>
          <p:nvPr/>
        </p:nvPicPr>
        <p:blipFill>
          <a:blip r:embed="rId3"/>
          <a:stretch>
            <a:fillRect/>
          </a:stretch>
        </p:blipFill>
        <p:spPr>
          <a:xfrm>
            <a:off x="2514600" y="3160096"/>
            <a:ext cx="3834823" cy="3064465"/>
          </a:xfrm>
          <a:prstGeom prst="rect">
            <a:avLst/>
          </a:prstGeom>
        </p:spPr>
      </p:pic>
      <p:sp>
        <p:nvSpPr>
          <p:cNvPr id="12" name="Rectangle 11">
            <a:extLst>
              <a:ext uri="{FF2B5EF4-FFF2-40B4-BE49-F238E27FC236}">
                <a16:creationId xmlns:a16="http://schemas.microsoft.com/office/drawing/2014/main" id="{4E3E3CE4-9972-4231-915D-653E71F27CA9}"/>
              </a:ext>
            </a:extLst>
          </p:cNvPr>
          <p:cNvSpPr/>
          <p:nvPr/>
        </p:nvSpPr>
        <p:spPr>
          <a:xfrm>
            <a:off x="228601" y="1464351"/>
            <a:ext cx="8686800" cy="1569660"/>
          </a:xfrm>
          <a:prstGeom prst="rect">
            <a:avLst/>
          </a:prstGeom>
        </p:spPr>
        <p:txBody>
          <a:bodyPr wrap="square">
            <a:spAutoFit/>
          </a:bodyPr>
          <a:lstStyle/>
          <a:p>
            <a:pPr algn="just"/>
            <a:r>
              <a:rPr lang="fr-FR" sz="2400" dirty="0">
                <a:solidFill>
                  <a:srgbClr val="FF0000"/>
                </a:solidFill>
                <a:latin typeface="Times New Roman" panose="02020603050405020304" pitchFamily="18" charset="0"/>
                <a:cs typeface="Times New Roman" panose="02020603050405020304" pitchFamily="18" charset="0"/>
              </a:rPr>
              <a:t>(ii) Non-</a:t>
            </a:r>
            <a:r>
              <a:rPr lang="fr-FR" sz="2400" dirty="0" err="1">
                <a:solidFill>
                  <a:srgbClr val="FF0000"/>
                </a:solidFill>
                <a:latin typeface="Times New Roman" panose="02020603050405020304" pitchFamily="18" charset="0"/>
                <a:cs typeface="Times New Roman" panose="02020603050405020304" pitchFamily="18" charset="0"/>
              </a:rPr>
              <a:t>coplanar</a:t>
            </a:r>
            <a:r>
              <a:rPr lang="fr-FR" sz="2400" dirty="0">
                <a:solidFill>
                  <a:srgbClr val="FF0000"/>
                </a:solidFill>
                <a:latin typeface="Times New Roman" panose="02020603050405020304" pitchFamily="18" charset="0"/>
                <a:cs typeface="Times New Roman" panose="02020603050405020304" pitchFamily="18" charset="0"/>
              </a:rPr>
              <a:t> non-concurrent force system</a:t>
            </a:r>
          </a:p>
          <a:p>
            <a:pPr algn="just"/>
            <a:r>
              <a:rPr lang="en-US" sz="2400" dirty="0">
                <a:latin typeface="Times New Roman" panose="02020603050405020304" pitchFamily="18" charset="0"/>
                <a:cs typeface="Times New Roman" panose="02020603050405020304" pitchFamily="18" charset="0"/>
              </a:rPr>
              <a:t>If two or more forces are acting on different planes but do not pass through the same point, they constitute a non-coplanar non-concurrent force system. As shown in Figure 9.</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62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4" name="Rectangle 3">
            <a:extLst>
              <a:ext uri="{FF2B5EF4-FFF2-40B4-BE49-F238E27FC236}">
                <a16:creationId xmlns:a16="http://schemas.microsoft.com/office/drawing/2014/main" id="{7349D030-9E80-4CDD-8477-D20BB318E337}"/>
              </a:ext>
            </a:extLst>
          </p:cNvPr>
          <p:cNvSpPr/>
          <p:nvPr/>
        </p:nvSpPr>
        <p:spPr>
          <a:xfrm>
            <a:off x="878571" y="6219266"/>
            <a:ext cx="7671069" cy="461665"/>
          </a:xfrm>
          <a:prstGeom prst="rect">
            <a:avLst/>
          </a:prstGeom>
        </p:spPr>
        <p:txBody>
          <a:bodyPr wrap="square">
            <a:spAutoFit/>
          </a:bodyPr>
          <a:lstStyle/>
          <a:p>
            <a:r>
              <a:rPr lang="fr-FR" sz="2400" dirty="0">
                <a:latin typeface="Times New Roman" panose="02020603050405020304" pitchFamily="18" charset="0"/>
                <a:cs typeface="Times New Roman" panose="02020603050405020304" pitchFamily="18" charset="0"/>
              </a:rPr>
              <a:t>Figure.10  Non-</a:t>
            </a:r>
            <a:r>
              <a:rPr lang="fr-FR" sz="2400" dirty="0" err="1">
                <a:latin typeface="Times New Roman" panose="02020603050405020304" pitchFamily="18" charset="0"/>
                <a:cs typeface="Times New Roman" panose="02020603050405020304" pitchFamily="18" charset="0"/>
              </a:rPr>
              <a:t>coplanar</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parallel</a:t>
            </a:r>
            <a:r>
              <a:rPr lang="fr-FR" sz="2400" dirty="0">
                <a:latin typeface="Times New Roman" panose="02020603050405020304" pitchFamily="18" charset="0"/>
                <a:cs typeface="Times New Roman" panose="02020603050405020304" pitchFamily="18" charset="0"/>
              </a:rPr>
              <a:t> force system</a:t>
            </a:r>
            <a:endParaRPr lang="en-US"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CD0B7E5-7E94-461A-896A-9E858FC429E3}"/>
              </a:ext>
            </a:extLst>
          </p:cNvPr>
          <p:cNvPicPr>
            <a:picLocks noChangeAspect="1"/>
          </p:cNvPicPr>
          <p:nvPr/>
        </p:nvPicPr>
        <p:blipFill>
          <a:blip r:embed="rId3"/>
          <a:stretch>
            <a:fillRect/>
          </a:stretch>
        </p:blipFill>
        <p:spPr>
          <a:xfrm>
            <a:off x="2385407" y="3101535"/>
            <a:ext cx="3999192" cy="3100981"/>
          </a:xfrm>
          <a:prstGeom prst="rect">
            <a:avLst/>
          </a:prstGeom>
        </p:spPr>
      </p:pic>
      <p:sp>
        <p:nvSpPr>
          <p:cNvPr id="2" name="Rectangle 1">
            <a:extLst>
              <a:ext uri="{FF2B5EF4-FFF2-40B4-BE49-F238E27FC236}">
                <a16:creationId xmlns:a16="http://schemas.microsoft.com/office/drawing/2014/main" id="{D5CE0054-503F-405A-A52A-90B3422CF216}"/>
              </a:ext>
            </a:extLst>
          </p:cNvPr>
          <p:cNvSpPr/>
          <p:nvPr/>
        </p:nvSpPr>
        <p:spPr>
          <a:xfrm>
            <a:off x="228600" y="1458344"/>
            <a:ext cx="8458196" cy="1569660"/>
          </a:xfrm>
          <a:prstGeom prst="rect">
            <a:avLst/>
          </a:prstGeom>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(iii) Non-coplanar parallel force system.</a:t>
            </a:r>
          </a:p>
          <a:p>
            <a:pPr algn="just"/>
            <a:r>
              <a:rPr lang="en-US" sz="2400" dirty="0">
                <a:latin typeface="Times New Roman" panose="02020603050405020304" pitchFamily="18" charset="0"/>
                <a:cs typeface="Times New Roman" panose="02020603050405020304" pitchFamily="18" charset="0"/>
              </a:rPr>
              <a:t>If two or more forces are acting in different planes and are parallel to one another, the system is said to be a non-coplanar parallel force system. As shown in Figure 10.</a:t>
            </a:r>
          </a:p>
        </p:txBody>
      </p:sp>
    </p:spTree>
    <p:extLst>
      <p:ext uri="{BB962C8B-B14F-4D97-AF65-F5344CB8AC3E}">
        <p14:creationId xmlns:p14="http://schemas.microsoft.com/office/powerpoint/2010/main" val="103041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9860" y="234412"/>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4" name="Rectangle 3">
            <a:extLst>
              <a:ext uri="{FF2B5EF4-FFF2-40B4-BE49-F238E27FC236}">
                <a16:creationId xmlns:a16="http://schemas.microsoft.com/office/drawing/2014/main" id="{7349D030-9E80-4CDD-8477-D20BB318E337}"/>
              </a:ext>
            </a:extLst>
          </p:cNvPr>
          <p:cNvSpPr/>
          <p:nvPr/>
        </p:nvSpPr>
        <p:spPr>
          <a:xfrm>
            <a:off x="2146891" y="6396335"/>
            <a:ext cx="4976832" cy="461665"/>
          </a:xfrm>
          <a:prstGeom prst="rect">
            <a:avLst/>
          </a:prstGeom>
        </p:spPr>
        <p:txBody>
          <a:bodyPr wrap="square">
            <a:spAutoFit/>
          </a:bodyPr>
          <a:lstStyle/>
          <a:p>
            <a:r>
              <a:rPr lang="fr-FR" sz="2400" dirty="0"/>
              <a:t>Figure.12  Non-</a:t>
            </a:r>
            <a:r>
              <a:rPr lang="fr-FR" sz="2400" dirty="0" err="1"/>
              <a:t>collinear</a:t>
            </a:r>
            <a:r>
              <a:rPr lang="fr-FR" sz="2400" dirty="0"/>
              <a:t> force system.</a:t>
            </a:r>
            <a:endParaRPr lang="en-US" sz="2400" dirty="0"/>
          </a:p>
        </p:txBody>
      </p:sp>
      <p:sp>
        <p:nvSpPr>
          <p:cNvPr id="2" name="Rectangle 1">
            <a:extLst>
              <a:ext uri="{FF2B5EF4-FFF2-40B4-BE49-F238E27FC236}">
                <a16:creationId xmlns:a16="http://schemas.microsoft.com/office/drawing/2014/main" id="{D5CE0054-503F-405A-A52A-90B3422CF216}"/>
              </a:ext>
            </a:extLst>
          </p:cNvPr>
          <p:cNvSpPr/>
          <p:nvPr/>
        </p:nvSpPr>
        <p:spPr>
          <a:xfrm>
            <a:off x="228600" y="1348319"/>
            <a:ext cx="8458196" cy="1200329"/>
          </a:xfrm>
          <a:prstGeom prst="rect">
            <a:avLst/>
          </a:prstGeom>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Collinear force system</a:t>
            </a:r>
          </a:p>
          <a:p>
            <a:pPr algn="just"/>
            <a:r>
              <a:rPr lang="en-US" sz="2400" dirty="0">
                <a:latin typeface="Times New Roman" panose="02020603050405020304" pitchFamily="18" charset="0"/>
                <a:cs typeface="Times New Roman" panose="02020603050405020304" pitchFamily="18" charset="0"/>
              </a:rPr>
              <a:t>If the lines of action of two or more forces coincide with one another, it is called a collinear force system as shown in Figure.11.</a:t>
            </a:r>
          </a:p>
        </p:txBody>
      </p:sp>
      <p:pic>
        <p:nvPicPr>
          <p:cNvPr id="3" name="Picture 2">
            <a:extLst>
              <a:ext uri="{FF2B5EF4-FFF2-40B4-BE49-F238E27FC236}">
                <a16:creationId xmlns:a16="http://schemas.microsoft.com/office/drawing/2014/main" id="{E1B7D209-D830-4665-9EB9-FD2E7B6632B2}"/>
              </a:ext>
            </a:extLst>
          </p:cNvPr>
          <p:cNvPicPr>
            <a:picLocks noChangeAspect="1"/>
          </p:cNvPicPr>
          <p:nvPr/>
        </p:nvPicPr>
        <p:blipFill>
          <a:blip r:embed="rId3">
            <a:lum bright="-20000" contrast="40000"/>
          </a:blip>
          <a:stretch>
            <a:fillRect/>
          </a:stretch>
        </p:blipFill>
        <p:spPr>
          <a:xfrm>
            <a:off x="2262236" y="2498659"/>
            <a:ext cx="4145931" cy="687238"/>
          </a:xfrm>
          <a:prstGeom prst="rect">
            <a:avLst/>
          </a:prstGeom>
        </p:spPr>
      </p:pic>
      <p:sp>
        <p:nvSpPr>
          <p:cNvPr id="11" name="Rectangle 10">
            <a:extLst>
              <a:ext uri="{FF2B5EF4-FFF2-40B4-BE49-F238E27FC236}">
                <a16:creationId xmlns:a16="http://schemas.microsoft.com/office/drawing/2014/main" id="{1E672297-2643-4CEF-8C00-917A7E3C68B0}"/>
              </a:ext>
            </a:extLst>
          </p:cNvPr>
          <p:cNvSpPr/>
          <p:nvPr/>
        </p:nvSpPr>
        <p:spPr>
          <a:xfrm>
            <a:off x="2262236" y="3124200"/>
            <a:ext cx="4242059" cy="461665"/>
          </a:xfrm>
          <a:prstGeom prst="rect">
            <a:avLst/>
          </a:prstGeom>
        </p:spPr>
        <p:txBody>
          <a:bodyPr wrap="none">
            <a:spAutoFit/>
          </a:bodyPr>
          <a:lstStyle/>
          <a:p>
            <a:r>
              <a:rPr lang="en-US" sz="2400" dirty="0"/>
              <a:t>Figure.11 Collinear force system.</a:t>
            </a:r>
          </a:p>
        </p:txBody>
      </p:sp>
      <p:sp>
        <p:nvSpPr>
          <p:cNvPr id="12" name="Rectangle 11">
            <a:extLst>
              <a:ext uri="{FF2B5EF4-FFF2-40B4-BE49-F238E27FC236}">
                <a16:creationId xmlns:a16="http://schemas.microsoft.com/office/drawing/2014/main" id="{2A7DFED0-746F-4D2D-9A2A-2FE6492EA96A}"/>
              </a:ext>
            </a:extLst>
          </p:cNvPr>
          <p:cNvSpPr/>
          <p:nvPr/>
        </p:nvSpPr>
        <p:spPr>
          <a:xfrm>
            <a:off x="228600" y="3535740"/>
            <a:ext cx="8305800" cy="1569660"/>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Non-collinear force system</a:t>
            </a:r>
          </a:p>
          <a:p>
            <a:pPr algn="just"/>
            <a:r>
              <a:rPr lang="en-US" sz="2400" dirty="0">
                <a:latin typeface="Times New Roman" panose="02020603050405020304" pitchFamily="18" charset="0"/>
                <a:cs typeface="Times New Roman" panose="02020603050405020304" pitchFamily="18" charset="0"/>
              </a:rPr>
              <a:t>If the lines of action of the forces do not coincide with one another, it is called a non-collinear force system as shown in Figure.12.</a:t>
            </a:r>
          </a:p>
        </p:txBody>
      </p:sp>
      <p:pic>
        <p:nvPicPr>
          <p:cNvPr id="14" name="Picture 13">
            <a:extLst>
              <a:ext uri="{FF2B5EF4-FFF2-40B4-BE49-F238E27FC236}">
                <a16:creationId xmlns:a16="http://schemas.microsoft.com/office/drawing/2014/main" id="{5EDF5B1B-6850-40DE-8C13-4F45C3EA7694}"/>
              </a:ext>
            </a:extLst>
          </p:cNvPr>
          <p:cNvPicPr>
            <a:picLocks noChangeAspect="1"/>
          </p:cNvPicPr>
          <p:nvPr/>
        </p:nvPicPr>
        <p:blipFill>
          <a:blip r:embed="rId4">
            <a:lum bright="-20000" contrast="40000"/>
          </a:blip>
          <a:stretch>
            <a:fillRect/>
          </a:stretch>
        </p:blipFill>
        <p:spPr>
          <a:xfrm>
            <a:off x="2020277" y="4620424"/>
            <a:ext cx="4976831" cy="1856576"/>
          </a:xfrm>
          <a:prstGeom prst="rect">
            <a:avLst/>
          </a:prstGeom>
        </p:spPr>
      </p:pic>
    </p:spTree>
    <p:extLst>
      <p:ext uri="{BB962C8B-B14F-4D97-AF65-F5344CB8AC3E}">
        <p14:creationId xmlns:p14="http://schemas.microsoft.com/office/powerpoint/2010/main" val="187668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9860" y="304800"/>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D5CE0054-503F-405A-A52A-90B3422CF216}"/>
              </a:ext>
            </a:extLst>
          </p:cNvPr>
          <p:cNvSpPr/>
          <p:nvPr/>
        </p:nvSpPr>
        <p:spPr>
          <a:xfrm>
            <a:off x="228600" y="1478340"/>
            <a:ext cx="8458196" cy="1569660"/>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Principle of Transmissibility of Forces</a:t>
            </a:r>
          </a:p>
          <a:p>
            <a:pPr algn="just"/>
            <a:r>
              <a:rPr lang="en-US" sz="2400" dirty="0">
                <a:latin typeface="Times New Roman" panose="02020603050405020304" pitchFamily="18" charset="0"/>
                <a:cs typeface="Times New Roman" panose="02020603050405020304" pitchFamily="18" charset="0"/>
              </a:rPr>
              <a:t>This principle states that a force can be transmitted from one point to another point along the same line of action such that the effect produced by the force on a body remains unchanged. </a:t>
            </a:r>
          </a:p>
        </p:txBody>
      </p:sp>
      <p:pic>
        <p:nvPicPr>
          <p:cNvPr id="13" name="Picture 12">
            <a:extLst>
              <a:ext uri="{FF2B5EF4-FFF2-40B4-BE49-F238E27FC236}">
                <a16:creationId xmlns:a16="http://schemas.microsoft.com/office/drawing/2014/main" id="{D20FD410-0F38-47AD-8EE7-E075F0264844}"/>
              </a:ext>
            </a:extLst>
          </p:cNvPr>
          <p:cNvPicPr>
            <a:picLocks noChangeAspect="1"/>
          </p:cNvPicPr>
          <p:nvPr/>
        </p:nvPicPr>
        <p:blipFill>
          <a:blip r:embed="rId3"/>
          <a:stretch>
            <a:fillRect/>
          </a:stretch>
        </p:blipFill>
        <p:spPr>
          <a:xfrm>
            <a:off x="3314698" y="3119607"/>
            <a:ext cx="2286000" cy="3177835"/>
          </a:xfrm>
          <a:prstGeom prst="rect">
            <a:avLst/>
          </a:prstGeom>
        </p:spPr>
      </p:pic>
      <p:sp>
        <p:nvSpPr>
          <p:cNvPr id="15" name="Rectangle 14">
            <a:extLst>
              <a:ext uri="{FF2B5EF4-FFF2-40B4-BE49-F238E27FC236}">
                <a16:creationId xmlns:a16="http://schemas.microsoft.com/office/drawing/2014/main" id="{9DDBC56B-0465-4A55-9475-017531ED7A5B}"/>
              </a:ext>
            </a:extLst>
          </p:cNvPr>
          <p:cNvSpPr/>
          <p:nvPr/>
        </p:nvSpPr>
        <p:spPr>
          <a:xfrm>
            <a:off x="811753" y="6276883"/>
            <a:ext cx="7882077"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Figure.13 Transmissibility of force F from point O to O’.</a:t>
            </a:r>
          </a:p>
        </p:txBody>
      </p:sp>
    </p:spTree>
    <p:extLst>
      <p:ext uri="{BB962C8B-B14F-4D97-AF65-F5344CB8AC3E}">
        <p14:creationId xmlns:p14="http://schemas.microsoft.com/office/powerpoint/2010/main" val="315875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D5CE0054-503F-405A-A52A-90B3422CF216}"/>
              </a:ext>
            </a:extLst>
          </p:cNvPr>
          <p:cNvSpPr/>
          <p:nvPr/>
        </p:nvSpPr>
        <p:spPr>
          <a:xfrm>
            <a:off x="228600" y="1198234"/>
            <a:ext cx="8458196" cy="3046988"/>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Resolution of a Force</a:t>
            </a:r>
          </a:p>
          <a:p>
            <a:pPr algn="just"/>
            <a:r>
              <a:rPr lang="en-US" sz="2400" dirty="0">
                <a:latin typeface="Times New Roman" panose="02020603050405020304" pitchFamily="18" charset="0"/>
                <a:cs typeface="Times New Roman" panose="02020603050405020304" pitchFamily="18" charset="0"/>
              </a:rPr>
              <a:t>The process of splitting of a force into its two rectangular components (horizontal and vertical) is known as resolution of the force, as shown in Figure.14. </a:t>
            </a:r>
          </a:p>
          <a:p>
            <a:pPr algn="just"/>
            <a:r>
              <a:rPr lang="en-US" sz="2400" dirty="0">
                <a:latin typeface="Times New Roman" panose="02020603050405020304" pitchFamily="18" charset="0"/>
                <a:cs typeface="Times New Roman" panose="02020603050405020304" pitchFamily="18" charset="0"/>
              </a:rPr>
              <a:t>In this figure, F is the force which</a:t>
            </a:r>
          </a:p>
          <a:p>
            <a:pPr algn="just"/>
            <a:r>
              <a:rPr lang="en-US" sz="2400" dirty="0">
                <a:latin typeface="Times New Roman" panose="02020603050405020304" pitchFamily="18" charset="0"/>
                <a:cs typeface="Times New Roman" panose="02020603050405020304" pitchFamily="18" charset="0"/>
              </a:rPr>
              <a:t>makes an angle </a:t>
            </a:r>
            <a:r>
              <a:rPr lang="en-US" sz="2400" i="1" dirty="0">
                <a:latin typeface="Times New Roman" panose="02020603050405020304" pitchFamily="18" charset="0"/>
                <a:cs typeface="Times New Roman" panose="02020603050405020304" pitchFamily="18" charset="0"/>
              </a:rPr>
              <a:t>ɵ</a:t>
            </a:r>
            <a:r>
              <a:rPr lang="en-US" sz="2400" dirty="0">
                <a:latin typeface="Times New Roman" panose="02020603050405020304" pitchFamily="18" charset="0"/>
                <a:cs typeface="Times New Roman" panose="02020603050405020304" pitchFamily="18" charset="0"/>
              </a:rPr>
              <a:t> with the horizontal axis, and has been resolved into two components, namely </a:t>
            </a:r>
            <a:r>
              <a:rPr lang="en-US" sz="2400" dirty="0" err="1">
                <a:latin typeface="Times New Roman" panose="02020603050405020304" pitchFamily="18" charset="0"/>
                <a:cs typeface="Times New Roman" panose="02020603050405020304" pitchFamily="18" charset="0"/>
              </a:rPr>
              <a:t>Fx</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Fy</a:t>
            </a:r>
            <a:r>
              <a:rPr lang="en-US" sz="2400" dirty="0">
                <a:latin typeface="Times New Roman" panose="02020603050405020304" pitchFamily="18" charset="0"/>
                <a:cs typeface="Times New Roman" panose="02020603050405020304" pitchFamily="18" charset="0"/>
              </a:rPr>
              <a:t>, along the x-axis and y-axis respectively.</a:t>
            </a:r>
          </a:p>
        </p:txBody>
      </p:sp>
      <p:sp>
        <p:nvSpPr>
          <p:cNvPr id="15" name="Rectangle 14">
            <a:extLst>
              <a:ext uri="{FF2B5EF4-FFF2-40B4-BE49-F238E27FC236}">
                <a16:creationId xmlns:a16="http://schemas.microsoft.com/office/drawing/2014/main" id="{9DDBC56B-0465-4A55-9475-017531ED7A5B}"/>
              </a:ext>
            </a:extLst>
          </p:cNvPr>
          <p:cNvSpPr/>
          <p:nvPr/>
        </p:nvSpPr>
        <p:spPr>
          <a:xfrm>
            <a:off x="2642997" y="6396335"/>
            <a:ext cx="4141247"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Figure.14 Resolution of a force.</a:t>
            </a:r>
          </a:p>
        </p:txBody>
      </p:sp>
      <p:pic>
        <p:nvPicPr>
          <p:cNvPr id="3" name="Picture 2">
            <a:extLst>
              <a:ext uri="{FF2B5EF4-FFF2-40B4-BE49-F238E27FC236}">
                <a16:creationId xmlns:a16="http://schemas.microsoft.com/office/drawing/2014/main" id="{2FB3A6EC-1D04-4B85-A510-ADE8F6A7B385}"/>
              </a:ext>
            </a:extLst>
          </p:cNvPr>
          <p:cNvPicPr>
            <a:picLocks noChangeAspect="1"/>
          </p:cNvPicPr>
          <p:nvPr/>
        </p:nvPicPr>
        <p:blipFill>
          <a:blip r:embed="rId3">
            <a:lum bright="-20000" contrast="40000"/>
          </a:blip>
          <a:stretch>
            <a:fillRect/>
          </a:stretch>
        </p:blipFill>
        <p:spPr>
          <a:xfrm>
            <a:off x="2732248" y="3962400"/>
            <a:ext cx="3744752" cy="2541736"/>
          </a:xfrm>
          <a:prstGeom prst="rect">
            <a:avLst/>
          </a:prstGeom>
        </p:spPr>
      </p:pic>
    </p:spTree>
    <p:extLst>
      <p:ext uri="{BB962C8B-B14F-4D97-AF65-F5344CB8AC3E}">
        <p14:creationId xmlns:p14="http://schemas.microsoft.com/office/powerpoint/2010/main" val="331203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D5CE0054-503F-405A-A52A-90B3422CF216}"/>
              </a:ext>
            </a:extLst>
          </p:cNvPr>
          <p:cNvSpPr/>
          <p:nvPr/>
        </p:nvSpPr>
        <p:spPr>
          <a:xfrm>
            <a:off x="164128" y="1018897"/>
            <a:ext cx="8458196" cy="769441"/>
          </a:xfrm>
          <a:prstGeom prst="rect">
            <a:avLst/>
          </a:prstGeom>
        </p:spPr>
        <p:txBody>
          <a:bodyPr wrap="square">
            <a:spAutoFit/>
          </a:bodyPr>
          <a:lstStyle/>
          <a:p>
            <a:pPr algn="just"/>
            <a:r>
              <a:rPr lang="en-IN" altLang="en-US" sz="4400" dirty="0">
                <a:latin typeface="Times New Roman" panose="02020603050405020304" pitchFamily="18" charset="0"/>
                <a:cs typeface="Times New Roman" panose="02020603050405020304" pitchFamily="18" charset="0"/>
              </a:rPr>
              <a:t>Couple</a:t>
            </a:r>
            <a:r>
              <a:rPr lang="en-IN" altLang="en-US" sz="4400" dirty="0"/>
              <a:t>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93E11A3-501C-4FD8-8167-278DE56F304F}"/>
              </a:ext>
            </a:extLst>
          </p:cNvPr>
          <p:cNvSpPr txBox="1"/>
          <p:nvPr/>
        </p:nvSpPr>
        <p:spPr>
          <a:xfrm>
            <a:off x="234464" y="1982450"/>
            <a:ext cx="8317524" cy="1446550"/>
          </a:xfrm>
          <a:prstGeom prst="rect">
            <a:avLst/>
          </a:prstGeom>
          <a:noFill/>
        </p:spPr>
        <p:txBody>
          <a:bodyPr wrap="square">
            <a:spAutoFit/>
          </a:bodyPr>
          <a:lstStyle/>
          <a:p>
            <a:pPr marL="44450" indent="0" algn="just">
              <a:buFont typeface="Arial" panose="020B0604020202020204" pitchFamily="34" charset="0"/>
              <a:buNone/>
            </a:pPr>
            <a:r>
              <a:rPr lang="en-US" altLang="en-US" sz="2200" dirty="0">
                <a:solidFill>
                  <a:schemeClr val="tx1"/>
                </a:solidFill>
                <a:latin typeface="Times New Roman" panose="02020603050405020304" pitchFamily="18" charset="0"/>
                <a:cs typeface="Times New Roman" panose="02020603050405020304" pitchFamily="18" charset="0"/>
              </a:rPr>
              <a:t>A couple consists of two parallel forces that are equal in magnitude, opposite in sense and do not share a line of action. It does not produce any translation, only rotation. The resultant force of a couple is zero. but, the resultant of a couple is not zero; it is a pure moment.</a:t>
            </a:r>
            <a:endParaRPr lang="en-IN" altLang="en-US" sz="2200" dirty="0">
              <a:solidFill>
                <a:schemeClr val="tx1"/>
              </a:solidFill>
              <a:latin typeface="Times New Roman" panose="02020603050405020304" pitchFamily="18" charset="0"/>
              <a:cs typeface="Times New Roman" panose="02020603050405020304" pitchFamily="18" charset="0"/>
            </a:endParaRPr>
          </a:p>
        </p:txBody>
      </p:sp>
      <p:pic>
        <p:nvPicPr>
          <p:cNvPr id="13" name="Picture 7" descr="schoolphysics ::Welcome::">
            <a:extLst>
              <a:ext uri="{FF2B5EF4-FFF2-40B4-BE49-F238E27FC236}">
                <a16:creationId xmlns:a16="http://schemas.microsoft.com/office/drawing/2014/main" id="{D2705889-A92A-45F7-95FC-139403AAE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701" y="3962400"/>
            <a:ext cx="4337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53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D5CE0054-503F-405A-A52A-90B3422CF216}"/>
              </a:ext>
            </a:extLst>
          </p:cNvPr>
          <p:cNvSpPr/>
          <p:nvPr/>
        </p:nvSpPr>
        <p:spPr>
          <a:xfrm>
            <a:off x="592012" y="1187730"/>
            <a:ext cx="8458196" cy="1446550"/>
          </a:xfrm>
          <a:prstGeom prst="rect">
            <a:avLst/>
          </a:prstGeom>
        </p:spPr>
        <p:txBody>
          <a:bodyPr wrap="square">
            <a:spAutoFit/>
          </a:bodyPr>
          <a:lstStyle/>
          <a:p>
            <a:pPr algn="just"/>
            <a:r>
              <a:rPr lang="en-IN" altLang="en-US" sz="4400" b="1" dirty="0">
                <a:latin typeface="Times New Roman" panose="02020603050405020304" pitchFamily="18" charset="0"/>
                <a:cs typeface="Times New Roman" panose="02020603050405020304" pitchFamily="18" charset="0"/>
              </a:rPr>
              <a:t>Moment of a couple</a:t>
            </a:r>
          </a:p>
          <a:p>
            <a:pPr algn="just"/>
            <a:r>
              <a:rPr lang="en-IN" altLang="en-US" sz="4400" dirty="0"/>
              <a:t>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93E11A3-501C-4FD8-8167-278DE56F304F}"/>
              </a:ext>
            </a:extLst>
          </p:cNvPr>
          <p:cNvSpPr txBox="1"/>
          <p:nvPr/>
        </p:nvSpPr>
        <p:spPr>
          <a:xfrm>
            <a:off x="234464" y="2286000"/>
            <a:ext cx="8317524" cy="1938992"/>
          </a:xfrm>
          <a:prstGeom prst="rect">
            <a:avLst/>
          </a:prstGeom>
          <a:noFill/>
        </p:spPr>
        <p:txBody>
          <a:bodyPr wrap="square">
            <a:spAutoFit/>
          </a:bodyPr>
          <a:lstStyle/>
          <a:p>
            <a:pPr algn="just"/>
            <a:r>
              <a:rPr lang="en-US" altLang="en-US" sz="2400" dirty="0">
                <a:latin typeface="Times New Roman" panose="02020603050405020304" pitchFamily="18" charset="0"/>
                <a:cs typeface="Times New Roman" panose="02020603050405020304" pitchFamily="18" charset="0"/>
              </a:rPr>
              <a:t>The tendency of a force is to rotate a body. It is measured by the moment of the force. The product of one of the two forces of a Couple and the perpendicular distance between their lines of action (called the arm of the Couple) is called the </a:t>
            </a:r>
            <a:r>
              <a:rPr lang="en-US" altLang="en-US" sz="2400" b="1" dirty="0">
                <a:latin typeface="Times New Roman" panose="02020603050405020304" pitchFamily="18" charset="0"/>
                <a:cs typeface="Times New Roman" panose="02020603050405020304" pitchFamily="18" charset="0"/>
              </a:rPr>
              <a:t>Moment of Couple</a:t>
            </a:r>
            <a:r>
              <a:rPr lang="en-US"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48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D5CE0054-503F-405A-A52A-90B3422CF216}"/>
              </a:ext>
            </a:extLst>
          </p:cNvPr>
          <p:cNvSpPr/>
          <p:nvPr/>
        </p:nvSpPr>
        <p:spPr>
          <a:xfrm>
            <a:off x="234465" y="1138949"/>
            <a:ext cx="8458196" cy="584775"/>
          </a:xfrm>
          <a:prstGeom prst="rect">
            <a:avLst/>
          </a:prstGeom>
        </p:spPr>
        <p:txBody>
          <a:bodyPr wrap="square">
            <a:spAutoFit/>
          </a:bodyPr>
          <a:lstStyle/>
          <a:p>
            <a:pPr algn="just"/>
            <a:r>
              <a:rPr lang="en-IN" altLang="en-US" sz="3200" b="1" dirty="0">
                <a:latin typeface="Times New Roman" panose="02020603050405020304" pitchFamily="18" charset="0"/>
                <a:cs typeface="Times New Roman" panose="02020603050405020304" pitchFamily="18" charset="0"/>
              </a:rPr>
              <a:t>Characteristics of couple</a:t>
            </a:r>
            <a:r>
              <a:rPr lang="en-IN" altLang="en-US" sz="3000" dirty="0"/>
              <a:t>	</a:t>
            </a:r>
            <a:endParaRPr lang="en-US" sz="3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93E11A3-501C-4FD8-8167-278DE56F304F}"/>
              </a:ext>
            </a:extLst>
          </p:cNvPr>
          <p:cNvSpPr txBox="1"/>
          <p:nvPr/>
        </p:nvSpPr>
        <p:spPr>
          <a:xfrm>
            <a:off x="170405" y="1752485"/>
            <a:ext cx="8803189" cy="4770537"/>
          </a:xfrm>
          <a:prstGeom prst="rect">
            <a:avLst/>
          </a:prstGeom>
          <a:noFill/>
        </p:spPr>
        <p:txBody>
          <a:bodyPr wrap="square">
            <a:spAutoFit/>
          </a:bodyPr>
          <a:lstStyle/>
          <a:p>
            <a:pPr marL="514350" indent="-514350" algn="just">
              <a:buFont typeface="+mj-lt"/>
              <a:buAutoNum type="arabicPeriod"/>
            </a:pPr>
            <a:r>
              <a:rPr lang="en-US" altLang="en-US" sz="2800" dirty="0">
                <a:latin typeface="Times New Roman" panose="02020603050405020304" pitchFamily="18" charset="0"/>
                <a:cs typeface="Times New Roman" panose="02020603050405020304" pitchFamily="18" charset="0"/>
              </a:rPr>
              <a:t>The algebraic sum of the forces consisting the couple is zero </a:t>
            </a:r>
          </a:p>
          <a:p>
            <a:pPr marL="514350" indent="-514350" algn="just">
              <a:buFont typeface="+mj-lt"/>
              <a:buAutoNum type="arabicPeriod"/>
            </a:pPr>
            <a:r>
              <a:rPr lang="en-US" altLang="en-US" sz="2800" dirty="0">
                <a:latin typeface="Times New Roman" panose="02020603050405020304" pitchFamily="18" charset="0"/>
                <a:cs typeface="Times New Roman" panose="02020603050405020304" pitchFamily="18" charset="0"/>
              </a:rPr>
              <a:t>The algebraic sum of the moment of the forces constituting the couple about any point is the same and equal to the moment of the couple itself. </a:t>
            </a:r>
          </a:p>
          <a:p>
            <a:pPr marL="514350" indent="-514350" algn="just">
              <a:buFont typeface="+mj-lt"/>
              <a:buAutoNum type="arabicPeriod"/>
            </a:pPr>
            <a:r>
              <a:rPr lang="en-US" altLang="en-US" sz="2800" dirty="0">
                <a:latin typeface="Times New Roman" panose="02020603050405020304" pitchFamily="18" charset="0"/>
                <a:cs typeface="Times New Roman" panose="02020603050405020304" pitchFamily="18" charset="0"/>
              </a:rPr>
              <a:t>A couple cannot be balanced by a single force but can be balanced only by a couple but of opposite sense.</a:t>
            </a:r>
          </a:p>
          <a:p>
            <a:pPr marL="514350" indent="-514350" algn="just">
              <a:buFont typeface="+mj-lt"/>
              <a:buAutoNum type="arabicPeriod"/>
            </a:pPr>
            <a:r>
              <a:rPr lang="en-US" altLang="en-US" sz="2800" dirty="0">
                <a:latin typeface="Times New Roman" panose="02020603050405020304" pitchFamily="18" charset="0"/>
                <a:cs typeface="Times New Roman" panose="02020603050405020304" pitchFamily="18" charset="0"/>
              </a:rPr>
              <a:t>Any number of coplanar couples can be reduced to a single couple whose magnitude will be equal to the algebraic sum of the moments of all the couples.</a:t>
            </a:r>
          </a:p>
          <a:p>
            <a:pPr marL="457200" indent="-457200" algn="just">
              <a:buFont typeface="+mj-lt"/>
              <a:buAutoNum type="arabicPeriod"/>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05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1" name="Title 1">
            <a:extLst>
              <a:ext uri="{FF2B5EF4-FFF2-40B4-BE49-F238E27FC236}">
                <a16:creationId xmlns:a16="http://schemas.microsoft.com/office/drawing/2014/main" id="{D67A10D2-D78F-4416-A303-BFA4604A7FA8}"/>
              </a:ext>
            </a:extLst>
          </p:cNvPr>
          <p:cNvSpPr>
            <a:spLocks noGrp="1"/>
          </p:cNvSpPr>
          <p:nvPr>
            <p:ph type="title"/>
          </p:nvPr>
        </p:nvSpPr>
        <p:spPr>
          <a:xfrm>
            <a:off x="-925841" y="862377"/>
            <a:ext cx="6516687" cy="1066800"/>
          </a:xfrm>
        </p:spPr>
        <p:txBody>
          <a:bodyPr>
            <a:normAutofit/>
          </a:bodyPr>
          <a:lstStyle/>
          <a:p>
            <a:pPr eaLnBrk="1" hangingPunct="1"/>
            <a:r>
              <a:rPr lang="en-GB" altLang="en-US" sz="3600" dirty="0">
                <a:latin typeface="Times New Roman" panose="02020603050405020304" pitchFamily="18" charset="0"/>
                <a:cs typeface="Times New Roman" panose="02020603050405020304" pitchFamily="18" charset="0"/>
              </a:rPr>
              <a:t>Moment of Force</a:t>
            </a:r>
          </a:p>
        </p:txBody>
      </p:sp>
      <p:sp>
        <p:nvSpPr>
          <p:cNvPr id="13" name="Content Placeholder 2">
            <a:extLst>
              <a:ext uri="{FF2B5EF4-FFF2-40B4-BE49-F238E27FC236}">
                <a16:creationId xmlns:a16="http://schemas.microsoft.com/office/drawing/2014/main" id="{6F6F4A46-FB7C-4C45-A0B1-6633AA6D1646}"/>
              </a:ext>
            </a:extLst>
          </p:cNvPr>
          <p:cNvSpPr>
            <a:spLocks noGrp="1"/>
          </p:cNvSpPr>
          <p:nvPr>
            <p:ph idx="1"/>
          </p:nvPr>
        </p:nvSpPr>
        <p:spPr>
          <a:xfrm>
            <a:off x="384772" y="1597619"/>
            <a:ext cx="7772399" cy="4419600"/>
          </a:xfrm>
        </p:spPr>
        <p:txBody>
          <a:bodyPr/>
          <a:lstStyle/>
          <a:p>
            <a:pPr marL="514350" indent="-514350" algn="just" eaLnBrk="1" hangingPunct="1">
              <a:buFont typeface="+mj-lt"/>
              <a:buAutoNum type="arabicPeriod"/>
            </a:pPr>
            <a:r>
              <a:rPr lang="en-US" altLang="en-US" sz="2600" dirty="0">
                <a:latin typeface="Times New Roman" panose="02020603050405020304" pitchFamily="18" charset="0"/>
                <a:cs typeface="Times New Roman" panose="02020603050405020304" pitchFamily="18" charset="0"/>
              </a:rPr>
              <a:t>The turning effect of a force (torque) is known as the moment.</a:t>
            </a:r>
          </a:p>
          <a:p>
            <a:pPr marL="514350" indent="-514350" algn="just" eaLnBrk="1" hangingPunct="1">
              <a:buFont typeface="+mj-lt"/>
              <a:buAutoNum type="arabicPeriod"/>
            </a:pPr>
            <a:r>
              <a:rPr lang="en-US" altLang="en-US" sz="2600" dirty="0">
                <a:latin typeface="Times New Roman" panose="02020603050405020304" pitchFamily="18" charset="0"/>
                <a:cs typeface="Times New Roman" panose="02020603050405020304" pitchFamily="18" charset="0"/>
              </a:rPr>
              <a:t>It is the product of the force multiplied by the perpendicular distance from the line of action of the force to the pivot or point where the object will turn.</a:t>
            </a:r>
          </a:p>
          <a:p>
            <a:pPr eaLnBrk="1" hangingPunct="1"/>
            <a:endParaRPr lang="en-US" altLang="en-US" dirty="0"/>
          </a:p>
          <a:p>
            <a:pPr eaLnBrk="1" hangingPunct="1"/>
            <a:endParaRPr lang="en-US" altLang="en-US" dirty="0"/>
          </a:p>
          <a:p>
            <a:pPr eaLnBrk="1" hangingPunct="1"/>
            <a:endParaRPr lang="en-US" altLang="en-US" dirty="0"/>
          </a:p>
          <a:p>
            <a:pPr eaLnBrk="1" hangingPunct="1">
              <a:buFont typeface="Arial" panose="020B0604020202020204" pitchFamily="34" charset="0"/>
              <a:buNone/>
            </a:pPr>
            <a:endParaRPr lang="en-US" altLang="en-US" dirty="0"/>
          </a:p>
        </p:txBody>
      </p:sp>
      <p:pic>
        <p:nvPicPr>
          <p:cNvPr id="14" name="Picture 4" descr="http://www.cyberphysics.co.uk/graphics/diagrams/forces/moments.gif">
            <a:extLst>
              <a:ext uri="{FF2B5EF4-FFF2-40B4-BE49-F238E27FC236}">
                <a16:creationId xmlns:a16="http://schemas.microsoft.com/office/drawing/2014/main" id="{EC8DB042-47AB-49B8-887F-AD32BDFEF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669706"/>
            <a:ext cx="532546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66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381000"/>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3" name="Content Placeholder 2">
            <a:extLst>
              <a:ext uri="{FF2B5EF4-FFF2-40B4-BE49-F238E27FC236}">
                <a16:creationId xmlns:a16="http://schemas.microsoft.com/office/drawing/2014/main" id="{0274C2FA-60C9-4828-8B0E-890E6914F5FF}"/>
              </a:ext>
            </a:extLst>
          </p:cNvPr>
          <p:cNvSpPr>
            <a:spLocks noGrp="1"/>
          </p:cNvSpPr>
          <p:nvPr>
            <p:ph idx="1"/>
          </p:nvPr>
        </p:nvSpPr>
        <p:spPr>
          <a:xfrm>
            <a:off x="570120" y="1626114"/>
            <a:ext cx="8229600" cy="4525963"/>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Particle: </a:t>
            </a:r>
            <a:r>
              <a:rPr lang="en-US" sz="2400" dirty="0">
                <a:latin typeface="Times New Roman" panose="02020603050405020304" pitchFamily="18" charset="0"/>
                <a:cs typeface="Times New Roman" panose="02020603050405020304" pitchFamily="18" charset="0"/>
              </a:rPr>
              <a:t>A body of infinitely small volume whose mass can be neglected, is called a particle.</a:t>
            </a:r>
          </a:p>
          <a:p>
            <a:pPr algn="just"/>
            <a:r>
              <a:rPr lang="en-US" sz="2400" dirty="0">
                <a:solidFill>
                  <a:srgbClr val="FF0000"/>
                </a:solidFill>
                <a:latin typeface="Times New Roman" panose="02020603050405020304" pitchFamily="18" charset="0"/>
                <a:cs typeface="Times New Roman" panose="02020603050405020304" pitchFamily="18" charset="0"/>
              </a:rPr>
              <a:t>Rigid body: </a:t>
            </a:r>
            <a:r>
              <a:rPr lang="en-US" sz="2400" dirty="0">
                <a:latin typeface="Times New Roman" panose="02020603050405020304" pitchFamily="18" charset="0"/>
                <a:cs typeface="Times New Roman" panose="02020603050405020304" pitchFamily="18" charset="0"/>
              </a:rPr>
              <a:t>A rigid body is one in which the positions of the constituent particles do not change under the application of external forces, such as the position of particles shown in Figure 1.</a:t>
            </a:r>
          </a:p>
        </p:txBody>
      </p:sp>
      <p:pic>
        <p:nvPicPr>
          <p:cNvPr id="14" name="Picture 13">
            <a:extLst>
              <a:ext uri="{FF2B5EF4-FFF2-40B4-BE49-F238E27FC236}">
                <a16:creationId xmlns:a16="http://schemas.microsoft.com/office/drawing/2014/main" id="{201CB575-20E8-449E-9A73-486A71B9B6E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90600" y="4114800"/>
            <a:ext cx="2962275" cy="1647825"/>
          </a:xfrm>
          <a:prstGeom prst="rect">
            <a:avLst/>
          </a:prstGeom>
        </p:spPr>
      </p:pic>
      <p:sp>
        <p:nvSpPr>
          <p:cNvPr id="15" name="Rectangle 14">
            <a:extLst>
              <a:ext uri="{FF2B5EF4-FFF2-40B4-BE49-F238E27FC236}">
                <a16:creationId xmlns:a16="http://schemas.microsoft.com/office/drawing/2014/main" id="{1C2BE6CB-FB87-4DB4-81E4-7D42F6622BFC}"/>
              </a:ext>
            </a:extLst>
          </p:cNvPr>
          <p:cNvSpPr/>
          <p:nvPr/>
        </p:nvSpPr>
        <p:spPr>
          <a:xfrm>
            <a:off x="1022241" y="5792526"/>
            <a:ext cx="2638030" cy="461665"/>
          </a:xfrm>
          <a:prstGeom prst="rect">
            <a:avLst/>
          </a:prstGeom>
        </p:spPr>
        <p:txBody>
          <a:bodyPr wrap="none">
            <a:spAutoFit/>
          </a:bodyPr>
          <a:lstStyle/>
          <a:p>
            <a:r>
              <a:rPr lang="en-US" sz="2400" dirty="0"/>
              <a:t>Figure. 1 Rigid body</a:t>
            </a:r>
          </a:p>
        </p:txBody>
      </p:sp>
      <p:pic>
        <p:nvPicPr>
          <p:cNvPr id="16" name="Picture 15">
            <a:extLst>
              <a:ext uri="{FF2B5EF4-FFF2-40B4-BE49-F238E27FC236}">
                <a16:creationId xmlns:a16="http://schemas.microsoft.com/office/drawing/2014/main" id="{8823EBC9-ADC5-4200-A62F-DC7D3A783953}"/>
              </a:ext>
            </a:extLst>
          </p:cNvPr>
          <p:cNvPicPr>
            <a:picLocks noChangeAspect="1"/>
          </p:cNvPicPr>
          <p:nvPr/>
        </p:nvPicPr>
        <p:blipFill>
          <a:blip r:embed="rId5"/>
          <a:stretch>
            <a:fillRect/>
          </a:stretch>
        </p:blipFill>
        <p:spPr>
          <a:xfrm>
            <a:off x="4572000" y="4114800"/>
            <a:ext cx="3154929" cy="1582313"/>
          </a:xfrm>
          <a:prstGeom prst="rect">
            <a:avLst/>
          </a:prstGeom>
        </p:spPr>
      </p:pic>
      <p:sp>
        <p:nvSpPr>
          <p:cNvPr id="17" name="Rectangle 16">
            <a:extLst>
              <a:ext uri="{FF2B5EF4-FFF2-40B4-BE49-F238E27FC236}">
                <a16:creationId xmlns:a16="http://schemas.microsoft.com/office/drawing/2014/main" id="{448865EA-07AD-4CA1-B6E4-2206B8E0441C}"/>
              </a:ext>
            </a:extLst>
          </p:cNvPr>
          <p:cNvSpPr/>
          <p:nvPr/>
        </p:nvSpPr>
        <p:spPr>
          <a:xfrm>
            <a:off x="4584700" y="5792526"/>
            <a:ext cx="3569823" cy="461665"/>
          </a:xfrm>
          <a:prstGeom prst="rect">
            <a:avLst/>
          </a:prstGeom>
        </p:spPr>
        <p:txBody>
          <a:bodyPr wrap="none">
            <a:spAutoFit/>
          </a:bodyPr>
          <a:lstStyle/>
          <a:p>
            <a:r>
              <a:rPr lang="en-US" sz="2400" dirty="0"/>
              <a:t>Figure. 2 Deformable body </a:t>
            </a:r>
          </a:p>
        </p:txBody>
      </p:sp>
    </p:spTree>
    <p:extLst>
      <p:ext uri="{BB962C8B-B14F-4D97-AF65-F5344CB8AC3E}">
        <p14:creationId xmlns:p14="http://schemas.microsoft.com/office/powerpoint/2010/main" val="846095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1" name="Title 1">
            <a:extLst>
              <a:ext uri="{FF2B5EF4-FFF2-40B4-BE49-F238E27FC236}">
                <a16:creationId xmlns:a16="http://schemas.microsoft.com/office/drawing/2014/main" id="{D67A10D2-D78F-4416-A303-BFA4604A7FA8}"/>
              </a:ext>
            </a:extLst>
          </p:cNvPr>
          <p:cNvSpPr>
            <a:spLocks noGrp="1"/>
          </p:cNvSpPr>
          <p:nvPr>
            <p:ph type="title"/>
          </p:nvPr>
        </p:nvSpPr>
        <p:spPr>
          <a:xfrm>
            <a:off x="-925841" y="862377"/>
            <a:ext cx="6516687" cy="1066800"/>
          </a:xfrm>
        </p:spPr>
        <p:txBody>
          <a:bodyPr>
            <a:normAutofit/>
          </a:bodyPr>
          <a:lstStyle/>
          <a:p>
            <a:pPr eaLnBrk="1" hangingPunct="1"/>
            <a:r>
              <a:rPr lang="en-GB" altLang="en-US" sz="3600" dirty="0">
                <a:latin typeface="Times New Roman" panose="02020603050405020304" pitchFamily="18" charset="0"/>
                <a:cs typeface="Times New Roman" panose="02020603050405020304" pitchFamily="18" charset="0"/>
              </a:rPr>
              <a:t>Moment of Force</a:t>
            </a:r>
          </a:p>
        </p:txBody>
      </p:sp>
      <p:pic>
        <p:nvPicPr>
          <p:cNvPr id="15" name="Picture 2" descr="http://www.passmyexams.co.uk/GCSE/physics/images/turning_effect_02.jpg">
            <a:extLst>
              <a:ext uri="{FF2B5EF4-FFF2-40B4-BE49-F238E27FC236}">
                <a16:creationId xmlns:a16="http://schemas.microsoft.com/office/drawing/2014/main" id="{C1275E9B-536D-42A4-887A-C5C0700B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2" y="1752600"/>
            <a:ext cx="3810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http://www.passmyexams.co.uk/GCSE/physics/images/turning_effect_01.jpg">
            <a:extLst>
              <a:ext uri="{FF2B5EF4-FFF2-40B4-BE49-F238E27FC236}">
                <a16:creationId xmlns:a16="http://schemas.microsoft.com/office/drawing/2014/main" id="{D0B99A11-A9AF-4B77-ABFD-23676D2C6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480" y="1752600"/>
            <a:ext cx="3810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9BB29E42-4485-4B76-B339-6CC0FF097925}"/>
              </a:ext>
            </a:extLst>
          </p:cNvPr>
          <p:cNvSpPr/>
          <p:nvPr/>
        </p:nvSpPr>
        <p:spPr>
          <a:xfrm>
            <a:off x="304800" y="5480477"/>
            <a:ext cx="3657600" cy="1323975"/>
          </a:xfrm>
          <a:prstGeom prst="rect">
            <a:avLst/>
          </a:prstGeom>
        </p:spPr>
        <p:txBody>
          <a:bodyPr>
            <a:spAutoFit/>
          </a:bodyPr>
          <a:lstStyle/>
          <a:p>
            <a:pPr algn="ctr">
              <a:defRPr/>
            </a:pPr>
            <a:r>
              <a:rPr lang="en-US" sz="2000" b="1" dirty="0">
                <a:latin typeface="Times New Roman" panose="02020603050405020304" pitchFamily="18" charset="0"/>
                <a:cs typeface="Times New Roman" panose="02020603050405020304" pitchFamily="18" charset="0"/>
              </a:rPr>
              <a:t>SMALL MOMENT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distance from the fulcrum to the line of action of force is very small</a:t>
            </a:r>
            <a:endParaRPr lang="en-GB"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241744B-F2C6-482C-8A4E-EC4B3C4AA2FA}"/>
              </a:ext>
            </a:extLst>
          </p:cNvPr>
          <p:cNvSpPr/>
          <p:nvPr/>
        </p:nvSpPr>
        <p:spPr>
          <a:xfrm>
            <a:off x="5012507" y="5397149"/>
            <a:ext cx="3505200" cy="1323975"/>
          </a:xfrm>
          <a:prstGeom prst="rect">
            <a:avLst/>
          </a:prstGeom>
        </p:spPr>
        <p:txBody>
          <a:bodyPr>
            <a:spAutoFit/>
          </a:bodyPr>
          <a:lstStyle/>
          <a:p>
            <a:pPr algn="ctr">
              <a:defRPr/>
            </a:pPr>
            <a:r>
              <a:rPr lang="en-US" sz="2000" b="1" dirty="0">
                <a:latin typeface="Times New Roman" panose="02020603050405020304" pitchFamily="18" charset="0"/>
                <a:cs typeface="Times New Roman" panose="02020603050405020304" pitchFamily="18" charset="0"/>
              </a:rPr>
              <a:t>LARGE MOMENT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distance from the fulcrum to the line of action of force is large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57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1" name="Title 1">
            <a:extLst>
              <a:ext uri="{FF2B5EF4-FFF2-40B4-BE49-F238E27FC236}">
                <a16:creationId xmlns:a16="http://schemas.microsoft.com/office/drawing/2014/main" id="{D67A10D2-D78F-4416-A303-BFA4604A7FA8}"/>
              </a:ext>
            </a:extLst>
          </p:cNvPr>
          <p:cNvSpPr>
            <a:spLocks noGrp="1"/>
          </p:cNvSpPr>
          <p:nvPr>
            <p:ph type="title"/>
          </p:nvPr>
        </p:nvSpPr>
        <p:spPr>
          <a:xfrm>
            <a:off x="-1188266" y="721136"/>
            <a:ext cx="6516687" cy="1066800"/>
          </a:xfrm>
        </p:spPr>
        <p:txBody>
          <a:bodyPr>
            <a:normAutofit/>
          </a:bodyPr>
          <a:lstStyle/>
          <a:p>
            <a:pPr eaLnBrk="1" hangingPunct="1"/>
            <a:r>
              <a:rPr lang="en-GB" altLang="en-US" sz="3600" dirty="0">
                <a:latin typeface="Times New Roman" panose="02020603050405020304" pitchFamily="18" charset="0"/>
                <a:cs typeface="Times New Roman" panose="02020603050405020304" pitchFamily="18" charset="0"/>
              </a:rPr>
              <a:t>Moment of Force</a:t>
            </a:r>
          </a:p>
        </p:txBody>
      </p:sp>
      <p:pic>
        <p:nvPicPr>
          <p:cNvPr id="13" name="Picture 2" descr="Moment of a Force: Principle of Moments">
            <a:extLst>
              <a:ext uri="{FF2B5EF4-FFF2-40B4-BE49-F238E27FC236}">
                <a16:creationId xmlns:a16="http://schemas.microsoft.com/office/drawing/2014/main" id="{7355E0C8-A711-479C-89CE-EB1151FC17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26805" y="1535431"/>
            <a:ext cx="6088335" cy="3518139"/>
          </a:xfrm>
          <a:noFill/>
        </p:spPr>
      </p:pic>
      <p:sp>
        <p:nvSpPr>
          <p:cNvPr id="14" name="Rectangle 3">
            <a:extLst>
              <a:ext uri="{FF2B5EF4-FFF2-40B4-BE49-F238E27FC236}">
                <a16:creationId xmlns:a16="http://schemas.microsoft.com/office/drawing/2014/main" id="{9684DCA1-0709-4022-8B27-6450A28C9A91}"/>
              </a:ext>
            </a:extLst>
          </p:cNvPr>
          <p:cNvSpPr txBox="1">
            <a:spLocks noChangeArrowheads="1"/>
          </p:cNvSpPr>
          <p:nvPr/>
        </p:nvSpPr>
        <p:spPr>
          <a:xfrm>
            <a:off x="586924" y="5044797"/>
            <a:ext cx="8077200" cy="10920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000" dirty="0">
                <a:latin typeface="Times New Roman" panose="02020603050405020304" pitchFamily="18" charset="0"/>
                <a:cs typeface="Times New Roman" panose="02020603050405020304" pitchFamily="18" charset="0"/>
              </a:rPr>
              <a:t>Moments taken are about a point are indicate as being clockwise or counterclockwise  </a:t>
            </a:r>
          </a:p>
          <a:p>
            <a:pPr algn="just"/>
            <a:r>
              <a:rPr lang="en-US" altLang="en-US" sz="2000" dirty="0">
                <a:latin typeface="Times New Roman" panose="02020603050405020304" pitchFamily="18" charset="0"/>
                <a:cs typeface="Times New Roman" panose="02020603050405020304" pitchFamily="18" charset="0"/>
              </a:rPr>
              <a:t>For the sake of uniformity in calculation, assume clockwise to be  +ve and counterclockwise to be  -ve.</a:t>
            </a:r>
          </a:p>
          <a:p>
            <a:pPr algn="just"/>
            <a:r>
              <a:rPr lang="en-US" altLang="en-US" sz="2000" dirty="0">
                <a:latin typeface="Times New Roman" panose="02020603050405020304" pitchFamily="18" charset="0"/>
                <a:cs typeface="Times New Roman" panose="02020603050405020304" pitchFamily="18" charset="0"/>
              </a:rPr>
              <a:t>Moment can expressed as Nm or kNm</a:t>
            </a:r>
          </a:p>
        </p:txBody>
      </p:sp>
    </p:spTree>
    <p:extLst>
      <p:ext uri="{BB962C8B-B14F-4D97-AF65-F5344CB8AC3E}">
        <p14:creationId xmlns:p14="http://schemas.microsoft.com/office/powerpoint/2010/main" val="979089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5" name="Title 1">
            <a:extLst>
              <a:ext uri="{FF2B5EF4-FFF2-40B4-BE49-F238E27FC236}">
                <a16:creationId xmlns:a16="http://schemas.microsoft.com/office/drawing/2014/main" id="{5419B231-BB54-4B04-AA45-97E7CDC2374A}"/>
              </a:ext>
            </a:extLst>
          </p:cNvPr>
          <p:cNvSpPr txBox="1">
            <a:spLocks/>
          </p:cNvSpPr>
          <p:nvPr/>
        </p:nvSpPr>
        <p:spPr>
          <a:xfrm>
            <a:off x="318358" y="842279"/>
            <a:ext cx="6516687" cy="106680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dirty="0">
                <a:latin typeface="Times New Roman" panose="02020603050405020304" pitchFamily="18" charset="0"/>
                <a:cs typeface="Times New Roman" panose="02020603050405020304" pitchFamily="18" charset="0"/>
              </a:rPr>
              <a:t>Equivalent force couple system</a:t>
            </a:r>
          </a:p>
        </p:txBody>
      </p:sp>
      <p:sp>
        <p:nvSpPr>
          <p:cNvPr id="16" name="Content Placeholder 5">
            <a:extLst>
              <a:ext uri="{FF2B5EF4-FFF2-40B4-BE49-F238E27FC236}">
                <a16:creationId xmlns:a16="http://schemas.microsoft.com/office/drawing/2014/main" id="{3DFA67F4-867B-478B-8E91-DA95E74477E7}"/>
              </a:ext>
            </a:extLst>
          </p:cNvPr>
          <p:cNvSpPr>
            <a:spLocks noGrp="1"/>
          </p:cNvSpPr>
          <p:nvPr>
            <p:ph idx="1"/>
          </p:nvPr>
        </p:nvSpPr>
        <p:spPr>
          <a:xfrm>
            <a:off x="479876" y="1641169"/>
            <a:ext cx="8229600" cy="3459163"/>
          </a:xfrm>
        </p:spPr>
        <p:txBody>
          <a:bodyPr>
            <a:normAutofit/>
          </a:bodyPr>
          <a:lstStyle/>
          <a:p>
            <a:pPr marL="44450" indent="0" algn="just">
              <a:buFont typeface="Arial" panose="020B0604020202020204" pitchFamily="34" charset="0"/>
              <a:buNone/>
            </a:pPr>
            <a:r>
              <a:rPr lang="en-US" altLang="en-US" sz="2400" dirty="0">
                <a:solidFill>
                  <a:schemeClr val="tx1"/>
                </a:solidFill>
                <a:latin typeface="Times New Roman" panose="02020603050405020304" pitchFamily="18" charset="0"/>
                <a:cs typeface="Times New Roman" panose="02020603050405020304" pitchFamily="18" charset="0"/>
              </a:rPr>
              <a:t>Every set of forces and moments has an </a:t>
            </a:r>
            <a:r>
              <a:rPr lang="en-US" altLang="en-US" sz="2400" b="1" dirty="0">
                <a:solidFill>
                  <a:schemeClr val="tx1"/>
                </a:solidFill>
                <a:latin typeface="Times New Roman" panose="02020603050405020304" pitchFamily="18" charset="0"/>
                <a:cs typeface="Times New Roman" panose="02020603050405020304" pitchFamily="18" charset="0"/>
              </a:rPr>
              <a:t>equivalent force couple system</a:t>
            </a:r>
            <a:r>
              <a:rPr lang="en-US" altLang="en-US" sz="2400" dirty="0">
                <a:solidFill>
                  <a:schemeClr val="tx1"/>
                </a:solidFill>
                <a:latin typeface="Times New Roman" panose="02020603050405020304" pitchFamily="18" charset="0"/>
                <a:cs typeface="Times New Roman" panose="02020603050405020304" pitchFamily="18" charset="0"/>
              </a:rPr>
              <a:t>. This is a single force and pure moment (couple) acting at a single point that is </a:t>
            </a:r>
            <a:r>
              <a:rPr lang="en-US" altLang="en-US" sz="2400" b="1" dirty="0">
                <a:solidFill>
                  <a:schemeClr val="tx1"/>
                </a:solidFill>
                <a:latin typeface="Times New Roman" panose="02020603050405020304" pitchFamily="18" charset="0"/>
                <a:cs typeface="Times New Roman" panose="02020603050405020304" pitchFamily="18" charset="0"/>
              </a:rPr>
              <a:t>statically equivalent</a:t>
            </a:r>
            <a:r>
              <a:rPr lang="en-US" altLang="en-US" sz="2400" dirty="0">
                <a:solidFill>
                  <a:schemeClr val="tx1"/>
                </a:solidFill>
                <a:latin typeface="Times New Roman" panose="02020603050405020304" pitchFamily="18" charset="0"/>
                <a:cs typeface="Times New Roman" panose="02020603050405020304" pitchFamily="18" charset="0"/>
              </a:rPr>
              <a:t> to the original set of forces and moments</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pic>
        <p:nvPicPr>
          <p:cNvPr id="17" name="Picture 4">
            <a:extLst>
              <a:ext uri="{FF2B5EF4-FFF2-40B4-BE49-F238E27FC236}">
                <a16:creationId xmlns:a16="http://schemas.microsoft.com/office/drawing/2014/main" id="{DF136901-2257-4ACB-B156-481E01C57A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2868" y="3370750"/>
            <a:ext cx="7056437"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82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1" name="Rectangle 2">
            <a:extLst>
              <a:ext uri="{FF2B5EF4-FFF2-40B4-BE49-F238E27FC236}">
                <a16:creationId xmlns:a16="http://schemas.microsoft.com/office/drawing/2014/main" id="{A3D80903-1E94-4273-A9BD-AACCC54DEE81}"/>
              </a:ext>
            </a:extLst>
          </p:cNvPr>
          <p:cNvSpPr>
            <a:spLocks noGrp="1" noChangeArrowheads="1"/>
          </p:cNvSpPr>
          <p:nvPr>
            <p:ph type="title"/>
          </p:nvPr>
        </p:nvSpPr>
        <p:spPr>
          <a:xfrm>
            <a:off x="-1828800" y="878168"/>
            <a:ext cx="6516687" cy="1066800"/>
          </a:xfrm>
        </p:spPr>
        <p:txBody>
          <a:bodyPr>
            <a:normAutofit/>
          </a:bodyPr>
          <a:lstStyle/>
          <a:p>
            <a:pPr eaLnBrk="1" hangingPunct="1"/>
            <a:r>
              <a:rPr lang="en-US" altLang="en-US" sz="3600" dirty="0">
                <a:latin typeface="Times New Roman" panose="02020603050405020304" pitchFamily="18" charset="0"/>
                <a:cs typeface="Times New Roman" panose="02020603050405020304" pitchFamily="18" charset="0"/>
              </a:rPr>
              <a:t>COUPLE</a:t>
            </a:r>
          </a:p>
        </p:txBody>
      </p:sp>
      <p:sp>
        <p:nvSpPr>
          <p:cNvPr id="14" name="Rectangle 3">
            <a:extLst>
              <a:ext uri="{FF2B5EF4-FFF2-40B4-BE49-F238E27FC236}">
                <a16:creationId xmlns:a16="http://schemas.microsoft.com/office/drawing/2014/main" id="{6905D294-7FC7-477D-BECB-0804913687BC}"/>
              </a:ext>
            </a:extLst>
          </p:cNvPr>
          <p:cNvSpPr>
            <a:spLocks noGrp="1" noChangeArrowheads="1"/>
          </p:cNvSpPr>
          <p:nvPr>
            <p:ph idx="1"/>
          </p:nvPr>
        </p:nvSpPr>
        <p:spPr>
          <a:xfrm>
            <a:off x="589861" y="1965288"/>
            <a:ext cx="7964277" cy="4191000"/>
          </a:xfrm>
        </p:spPr>
        <p:txBody>
          <a:bodyPr>
            <a:normAutofit/>
          </a:bodyPr>
          <a:lstStyle/>
          <a:p>
            <a:pPr marL="609600" indent="-609600" eaLnBrk="1" hangingPunct="1"/>
            <a:r>
              <a:rPr lang="en-US" altLang="en-US" sz="2600" dirty="0">
                <a:latin typeface="Times New Roman" panose="02020603050405020304" pitchFamily="18" charset="0"/>
                <a:cs typeface="Times New Roman" panose="02020603050405020304" pitchFamily="18" charset="0"/>
              </a:rPr>
              <a:t>These force could have been treated as a couple, which consists of two forces that are:</a:t>
            </a:r>
          </a:p>
          <a:p>
            <a:pPr marL="1173163" lvl="2" indent="-533400" eaLnBrk="1" hangingPunct="1">
              <a:buFontTx/>
              <a:buAutoNum type="arabicPeriod"/>
            </a:pPr>
            <a:r>
              <a:rPr lang="en-US" altLang="en-US" sz="2600" dirty="0">
                <a:latin typeface="Times New Roman" panose="02020603050405020304" pitchFamily="18" charset="0"/>
                <a:cs typeface="Times New Roman" panose="02020603050405020304" pitchFamily="18" charset="0"/>
              </a:rPr>
              <a:t>Equal</a:t>
            </a:r>
          </a:p>
          <a:p>
            <a:pPr marL="1173163" lvl="2" indent="-533400" eaLnBrk="1" hangingPunct="1">
              <a:buFontTx/>
              <a:buAutoNum type="arabicPeriod"/>
            </a:pPr>
            <a:r>
              <a:rPr lang="en-US" altLang="en-US" sz="2600" dirty="0">
                <a:latin typeface="Times New Roman" panose="02020603050405020304" pitchFamily="18" charset="0"/>
                <a:cs typeface="Times New Roman" panose="02020603050405020304" pitchFamily="18" charset="0"/>
              </a:rPr>
              <a:t>Acting in opposite direction</a:t>
            </a:r>
          </a:p>
          <a:p>
            <a:pPr marL="1173163" lvl="2" indent="-533400" eaLnBrk="1" hangingPunct="1">
              <a:buFontTx/>
              <a:buAutoNum type="arabicPeriod"/>
            </a:pPr>
            <a:r>
              <a:rPr lang="en-US" altLang="en-US" sz="2600" dirty="0">
                <a:latin typeface="Times New Roman" panose="02020603050405020304" pitchFamily="18" charset="0"/>
                <a:cs typeface="Times New Roman" panose="02020603050405020304" pitchFamily="18" charset="0"/>
              </a:rPr>
              <a:t>Separated by some perpendicular distance d</a:t>
            </a:r>
          </a:p>
          <a:p>
            <a:pPr marL="609600" indent="-609600" eaLnBrk="1" hangingPunct="1"/>
            <a:r>
              <a:rPr lang="en-US" altLang="en-US" sz="2600" dirty="0">
                <a:latin typeface="Times New Roman" panose="02020603050405020304" pitchFamily="18" charset="0"/>
                <a:cs typeface="Times New Roman" panose="02020603050405020304" pitchFamily="18" charset="0"/>
              </a:rPr>
              <a:t>These three requirement of couple, from the example, we have;</a:t>
            </a:r>
          </a:p>
        </p:txBody>
      </p:sp>
      <p:sp>
        <p:nvSpPr>
          <p:cNvPr id="18" name="Text Box 5">
            <a:extLst>
              <a:ext uri="{FF2B5EF4-FFF2-40B4-BE49-F238E27FC236}">
                <a16:creationId xmlns:a16="http://schemas.microsoft.com/office/drawing/2014/main" id="{57855B7F-4224-452D-ADFD-34E4D06FA0DE}"/>
              </a:ext>
            </a:extLst>
          </p:cNvPr>
          <p:cNvSpPr txBox="1">
            <a:spLocks noChangeArrowheads="1"/>
          </p:cNvSpPr>
          <p:nvPr/>
        </p:nvSpPr>
        <p:spPr bwMode="auto">
          <a:xfrm>
            <a:off x="2819400" y="5105400"/>
            <a:ext cx="3276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dirty="0">
                <a:latin typeface="Times New Roman" panose="02020603050405020304" pitchFamily="18" charset="0"/>
                <a:cs typeface="Times New Roman" panose="02020603050405020304" pitchFamily="18" charset="0"/>
              </a:rPr>
              <a:t>Couple moment = (F) (d)</a:t>
            </a:r>
          </a:p>
          <a:p>
            <a:pPr>
              <a:spcBef>
                <a:spcPct val="50000"/>
              </a:spcBef>
            </a:pPr>
            <a:r>
              <a:rPr lang="en-US" altLang="en-US" sz="2000" dirty="0">
                <a:latin typeface="Times New Roman" panose="02020603050405020304" pitchFamily="18" charset="0"/>
                <a:cs typeface="Times New Roman" panose="02020603050405020304" pitchFamily="18" charset="0"/>
              </a:rPr>
              <a:t>	            = -5 (20)</a:t>
            </a:r>
          </a:p>
          <a:p>
            <a:pPr>
              <a:spcBef>
                <a:spcPct val="50000"/>
              </a:spcBef>
            </a:pPr>
            <a:r>
              <a:rPr lang="en-US" altLang="en-US" sz="2000" dirty="0">
                <a:latin typeface="Times New Roman" panose="02020603050405020304" pitchFamily="18" charset="0"/>
                <a:cs typeface="Times New Roman" panose="02020603050405020304" pitchFamily="18" charset="0"/>
              </a:rPr>
              <a:t>	            = -100 kNm</a:t>
            </a:r>
          </a:p>
        </p:txBody>
      </p:sp>
    </p:spTree>
    <p:extLst>
      <p:ext uri="{BB962C8B-B14F-4D97-AF65-F5344CB8AC3E}">
        <p14:creationId xmlns:p14="http://schemas.microsoft.com/office/powerpoint/2010/main" val="150329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1" name="Rectangle 2">
            <a:extLst>
              <a:ext uri="{FF2B5EF4-FFF2-40B4-BE49-F238E27FC236}">
                <a16:creationId xmlns:a16="http://schemas.microsoft.com/office/drawing/2014/main" id="{A3D80903-1E94-4273-A9BD-AACCC54DEE81}"/>
              </a:ext>
            </a:extLst>
          </p:cNvPr>
          <p:cNvSpPr>
            <a:spLocks noGrp="1" noChangeArrowheads="1"/>
          </p:cNvSpPr>
          <p:nvPr>
            <p:ph type="title"/>
          </p:nvPr>
        </p:nvSpPr>
        <p:spPr>
          <a:xfrm>
            <a:off x="-656960" y="912025"/>
            <a:ext cx="6516687" cy="1066800"/>
          </a:xfrm>
        </p:spPr>
        <p:txBody>
          <a:bodyPr>
            <a:normAutofit/>
          </a:bodyPr>
          <a:lstStyle/>
          <a:p>
            <a:pPr eaLnBrk="1" hangingPunct="1"/>
            <a:r>
              <a:rPr lang="en-US" altLang="en-US" sz="3600" dirty="0">
                <a:latin typeface="Times New Roman" panose="02020603050405020304" pitchFamily="18" charset="0"/>
                <a:cs typeface="Times New Roman" panose="02020603050405020304" pitchFamily="18" charset="0"/>
              </a:rPr>
              <a:t>COUPLE EXAMPLE</a:t>
            </a:r>
          </a:p>
        </p:txBody>
      </p:sp>
      <p:pic>
        <p:nvPicPr>
          <p:cNvPr id="16" name="Picture 2" descr="Image4">
            <a:extLst>
              <a:ext uri="{FF2B5EF4-FFF2-40B4-BE49-F238E27FC236}">
                <a16:creationId xmlns:a16="http://schemas.microsoft.com/office/drawing/2014/main" id="{48453AE0-1D89-4C4B-A194-57B87392A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27432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DA99E4E-6F44-4FE6-852A-F1F1264340F7}"/>
              </a:ext>
            </a:extLst>
          </p:cNvPr>
          <p:cNvSpPr txBox="1"/>
          <p:nvPr/>
        </p:nvSpPr>
        <p:spPr>
          <a:xfrm>
            <a:off x="762000" y="3933825"/>
            <a:ext cx="3048000" cy="1323975"/>
          </a:xfrm>
          <a:prstGeom prst="rect">
            <a:avLst/>
          </a:prstGeom>
          <a:noFill/>
        </p:spPr>
        <p:txBody>
          <a:bodyPr>
            <a:spAutoFit/>
          </a:bodyPr>
          <a:lstStyle/>
          <a:p>
            <a:pPr>
              <a:defRPr/>
            </a:pPr>
            <a:r>
              <a:rPr lang="en-US" sz="2000" dirty="0">
                <a:latin typeface="Times New Roman" panose="02020603050405020304" pitchFamily="18" charset="0"/>
                <a:cs typeface="Times New Roman" panose="02020603050405020304" pitchFamily="18" charset="0"/>
              </a:rPr>
              <a:t>M</a:t>
            </a:r>
            <a:r>
              <a:rPr lang="en-US" sz="2000" baseline="-25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=-(10N)(4m)-(10N)(2m)</a:t>
            </a:r>
          </a:p>
          <a:p>
            <a:pPr>
              <a:defRPr/>
            </a:pPr>
            <a:r>
              <a:rPr lang="en-US" sz="2000" dirty="0">
                <a:latin typeface="Times New Roman" panose="02020603050405020304" pitchFamily="18" charset="0"/>
                <a:cs typeface="Times New Roman" panose="02020603050405020304" pitchFamily="18" charset="0"/>
              </a:rPr>
              <a:t>      =-40-20</a:t>
            </a:r>
          </a:p>
          <a:p>
            <a:pPr>
              <a:defRPr/>
            </a:pPr>
            <a:r>
              <a:rPr lang="en-US" sz="2000" dirty="0">
                <a:latin typeface="Times New Roman" panose="02020603050405020304" pitchFamily="18" charset="0"/>
                <a:cs typeface="Times New Roman" panose="02020603050405020304" pitchFamily="18" charset="0"/>
              </a:rPr>
              <a:t>      =-60 </a:t>
            </a:r>
            <a:r>
              <a:rPr lang="en-US" sz="2000" dirty="0" err="1">
                <a:latin typeface="Times New Roman" panose="02020603050405020304" pitchFamily="18" charset="0"/>
                <a:cs typeface="Times New Roman" panose="02020603050405020304" pitchFamily="18" charset="0"/>
              </a:rPr>
              <a:t>N.m</a:t>
            </a: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      =60N.m</a:t>
            </a:r>
          </a:p>
        </p:txBody>
      </p:sp>
      <p:pic>
        <p:nvPicPr>
          <p:cNvPr id="19" name="Picture 3" descr="Image5">
            <a:extLst>
              <a:ext uri="{FF2B5EF4-FFF2-40B4-BE49-F238E27FC236}">
                <a16:creationId xmlns:a16="http://schemas.microsoft.com/office/drawing/2014/main" id="{E3F60C8E-EFB0-41C9-9A43-24903DC37C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600200"/>
            <a:ext cx="25908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4AD6CE68-F4D3-45EE-BD65-C55ED073CEF3}"/>
              </a:ext>
            </a:extLst>
          </p:cNvPr>
          <p:cNvSpPr txBox="1"/>
          <p:nvPr/>
        </p:nvSpPr>
        <p:spPr>
          <a:xfrm>
            <a:off x="5275888" y="3933825"/>
            <a:ext cx="3182312" cy="1323439"/>
          </a:xfrm>
          <a:prstGeom prst="rect">
            <a:avLst/>
          </a:prstGeom>
          <a:noFill/>
        </p:spPr>
        <p:txBody>
          <a:bodyPr wrap="square">
            <a:spAutoFit/>
          </a:bodyPr>
          <a:lstStyle/>
          <a:p>
            <a:pPr>
              <a:defRPr/>
            </a:pPr>
            <a:r>
              <a:rPr lang="en-US" sz="2000" dirty="0">
                <a:latin typeface="Times New Roman" panose="02020603050405020304" pitchFamily="18" charset="0"/>
                <a:cs typeface="Times New Roman" panose="02020603050405020304" pitchFamily="18" charset="0"/>
              </a:rPr>
              <a:t>M</a:t>
            </a:r>
            <a:r>
              <a:rPr lang="en-US" sz="2000" baseline="-25000"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=-(10N)(11m)(10N)(5m)</a:t>
            </a:r>
          </a:p>
          <a:p>
            <a:pPr>
              <a:defRPr/>
            </a:pPr>
            <a:r>
              <a:rPr lang="en-US" sz="2000" dirty="0">
                <a:latin typeface="Times New Roman" panose="02020603050405020304" pitchFamily="18" charset="0"/>
                <a:cs typeface="Times New Roman" panose="02020603050405020304" pitchFamily="18" charset="0"/>
              </a:rPr>
              <a:t>      = -110+50</a:t>
            </a:r>
          </a:p>
          <a:p>
            <a:pPr>
              <a:defRPr/>
            </a:pPr>
            <a:r>
              <a:rPr lang="en-US" sz="2000" dirty="0">
                <a:latin typeface="Times New Roman" panose="02020603050405020304" pitchFamily="18" charset="0"/>
                <a:cs typeface="Times New Roman" panose="02020603050405020304" pitchFamily="18" charset="0"/>
              </a:rPr>
              <a:t>      = -60 N.m</a:t>
            </a:r>
          </a:p>
          <a:p>
            <a:pPr>
              <a:defRPr/>
            </a:pPr>
            <a:r>
              <a:rPr lang="en-US" sz="2000" dirty="0">
                <a:latin typeface="Times New Roman" panose="02020603050405020304" pitchFamily="18" charset="0"/>
                <a:cs typeface="Times New Roman" panose="02020603050405020304" pitchFamily="18" charset="0"/>
              </a:rPr>
              <a:t>      = 60N.m</a:t>
            </a:r>
          </a:p>
        </p:txBody>
      </p:sp>
    </p:spTree>
    <p:extLst>
      <p:ext uri="{BB962C8B-B14F-4D97-AF65-F5344CB8AC3E}">
        <p14:creationId xmlns:p14="http://schemas.microsoft.com/office/powerpoint/2010/main" val="345697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5" name="Title 1">
            <a:extLst>
              <a:ext uri="{FF2B5EF4-FFF2-40B4-BE49-F238E27FC236}">
                <a16:creationId xmlns:a16="http://schemas.microsoft.com/office/drawing/2014/main" id="{7F805394-74A8-494F-B388-03FBE4785881}"/>
              </a:ext>
            </a:extLst>
          </p:cNvPr>
          <p:cNvSpPr>
            <a:spLocks noGrp="1"/>
          </p:cNvSpPr>
          <p:nvPr>
            <p:ph type="title"/>
          </p:nvPr>
        </p:nvSpPr>
        <p:spPr>
          <a:xfrm>
            <a:off x="316111" y="952286"/>
            <a:ext cx="7909723" cy="1066800"/>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Resultant A force and couple system</a:t>
            </a:r>
          </a:p>
        </p:txBody>
      </p:sp>
      <p:sp>
        <p:nvSpPr>
          <p:cNvPr id="18" name="Content Placeholder 2">
            <a:extLst>
              <a:ext uri="{FF2B5EF4-FFF2-40B4-BE49-F238E27FC236}">
                <a16:creationId xmlns:a16="http://schemas.microsoft.com/office/drawing/2014/main" id="{F2E3E4EA-2B8F-4751-BD5C-546D781C0304}"/>
              </a:ext>
            </a:extLst>
          </p:cNvPr>
          <p:cNvSpPr>
            <a:spLocks noGrp="1"/>
          </p:cNvSpPr>
          <p:nvPr>
            <p:ph idx="1"/>
          </p:nvPr>
        </p:nvSpPr>
        <p:spPr>
          <a:xfrm>
            <a:off x="316111" y="1771661"/>
            <a:ext cx="8382000" cy="4830763"/>
          </a:xfrm>
        </p:spPr>
        <p:txBody>
          <a:bodyPr>
            <a:normAutofit lnSpcReduction="10000"/>
          </a:bodyPr>
          <a:lstStyle/>
          <a:p>
            <a:pPr algn="just" eaLnBrk="1" hangingPunct="1"/>
            <a:r>
              <a:rPr lang="en-US" altLang="en-US" dirty="0">
                <a:latin typeface="Times New Roman" panose="02020603050405020304" pitchFamily="18" charset="0"/>
                <a:cs typeface="Times New Roman" panose="02020603050405020304" pitchFamily="18" charset="0"/>
              </a:rPr>
              <a:t>When a rigid body is subjected to a system of  forces and couple moments</a:t>
            </a:r>
          </a:p>
          <a:p>
            <a:pPr lvl="1" algn="just" eaLnBrk="1" hangingPunct="1"/>
            <a:r>
              <a:rPr lang="en-US" altLang="en-US" sz="2000" dirty="0">
                <a:latin typeface="Times New Roman" panose="02020603050405020304" pitchFamily="18" charset="0"/>
                <a:cs typeface="Times New Roman" panose="02020603050405020304" pitchFamily="18" charset="0"/>
              </a:rPr>
              <a:t>The external effects on the body by </a:t>
            </a:r>
            <a:r>
              <a:rPr lang="en-US" altLang="en-US" sz="2000" dirty="0">
                <a:solidFill>
                  <a:srgbClr val="FF0000"/>
                </a:solidFill>
                <a:latin typeface="Times New Roman" panose="02020603050405020304" pitchFamily="18" charset="0"/>
                <a:cs typeface="Times New Roman" panose="02020603050405020304" pitchFamily="18" charset="0"/>
              </a:rPr>
              <a:t>replacing the system by an equivalent single resultant force acting at a specified </a:t>
            </a:r>
            <a:r>
              <a:rPr lang="en-US" altLang="en-US" sz="2000" dirty="0">
                <a:latin typeface="Times New Roman" panose="02020603050405020304" pitchFamily="18" charset="0"/>
                <a:cs typeface="Times New Roman" panose="02020603050405020304" pitchFamily="18" charset="0"/>
              </a:rPr>
              <a:t>point </a:t>
            </a:r>
            <a:r>
              <a:rPr lang="en-US" altLang="en-US" sz="2000" b="1" dirty="0">
                <a:latin typeface="Times New Roman" panose="02020603050405020304" pitchFamily="18" charset="0"/>
                <a:cs typeface="Times New Roman" panose="02020603050405020304" pitchFamily="18" charset="0"/>
              </a:rPr>
              <a:t>O </a:t>
            </a:r>
            <a:r>
              <a:rPr lang="en-US" altLang="en-US" sz="2000" dirty="0">
                <a:latin typeface="Times New Roman" panose="02020603050405020304" pitchFamily="18" charset="0"/>
                <a:cs typeface="Times New Roman" panose="02020603050405020304" pitchFamily="18" charset="0"/>
              </a:rPr>
              <a:t>and a resultant </a:t>
            </a:r>
            <a:r>
              <a:rPr lang="en-US" altLang="en-US" sz="2000" dirty="0">
                <a:solidFill>
                  <a:srgbClr val="FF0000"/>
                </a:solidFill>
                <a:latin typeface="Times New Roman" panose="02020603050405020304" pitchFamily="18" charset="0"/>
                <a:cs typeface="Times New Roman" panose="02020603050405020304" pitchFamily="18" charset="0"/>
              </a:rPr>
              <a:t>couple moment</a:t>
            </a:r>
          </a:p>
          <a:p>
            <a:pPr lvl="1" algn="just" eaLnBrk="1" hangingPunct="1"/>
            <a:endParaRPr lang="en-US" altLang="en-US" sz="2000" dirty="0">
              <a:latin typeface="Times New Roman" panose="02020603050405020304" pitchFamily="18" charset="0"/>
              <a:cs typeface="Times New Roman" panose="02020603050405020304" pitchFamily="18" charset="0"/>
            </a:endParaRPr>
          </a:p>
          <a:p>
            <a:pPr lvl="1" algn="just" eaLnBrk="1" hangingPunct="1"/>
            <a:endParaRPr lang="en-US" altLang="en-US" sz="2000" dirty="0">
              <a:latin typeface="Times New Roman" panose="02020603050405020304" pitchFamily="18" charset="0"/>
              <a:cs typeface="Times New Roman" panose="02020603050405020304" pitchFamily="18" charset="0"/>
            </a:endParaRPr>
          </a:p>
          <a:p>
            <a:pPr lvl="1" algn="just" eaLnBrk="1" hangingPunct="1"/>
            <a:endParaRPr lang="en-US" altLang="en-US" sz="2000" dirty="0">
              <a:latin typeface="Times New Roman" panose="02020603050405020304" pitchFamily="18" charset="0"/>
              <a:cs typeface="Times New Roman" panose="02020603050405020304" pitchFamily="18" charset="0"/>
            </a:endParaRPr>
          </a:p>
          <a:p>
            <a:pPr lvl="1" algn="just" eaLnBrk="1" hangingPunct="1"/>
            <a:endParaRPr lang="en-US" altLang="en-US" sz="2000" dirty="0">
              <a:latin typeface="Times New Roman" panose="02020603050405020304" pitchFamily="18" charset="0"/>
              <a:cs typeface="Times New Roman" panose="02020603050405020304" pitchFamily="18" charset="0"/>
            </a:endParaRPr>
          </a:p>
          <a:p>
            <a:pPr lvl="1" algn="just" eaLnBrk="1" hangingPunct="1"/>
            <a:endParaRPr lang="en-US" altLang="en-US" sz="2000" dirty="0">
              <a:latin typeface="Times New Roman" panose="02020603050405020304" pitchFamily="18" charset="0"/>
              <a:cs typeface="Times New Roman" panose="02020603050405020304" pitchFamily="18" charset="0"/>
            </a:endParaRPr>
          </a:p>
          <a:p>
            <a:pPr lvl="1" algn="just" eaLnBrk="1" hangingPunct="1"/>
            <a:endParaRPr lang="en-US" altLang="en-US" sz="2000" dirty="0">
              <a:latin typeface="Times New Roman" panose="02020603050405020304" pitchFamily="18" charset="0"/>
              <a:cs typeface="Times New Roman" panose="02020603050405020304" pitchFamily="18" charset="0"/>
            </a:endParaRPr>
          </a:p>
          <a:p>
            <a:pPr lvl="1" algn="just" eaLnBrk="1" hangingPunct="1"/>
            <a:r>
              <a:rPr lang="en-US" altLang="en-US" sz="2000" dirty="0">
                <a:latin typeface="Times New Roman" panose="02020603050405020304" pitchFamily="18" charset="0"/>
                <a:cs typeface="Times New Roman" panose="02020603050405020304" pitchFamily="18" charset="0"/>
              </a:rPr>
              <a:t>Point</a:t>
            </a:r>
            <a:r>
              <a:rPr lang="en-US" altLang="en-US" sz="2000" b="1" dirty="0">
                <a:latin typeface="Times New Roman" panose="02020603050405020304" pitchFamily="18" charset="0"/>
                <a:cs typeface="Times New Roman" panose="02020603050405020304" pitchFamily="18" charset="0"/>
              </a:rPr>
              <a:t> O </a:t>
            </a:r>
            <a:r>
              <a:rPr lang="en-US" altLang="en-US" sz="2000" dirty="0">
                <a:latin typeface="Times New Roman" panose="02020603050405020304" pitchFamily="18" charset="0"/>
                <a:cs typeface="Times New Roman" panose="02020603050405020304" pitchFamily="18" charset="0"/>
              </a:rPr>
              <a:t>is not on the line of action of the forces, an equivalent effect is produced if the forces are moved to point </a:t>
            </a:r>
            <a:r>
              <a:rPr lang="en-US" altLang="en-US" sz="2000" b="1" dirty="0">
                <a:latin typeface="Times New Roman" panose="02020603050405020304" pitchFamily="18" charset="0"/>
                <a:cs typeface="Times New Roman" panose="02020603050405020304" pitchFamily="18" charset="0"/>
              </a:rPr>
              <a:t>O</a:t>
            </a:r>
            <a:r>
              <a:rPr lang="en-US" altLang="en-US" sz="2000" dirty="0">
                <a:latin typeface="Times New Roman" panose="02020603050405020304" pitchFamily="18" charset="0"/>
                <a:cs typeface="Times New Roman" panose="02020603050405020304" pitchFamily="18" charset="0"/>
              </a:rPr>
              <a:t> and the corresponding couple moments M</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xF</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and M</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xF</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are applied to body</a:t>
            </a:r>
          </a:p>
        </p:txBody>
      </p:sp>
      <p:pic>
        <p:nvPicPr>
          <p:cNvPr id="21" name="Picture 2">
            <a:extLst>
              <a:ext uri="{FF2B5EF4-FFF2-40B4-BE49-F238E27FC236}">
                <a16:creationId xmlns:a16="http://schemas.microsoft.com/office/drawing/2014/main" id="{FB41C57F-F743-4185-93A3-5A1018BD7C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733800"/>
            <a:ext cx="2047875" cy="153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3">
            <a:extLst>
              <a:ext uri="{FF2B5EF4-FFF2-40B4-BE49-F238E27FC236}">
                <a16:creationId xmlns:a16="http://schemas.microsoft.com/office/drawing/2014/main" id="{9C14CF90-C4D1-420C-9FED-D9C26E40FD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3700462"/>
            <a:ext cx="2105025" cy="160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D4675B6A-C836-4CC1-942C-005ABB0499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6644" y="3490912"/>
            <a:ext cx="1924050" cy="201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E46FA873-1315-4FEC-BFA5-0FDD8E19FE4A}"/>
              </a:ext>
            </a:extLst>
          </p:cNvPr>
          <p:cNvCxnSpPr/>
          <p:nvPr/>
        </p:nvCxnSpPr>
        <p:spPr>
          <a:xfrm>
            <a:off x="3200400" y="4572000"/>
            <a:ext cx="4572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45AA46-96C8-4C32-AC78-99BA9112A432}"/>
              </a:ext>
            </a:extLst>
          </p:cNvPr>
          <p:cNvCxnSpPr/>
          <p:nvPr/>
        </p:nvCxnSpPr>
        <p:spPr>
          <a:xfrm>
            <a:off x="5876275" y="4572000"/>
            <a:ext cx="4572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44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pic>
        <p:nvPicPr>
          <p:cNvPr id="17" name="Picture 6" descr="11_fig4_38a">
            <a:extLst>
              <a:ext uri="{FF2B5EF4-FFF2-40B4-BE49-F238E27FC236}">
                <a16:creationId xmlns:a16="http://schemas.microsoft.com/office/drawing/2014/main" id="{32F6C0C5-EF10-4C86-8A80-3A1EA9CE1AAA}"/>
              </a:ext>
            </a:extLst>
          </p:cNvPr>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450994" y="1622718"/>
            <a:ext cx="2514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11_fig4_35c">
            <a:extLst>
              <a:ext uri="{FF2B5EF4-FFF2-40B4-BE49-F238E27FC236}">
                <a16:creationId xmlns:a16="http://schemas.microsoft.com/office/drawing/2014/main" id="{FB271417-4FAE-4CC2-9165-3D31903747BC}"/>
              </a:ext>
            </a:extLst>
          </p:cNvPr>
          <p:cNvPicPr>
            <a:picLocks noChangeAspect="1" noChangeArrowheads="1"/>
          </p:cNvPicPr>
          <p:nvPr/>
        </p:nvPicPr>
        <p:blipFill>
          <a:blip r:embed="rId4">
            <a:lum bright="-12000" contrast="12000"/>
            <a:extLst>
              <a:ext uri="{28A0092B-C50C-407E-A947-70E740481C1C}">
                <a14:useLocalDpi xmlns:a14="http://schemas.microsoft.com/office/drawing/2010/main" val="0"/>
              </a:ext>
            </a:extLst>
          </a:blip>
          <a:srcRect/>
          <a:stretch>
            <a:fillRect/>
          </a:stretch>
        </p:blipFill>
        <p:spPr bwMode="auto">
          <a:xfrm>
            <a:off x="4862846" y="1642853"/>
            <a:ext cx="2819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8">
            <a:extLst>
              <a:ext uri="{FF2B5EF4-FFF2-40B4-BE49-F238E27FC236}">
                <a16:creationId xmlns:a16="http://schemas.microsoft.com/office/drawing/2014/main" id="{54796ECE-8A10-4F3D-8AC0-229EF51DFF7A}"/>
              </a:ext>
            </a:extLst>
          </p:cNvPr>
          <p:cNvSpPr txBox="1">
            <a:spLocks noChangeArrowheads="1"/>
          </p:cNvSpPr>
          <p:nvPr/>
        </p:nvSpPr>
        <p:spPr bwMode="auto">
          <a:xfrm>
            <a:off x="3610047" y="316251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dirty="0"/>
              <a:t>  </a:t>
            </a:r>
            <a:r>
              <a:rPr lang="en-US" altLang="en-US" sz="2400" b="1" dirty="0"/>
              <a:t>=</a:t>
            </a:r>
          </a:p>
        </p:txBody>
      </p:sp>
      <p:sp>
        <p:nvSpPr>
          <p:cNvPr id="26" name="Text Box 2">
            <a:extLst>
              <a:ext uri="{FF2B5EF4-FFF2-40B4-BE49-F238E27FC236}">
                <a16:creationId xmlns:a16="http://schemas.microsoft.com/office/drawing/2014/main" id="{BF2C24E5-37FA-4D95-9678-0D4E4E5CA865}"/>
              </a:ext>
            </a:extLst>
          </p:cNvPr>
          <p:cNvSpPr txBox="1">
            <a:spLocks noChangeArrowheads="1"/>
          </p:cNvSpPr>
          <p:nvPr/>
        </p:nvSpPr>
        <p:spPr bwMode="auto">
          <a:xfrm>
            <a:off x="1241513" y="1053657"/>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b="1" dirty="0">
                <a:latin typeface="Times New Roman" panose="02020603050405020304" pitchFamily="18" charset="0"/>
                <a:cs typeface="Times New Roman" panose="02020603050405020304" pitchFamily="18" charset="0"/>
              </a:rPr>
              <a:t>AN EQUIVALENT SYSTEM </a:t>
            </a:r>
          </a:p>
        </p:txBody>
      </p:sp>
      <p:sp>
        <p:nvSpPr>
          <p:cNvPr id="27" name="Text Box 3">
            <a:extLst>
              <a:ext uri="{FF2B5EF4-FFF2-40B4-BE49-F238E27FC236}">
                <a16:creationId xmlns:a16="http://schemas.microsoft.com/office/drawing/2014/main" id="{30148014-78C6-434A-B5C2-6697E47270C0}"/>
              </a:ext>
            </a:extLst>
          </p:cNvPr>
          <p:cNvSpPr txBox="1">
            <a:spLocks noChangeArrowheads="1"/>
          </p:cNvSpPr>
          <p:nvPr/>
        </p:nvSpPr>
        <p:spPr bwMode="auto">
          <a:xfrm>
            <a:off x="622484" y="4695156"/>
            <a:ext cx="838200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When a number of forces and couple moments are acting on a body, it is easier to understand their overall effect on the body if they are combined into a single force and couple moment having the same external effect</a:t>
            </a:r>
          </a:p>
          <a:p>
            <a:pPr algn="just">
              <a:spcBef>
                <a:spcPct val="5000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The two force and couple systems are called </a:t>
            </a:r>
            <a:r>
              <a:rPr lang="en-US" altLang="en-US" sz="2200" u="sng" dirty="0">
                <a:solidFill>
                  <a:srgbClr val="FF0000"/>
                </a:solidFill>
                <a:latin typeface="Times New Roman" panose="02020603050405020304" pitchFamily="18" charset="0"/>
                <a:cs typeface="Times New Roman" panose="02020603050405020304" pitchFamily="18" charset="0"/>
              </a:rPr>
              <a:t>equivalent systems</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since they have the same</a:t>
            </a:r>
            <a:r>
              <a:rPr lang="en-US" altLang="en-US" sz="2200" dirty="0">
                <a:solidFill>
                  <a:srgbClr val="FF0000"/>
                </a:solidFill>
                <a:latin typeface="Times New Roman" panose="02020603050405020304" pitchFamily="18" charset="0"/>
                <a:cs typeface="Times New Roman" panose="02020603050405020304" pitchFamily="18" charset="0"/>
              </a:rPr>
              <a:t> external </a:t>
            </a:r>
            <a:r>
              <a:rPr lang="en-US" altLang="en-US" sz="2200" dirty="0">
                <a:latin typeface="Times New Roman" panose="02020603050405020304" pitchFamily="18" charset="0"/>
                <a:cs typeface="Times New Roman" panose="02020603050405020304" pitchFamily="18" charset="0"/>
              </a:rPr>
              <a:t>effect on the body.</a:t>
            </a:r>
          </a:p>
        </p:txBody>
      </p:sp>
    </p:spTree>
    <p:extLst>
      <p:ext uri="{BB962C8B-B14F-4D97-AF65-F5344CB8AC3E}">
        <p14:creationId xmlns:p14="http://schemas.microsoft.com/office/powerpoint/2010/main" val="179026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pic>
        <p:nvPicPr>
          <p:cNvPr id="13" name="Picture 6" descr="11_fig4_33">
            <a:extLst>
              <a:ext uri="{FF2B5EF4-FFF2-40B4-BE49-F238E27FC236}">
                <a16:creationId xmlns:a16="http://schemas.microsoft.com/office/drawing/2014/main" id="{FB0A119F-BA9D-4525-B503-A3F2B83FADBD}"/>
              </a:ext>
            </a:extLst>
          </p:cNvPr>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920187" y="1833880"/>
            <a:ext cx="6781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2">
            <a:extLst>
              <a:ext uri="{FF2B5EF4-FFF2-40B4-BE49-F238E27FC236}">
                <a16:creationId xmlns:a16="http://schemas.microsoft.com/office/drawing/2014/main" id="{FC81B55F-84C9-4A75-9E06-0F0402F4015D}"/>
              </a:ext>
            </a:extLst>
          </p:cNvPr>
          <p:cNvSpPr txBox="1">
            <a:spLocks noChangeArrowheads="1"/>
          </p:cNvSpPr>
          <p:nvPr/>
        </p:nvSpPr>
        <p:spPr bwMode="auto">
          <a:xfrm>
            <a:off x="1143000" y="1182994"/>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b="1" dirty="0">
                <a:latin typeface="Times New Roman" panose="02020603050405020304" pitchFamily="18" charset="0"/>
                <a:cs typeface="Times New Roman" panose="02020603050405020304" pitchFamily="18" charset="0"/>
              </a:rPr>
              <a:t>MOVING A FORCE ON ITS LINE OF ACTION</a:t>
            </a:r>
          </a:p>
        </p:txBody>
      </p:sp>
      <p:sp>
        <p:nvSpPr>
          <p:cNvPr id="15" name="Text Box 3">
            <a:extLst>
              <a:ext uri="{FF2B5EF4-FFF2-40B4-BE49-F238E27FC236}">
                <a16:creationId xmlns:a16="http://schemas.microsoft.com/office/drawing/2014/main" id="{C81C7528-AC6E-45CD-89BB-4EA8B0D98732}"/>
              </a:ext>
            </a:extLst>
          </p:cNvPr>
          <p:cNvSpPr txBox="1">
            <a:spLocks noChangeArrowheads="1"/>
          </p:cNvSpPr>
          <p:nvPr/>
        </p:nvSpPr>
        <p:spPr bwMode="auto">
          <a:xfrm>
            <a:off x="523474" y="3510280"/>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pPr>
            <a:r>
              <a:rPr lang="en-US" altLang="en-US" sz="2400" dirty="0">
                <a:latin typeface="Times New Roman" panose="02020603050405020304" pitchFamily="18" charset="0"/>
                <a:cs typeface="Times New Roman" panose="02020603050405020304" pitchFamily="18" charset="0"/>
              </a:rPr>
              <a:t>Moving a force from A to O, when both points are on the vectors’ line of action, does not change the </a:t>
            </a:r>
            <a:r>
              <a:rPr lang="en-US" altLang="en-US" sz="2400" u="sng" dirty="0">
                <a:solidFill>
                  <a:srgbClr val="FF0000"/>
                </a:solidFill>
                <a:latin typeface="Times New Roman" panose="02020603050405020304" pitchFamily="18" charset="0"/>
                <a:cs typeface="Times New Roman" panose="02020603050405020304" pitchFamily="18" charset="0"/>
              </a:rPr>
              <a:t>external effect</a:t>
            </a:r>
            <a:r>
              <a:rPr lang="en-US" altLang="en-US" sz="2400" dirty="0">
                <a:latin typeface="Times New Roman" panose="02020603050405020304" pitchFamily="18" charset="0"/>
                <a:cs typeface="Times New Roman" panose="02020603050405020304" pitchFamily="18" charset="0"/>
              </a:rPr>
              <a:t>.  Hence, a force vector is called </a:t>
            </a:r>
            <a:r>
              <a:rPr lang="en-US" altLang="en-US" sz="2400" dirty="0">
                <a:solidFill>
                  <a:srgbClr val="FF0000"/>
                </a:solidFill>
                <a:latin typeface="Times New Roman" panose="02020603050405020304" pitchFamily="18" charset="0"/>
                <a:cs typeface="Times New Roman" panose="02020603050405020304" pitchFamily="18" charset="0"/>
              </a:rPr>
              <a:t>a </a:t>
            </a:r>
            <a:r>
              <a:rPr lang="en-US" altLang="en-US" sz="2400" u="sng" dirty="0">
                <a:solidFill>
                  <a:srgbClr val="FF0000"/>
                </a:solidFill>
                <a:latin typeface="Times New Roman" panose="02020603050405020304" pitchFamily="18" charset="0"/>
                <a:cs typeface="Times New Roman" panose="02020603050405020304" pitchFamily="18" charset="0"/>
              </a:rPr>
              <a:t>sliding vector</a:t>
            </a:r>
            <a:r>
              <a:rPr lang="en-US" altLang="en-US" sz="2400" dirty="0">
                <a:latin typeface="Times New Roman" panose="02020603050405020304" pitchFamily="18" charset="0"/>
                <a:cs typeface="Times New Roman" panose="02020603050405020304" pitchFamily="18" charset="0"/>
              </a:rPr>
              <a:t>.  (But the internal effect of the force on the body does depend on where the force is applied).</a:t>
            </a:r>
          </a:p>
        </p:txBody>
      </p:sp>
      <p:pic>
        <p:nvPicPr>
          <p:cNvPr id="16" name="Picture 7" descr="11_pg161bt">
            <a:extLst>
              <a:ext uri="{FF2B5EF4-FFF2-40B4-BE49-F238E27FC236}">
                <a16:creationId xmlns:a16="http://schemas.microsoft.com/office/drawing/2014/main" id="{3ABBC7B3-B416-4A0C-B6B9-CD724D13233D}"/>
              </a:ext>
            </a:extLst>
          </p:cNvPr>
          <p:cNvPicPr>
            <a:picLocks noChangeAspect="1" noChangeArrowheads="1"/>
          </p:cNvPicPr>
          <p:nvPr/>
        </p:nvPicPr>
        <p:blipFill>
          <a:blip r:embed="rId4">
            <a:lum bright="-12000" contrast="12000"/>
            <a:extLst>
              <a:ext uri="{28A0092B-C50C-407E-A947-70E740481C1C}">
                <a14:useLocalDpi xmlns:a14="http://schemas.microsoft.com/office/drawing/2010/main" val="0"/>
              </a:ext>
            </a:extLst>
          </a:blip>
          <a:srcRect/>
          <a:stretch>
            <a:fillRect/>
          </a:stretch>
        </p:blipFill>
        <p:spPr bwMode="auto">
          <a:xfrm>
            <a:off x="1143000" y="5475790"/>
            <a:ext cx="6858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98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484" y="136876"/>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2" name="Text Box 3">
            <a:extLst>
              <a:ext uri="{FF2B5EF4-FFF2-40B4-BE49-F238E27FC236}">
                <a16:creationId xmlns:a16="http://schemas.microsoft.com/office/drawing/2014/main" id="{DD53DF13-83B7-44C0-9E17-417E2C295F2F}"/>
              </a:ext>
            </a:extLst>
          </p:cNvPr>
          <p:cNvSpPr txBox="1">
            <a:spLocks noChangeArrowheads="1"/>
          </p:cNvSpPr>
          <p:nvPr/>
        </p:nvSpPr>
        <p:spPr bwMode="auto">
          <a:xfrm>
            <a:off x="599674" y="1198234"/>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400" b="1" dirty="0">
                <a:latin typeface="Times New Roman" panose="02020603050405020304" pitchFamily="18" charset="0"/>
                <a:cs typeface="Times New Roman" panose="02020603050405020304" pitchFamily="18" charset="0"/>
              </a:rPr>
              <a:t>MOVING A FORCE OFF OF ITS LINE OF ACTION</a:t>
            </a:r>
          </a:p>
        </p:txBody>
      </p:sp>
      <p:pic>
        <p:nvPicPr>
          <p:cNvPr id="17" name="Picture 7" descr="11_fig4_34">
            <a:extLst>
              <a:ext uri="{FF2B5EF4-FFF2-40B4-BE49-F238E27FC236}">
                <a16:creationId xmlns:a16="http://schemas.microsoft.com/office/drawing/2014/main" id="{3CCE1B29-AF2B-4217-B080-1E659118F23E}"/>
              </a:ext>
            </a:extLst>
          </p:cNvPr>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1181100" y="1768880"/>
            <a:ext cx="6781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
            <a:extLst>
              <a:ext uri="{FF2B5EF4-FFF2-40B4-BE49-F238E27FC236}">
                <a16:creationId xmlns:a16="http://schemas.microsoft.com/office/drawing/2014/main" id="{53BA875C-0ECC-4A18-8111-97F07A3F35B5}"/>
              </a:ext>
            </a:extLst>
          </p:cNvPr>
          <p:cNvSpPr txBox="1">
            <a:spLocks noChangeArrowheads="1"/>
          </p:cNvSpPr>
          <p:nvPr/>
        </p:nvSpPr>
        <p:spPr bwMode="auto">
          <a:xfrm>
            <a:off x="599674" y="3429000"/>
            <a:ext cx="8229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pPr>
            <a:r>
              <a:rPr lang="en-US" altLang="en-US" sz="2400" dirty="0">
                <a:latin typeface="Times New Roman" panose="02020603050405020304" pitchFamily="18" charset="0"/>
                <a:cs typeface="Times New Roman" panose="02020603050405020304" pitchFamily="18" charset="0"/>
              </a:rPr>
              <a:t>Moving a force from point A to O (as shown above) requires creating an additional couple moment.  Since this new couple moment is a </a:t>
            </a:r>
            <a:r>
              <a:rPr lang="en-US" altLang="en-US" sz="2400" dirty="0">
                <a:solidFill>
                  <a:srgbClr val="FF0000"/>
                </a:solidFill>
                <a:latin typeface="Times New Roman" panose="02020603050405020304" pitchFamily="18" charset="0"/>
                <a:cs typeface="Times New Roman" panose="02020603050405020304" pitchFamily="18" charset="0"/>
              </a:rPr>
              <a:t>“free” vector</a:t>
            </a:r>
            <a:r>
              <a:rPr lang="en-US" altLang="en-US" sz="2400" dirty="0">
                <a:latin typeface="Times New Roman" panose="02020603050405020304" pitchFamily="18" charset="0"/>
                <a:cs typeface="Times New Roman" panose="02020603050405020304" pitchFamily="18" charset="0"/>
              </a:rPr>
              <a:t>, it can be applied at any point P on the body.</a:t>
            </a:r>
            <a:endParaRPr lang="en-US" altLang="en-US" sz="2200" dirty="0">
              <a:latin typeface="Times New Roman" panose="02020603050405020304" pitchFamily="18" charset="0"/>
              <a:cs typeface="Times New Roman" panose="02020603050405020304" pitchFamily="18" charset="0"/>
            </a:endParaRPr>
          </a:p>
        </p:txBody>
      </p:sp>
      <p:pic>
        <p:nvPicPr>
          <p:cNvPr id="19" name="Picture 8" descr="11_pg161bb">
            <a:extLst>
              <a:ext uri="{FF2B5EF4-FFF2-40B4-BE49-F238E27FC236}">
                <a16:creationId xmlns:a16="http://schemas.microsoft.com/office/drawing/2014/main" id="{D5378D47-2BD9-4176-B4DD-20F3A6B0FD38}"/>
              </a:ext>
            </a:extLst>
          </p:cNvPr>
          <p:cNvPicPr>
            <a:picLocks noChangeAspect="1" noChangeArrowheads="1"/>
          </p:cNvPicPr>
          <p:nvPr/>
        </p:nvPicPr>
        <p:blipFill>
          <a:blip r:embed="rId4">
            <a:lum bright="-12000" contrast="12000"/>
            <a:extLst>
              <a:ext uri="{28A0092B-C50C-407E-A947-70E740481C1C}">
                <a14:useLocalDpi xmlns:a14="http://schemas.microsoft.com/office/drawing/2010/main" val="0"/>
              </a:ext>
            </a:extLst>
          </a:blip>
          <a:srcRect/>
          <a:stretch>
            <a:fillRect/>
          </a:stretch>
        </p:blipFill>
        <p:spPr bwMode="auto">
          <a:xfrm>
            <a:off x="1028700" y="5123269"/>
            <a:ext cx="6934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30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B1DE6CDA-162A-4E97-86A4-B66987FD1428}"/>
              </a:ext>
            </a:extLst>
          </p:cNvPr>
          <p:cNvSpPr/>
          <p:nvPr/>
        </p:nvSpPr>
        <p:spPr>
          <a:xfrm>
            <a:off x="251109" y="1611192"/>
            <a:ext cx="8802759" cy="584775"/>
          </a:xfrm>
          <a:prstGeom prst="rect">
            <a:avLst/>
          </a:prstGeom>
        </p:spPr>
        <p:txBody>
          <a:bodyPr wrap="square">
            <a:spAutoFit/>
          </a:bodyPr>
          <a:lstStyle/>
          <a:p>
            <a:r>
              <a:rPr lang="en-US" sz="3200" b="1" dirty="0">
                <a:solidFill>
                  <a:srgbClr val="00B050"/>
                </a:solidFill>
                <a:latin typeface="Times New Roman" panose="02020603050405020304" pitchFamily="18" charset="0"/>
                <a:cs typeface="Times New Roman" panose="02020603050405020304" pitchFamily="18" charset="0"/>
              </a:rPr>
              <a:t>Elements of a Force or Characteristics of a Force</a:t>
            </a:r>
          </a:p>
        </p:txBody>
      </p:sp>
      <p:sp>
        <p:nvSpPr>
          <p:cNvPr id="3" name="Rectangle 2">
            <a:extLst>
              <a:ext uri="{FF2B5EF4-FFF2-40B4-BE49-F238E27FC236}">
                <a16:creationId xmlns:a16="http://schemas.microsoft.com/office/drawing/2014/main" id="{6AA9458C-17A7-4F6C-9626-23CD87604A01}"/>
              </a:ext>
            </a:extLst>
          </p:cNvPr>
          <p:cNvSpPr/>
          <p:nvPr/>
        </p:nvSpPr>
        <p:spPr>
          <a:xfrm>
            <a:off x="251109" y="2267618"/>
            <a:ext cx="8802759"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force can be identified by its four characteristics:</a:t>
            </a:r>
          </a:p>
          <a:p>
            <a:endParaRPr lang="en-US" sz="2400" dirty="0">
              <a:latin typeface="Times New Roman" panose="02020603050405020304" pitchFamily="18" charset="0"/>
              <a:cs typeface="Times New Roman" panose="02020603050405020304" pitchFamily="18" charset="0"/>
            </a:endParaRPr>
          </a:p>
          <a:p>
            <a:pPr marL="514350" indent="-514350">
              <a:buAutoNum type="romanLcParenBoth"/>
            </a:pPr>
            <a:r>
              <a:rPr lang="en-US" sz="2400" dirty="0">
                <a:solidFill>
                  <a:srgbClr val="FF0000"/>
                </a:solidFill>
                <a:latin typeface="Times New Roman" panose="02020603050405020304" pitchFamily="18" charset="0"/>
                <a:cs typeface="Times New Roman" panose="02020603050405020304" pitchFamily="18" charset="0"/>
              </a:rPr>
              <a:t>Magnitude: </a:t>
            </a:r>
            <a:r>
              <a:rPr lang="en-US" sz="2400" dirty="0">
                <a:latin typeface="Times New Roman" panose="02020603050405020304" pitchFamily="18" charset="0"/>
                <a:cs typeface="Times New Roman" panose="02020603050405020304" pitchFamily="18" charset="0"/>
              </a:rPr>
              <a:t>The length of the vector represents the magnitude of force</a:t>
            </a:r>
          </a:p>
          <a:p>
            <a:pPr marL="514350" indent="-514350">
              <a:buAutoNum type="romanLcParenBoth"/>
            </a:pPr>
            <a:endParaRPr lang="en-US" sz="2400" dirty="0">
              <a:latin typeface="Times New Roman" panose="02020603050405020304" pitchFamily="18" charset="0"/>
              <a:cs typeface="Times New Roman" panose="02020603050405020304" pitchFamily="18" charset="0"/>
            </a:endParaRPr>
          </a:p>
          <a:p>
            <a:pPr marL="514350" indent="-514350">
              <a:buAutoNum type="romanLcParenBoth"/>
            </a:pPr>
            <a:r>
              <a:rPr lang="en-US" sz="2400" dirty="0">
                <a:solidFill>
                  <a:srgbClr val="FF0000"/>
                </a:solidFill>
                <a:latin typeface="Times New Roman" panose="02020603050405020304" pitchFamily="18" charset="0"/>
                <a:cs typeface="Times New Roman" panose="02020603050405020304" pitchFamily="18" charset="0"/>
              </a:rPr>
              <a:t>Direction: </a:t>
            </a:r>
            <a:r>
              <a:rPr lang="en-US" sz="2400" dirty="0">
                <a:latin typeface="Times New Roman" panose="02020603050405020304" pitchFamily="18" charset="0"/>
                <a:cs typeface="Times New Roman" panose="02020603050405020304" pitchFamily="18" charset="0"/>
              </a:rPr>
              <a:t>The direction of a force can be represented by an arrowhead.</a:t>
            </a:r>
          </a:p>
          <a:p>
            <a:pPr marL="514350" indent="-514350">
              <a:buAutoNum type="romanLcParenBoth"/>
            </a:pPr>
            <a:r>
              <a:rPr lang="en-US" sz="2400" dirty="0">
                <a:solidFill>
                  <a:srgbClr val="FF0000"/>
                </a:solidFill>
                <a:latin typeface="Times New Roman" panose="02020603050405020304" pitchFamily="18" charset="0"/>
                <a:cs typeface="Times New Roman" panose="02020603050405020304" pitchFamily="18" charset="0"/>
              </a:rPr>
              <a:t>Line of action: </a:t>
            </a:r>
            <a:r>
              <a:rPr lang="en-US" sz="2400" dirty="0">
                <a:latin typeface="Times New Roman" panose="02020603050405020304" pitchFamily="18" charset="0"/>
                <a:cs typeface="Times New Roman" panose="02020603050405020304" pitchFamily="18" charset="0"/>
              </a:rPr>
              <a:t>It is the line along which the force acts.</a:t>
            </a:r>
          </a:p>
          <a:p>
            <a:pPr marL="514350" indent="-514350">
              <a:buAutoNum type="romanLcParenBoth"/>
            </a:pPr>
            <a:endParaRPr lang="en-US" sz="2400" dirty="0">
              <a:latin typeface="Times New Roman" panose="02020603050405020304" pitchFamily="18" charset="0"/>
              <a:cs typeface="Times New Roman" panose="02020603050405020304" pitchFamily="18" charset="0"/>
            </a:endParaRPr>
          </a:p>
          <a:p>
            <a:pPr marL="514350" indent="-514350">
              <a:buAutoNum type="romanLcParenBoth"/>
            </a:pPr>
            <a:r>
              <a:rPr lang="en-US" sz="2400" dirty="0">
                <a:solidFill>
                  <a:srgbClr val="FF0000"/>
                </a:solidFill>
                <a:latin typeface="Times New Roman" panose="02020603050405020304" pitchFamily="18" charset="0"/>
                <a:cs typeface="Times New Roman" panose="02020603050405020304" pitchFamily="18" charset="0"/>
              </a:rPr>
              <a:t>Point of application: </a:t>
            </a:r>
            <a:r>
              <a:rPr lang="en-US" sz="2400" dirty="0">
                <a:latin typeface="Times New Roman" panose="02020603050405020304" pitchFamily="18" charset="0"/>
                <a:cs typeface="Times New Roman" panose="02020603050405020304" pitchFamily="18" charset="0"/>
              </a:rPr>
              <a:t>It is the point at which the force acts.</a:t>
            </a:r>
          </a:p>
        </p:txBody>
      </p:sp>
    </p:spTree>
    <p:extLst>
      <p:ext uri="{BB962C8B-B14F-4D97-AF65-F5344CB8AC3E}">
        <p14:creationId xmlns:p14="http://schemas.microsoft.com/office/powerpoint/2010/main" val="231364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9859" y="367504"/>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3" name="Rectangle 2">
            <a:extLst>
              <a:ext uri="{FF2B5EF4-FFF2-40B4-BE49-F238E27FC236}">
                <a16:creationId xmlns:a16="http://schemas.microsoft.com/office/drawing/2014/main" id="{6AA9458C-17A7-4F6C-9626-23CD87604A01}"/>
              </a:ext>
            </a:extLst>
          </p:cNvPr>
          <p:cNvSpPr/>
          <p:nvPr/>
        </p:nvSpPr>
        <p:spPr>
          <a:xfrm>
            <a:off x="170620" y="1488981"/>
            <a:ext cx="8802759" cy="1200329"/>
          </a:xfrm>
          <a:prstGeom prst="rect">
            <a:avLst/>
          </a:prstGeom>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Force system:</a:t>
            </a:r>
          </a:p>
          <a:p>
            <a:r>
              <a:rPr lang="en-US" sz="2400" dirty="0">
                <a:latin typeface="Times New Roman" panose="02020603050405020304" pitchFamily="18" charset="0"/>
                <a:cs typeface="Times New Roman" panose="02020603050405020304" pitchFamily="18" charset="0"/>
              </a:rPr>
              <a:t>If two or more forces are acting on a body or a particle, then it is said to be a force system, such as that shown in Figure 3.</a:t>
            </a:r>
          </a:p>
        </p:txBody>
      </p:sp>
      <p:pic>
        <p:nvPicPr>
          <p:cNvPr id="4" name="Picture 3">
            <a:extLst>
              <a:ext uri="{FF2B5EF4-FFF2-40B4-BE49-F238E27FC236}">
                <a16:creationId xmlns:a16="http://schemas.microsoft.com/office/drawing/2014/main" id="{41903975-231D-4398-9C85-10F83CAE0195}"/>
              </a:ext>
            </a:extLst>
          </p:cNvPr>
          <p:cNvPicPr>
            <a:picLocks noChangeAspect="1"/>
          </p:cNvPicPr>
          <p:nvPr/>
        </p:nvPicPr>
        <p:blipFill>
          <a:blip r:embed="rId3">
            <a:lum bright="-20000" contrast="40000"/>
          </a:blip>
          <a:stretch>
            <a:fillRect/>
          </a:stretch>
        </p:blipFill>
        <p:spPr>
          <a:xfrm>
            <a:off x="5632890" y="2873568"/>
            <a:ext cx="2869723" cy="2855329"/>
          </a:xfrm>
          <a:prstGeom prst="rect">
            <a:avLst/>
          </a:prstGeom>
        </p:spPr>
      </p:pic>
      <p:sp>
        <p:nvSpPr>
          <p:cNvPr id="11" name="Rectangle 10">
            <a:extLst>
              <a:ext uri="{FF2B5EF4-FFF2-40B4-BE49-F238E27FC236}">
                <a16:creationId xmlns:a16="http://schemas.microsoft.com/office/drawing/2014/main" id="{C2F232AE-5398-4855-9AB1-CF0FFDA79AAA}"/>
              </a:ext>
            </a:extLst>
          </p:cNvPr>
          <p:cNvSpPr/>
          <p:nvPr/>
        </p:nvSpPr>
        <p:spPr>
          <a:xfrm>
            <a:off x="5632890" y="5845647"/>
            <a:ext cx="2958695" cy="461665"/>
          </a:xfrm>
          <a:prstGeom prst="rect">
            <a:avLst/>
          </a:prstGeom>
        </p:spPr>
        <p:txBody>
          <a:bodyPr wrap="none">
            <a:spAutoFit/>
          </a:bodyPr>
          <a:lstStyle/>
          <a:p>
            <a:r>
              <a:rPr lang="en-US" sz="2400" dirty="0"/>
              <a:t>Figure.3 Force system</a:t>
            </a:r>
          </a:p>
        </p:txBody>
      </p:sp>
      <p:sp>
        <p:nvSpPr>
          <p:cNvPr id="12" name="Rectangle 11">
            <a:extLst>
              <a:ext uri="{FF2B5EF4-FFF2-40B4-BE49-F238E27FC236}">
                <a16:creationId xmlns:a16="http://schemas.microsoft.com/office/drawing/2014/main" id="{9EF743B9-2DF5-4B63-B0AA-4A7C24D7E26E}"/>
              </a:ext>
            </a:extLst>
          </p:cNvPr>
          <p:cNvSpPr/>
          <p:nvPr/>
        </p:nvSpPr>
        <p:spPr>
          <a:xfrm>
            <a:off x="534751" y="3570261"/>
            <a:ext cx="4572000" cy="1938992"/>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The types of force system are: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Coplanar force system</a:t>
            </a:r>
          </a:p>
          <a:p>
            <a:r>
              <a:rPr lang="en-US" sz="2400" dirty="0">
                <a:latin typeface="Times New Roman" panose="02020603050405020304" pitchFamily="18" charset="0"/>
                <a:cs typeface="Times New Roman" panose="02020603050405020304" pitchFamily="18" charset="0"/>
              </a:rPr>
              <a:t>2. Non-coplanar force system</a:t>
            </a:r>
          </a:p>
          <a:p>
            <a:r>
              <a:rPr lang="en-US" sz="2400" dirty="0">
                <a:latin typeface="Times New Roman" panose="02020603050405020304" pitchFamily="18" charset="0"/>
                <a:cs typeface="Times New Roman" panose="02020603050405020304" pitchFamily="18" charset="0"/>
              </a:rPr>
              <a:t>3. Collinear force system.</a:t>
            </a:r>
          </a:p>
        </p:txBody>
      </p:sp>
    </p:spTree>
    <p:extLst>
      <p:ext uri="{BB962C8B-B14F-4D97-AF65-F5344CB8AC3E}">
        <p14:creationId xmlns:p14="http://schemas.microsoft.com/office/powerpoint/2010/main" val="97624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9860" y="457200"/>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2" name="Rectangle 1">
            <a:extLst>
              <a:ext uri="{FF2B5EF4-FFF2-40B4-BE49-F238E27FC236}">
                <a16:creationId xmlns:a16="http://schemas.microsoft.com/office/drawing/2014/main" id="{D34F22F3-2DCA-4762-B522-56977617B424}"/>
              </a:ext>
            </a:extLst>
          </p:cNvPr>
          <p:cNvSpPr/>
          <p:nvPr/>
        </p:nvSpPr>
        <p:spPr>
          <a:xfrm>
            <a:off x="304800" y="1828800"/>
            <a:ext cx="8458195" cy="4031873"/>
          </a:xfrm>
          <a:prstGeom prst="rect">
            <a:avLst/>
          </a:prstGeom>
        </p:spPr>
        <p:txBody>
          <a:bodyPr wrap="square">
            <a:spAutoFit/>
          </a:bodyPr>
          <a:lstStyle/>
          <a:p>
            <a:r>
              <a:rPr lang="en-US" sz="3200" b="1" dirty="0">
                <a:solidFill>
                  <a:srgbClr val="00B050"/>
                </a:solidFill>
                <a:latin typeface="Times New Roman" panose="02020603050405020304" pitchFamily="18" charset="0"/>
                <a:cs typeface="Times New Roman" panose="02020603050405020304" pitchFamily="18" charset="0"/>
              </a:rPr>
              <a:t>Coplanar force system</a:t>
            </a:r>
          </a:p>
          <a:p>
            <a:endParaRPr lang="en-US" sz="3200" b="1" dirty="0">
              <a:solidFill>
                <a:srgbClr val="00B05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two or more forces are acting in a single plane, then it is said to be a coplanar force system. The types of coplanar force system are:</a:t>
            </a:r>
          </a:p>
          <a:p>
            <a:pPr algn="just"/>
            <a:endParaRPr lang="en-US" sz="2400" dirty="0">
              <a:latin typeface="Times New Roman" panose="02020603050405020304" pitchFamily="18" charset="0"/>
              <a:cs typeface="Times New Roman" panose="02020603050405020304" pitchFamily="18" charset="0"/>
            </a:endParaRPr>
          </a:p>
          <a:p>
            <a:pPr marL="514350" indent="-514350" algn="just">
              <a:buAutoNum type="romanLcParenBoth"/>
            </a:pPr>
            <a:r>
              <a:rPr lang="en-US" sz="2400" dirty="0">
                <a:latin typeface="Times New Roman" panose="02020603050405020304" pitchFamily="18" charset="0"/>
                <a:cs typeface="Times New Roman" panose="02020603050405020304" pitchFamily="18" charset="0"/>
              </a:rPr>
              <a:t>Coplanar concurrent force system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(ii) Coplanar non-concurrent force system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(iii) Coplanar parallel force system.</a:t>
            </a:r>
          </a:p>
        </p:txBody>
      </p:sp>
    </p:spTree>
    <p:extLst>
      <p:ext uri="{BB962C8B-B14F-4D97-AF65-F5344CB8AC3E}">
        <p14:creationId xmlns:p14="http://schemas.microsoft.com/office/powerpoint/2010/main" val="417595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pic>
        <p:nvPicPr>
          <p:cNvPr id="3" name="Picture 2">
            <a:extLst>
              <a:ext uri="{FF2B5EF4-FFF2-40B4-BE49-F238E27FC236}">
                <a16:creationId xmlns:a16="http://schemas.microsoft.com/office/drawing/2014/main" id="{65AB99B8-6E7B-4759-8A1A-E06FF8699F2E}"/>
              </a:ext>
            </a:extLst>
          </p:cNvPr>
          <p:cNvPicPr>
            <a:picLocks noChangeAspect="1"/>
          </p:cNvPicPr>
          <p:nvPr/>
        </p:nvPicPr>
        <p:blipFill>
          <a:blip r:embed="rId3">
            <a:lum bright="-20000" contrast="40000"/>
          </a:blip>
          <a:stretch>
            <a:fillRect/>
          </a:stretch>
        </p:blipFill>
        <p:spPr>
          <a:xfrm>
            <a:off x="2807807" y="3359998"/>
            <a:ext cx="3528386" cy="2177988"/>
          </a:xfrm>
          <a:prstGeom prst="rect">
            <a:avLst/>
          </a:prstGeom>
        </p:spPr>
      </p:pic>
      <p:sp>
        <p:nvSpPr>
          <p:cNvPr id="4" name="Rectangle 3">
            <a:extLst>
              <a:ext uri="{FF2B5EF4-FFF2-40B4-BE49-F238E27FC236}">
                <a16:creationId xmlns:a16="http://schemas.microsoft.com/office/drawing/2014/main" id="{6C586885-65F8-40B4-AF63-0BA2E4749F3D}"/>
              </a:ext>
            </a:extLst>
          </p:cNvPr>
          <p:cNvSpPr/>
          <p:nvPr/>
        </p:nvSpPr>
        <p:spPr>
          <a:xfrm>
            <a:off x="1802491" y="5663883"/>
            <a:ext cx="5539017"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Figure.4 Coplanar concurrent force system.</a:t>
            </a:r>
          </a:p>
        </p:txBody>
      </p:sp>
      <p:sp>
        <p:nvSpPr>
          <p:cNvPr id="12" name="Rectangle 11">
            <a:extLst>
              <a:ext uri="{FF2B5EF4-FFF2-40B4-BE49-F238E27FC236}">
                <a16:creationId xmlns:a16="http://schemas.microsoft.com/office/drawing/2014/main" id="{146F19BA-F792-4F4B-A90F-8877D951AED0}"/>
              </a:ext>
            </a:extLst>
          </p:cNvPr>
          <p:cNvSpPr/>
          <p:nvPr/>
        </p:nvSpPr>
        <p:spPr>
          <a:xfrm>
            <a:off x="380999" y="1669869"/>
            <a:ext cx="8381995" cy="1569660"/>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(i) Coplanar concurrent force system:</a:t>
            </a:r>
          </a:p>
          <a:p>
            <a:pPr algn="just"/>
            <a:r>
              <a:rPr lang="en-US" sz="2400" dirty="0">
                <a:latin typeface="Times New Roman" panose="02020603050405020304" pitchFamily="18" charset="0"/>
                <a:cs typeface="Times New Roman" panose="02020603050405020304" pitchFamily="18" charset="0"/>
              </a:rPr>
              <a:t>If two or more forces are acting in a single plane and their lines of action pass through a single point, then it is said to be a coplanar concurrent force system. Shown in Figure.4.</a:t>
            </a:r>
          </a:p>
        </p:txBody>
      </p:sp>
    </p:spTree>
    <p:extLst>
      <p:ext uri="{BB962C8B-B14F-4D97-AF65-F5344CB8AC3E}">
        <p14:creationId xmlns:p14="http://schemas.microsoft.com/office/powerpoint/2010/main" val="413185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4" name="Rectangle 3">
            <a:extLst>
              <a:ext uri="{FF2B5EF4-FFF2-40B4-BE49-F238E27FC236}">
                <a16:creationId xmlns:a16="http://schemas.microsoft.com/office/drawing/2014/main" id="{6C586885-65F8-40B4-AF63-0BA2E4749F3D}"/>
              </a:ext>
            </a:extLst>
          </p:cNvPr>
          <p:cNvSpPr/>
          <p:nvPr/>
        </p:nvSpPr>
        <p:spPr>
          <a:xfrm>
            <a:off x="1295400" y="5664440"/>
            <a:ext cx="609365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Figure.5 Coplanar non concurrent force system.</a:t>
            </a:r>
          </a:p>
        </p:txBody>
      </p:sp>
      <p:sp>
        <p:nvSpPr>
          <p:cNvPr id="12" name="Rectangle 11">
            <a:extLst>
              <a:ext uri="{FF2B5EF4-FFF2-40B4-BE49-F238E27FC236}">
                <a16:creationId xmlns:a16="http://schemas.microsoft.com/office/drawing/2014/main" id="{146F19BA-F792-4F4B-A90F-8877D951AED0}"/>
              </a:ext>
            </a:extLst>
          </p:cNvPr>
          <p:cNvSpPr/>
          <p:nvPr/>
        </p:nvSpPr>
        <p:spPr>
          <a:xfrm>
            <a:off x="380999" y="1669869"/>
            <a:ext cx="8381995" cy="1569660"/>
          </a:xfrm>
          <a:prstGeom prst="rect">
            <a:avLst/>
          </a:prstGeom>
        </p:spPr>
        <p:txBody>
          <a:bodyPr wrap="square">
            <a:spAutoFit/>
          </a:bodyPr>
          <a:lstStyle/>
          <a:p>
            <a:pPr algn="just"/>
            <a:r>
              <a:rPr lang="fr-FR" sz="2400" dirty="0">
                <a:solidFill>
                  <a:srgbClr val="FF0000"/>
                </a:solidFill>
                <a:latin typeface="Times New Roman" panose="02020603050405020304" pitchFamily="18" charset="0"/>
                <a:cs typeface="Times New Roman" panose="02020603050405020304" pitchFamily="18" charset="0"/>
              </a:rPr>
              <a:t>(ii) Coplanar non-concurrent force system</a:t>
            </a:r>
          </a:p>
          <a:p>
            <a:pPr algn="just"/>
            <a:r>
              <a:rPr lang="en-US" sz="2400" dirty="0">
                <a:latin typeface="Times New Roman" panose="02020603050405020304" pitchFamily="18" charset="0"/>
                <a:cs typeface="Times New Roman" panose="02020603050405020304" pitchFamily="18" charset="0"/>
              </a:rPr>
              <a:t>If two or more forces are acting in a single plane and their lines of action do not meet at a common point, then the forces constitute a coplanar non-concurrent force system. Shown in Figure.5.</a:t>
            </a:r>
          </a:p>
        </p:txBody>
      </p:sp>
      <p:pic>
        <p:nvPicPr>
          <p:cNvPr id="2" name="Picture 1">
            <a:extLst>
              <a:ext uri="{FF2B5EF4-FFF2-40B4-BE49-F238E27FC236}">
                <a16:creationId xmlns:a16="http://schemas.microsoft.com/office/drawing/2014/main" id="{403E41AC-A3E6-4304-BD9F-3793C371AD0C}"/>
              </a:ext>
            </a:extLst>
          </p:cNvPr>
          <p:cNvPicPr>
            <a:picLocks noChangeAspect="1"/>
          </p:cNvPicPr>
          <p:nvPr/>
        </p:nvPicPr>
        <p:blipFill>
          <a:blip r:embed="rId3">
            <a:lum bright="-20000" contrast="40000"/>
          </a:blip>
          <a:stretch>
            <a:fillRect/>
          </a:stretch>
        </p:blipFill>
        <p:spPr>
          <a:xfrm>
            <a:off x="2590599" y="3385397"/>
            <a:ext cx="4078624" cy="2279043"/>
          </a:xfrm>
          <a:prstGeom prst="rect">
            <a:avLst/>
          </a:prstGeom>
        </p:spPr>
      </p:pic>
    </p:spTree>
    <p:extLst>
      <p:ext uri="{BB962C8B-B14F-4D97-AF65-F5344CB8AC3E}">
        <p14:creationId xmlns:p14="http://schemas.microsoft.com/office/powerpoint/2010/main" val="318396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4" name="Rectangle 3">
            <a:extLst>
              <a:ext uri="{FF2B5EF4-FFF2-40B4-BE49-F238E27FC236}">
                <a16:creationId xmlns:a16="http://schemas.microsoft.com/office/drawing/2014/main" id="{6C586885-65F8-40B4-AF63-0BA2E4749F3D}"/>
              </a:ext>
            </a:extLst>
          </p:cNvPr>
          <p:cNvSpPr/>
          <p:nvPr/>
        </p:nvSpPr>
        <p:spPr>
          <a:xfrm>
            <a:off x="124693" y="6294528"/>
            <a:ext cx="4100033" cy="430887"/>
          </a:xfrm>
          <a:prstGeom prst="rect">
            <a:avLst/>
          </a:prstGeom>
        </p:spPr>
        <p:txBody>
          <a:bodyPr wrap="none">
            <a:spAutoFit/>
          </a:bodyPr>
          <a:lstStyle/>
          <a:p>
            <a:r>
              <a:rPr lang="en-US" sz="2200" dirty="0"/>
              <a:t>Figure.6 Like parallel force system</a:t>
            </a:r>
          </a:p>
        </p:txBody>
      </p:sp>
      <p:sp>
        <p:nvSpPr>
          <p:cNvPr id="12" name="Rectangle 11">
            <a:extLst>
              <a:ext uri="{FF2B5EF4-FFF2-40B4-BE49-F238E27FC236}">
                <a16:creationId xmlns:a16="http://schemas.microsoft.com/office/drawing/2014/main" id="{146F19BA-F792-4F4B-A90F-8877D951AED0}"/>
              </a:ext>
            </a:extLst>
          </p:cNvPr>
          <p:cNvSpPr/>
          <p:nvPr/>
        </p:nvSpPr>
        <p:spPr>
          <a:xfrm>
            <a:off x="304633" y="1458109"/>
            <a:ext cx="8596667" cy="2677656"/>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(iii) Coplanar parallel force system.</a:t>
            </a:r>
          </a:p>
          <a:p>
            <a:pPr algn="just"/>
            <a:r>
              <a:rPr lang="en-US" sz="2400" dirty="0">
                <a:latin typeface="Times New Roman" panose="02020603050405020304" pitchFamily="18" charset="0"/>
                <a:cs typeface="Times New Roman" panose="02020603050405020304" pitchFamily="18" charset="0"/>
              </a:rPr>
              <a:t>If two or more forces are acting in a single plane with their lines of action parallel to one another, then it is said to be a coplanar parallel force system.</a:t>
            </a:r>
          </a:p>
          <a:p>
            <a:pPr algn="just"/>
            <a:r>
              <a:rPr lang="en-US" sz="2400" dirty="0">
                <a:latin typeface="Times New Roman" panose="02020603050405020304" pitchFamily="18" charset="0"/>
                <a:cs typeface="Times New Roman" panose="02020603050405020304" pitchFamily="18" charset="0"/>
              </a:rPr>
              <a:t>The coplanar parallel force system is of two types:</a:t>
            </a:r>
          </a:p>
          <a:p>
            <a:pPr algn="just"/>
            <a:r>
              <a:rPr lang="en-US" sz="2400" dirty="0">
                <a:latin typeface="Times New Roman" panose="02020603050405020304" pitchFamily="18" charset="0"/>
                <a:cs typeface="Times New Roman" panose="02020603050405020304" pitchFamily="18" charset="0"/>
              </a:rPr>
              <a:t>(i) Like parallel force system: All the forces act parallel to one another and are in the same direction, as shown in Figure 6.</a:t>
            </a:r>
          </a:p>
        </p:txBody>
      </p:sp>
      <p:pic>
        <p:nvPicPr>
          <p:cNvPr id="3" name="Picture 2">
            <a:extLst>
              <a:ext uri="{FF2B5EF4-FFF2-40B4-BE49-F238E27FC236}">
                <a16:creationId xmlns:a16="http://schemas.microsoft.com/office/drawing/2014/main" id="{5AC49B88-4C9A-4333-A109-2AD424DB03AA}"/>
              </a:ext>
            </a:extLst>
          </p:cNvPr>
          <p:cNvPicPr>
            <a:picLocks noChangeAspect="1"/>
          </p:cNvPicPr>
          <p:nvPr/>
        </p:nvPicPr>
        <p:blipFill>
          <a:blip r:embed="rId3">
            <a:lum bright="-20000" contrast="40000"/>
          </a:blip>
          <a:stretch>
            <a:fillRect/>
          </a:stretch>
        </p:blipFill>
        <p:spPr>
          <a:xfrm>
            <a:off x="374310" y="4191000"/>
            <a:ext cx="3934189" cy="2114079"/>
          </a:xfrm>
          <a:prstGeom prst="rect">
            <a:avLst/>
          </a:prstGeom>
        </p:spPr>
      </p:pic>
      <p:pic>
        <p:nvPicPr>
          <p:cNvPr id="15" name="Picture 14">
            <a:extLst>
              <a:ext uri="{FF2B5EF4-FFF2-40B4-BE49-F238E27FC236}">
                <a16:creationId xmlns:a16="http://schemas.microsoft.com/office/drawing/2014/main" id="{6CB61913-1900-4FD1-BF19-D0C427EBC861}"/>
              </a:ext>
            </a:extLst>
          </p:cNvPr>
          <p:cNvPicPr>
            <a:picLocks noChangeAspect="1"/>
          </p:cNvPicPr>
          <p:nvPr/>
        </p:nvPicPr>
        <p:blipFill>
          <a:blip r:embed="rId4">
            <a:lum bright="-20000" contrast="40000"/>
          </a:blip>
          <a:stretch>
            <a:fillRect/>
          </a:stretch>
        </p:blipFill>
        <p:spPr>
          <a:xfrm>
            <a:off x="4598144" y="4240849"/>
            <a:ext cx="3845964" cy="2091570"/>
          </a:xfrm>
          <a:prstGeom prst="rect">
            <a:avLst/>
          </a:prstGeom>
        </p:spPr>
      </p:pic>
      <p:sp>
        <p:nvSpPr>
          <p:cNvPr id="16" name="Rectangle 15">
            <a:extLst>
              <a:ext uri="{FF2B5EF4-FFF2-40B4-BE49-F238E27FC236}">
                <a16:creationId xmlns:a16="http://schemas.microsoft.com/office/drawing/2014/main" id="{CA9E7D6C-99C7-4F94-A335-63E78B452AAC}"/>
              </a:ext>
            </a:extLst>
          </p:cNvPr>
          <p:cNvSpPr/>
          <p:nvPr/>
        </p:nvSpPr>
        <p:spPr>
          <a:xfrm>
            <a:off x="4308499" y="6281225"/>
            <a:ext cx="4374146" cy="430887"/>
          </a:xfrm>
          <a:prstGeom prst="rect">
            <a:avLst/>
          </a:prstGeom>
        </p:spPr>
        <p:txBody>
          <a:bodyPr wrap="none">
            <a:spAutoFit/>
          </a:bodyPr>
          <a:lstStyle/>
          <a:p>
            <a:r>
              <a:rPr lang="en-US" sz="2200" dirty="0"/>
              <a:t>Figure.7 Unlike parallel force system</a:t>
            </a:r>
          </a:p>
        </p:txBody>
      </p:sp>
    </p:spTree>
    <p:extLst>
      <p:ext uri="{BB962C8B-B14F-4D97-AF65-F5344CB8AC3E}">
        <p14:creationId xmlns:p14="http://schemas.microsoft.com/office/powerpoint/2010/main" val="31604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0120" y="550688"/>
            <a:ext cx="7964280" cy="973312"/>
            <a:chOff x="570120" y="550688"/>
            <a:chExt cx="7065812" cy="932277"/>
          </a:xfrm>
        </p:grpSpPr>
        <p:pic>
          <p:nvPicPr>
            <p:cNvPr id="6" name="Picture 5" descr="Institute of Technolog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20" y="550688"/>
              <a:ext cx="3124685" cy="932277"/>
            </a:xfrm>
            <a:prstGeom prst="rect">
              <a:avLst/>
            </a:prstGeom>
          </p:spPr>
        </p:pic>
        <p:cxnSp>
          <p:nvCxnSpPr>
            <p:cNvPr id="7" name="Straight Connector 6"/>
            <p:cNvCxnSpPr/>
            <p:nvPr/>
          </p:nvCxnSpPr>
          <p:spPr>
            <a:xfrm>
              <a:off x="3807015"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2604" y="635022"/>
              <a:ext cx="2270773" cy="400110"/>
            </a:xfrm>
            <a:prstGeom prst="rect">
              <a:avLst/>
            </a:prstGeom>
            <a:noFill/>
          </p:spPr>
          <p:txBody>
            <a:bodyPr wrap="square" rtlCol="0">
              <a:spAutoFit/>
            </a:bodyPr>
            <a:lstStyle/>
            <a:p>
              <a:r>
                <a:rPr lang="en-US" sz="1000" dirty="0">
                  <a:latin typeface="Gotham Book"/>
                  <a:cs typeface="Gotham Book"/>
                </a:rPr>
                <a:t>DEPARTMENT OF</a:t>
              </a:r>
            </a:p>
            <a:p>
              <a:r>
                <a:rPr lang="en-US" sz="1000" dirty="0">
                  <a:latin typeface="Gotham Book"/>
                  <a:cs typeface="Gotham Book"/>
                </a:rPr>
                <a:t>CIVIL ENGINEERING</a:t>
              </a:r>
            </a:p>
          </p:txBody>
        </p:sp>
        <p:cxnSp>
          <p:nvCxnSpPr>
            <p:cNvPr id="9" name="Straight Connector 8"/>
            <p:cNvCxnSpPr/>
            <p:nvPr/>
          </p:nvCxnSpPr>
          <p:spPr>
            <a:xfrm>
              <a:off x="5231219" y="550688"/>
              <a:ext cx="0" cy="785055"/>
            </a:xfrm>
            <a:prstGeom prst="line">
              <a:avLst/>
            </a:prstGeom>
            <a:ln w="31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31219" y="550688"/>
              <a:ext cx="2404713" cy="784830"/>
            </a:xfrm>
            <a:prstGeom prst="rect">
              <a:avLst/>
            </a:prstGeom>
            <a:noFill/>
          </p:spPr>
          <p:txBody>
            <a:bodyPr wrap="square" rtlCol="0">
              <a:spAutoFit/>
            </a:bodyPr>
            <a:lstStyle/>
            <a:p>
              <a:r>
                <a:rPr lang="en-US" sz="900" dirty="0"/>
                <a:t> </a:t>
              </a:r>
            </a:p>
            <a:p>
              <a:r>
                <a:rPr lang="en-US" sz="1200" dirty="0"/>
                <a:t>Course: Basics of Civil Engineering &amp; Mechanics</a:t>
              </a:r>
            </a:p>
            <a:p>
              <a:r>
                <a:rPr lang="en-US" sz="1200" dirty="0"/>
                <a:t>Credits: 3:0:0</a:t>
              </a:r>
            </a:p>
          </p:txBody>
        </p:sp>
      </p:grpSp>
      <p:sp>
        <p:nvSpPr>
          <p:cNvPr id="12" name="Rectangle 11">
            <a:extLst>
              <a:ext uri="{FF2B5EF4-FFF2-40B4-BE49-F238E27FC236}">
                <a16:creationId xmlns:a16="http://schemas.microsoft.com/office/drawing/2014/main" id="{146F19BA-F792-4F4B-A90F-8877D951AED0}"/>
              </a:ext>
            </a:extLst>
          </p:cNvPr>
          <p:cNvSpPr/>
          <p:nvPr/>
        </p:nvSpPr>
        <p:spPr>
          <a:xfrm>
            <a:off x="266705" y="1658938"/>
            <a:ext cx="8610590" cy="3785652"/>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Non-coplanar force system </a:t>
            </a:r>
          </a:p>
          <a:p>
            <a:pPr algn="just"/>
            <a:r>
              <a:rPr lang="en-US" sz="2400" dirty="0">
                <a:latin typeface="Times New Roman" panose="02020603050405020304" pitchFamily="18" charset="0"/>
                <a:cs typeface="Times New Roman" panose="02020603050405020304" pitchFamily="18" charset="0"/>
              </a:rPr>
              <a:t>If two or more forces are acting in different planes, the forces constitute a non-coplanar force system. Such a system of forces can be,</a:t>
            </a:r>
          </a:p>
          <a:p>
            <a:pPr marL="514350" indent="-514350" algn="just">
              <a:buAutoNum type="romanLcParenBoth"/>
            </a:pPr>
            <a:r>
              <a:rPr lang="en-US" sz="2400" dirty="0">
                <a:latin typeface="Times New Roman" panose="02020603050405020304" pitchFamily="18" charset="0"/>
                <a:cs typeface="Times New Roman" panose="02020603050405020304" pitchFamily="18" charset="0"/>
              </a:rPr>
              <a:t>Non-coplanar concurrent force system</a:t>
            </a:r>
          </a:p>
          <a:p>
            <a:pPr marL="514350" indent="-514350" algn="just">
              <a:buAutoNum type="romanLcParenBoth"/>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(ii) Non-coplanar non-concurrent force system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(iii) Non-coplanar parallel force system.</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84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2123</Words>
  <Application>Microsoft Office PowerPoint</Application>
  <PresentationFormat>On-screen Show (4:3)</PresentationFormat>
  <Paragraphs>273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Gotham Book</vt:lpstr>
      <vt:lpstr>Times New Roman</vt:lpstr>
      <vt:lpstr>Office Theme</vt:lpstr>
      <vt:lpstr>BASICIS OF CIVIL ENGINEERING  &amp; MECHANICS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Moment of Force</vt:lpstr>
      <vt:lpstr>Moment of Force</vt:lpstr>
      <vt:lpstr>Moment of Force</vt:lpstr>
      <vt:lpstr>PowerPoint Presentation</vt:lpstr>
      <vt:lpstr>COUPLE</vt:lpstr>
      <vt:lpstr>COUPLE EXAMPLE</vt:lpstr>
      <vt:lpstr>Resultant A force and couple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BASICIS OF CIVIL ENGINEERING  &amp; MECHANICS</dc:title>
  <dc:creator>admin</dc:creator>
  <cp:lastModifiedBy>basavana gowda</cp:lastModifiedBy>
  <cp:revision>70</cp:revision>
  <dcterms:created xsi:type="dcterms:W3CDTF">2021-09-24T09:30:09Z</dcterms:created>
  <dcterms:modified xsi:type="dcterms:W3CDTF">2021-12-29T06:48:47Z</dcterms:modified>
</cp:coreProperties>
</file>