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88" r:id="rId2"/>
    <p:sldId id="258" r:id="rId3"/>
    <p:sldId id="259" r:id="rId4"/>
    <p:sldId id="260" r:id="rId5"/>
    <p:sldId id="276" r:id="rId6"/>
    <p:sldId id="292" r:id="rId7"/>
    <p:sldId id="280" r:id="rId8"/>
    <p:sldId id="293" r:id="rId9"/>
    <p:sldId id="294" r:id="rId10"/>
    <p:sldId id="295" r:id="rId11"/>
    <p:sldId id="296" r:id="rId12"/>
    <p:sldId id="297" r:id="rId13"/>
    <p:sldId id="298" r:id="rId14"/>
    <p:sldId id="299" r:id="rId15"/>
    <p:sldId id="290" r:id="rId16"/>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05" autoAdjust="0"/>
  </p:normalViewPr>
  <p:slideViewPr>
    <p:cSldViewPr>
      <p:cViewPr varScale="1">
        <p:scale>
          <a:sx n="81" d="100"/>
          <a:sy n="81" d="100"/>
        </p:scale>
        <p:origin x="1469"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BDA43326-A0F9-41CC-A2BB-1C523EFAFA55}" type="datetimeFigureOut">
              <a:rPr lang="en-US" smtClean="0"/>
              <a:t>3/7/2023</a:t>
            </a:fld>
            <a:endParaRPr lang="en-US"/>
          </a:p>
        </p:txBody>
      </p:sp>
      <p:sp>
        <p:nvSpPr>
          <p:cNvPr id="4" name="Footer Placehold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BDDC5DF8-E25C-46BA-BF1D-95A83F474C62}" type="slidenum">
              <a:rPr lang="en-US" smtClean="0"/>
              <a:t>‹#›</a:t>
            </a:fld>
            <a:endParaRPr lang="en-US"/>
          </a:p>
        </p:txBody>
      </p:sp>
    </p:spTree>
    <p:extLst>
      <p:ext uri="{BB962C8B-B14F-4D97-AF65-F5344CB8AC3E}">
        <p14:creationId xmlns:p14="http://schemas.microsoft.com/office/powerpoint/2010/main" val="22992834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82C55EA-0E55-4181-9560-34C927044152}" type="datetimeFigureOut">
              <a:rPr lang="en-US" smtClean="0"/>
              <a:t>3/7/2023</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277C1ECF-AAF9-4ED5-B720-2EF659F96AA6}" type="slidenum">
              <a:rPr lang="en-US" smtClean="0"/>
              <a:t>‹#›</a:t>
            </a:fld>
            <a:endParaRPr lang="en-US"/>
          </a:p>
        </p:txBody>
      </p:sp>
    </p:spTree>
    <p:extLst>
      <p:ext uri="{BB962C8B-B14F-4D97-AF65-F5344CB8AC3E}">
        <p14:creationId xmlns:p14="http://schemas.microsoft.com/office/powerpoint/2010/main" val="4155638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2</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11</a:t>
            </a:fld>
            <a:endParaRPr lang="en-US"/>
          </a:p>
        </p:txBody>
      </p:sp>
    </p:spTree>
    <p:extLst>
      <p:ext uri="{BB962C8B-B14F-4D97-AF65-F5344CB8AC3E}">
        <p14:creationId xmlns:p14="http://schemas.microsoft.com/office/powerpoint/2010/main" val="289625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12</a:t>
            </a:fld>
            <a:endParaRPr lang="en-US"/>
          </a:p>
        </p:txBody>
      </p:sp>
    </p:spTree>
    <p:extLst>
      <p:ext uri="{BB962C8B-B14F-4D97-AF65-F5344CB8AC3E}">
        <p14:creationId xmlns:p14="http://schemas.microsoft.com/office/powerpoint/2010/main" val="381221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13</a:t>
            </a:fld>
            <a:endParaRPr lang="en-US"/>
          </a:p>
        </p:txBody>
      </p:sp>
    </p:spTree>
    <p:extLst>
      <p:ext uri="{BB962C8B-B14F-4D97-AF65-F5344CB8AC3E}">
        <p14:creationId xmlns:p14="http://schemas.microsoft.com/office/powerpoint/2010/main" val="70002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14</a:t>
            </a:fld>
            <a:endParaRPr lang="en-US"/>
          </a:p>
        </p:txBody>
      </p:sp>
    </p:spTree>
    <p:extLst>
      <p:ext uri="{BB962C8B-B14F-4D97-AF65-F5344CB8AC3E}">
        <p14:creationId xmlns:p14="http://schemas.microsoft.com/office/powerpoint/2010/main" val="66939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3</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4</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5</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6</a:t>
            </a:fld>
            <a:endParaRPr lang="en-US"/>
          </a:p>
        </p:txBody>
      </p:sp>
    </p:spTree>
    <p:extLst>
      <p:ext uri="{BB962C8B-B14F-4D97-AF65-F5344CB8AC3E}">
        <p14:creationId xmlns:p14="http://schemas.microsoft.com/office/powerpoint/2010/main" val="264151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7</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8</a:t>
            </a:fld>
            <a:endParaRPr lang="en-US"/>
          </a:p>
        </p:txBody>
      </p:sp>
    </p:spTree>
    <p:extLst>
      <p:ext uri="{BB962C8B-B14F-4D97-AF65-F5344CB8AC3E}">
        <p14:creationId xmlns:p14="http://schemas.microsoft.com/office/powerpoint/2010/main" val="890594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9</a:t>
            </a:fld>
            <a:endParaRPr lang="en-US"/>
          </a:p>
        </p:txBody>
      </p:sp>
    </p:spTree>
    <p:extLst>
      <p:ext uri="{BB962C8B-B14F-4D97-AF65-F5344CB8AC3E}">
        <p14:creationId xmlns:p14="http://schemas.microsoft.com/office/powerpoint/2010/main" val="385018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t>10</a:t>
            </a:fld>
            <a:endParaRPr lang="en-US"/>
          </a:p>
        </p:txBody>
      </p:sp>
    </p:spTree>
    <p:extLst>
      <p:ext uri="{BB962C8B-B14F-4D97-AF65-F5344CB8AC3E}">
        <p14:creationId xmlns:p14="http://schemas.microsoft.com/office/powerpoint/2010/main" val="73213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8B72C3-ABA8-45D0-AA49-8B3C3E6B7F39}"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437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F218-557C-4D7F-BF78-3B83EA759BF3}"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32196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1EE2C-DF08-41C2-B604-3828D04A9B9C}"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59822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4D8B-C5BD-4A83-978E-9F756411EC26}"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24707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24B7B-9FB9-4033-B926-9D7133983DCD}"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6336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755E57-19A5-465C-9706-141EC69A4D5C}"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50627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64B8E4-0A67-44B3-9B40-153479BA76FD}" type="datetime1">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31709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9F3DF-3255-472B-BF32-D8D613263B0A}" type="datetime1">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93204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9041-FD1A-4372-BD2E-635679E2C08A}" type="datetime1">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126594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C3343-C004-4925-821C-6911AD891313}"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40461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69BE5-14B5-4F63-95B9-A1DB2086BC98}"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t>‹#›</a:t>
            </a:fld>
            <a:endParaRPr lang="en-US"/>
          </a:p>
        </p:txBody>
      </p:sp>
    </p:spTree>
    <p:extLst>
      <p:ext uri="{BB962C8B-B14F-4D97-AF65-F5344CB8AC3E}">
        <p14:creationId xmlns:p14="http://schemas.microsoft.com/office/powerpoint/2010/main" val="22472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95249-ABB0-4500-BAF8-6DC054AC7ED2}" type="datetime1">
              <a:rPr lang="en-US" smtClean="0"/>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AC025-CC48-4BEF-8E7F-C5DBC425F814}" type="slidenum">
              <a:rPr lang="en-US" smtClean="0"/>
              <a:t>‹#›</a:t>
            </a:fld>
            <a:endParaRPr lang="en-US"/>
          </a:p>
        </p:txBody>
      </p:sp>
    </p:spTree>
    <p:extLst>
      <p:ext uri="{BB962C8B-B14F-4D97-AF65-F5344CB8AC3E}">
        <p14:creationId xmlns:p14="http://schemas.microsoft.com/office/powerpoint/2010/main" val="3277141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6822-613B-43B9-B94D-22F24F162E82}"/>
              </a:ext>
            </a:extLst>
          </p:cNvPr>
          <p:cNvSpPr>
            <a:spLocks noGrp="1"/>
          </p:cNvSpPr>
          <p:nvPr>
            <p:ph type="title"/>
          </p:nvPr>
        </p:nvSpPr>
        <p:spPr/>
        <p:txBody>
          <a:bodyPr>
            <a:normAutofit fontScale="90000"/>
          </a:bodyPr>
          <a:lstStyle/>
          <a:p>
            <a:r>
              <a:rPr lang="en-IN" dirty="0"/>
              <a:t>Unit-5 – CIE-2 portions</a:t>
            </a:r>
            <a:br>
              <a:rPr lang="en-IN" dirty="0"/>
            </a:br>
            <a:endParaRPr lang="en-IN" dirty="0"/>
          </a:p>
        </p:txBody>
      </p:sp>
      <p:sp>
        <p:nvSpPr>
          <p:cNvPr id="3" name="Content Placeholder 2">
            <a:extLst>
              <a:ext uri="{FF2B5EF4-FFF2-40B4-BE49-F238E27FC236}">
                <a16:creationId xmlns:a16="http://schemas.microsoft.com/office/drawing/2014/main" id="{370B1260-2CE8-4042-B8CB-C23705E6649C}"/>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400" dirty="0"/>
              <a:t>Understanding Computer Forensics</a:t>
            </a:r>
          </a:p>
        </p:txBody>
      </p:sp>
    </p:spTree>
    <p:extLst>
      <p:ext uri="{BB962C8B-B14F-4D97-AF65-F5344CB8AC3E}">
        <p14:creationId xmlns:p14="http://schemas.microsoft.com/office/powerpoint/2010/main" val="189511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725" y="498475"/>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3. </a:t>
            </a:r>
            <a:endParaRPr lang="en-US" sz="1600" dirty="0"/>
          </a:p>
        </p:txBody>
      </p:sp>
      <p:pic>
        <p:nvPicPr>
          <p:cNvPr id="4" name="Picture 3">
            <a:extLst>
              <a:ext uri="{FF2B5EF4-FFF2-40B4-BE49-F238E27FC236}">
                <a16:creationId xmlns:a16="http://schemas.microsoft.com/office/drawing/2014/main" id="{6C008343-65B2-677F-C47C-51D656BC7EAE}"/>
              </a:ext>
            </a:extLst>
          </p:cNvPr>
          <p:cNvPicPr>
            <a:picLocks noChangeAspect="1"/>
          </p:cNvPicPr>
          <p:nvPr/>
        </p:nvPicPr>
        <p:blipFill>
          <a:blip r:embed="rId4"/>
          <a:stretch>
            <a:fillRect/>
          </a:stretch>
        </p:blipFill>
        <p:spPr>
          <a:xfrm>
            <a:off x="627062" y="1047690"/>
            <a:ext cx="8001000" cy="1914555"/>
          </a:xfrm>
          <a:prstGeom prst="rect">
            <a:avLst/>
          </a:prstGeom>
        </p:spPr>
      </p:pic>
      <p:pic>
        <p:nvPicPr>
          <p:cNvPr id="8" name="Picture 7">
            <a:extLst>
              <a:ext uri="{FF2B5EF4-FFF2-40B4-BE49-F238E27FC236}">
                <a16:creationId xmlns:a16="http://schemas.microsoft.com/office/drawing/2014/main" id="{FBD2C907-425D-11D6-A456-1608160E769E}"/>
              </a:ext>
            </a:extLst>
          </p:cNvPr>
          <p:cNvPicPr>
            <a:picLocks noChangeAspect="1"/>
          </p:cNvPicPr>
          <p:nvPr/>
        </p:nvPicPr>
        <p:blipFill>
          <a:blip r:embed="rId5"/>
          <a:stretch>
            <a:fillRect/>
          </a:stretch>
        </p:blipFill>
        <p:spPr>
          <a:xfrm>
            <a:off x="761999" y="2962245"/>
            <a:ext cx="7866063" cy="695355"/>
          </a:xfrm>
          <a:prstGeom prst="rect">
            <a:avLst/>
          </a:prstGeom>
        </p:spPr>
      </p:pic>
      <p:pic>
        <p:nvPicPr>
          <p:cNvPr id="10" name="Picture 9">
            <a:extLst>
              <a:ext uri="{FF2B5EF4-FFF2-40B4-BE49-F238E27FC236}">
                <a16:creationId xmlns:a16="http://schemas.microsoft.com/office/drawing/2014/main" id="{52C110C5-4C91-A47B-D3B4-18220E736947}"/>
              </a:ext>
            </a:extLst>
          </p:cNvPr>
          <p:cNvPicPr>
            <a:picLocks noChangeAspect="1"/>
          </p:cNvPicPr>
          <p:nvPr/>
        </p:nvPicPr>
        <p:blipFill>
          <a:blip r:embed="rId6"/>
          <a:stretch>
            <a:fillRect/>
          </a:stretch>
        </p:blipFill>
        <p:spPr>
          <a:xfrm>
            <a:off x="761998" y="3581401"/>
            <a:ext cx="7866063" cy="3048000"/>
          </a:xfrm>
          <a:prstGeom prst="rect">
            <a:avLst/>
          </a:prstGeom>
        </p:spPr>
      </p:pic>
    </p:spTree>
    <p:extLst>
      <p:ext uri="{BB962C8B-B14F-4D97-AF65-F5344CB8AC3E}">
        <p14:creationId xmlns:p14="http://schemas.microsoft.com/office/powerpoint/2010/main" val="224146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725" y="498475"/>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4. </a:t>
            </a:r>
            <a:endParaRPr lang="en-US" sz="1600" dirty="0"/>
          </a:p>
        </p:txBody>
      </p:sp>
      <p:pic>
        <p:nvPicPr>
          <p:cNvPr id="6" name="Picture 5">
            <a:extLst>
              <a:ext uri="{FF2B5EF4-FFF2-40B4-BE49-F238E27FC236}">
                <a16:creationId xmlns:a16="http://schemas.microsoft.com/office/drawing/2014/main" id="{6F5665DC-A462-5FA8-6148-D0F8CEF3B120}"/>
              </a:ext>
            </a:extLst>
          </p:cNvPr>
          <p:cNvPicPr>
            <a:picLocks noChangeAspect="1"/>
          </p:cNvPicPr>
          <p:nvPr/>
        </p:nvPicPr>
        <p:blipFill>
          <a:blip r:embed="rId4"/>
          <a:stretch>
            <a:fillRect/>
          </a:stretch>
        </p:blipFill>
        <p:spPr>
          <a:xfrm>
            <a:off x="685800" y="1143000"/>
            <a:ext cx="8001000" cy="1447800"/>
          </a:xfrm>
          <a:prstGeom prst="rect">
            <a:avLst/>
          </a:prstGeom>
        </p:spPr>
      </p:pic>
      <p:pic>
        <p:nvPicPr>
          <p:cNvPr id="9" name="Picture 8">
            <a:extLst>
              <a:ext uri="{FF2B5EF4-FFF2-40B4-BE49-F238E27FC236}">
                <a16:creationId xmlns:a16="http://schemas.microsoft.com/office/drawing/2014/main" id="{CDC4E415-6061-0E37-8CAD-4474B5072982}"/>
              </a:ext>
            </a:extLst>
          </p:cNvPr>
          <p:cNvPicPr>
            <a:picLocks noChangeAspect="1"/>
          </p:cNvPicPr>
          <p:nvPr/>
        </p:nvPicPr>
        <p:blipFill>
          <a:blip r:embed="rId5"/>
          <a:stretch>
            <a:fillRect/>
          </a:stretch>
        </p:blipFill>
        <p:spPr>
          <a:xfrm>
            <a:off x="685800" y="2590800"/>
            <a:ext cx="8032423" cy="2819400"/>
          </a:xfrm>
          <a:prstGeom prst="rect">
            <a:avLst/>
          </a:prstGeom>
        </p:spPr>
      </p:pic>
    </p:spTree>
    <p:extLst>
      <p:ext uri="{BB962C8B-B14F-4D97-AF65-F5344CB8AC3E}">
        <p14:creationId xmlns:p14="http://schemas.microsoft.com/office/powerpoint/2010/main" val="305135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725" y="498475"/>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5. </a:t>
            </a:r>
            <a:endParaRPr lang="en-US" sz="1600" dirty="0"/>
          </a:p>
        </p:txBody>
      </p:sp>
      <p:pic>
        <p:nvPicPr>
          <p:cNvPr id="4" name="Picture 3">
            <a:extLst>
              <a:ext uri="{FF2B5EF4-FFF2-40B4-BE49-F238E27FC236}">
                <a16:creationId xmlns:a16="http://schemas.microsoft.com/office/drawing/2014/main" id="{B99BDF36-D9A9-9EE2-6325-FF2ACDF62093}"/>
              </a:ext>
            </a:extLst>
          </p:cNvPr>
          <p:cNvPicPr>
            <a:picLocks noChangeAspect="1"/>
          </p:cNvPicPr>
          <p:nvPr/>
        </p:nvPicPr>
        <p:blipFill>
          <a:blip r:embed="rId4"/>
          <a:stretch>
            <a:fillRect/>
          </a:stretch>
        </p:blipFill>
        <p:spPr>
          <a:xfrm>
            <a:off x="685800" y="1219200"/>
            <a:ext cx="8118475" cy="2819400"/>
          </a:xfrm>
          <a:prstGeom prst="rect">
            <a:avLst/>
          </a:prstGeom>
        </p:spPr>
      </p:pic>
      <p:pic>
        <p:nvPicPr>
          <p:cNvPr id="8" name="Picture 7">
            <a:extLst>
              <a:ext uri="{FF2B5EF4-FFF2-40B4-BE49-F238E27FC236}">
                <a16:creationId xmlns:a16="http://schemas.microsoft.com/office/drawing/2014/main" id="{1A5931B2-C0E7-E21E-904E-B64C530C1DCD}"/>
              </a:ext>
            </a:extLst>
          </p:cNvPr>
          <p:cNvPicPr>
            <a:picLocks noChangeAspect="1"/>
          </p:cNvPicPr>
          <p:nvPr/>
        </p:nvPicPr>
        <p:blipFill>
          <a:blip r:embed="rId5"/>
          <a:stretch>
            <a:fillRect/>
          </a:stretch>
        </p:blipFill>
        <p:spPr>
          <a:xfrm>
            <a:off x="685799" y="4038600"/>
            <a:ext cx="8118475" cy="1447800"/>
          </a:xfrm>
          <a:prstGeom prst="rect">
            <a:avLst/>
          </a:prstGeom>
        </p:spPr>
      </p:pic>
    </p:spTree>
    <p:extLst>
      <p:ext uri="{BB962C8B-B14F-4D97-AF65-F5344CB8AC3E}">
        <p14:creationId xmlns:p14="http://schemas.microsoft.com/office/powerpoint/2010/main" val="36391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3865" y="171480"/>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6. </a:t>
            </a:r>
            <a:endParaRPr lang="en-US" sz="1600" dirty="0"/>
          </a:p>
        </p:txBody>
      </p:sp>
      <p:pic>
        <p:nvPicPr>
          <p:cNvPr id="6" name="Picture 5">
            <a:extLst>
              <a:ext uri="{FF2B5EF4-FFF2-40B4-BE49-F238E27FC236}">
                <a16:creationId xmlns:a16="http://schemas.microsoft.com/office/drawing/2014/main" id="{6721EFCC-DBFA-42AF-43EF-C488E6C6933D}"/>
              </a:ext>
            </a:extLst>
          </p:cNvPr>
          <p:cNvPicPr>
            <a:picLocks noChangeAspect="1"/>
          </p:cNvPicPr>
          <p:nvPr/>
        </p:nvPicPr>
        <p:blipFill>
          <a:blip r:embed="rId4"/>
          <a:stretch>
            <a:fillRect/>
          </a:stretch>
        </p:blipFill>
        <p:spPr>
          <a:xfrm>
            <a:off x="732148" y="596324"/>
            <a:ext cx="8072127" cy="5970587"/>
          </a:xfrm>
          <a:prstGeom prst="rect">
            <a:avLst/>
          </a:prstGeom>
        </p:spPr>
      </p:pic>
    </p:spTree>
    <p:extLst>
      <p:ext uri="{BB962C8B-B14F-4D97-AF65-F5344CB8AC3E}">
        <p14:creationId xmlns:p14="http://schemas.microsoft.com/office/powerpoint/2010/main" val="215405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3865" y="171480"/>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7. </a:t>
            </a:r>
            <a:endParaRPr lang="en-US" sz="1600" dirty="0"/>
          </a:p>
        </p:txBody>
      </p:sp>
      <p:pic>
        <p:nvPicPr>
          <p:cNvPr id="4" name="Picture 3">
            <a:extLst>
              <a:ext uri="{FF2B5EF4-FFF2-40B4-BE49-F238E27FC236}">
                <a16:creationId xmlns:a16="http://schemas.microsoft.com/office/drawing/2014/main" id="{2FA119F3-6C88-0112-27FC-4ACC6299CC40}"/>
              </a:ext>
            </a:extLst>
          </p:cNvPr>
          <p:cNvPicPr>
            <a:picLocks noChangeAspect="1"/>
          </p:cNvPicPr>
          <p:nvPr/>
        </p:nvPicPr>
        <p:blipFill>
          <a:blip r:embed="rId4"/>
          <a:stretch>
            <a:fillRect/>
          </a:stretch>
        </p:blipFill>
        <p:spPr>
          <a:xfrm>
            <a:off x="685800" y="838200"/>
            <a:ext cx="8104335" cy="5257800"/>
          </a:xfrm>
          <a:prstGeom prst="rect">
            <a:avLst/>
          </a:prstGeom>
        </p:spPr>
      </p:pic>
    </p:spTree>
    <p:extLst>
      <p:ext uri="{BB962C8B-B14F-4D97-AF65-F5344CB8AC3E}">
        <p14:creationId xmlns:p14="http://schemas.microsoft.com/office/powerpoint/2010/main" val="281032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710E-D6A5-4D1B-834C-AC6BC21F4B12}"/>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79DAB276-D6F9-438C-9207-1F61F4A24C0A}"/>
              </a:ext>
            </a:extLst>
          </p:cNvPr>
          <p:cNvSpPr>
            <a:spLocks noGrp="1"/>
          </p:cNvSpPr>
          <p:nvPr>
            <p:ph idx="1"/>
          </p:nvPr>
        </p:nvSpPr>
        <p:spPr/>
        <p:txBody>
          <a:bodyPr>
            <a:normAutofit/>
          </a:bodyPr>
          <a:lstStyle/>
          <a:p>
            <a:pPr algn="just"/>
            <a:r>
              <a:rPr lang="en-IN" dirty="0"/>
              <a:t>Describe the terms Digital Forensics Science and Computer Forensics</a:t>
            </a:r>
          </a:p>
          <a:p>
            <a:pPr algn="just"/>
            <a:r>
              <a:rPr lang="en-IN" dirty="0"/>
              <a:t>Explain the data seen using forensic tools.</a:t>
            </a:r>
          </a:p>
          <a:p>
            <a:pPr algn="just"/>
            <a:r>
              <a:rPr lang="en-IN" dirty="0"/>
              <a:t>Describe the digital forensics process.</a:t>
            </a:r>
          </a:p>
          <a:p>
            <a:pPr algn="just"/>
            <a:r>
              <a:rPr lang="en-IN" dirty="0"/>
              <a:t>What are the various phases and activities involved in the life cycle of a forensics investigation process? Support with relevant example.</a:t>
            </a:r>
          </a:p>
          <a:p>
            <a:pPr algn="just"/>
            <a:endParaRPr lang="en-IN" dirty="0"/>
          </a:p>
          <a:p>
            <a:endParaRPr lang="en-IN" dirty="0"/>
          </a:p>
        </p:txBody>
      </p:sp>
    </p:spTree>
    <p:extLst>
      <p:ext uri="{BB962C8B-B14F-4D97-AF65-F5344CB8AC3E}">
        <p14:creationId xmlns:p14="http://schemas.microsoft.com/office/powerpoint/2010/main" val="398373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501668"/>
            <a:ext cx="8184867" cy="6440225"/>
          </a:xfrm>
          <a:prstGeom prst="rect">
            <a:avLst/>
          </a:prstGeom>
        </p:spPr>
        <p:txBody>
          <a:bodyPr wrap="square">
            <a:spAutoFit/>
          </a:bodyPr>
          <a:lstStyle/>
          <a:p>
            <a:r>
              <a:rPr lang="en-US" sz="2000" b="1" dirty="0" err="1"/>
              <a:t>Cyberforensics</a:t>
            </a:r>
            <a:r>
              <a:rPr lang="en-US" sz="2000" b="1" dirty="0"/>
              <a:t> </a:t>
            </a:r>
          </a:p>
          <a:p>
            <a:pPr marL="171450" indent="-171450">
              <a:buFont typeface="Wingdings" pitchFamily="2" charset="2"/>
              <a:buChar char="ü"/>
            </a:pPr>
            <a:r>
              <a:rPr lang="en-US" sz="1600" dirty="0"/>
              <a:t>Provides digital evidence of a specific or general activity</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Key role in investigation of cybercrime</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“Evidence” in the case of “</a:t>
            </a:r>
            <a:r>
              <a:rPr lang="en-US" sz="1600" dirty="0" err="1"/>
              <a:t>cyberoffenses</a:t>
            </a:r>
            <a:r>
              <a:rPr lang="en-US" sz="1600" dirty="0"/>
              <a:t>” </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Handling of the digital forensics evidence</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Computer is either the subject or the object of cybercrimes or is used as a tool to commit a cybercrime</a:t>
            </a:r>
            <a:endParaRPr lang="en-US" sz="1200" dirty="0"/>
          </a:p>
          <a:p>
            <a:endParaRPr lang="en-US" sz="1200" dirty="0"/>
          </a:p>
          <a:p>
            <a:endParaRPr lang="en-US" sz="100" b="1" dirty="0"/>
          </a:p>
          <a:p>
            <a:r>
              <a:rPr lang="en-US" sz="2000" b="1" dirty="0"/>
              <a:t>Computer Forensics (or Digital Forensics) </a:t>
            </a:r>
          </a:p>
          <a:p>
            <a:pPr marL="171450" indent="-171450">
              <a:buFont typeface="Wingdings" pitchFamily="2" charset="2"/>
              <a:buChar char="ü"/>
            </a:pPr>
            <a:r>
              <a:rPr lang="en-US" sz="1600" dirty="0"/>
              <a:t>Digital evidence is required</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A fast growing profession as well as business</a:t>
            </a:r>
          </a:p>
          <a:p>
            <a:endParaRPr lang="en-US" sz="1200" dirty="0"/>
          </a:p>
          <a:p>
            <a:r>
              <a:rPr lang="en-US" sz="1600" dirty="0"/>
              <a:t>Computer security and computer forensics are different from each other.</a:t>
            </a:r>
          </a:p>
          <a:p>
            <a:endParaRPr lang="en-US" sz="1400" i="1" dirty="0"/>
          </a:p>
          <a:p>
            <a:r>
              <a:rPr lang="en-US" sz="1600" i="1" dirty="0"/>
              <a:t>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endParaRPr lang="en-US" sz="1600" b="1" dirty="0"/>
          </a:p>
          <a:p>
            <a:endParaRPr lang="en-US" dirty="0"/>
          </a:p>
        </p:txBody>
      </p:sp>
    </p:spTree>
    <p:extLst>
      <p:ext uri="{BB962C8B-B14F-4D97-AF65-F5344CB8AC3E}">
        <p14:creationId xmlns:p14="http://schemas.microsoft.com/office/powerpoint/2010/main" val="407585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 y="762000"/>
            <a:ext cx="8393097" cy="4724370"/>
          </a:xfrm>
          <a:prstGeom prst="rect">
            <a:avLst/>
          </a:prstGeom>
        </p:spPr>
        <p:txBody>
          <a:bodyPr wrap="square">
            <a:spAutoFit/>
          </a:bodyPr>
          <a:lstStyle/>
          <a:p>
            <a:r>
              <a:rPr lang="en-US" sz="1900" b="1" dirty="0"/>
              <a:t>Digital Forensics Science</a:t>
            </a:r>
          </a:p>
          <a:p>
            <a:pPr marL="285750" indent="-285750">
              <a:buFont typeface="Wingdings" pitchFamily="2" charset="2"/>
              <a:buChar char="ü"/>
            </a:pPr>
            <a:r>
              <a:rPr lang="en-US" sz="1600" dirty="0"/>
              <a:t>Application of analyses techniques to the reliable and unbiased collection, analysis, interpretation and presentation of digital evidence. </a:t>
            </a:r>
          </a:p>
          <a:p>
            <a:pPr marL="285750" indent="-285750">
              <a:buFont typeface="Wingdings" pitchFamily="2" charset="2"/>
              <a:buChar char="ü"/>
            </a:pPr>
            <a:r>
              <a:rPr lang="en-US" sz="1600" dirty="0"/>
              <a:t>The use of </a:t>
            </a:r>
            <a:r>
              <a:rPr lang="en-US" sz="1600" i="1" dirty="0"/>
              <a:t>scientifically derived and proven methods </a:t>
            </a:r>
            <a:r>
              <a:rPr lang="en-US" sz="1600" dirty="0"/>
              <a:t>toward the </a:t>
            </a:r>
            <a:r>
              <a:rPr lang="en-US" sz="1600" i="1" dirty="0"/>
              <a:t>preservation, collection, validation, identification, analysis, interpretation, documentation and presentation of digital evidence </a:t>
            </a:r>
            <a:r>
              <a:rPr lang="en-US" sz="1600" dirty="0"/>
              <a:t>derived from digital sources for the purpose of facilitation or furthering the reconstruction of events found to be criminal, or helping to anticipate unauthorized actions shown to be disruptive to planned operations.</a:t>
            </a:r>
          </a:p>
          <a:p>
            <a:endParaRPr lang="en-US" sz="1000" b="1" i="1" dirty="0"/>
          </a:p>
          <a:p>
            <a:r>
              <a:rPr lang="en-US" sz="1900" b="1" dirty="0"/>
              <a:t>Computer Forensics</a:t>
            </a:r>
          </a:p>
          <a:p>
            <a:pPr marL="285750" indent="-285750">
              <a:buFont typeface="Wingdings" pitchFamily="2" charset="2"/>
              <a:buChar char="ü"/>
            </a:pPr>
            <a:r>
              <a:rPr lang="en-US" sz="1600" dirty="0"/>
              <a:t>Related to the use of analytical and investigative techniques to identify, collect, examine and preserve evidence/information which is </a:t>
            </a:r>
            <a:r>
              <a:rPr lang="en-US" sz="1600" i="1" dirty="0"/>
              <a:t>magnetically stored or encoded</a:t>
            </a:r>
            <a:r>
              <a:rPr lang="en-US" sz="1600" dirty="0"/>
              <a:t>. </a:t>
            </a:r>
          </a:p>
          <a:p>
            <a:pPr marL="285750" indent="-285750">
              <a:buFont typeface="Wingdings" pitchFamily="2" charset="2"/>
              <a:buChar char="ü"/>
            </a:pPr>
            <a:r>
              <a:rPr lang="en-US" sz="1600" dirty="0"/>
              <a:t>The </a:t>
            </a:r>
            <a:r>
              <a:rPr lang="en-US" sz="1600" i="1" dirty="0"/>
              <a:t>lawful and ethical seizure, acquisition, analysis, reporting and safeguarding of data and metadata derived from digital devices which may contain information </a:t>
            </a:r>
            <a:r>
              <a:rPr lang="en-US" sz="1600" dirty="0"/>
              <a:t>that is notable and perhaps of evidentiary value to the trier of fact in managerial, administrative, civil and criminal investigations. In other words, it is the collection of techniques and tools used to find evidence in a computer.</a:t>
            </a:r>
          </a:p>
          <a:p>
            <a:endParaRPr lang="en-US" sz="1200" b="1" dirty="0"/>
          </a:p>
          <a:p>
            <a:endParaRPr lang="en-US" sz="500" dirty="0"/>
          </a:p>
          <a:p>
            <a:endParaRPr lang="en-US" sz="1200" dirty="0"/>
          </a:p>
        </p:txBody>
      </p:sp>
    </p:spTree>
    <p:extLst>
      <p:ext uri="{BB962C8B-B14F-4D97-AF65-F5344CB8AC3E}">
        <p14:creationId xmlns:p14="http://schemas.microsoft.com/office/powerpoint/2010/main" val="9552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709613"/>
            <a:ext cx="808672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1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914400"/>
            <a:ext cx="8229600" cy="4624343"/>
          </a:xfrm>
          <a:prstGeom prst="rect">
            <a:avLst/>
          </a:prstGeom>
        </p:spPr>
        <p:txBody>
          <a:bodyPr wrap="square">
            <a:spAutoFit/>
          </a:bodyPr>
          <a:lstStyle/>
          <a:p>
            <a:r>
              <a:rPr lang="en-US" sz="2000" b="1" dirty="0"/>
              <a:t>Digital Forensics Life Cycle</a:t>
            </a:r>
          </a:p>
          <a:p>
            <a:r>
              <a:rPr lang="en-US" sz="1600" dirty="0"/>
              <a:t>As per FBI’s (Federal Bureau of Investigation) view, digital evidence is present in nearly every crime scene. That is why law enforcement must know how to recognize, seize, transport and store original digital evidence to preserve it for forensics examination. </a:t>
            </a:r>
          </a:p>
          <a:p>
            <a:endParaRPr lang="en-US" sz="1050" dirty="0"/>
          </a:p>
          <a:p>
            <a:endParaRPr lang="en-US" sz="2000" b="1" dirty="0"/>
          </a:p>
          <a:p>
            <a:r>
              <a:rPr lang="en-US" sz="2000" b="1" dirty="0"/>
              <a:t>Digital Forensics Process</a:t>
            </a:r>
          </a:p>
          <a:p>
            <a:pPr marL="285750" indent="-285750">
              <a:buFont typeface="Wingdings" pitchFamily="2" charset="2"/>
              <a:buChar char="ü"/>
            </a:pPr>
            <a:r>
              <a:rPr lang="en-US" sz="1600" dirty="0"/>
              <a:t>Digital forensics evidence consists of exhibits.</a:t>
            </a:r>
          </a:p>
          <a:p>
            <a:pPr marL="285750" indent="-285750">
              <a:buFont typeface="Wingdings" pitchFamily="2" charset="2"/>
              <a:buChar char="ü"/>
            </a:pPr>
            <a:r>
              <a:rPr lang="en-US" sz="1600" dirty="0"/>
              <a:t>The exhibits are introduced as evidence by either side.</a:t>
            </a:r>
          </a:p>
          <a:p>
            <a:pPr marL="285750" indent="-285750">
              <a:buFont typeface="Wingdings" pitchFamily="2" charset="2"/>
              <a:buChar char="ü"/>
            </a:pPr>
            <a:r>
              <a:rPr lang="en-US" sz="1600" dirty="0"/>
              <a:t>Testimony is presented to establish the process.</a:t>
            </a:r>
          </a:p>
          <a:p>
            <a:pPr marL="285750" indent="-285750">
              <a:buFont typeface="Wingdings" pitchFamily="2" charset="2"/>
              <a:buChar char="ü"/>
            </a:pPr>
            <a:r>
              <a:rPr lang="en-US" sz="1600" dirty="0"/>
              <a:t>The party must show the evidence.</a:t>
            </a:r>
          </a:p>
          <a:p>
            <a:pPr marL="285750" indent="-285750">
              <a:buFont typeface="Wingdings" pitchFamily="2" charset="2"/>
              <a:buChar char="ü"/>
            </a:pPr>
            <a:r>
              <a:rPr lang="en-US" sz="1600" dirty="0"/>
              <a:t>Digital forensics evidence can be challenged.</a:t>
            </a:r>
            <a:endParaRPr lang="en-US" sz="1200" dirty="0"/>
          </a:p>
          <a:p>
            <a:pPr marL="285750" indent="-285750">
              <a:buFont typeface="Wingdings" pitchFamily="2" charset="2"/>
              <a:buChar char="ü"/>
            </a:pPr>
            <a:r>
              <a:rPr lang="en-US" sz="1600" dirty="0"/>
              <a:t>Forensics experts formulate a cost proposal.</a:t>
            </a:r>
          </a:p>
          <a:p>
            <a:pPr marL="285750" indent="-285750">
              <a:buFont typeface="Wingdings" pitchFamily="2" charset="2"/>
              <a:buChar char="ü"/>
            </a:pPr>
            <a:r>
              <a:rPr lang="en-US" sz="1600" dirty="0"/>
              <a:t>Proposed timeline of activities, lists of anticipated deliverables and a plan for production and turnover of evidence.</a:t>
            </a:r>
          </a:p>
          <a:p>
            <a:pPr marL="285750" indent="-285750">
              <a:buFont typeface="Wingdings" pitchFamily="2" charset="2"/>
              <a:buChar char="ü"/>
            </a:pPr>
            <a:r>
              <a:rPr lang="en-US" sz="1600" dirty="0"/>
              <a:t>Submission of a preliminary risk analysis for the forensics service being proposed. </a:t>
            </a:r>
          </a:p>
          <a:p>
            <a:endParaRPr lang="en-US" sz="1600" dirty="0"/>
          </a:p>
          <a:p>
            <a:endParaRPr lang="en-US" sz="1600" dirty="0"/>
          </a:p>
        </p:txBody>
      </p:sp>
    </p:spTree>
    <p:extLst>
      <p:ext uri="{BB962C8B-B14F-4D97-AF65-F5344CB8AC3E}">
        <p14:creationId xmlns:p14="http://schemas.microsoft.com/office/powerpoint/2010/main" val="345487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527050"/>
            <a:ext cx="8229600" cy="400110"/>
          </a:xfrm>
          <a:prstGeom prst="rect">
            <a:avLst/>
          </a:prstGeom>
        </p:spPr>
        <p:txBody>
          <a:bodyPr wrap="square">
            <a:spAutoFit/>
          </a:bodyPr>
          <a:lstStyle/>
          <a:p>
            <a:r>
              <a:rPr lang="en-US" sz="2000" b="1" dirty="0"/>
              <a:t>Digital Forensics Process </a:t>
            </a:r>
            <a:endParaRPr lang="en-US" sz="1600" dirty="0"/>
          </a:p>
        </p:txBody>
      </p:sp>
      <p:pic>
        <p:nvPicPr>
          <p:cNvPr id="4" name="Picture 3">
            <a:extLst>
              <a:ext uri="{FF2B5EF4-FFF2-40B4-BE49-F238E27FC236}">
                <a16:creationId xmlns:a16="http://schemas.microsoft.com/office/drawing/2014/main" id="{9EAA2428-9625-CB3A-ED50-F387984C0A97}"/>
              </a:ext>
            </a:extLst>
          </p:cNvPr>
          <p:cNvPicPr>
            <a:picLocks noChangeAspect="1"/>
          </p:cNvPicPr>
          <p:nvPr/>
        </p:nvPicPr>
        <p:blipFill>
          <a:blip r:embed="rId4"/>
          <a:stretch>
            <a:fillRect/>
          </a:stretch>
        </p:blipFill>
        <p:spPr>
          <a:xfrm>
            <a:off x="838200" y="1018595"/>
            <a:ext cx="7062788" cy="5302830"/>
          </a:xfrm>
          <a:prstGeom prst="rect">
            <a:avLst/>
          </a:prstGeom>
        </p:spPr>
      </p:pic>
    </p:spTree>
    <p:extLst>
      <p:ext uri="{BB962C8B-B14F-4D97-AF65-F5344CB8AC3E}">
        <p14:creationId xmlns:p14="http://schemas.microsoft.com/office/powerpoint/2010/main" val="41046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498475"/>
            <a:ext cx="8382000" cy="5528886"/>
          </a:xfrm>
          <a:prstGeom prst="rect">
            <a:avLst/>
          </a:prstGeom>
        </p:spPr>
        <p:txBody>
          <a:bodyPr wrap="square">
            <a:spAutoFit/>
          </a:bodyPr>
          <a:lstStyle/>
          <a:p>
            <a:r>
              <a:rPr lang="en-US" sz="2400" b="1" dirty="0"/>
              <a:t>Phases in Computer Forensics/Digital Forensics</a:t>
            </a:r>
          </a:p>
          <a:p>
            <a:pPr>
              <a:lnSpc>
                <a:spcPct val="200000"/>
              </a:lnSpc>
            </a:pPr>
            <a:r>
              <a:rPr lang="en-US" dirty="0"/>
              <a:t>1</a:t>
            </a:r>
            <a:r>
              <a:rPr lang="en-US" sz="2400" dirty="0"/>
              <a:t>. Preparation and identification</a:t>
            </a:r>
          </a:p>
          <a:p>
            <a:pPr>
              <a:lnSpc>
                <a:spcPct val="200000"/>
              </a:lnSpc>
            </a:pPr>
            <a:r>
              <a:rPr lang="en-US" sz="2400" dirty="0"/>
              <a:t>2. Collection and recording</a:t>
            </a:r>
          </a:p>
          <a:p>
            <a:pPr>
              <a:lnSpc>
                <a:spcPct val="200000"/>
              </a:lnSpc>
            </a:pPr>
            <a:r>
              <a:rPr lang="en-US" sz="2400" dirty="0"/>
              <a:t>3. Storing and transporting</a:t>
            </a:r>
          </a:p>
          <a:p>
            <a:pPr>
              <a:lnSpc>
                <a:spcPct val="200000"/>
              </a:lnSpc>
            </a:pPr>
            <a:r>
              <a:rPr lang="en-US" sz="2400" dirty="0"/>
              <a:t>4. Examination/investigation</a:t>
            </a:r>
          </a:p>
          <a:p>
            <a:pPr>
              <a:lnSpc>
                <a:spcPct val="200000"/>
              </a:lnSpc>
            </a:pPr>
            <a:r>
              <a:rPr lang="en-US" sz="2400" dirty="0"/>
              <a:t>5. Analysis, interpretation and attribution</a:t>
            </a:r>
          </a:p>
          <a:p>
            <a:pPr>
              <a:lnSpc>
                <a:spcPct val="200000"/>
              </a:lnSpc>
            </a:pPr>
            <a:r>
              <a:rPr lang="en-US" sz="2400" dirty="0"/>
              <a:t>6. Reporting</a:t>
            </a:r>
          </a:p>
          <a:p>
            <a:pPr>
              <a:lnSpc>
                <a:spcPct val="200000"/>
              </a:lnSpc>
            </a:pPr>
            <a:r>
              <a:rPr lang="en-US" sz="2400" dirty="0"/>
              <a:t>7. Testifying </a:t>
            </a:r>
            <a:endParaRPr lang="en-US" sz="1600" dirty="0"/>
          </a:p>
        </p:txBody>
      </p:sp>
    </p:spTree>
    <p:extLst>
      <p:ext uri="{BB962C8B-B14F-4D97-AF65-F5344CB8AC3E}">
        <p14:creationId xmlns:p14="http://schemas.microsoft.com/office/powerpoint/2010/main" val="122489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725" y="498475"/>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dirty="0"/>
              <a:t>1</a:t>
            </a:r>
            <a:r>
              <a:rPr lang="en-US" sz="2400" dirty="0"/>
              <a:t>. </a:t>
            </a:r>
            <a:endParaRPr lang="en-US" sz="1600" dirty="0"/>
          </a:p>
        </p:txBody>
      </p:sp>
      <p:pic>
        <p:nvPicPr>
          <p:cNvPr id="4" name="Picture 3">
            <a:extLst>
              <a:ext uri="{FF2B5EF4-FFF2-40B4-BE49-F238E27FC236}">
                <a16:creationId xmlns:a16="http://schemas.microsoft.com/office/drawing/2014/main" id="{DC8DBD3F-CF9E-823F-C8CB-0C47C025E312}"/>
              </a:ext>
            </a:extLst>
          </p:cNvPr>
          <p:cNvPicPr>
            <a:picLocks noChangeAspect="1"/>
          </p:cNvPicPr>
          <p:nvPr/>
        </p:nvPicPr>
        <p:blipFill>
          <a:blip r:embed="rId4"/>
          <a:stretch>
            <a:fillRect/>
          </a:stretch>
        </p:blipFill>
        <p:spPr>
          <a:xfrm>
            <a:off x="613528" y="1143000"/>
            <a:ext cx="8331724" cy="4191000"/>
          </a:xfrm>
          <a:prstGeom prst="rect">
            <a:avLst/>
          </a:prstGeom>
        </p:spPr>
      </p:pic>
      <p:pic>
        <p:nvPicPr>
          <p:cNvPr id="6" name="Picture 5">
            <a:extLst>
              <a:ext uri="{FF2B5EF4-FFF2-40B4-BE49-F238E27FC236}">
                <a16:creationId xmlns:a16="http://schemas.microsoft.com/office/drawing/2014/main" id="{B6FA53FB-65FA-2038-3E18-4CB43FAA1C34}"/>
              </a:ext>
            </a:extLst>
          </p:cNvPr>
          <p:cNvPicPr>
            <a:picLocks noChangeAspect="1"/>
          </p:cNvPicPr>
          <p:nvPr/>
        </p:nvPicPr>
        <p:blipFill>
          <a:blip r:embed="rId5"/>
          <a:stretch>
            <a:fillRect/>
          </a:stretch>
        </p:blipFill>
        <p:spPr>
          <a:xfrm>
            <a:off x="622955" y="5257800"/>
            <a:ext cx="8338794" cy="914400"/>
          </a:xfrm>
          <a:prstGeom prst="rect">
            <a:avLst/>
          </a:prstGeom>
        </p:spPr>
      </p:pic>
    </p:spTree>
    <p:extLst>
      <p:ext uri="{BB962C8B-B14F-4D97-AF65-F5344CB8AC3E}">
        <p14:creationId xmlns:p14="http://schemas.microsoft.com/office/powerpoint/2010/main" val="404522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4438" y="55563"/>
            <a:ext cx="1239837" cy="442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725" y="498475"/>
            <a:ext cx="8575675" cy="1096903"/>
          </a:xfrm>
          <a:prstGeom prst="rect">
            <a:avLst/>
          </a:prstGeom>
        </p:spPr>
        <p:txBody>
          <a:bodyPr wrap="square">
            <a:spAutoFit/>
          </a:bodyPr>
          <a:lstStyle/>
          <a:p>
            <a:r>
              <a:rPr lang="en-US" sz="2400" b="1" dirty="0"/>
              <a:t>Phases in Computer Forensics/Digital Forensics</a:t>
            </a:r>
          </a:p>
          <a:p>
            <a:pPr>
              <a:lnSpc>
                <a:spcPct val="200000"/>
              </a:lnSpc>
            </a:pPr>
            <a:r>
              <a:rPr lang="en-US" sz="2400" dirty="0"/>
              <a:t>2. </a:t>
            </a:r>
            <a:endParaRPr lang="en-US" sz="1600" dirty="0"/>
          </a:p>
        </p:txBody>
      </p:sp>
      <p:pic>
        <p:nvPicPr>
          <p:cNvPr id="7" name="Picture 6">
            <a:extLst>
              <a:ext uri="{FF2B5EF4-FFF2-40B4-BE49-F238E27FC236}">
                <a16:creationId xmlns:a16="http://schemas.microsoft.com/office/drawing/2014/main" id="{C4841406-40D7-D92B-8D47-14CEBA8B6F7A}"/>
              </a:ext>
            </a:extLst>
          </p:cNvPr>
          <p:cNvPicPr>
            <a:picLocks noChangeAspect="1"/>
          </p:cNvPicPr>
          <p:nvPr/>
        </p:nvPicPr>
        <p:blipFill>
          <a:blip r:embed="rId4"/>
          <a:stretch>
            <a:fillRect/>
          </a:stretch>
        </p:blipFill>
        <p:spPr>
          <a:xfrm>
            <a:off x="685800" y="962488"/>
            <a:ext cx="8118475" cy="4676311"/>
          </a:xfrm>
          <a:prstGeom prst="rect">
            <a:avLst/>
          </a:prstGeom>
        </p:spPr>
      </p:pic>
    </p:spTree>
    <p:extLst>
      <p:ext uri="{BB962C8B-B14F-4D97-AF65-F5344CB8AC3E}">
        <p14:creationId xmlns:p14="http://schemas.microsoft.com/office/powerpoint/2010/main" val="49040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632</Words>
  <Application>Microsoft Office PowerPoint</Application>
  <PresentationFormat>On-screen Show (4:3)</PresentationFormat>
  <Paragraphs>87</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Unit-5 – CIE-2 portions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Rupnarayan - New Delhi</dc:creator>
  <cp:lastModifiedBy>ADMIN</cp:lastModifiedBy>
  <cp:revision>244</cp:revision>
  <cp:lastPrinted>2013-02-15T13:41:58Z</cp:lastPrinted>
  <dcterms:created xsi:type="dcterms:W3CDTF">2013-02-04T04:52:43Z</dcterms:created>
  <dcterms:modified xsi:type="dcterms:W3CDTF">2023-03-07T09:30:25Z</dcterms:modified>
</cp:coreProperties>
</file>