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1.docx"/>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9144000"/>
  <p:notesSz cx="6858000" cy="9144000"/>
  <p:embeddedFontLst>
    <p:embeddedFont>
      <p:font typeface="Book Antiqu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0" roundtripDataSignature="AMtx7mgNEtEwhTY7Ag2oXyCAcVrbHJbt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D82B29-CFA6-4E05-A5C9-84846F7E40B8}">
  <a:tblStyle styleId="{11D82B29-CFA6-4E05-A5C9-84846F7E40B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F0EC"/>
          </a:solidFill>
        </a:fill>
      </a:tcStyle>
    </a:wholeTbl>
    <a:band1H>
      <a:tcTxStyle/>
      <a:tcStyle>
        <a:fill>
          <a:solidFill>
            <a:srgbClr val="E1E0D6"/>
          </a:solidFill>
        </a:fill>
      </a:tcStyle>
    </a:band1H>
    <a:band2H>
      <a:tcTxStyle/>
    </a:band2H>
    <a:band1V>
      <a:tcTxStyle/>
      <a:tcStyle>
        <a:fill>
          <a:solidFill>
            <a:srgbClr val="E1E0D6"/>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BookAntiqua-bold.fntdata"/><Relationship Id="rId12" Type="http://schemas.openxmlformats.org/officeDocument/2006/relationships/slide" Target="slides/slide6.xml"/><Relationship Id="rId56" Type="http://schemas.openxmlformats.org/officeDocument/2006/relationships/font" Target="fonts/BookAntiqua-regular.fntdata"/><Relationship Id="rId15" Type="http://schemas.openxmlformats.org/officeDocument/2006/relationships/slide" Target="slides/slide9.xml"/><Relationship Id="rId59" Type="http://schemas.openxmlformats.org/officeDocument/2006/relationships/font" Target="fonts/BookAntiqua-boldItalic.fntdata"/><Relationship Id="rId14" Type="http://schemas.openxmlformats.org/officeDocument/2006/relationships/slide" Target="slides/slide8.xml"/><Relationship Id="rId58" Type="http://schemas.openxmlformats.org/officeDocument/2006/relationships/font" Target="fonts/BookAntiqu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Vestibular </a:t>
            </a:r>
            <a:r>
              <a:rPr b="0" i="0" lang="en-US" sz="1200">
                <a:solidFill>
                  <a:schemeClr val="dk1"/>
                </a:solidFill>
                <a:latin typeface="Calibri"/>
                <a:ea typeface="Calibri"/>
                <a:cs typeface="Calibri"/>
                <a:sym typeface="Calibri"/>
              </a:rPr>
              <a:t>refers to the balance system of the inner ear.  Praxis-theory</a:t>
            </a:r>
            <a:endParaRPr/>
          </a:p>
        </p:txBody>
      </p:sp>
      <p:sp>
        <p:nvSpPr>
          <p:cNvPr id="162" name="Google Shape;16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 name="Google Shape;20;p5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6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0"/>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6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61"/>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6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6" name="Google Shape;26;p5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3"/>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3"/>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2" name="Google Shape;32;p5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4"/>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54"/>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5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5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5"/>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55"/>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55"/>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55"/>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5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5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58"/>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8"/>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5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58"/>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59"/>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59"/>
          <p:cNvSpPr/>
          <p:nvPr>
            <p:ph idx="2" type="pic"/>
          </p:nvPr>
        </p:nvSpPr>
        <p:spPr>
          <a:xfrm>
            <a:off x="0" y="0"/>
            <a:ext cx="8458200" cy="5486400"/>
          </a:xfrm>
          <a:prstGeom prst="rect">
            <a:avLst/>
          </a:prstGeom>
          <a:noFill/>
          <a:ln>
            <a:noFill/>
          </a:ln>
        </p:spPr>
      </p:sp>
      <p:sp>
        <p:nvSpPr>
          <p:cNvPr id="70" name="Google Shape;70;p59"/>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5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5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50"/>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50"/>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5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5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5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6.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mailto:dennispeter@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p:nvPr/>
        </p:nvSpPr>
        <p:spPr>
          <a:xfrm>
            <a:off x="150082" y="-29136"/>
            <a:ext cx="8238342" cy="698652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E101A"/>
              </a:buClr>
              <a:buSzPts val="3200"/>
              <a:buFont typeface="Arial"/>
              <a:buNone/>
            </a:pPr>
            <a:r>
              <a:rPr b="1" i="0" lang="en-US" sz="3200" u="none" cap="none" strike="noStrike">
                <a:solidFill>
                  <a:srgbClr val="0E101A"/>
                </a:solidFill>
                <a:latin typeface="Arial"/>
                <a:ea typeface="Arial"/>
                <a:cs typeface="Arial"/>
                <a:sym typeface="Arial"/>
              </a:rPr>
              <a:t>UNIT IV</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E101A"/>
              </a:buClr>
              <a:buSzPts val="3200"/>
              <a:buFont typeface="Arial"/>
              <a:buNone/>
            </a:pPr>
            <a:r>
              <a:rPr b="1" i="0" lang="en-US" sz="3200" u="none" cap="none" strike="noStrike">
                <a:solidFill>
                  <a:srgbClr val="0E101A"/>
                </a:solidFill>
                <a:latin typeface="Arial"/>
                <a:ea typeface="Arial"/>
                <a:cs typeface="Arial"/>
                <a:sym typeface="Arial"/>
              </a:rPr>
              <a:t>Professional Communication for Employment</a:t>
            </a:r>
            <a:endParaRPr/>
          </a:p>
          <a:p>
            <a:pPr indent="0" lvl="0" marL="0" marR="0" rtl="0" algn="ctr">
              <a:lnSpc>
                <a:spcPct val="100000"/>
              </a:lnSpc>
              <a:spcBef>
                <a:spcPts val="0"/>
              </a:spcBef>
              <a:spcAft>
                <a:spcPts val="0"/>
              </a:spcAft>
              <a:buClr>
                <a:schemeClr val="dk1"/>
              </a:buClr>
              <a:buSzPts val="3200"/>
              <a:buFont typeface="Calibri"/>
              <a:buNone/>
            </a:pPr>
            <a:r>
              <a:t/>
            </a:r>
            <a:endParaRPr b="1" i="0" sz="3200" u="none" cap="none" strike="noStrike">
              <a:solidFill>
                <a:srgbClr val="0E101A"/>
              </a:solidFill>
              <a:latin typeface="Arial"/>
              <a:ea typeface="Arial"/>
              <a:cs typeface="Arial"/>
              <a:sym typeface="Arial"/>
            </a:endParaRPr>
          </a:p>
          <a:p>
            <a:pPr indent="-457200" lvl="0" marL="457200" marR="0" rtl="0" algn="just">
              <a:lnSpc>
                <a:spcPct val="100000"/>
              </a:lnSpc>
              <a:spcBef>
                <a:spcPts val="0"/>
              </a:spcBef>
              <a:spcAft>
                <a:spcPts val="0"/>
              </a:spcAft>
              <a:buClr>
                <a:srgbClr val="0E101A"/>
              </a:buClr>
              <a:buSzPts val="3200"/>
              <a:buFont typeface="Arial"/>
              <a:buChar char="•"/>
            </a:pPr>
            <a:r>
              <a:rPr b="0" i="0" lang="en-US" sz="3200" u="none" cap="none" strike="noStrike">
                <a:solidFill>
                  <a:srgbClr val="0E101A"/>
                </a:solidFill>
                <a:latin typeface="Arial"/>
                <a:ea typeface="Arial"/>
                <a:cs typeface="Arial"/>
                <a:sym typeface="Arial"/>
              </a:rPr>
              <a:t>Listening Comprehension</a:t>
            </a:r>
            <a:endParaRPr/>
          </a:p>
          <a:p>
            <a:pPr indent="-457200" lvl="0" marL="457200" marR="0" rtl="0" algn="just">
              <a:lnSpc>
                <a:spcPct val="100000"/>
              </a:lnSpc>
              <a:spcBef>
                <a:spcPts val="0"/>
              </a:spcBef>
              <a:spcAft>
                <a:spcPts val="0"/>
              </a:spcAft>
              <a:buClr>
                <a:srgbClr val="0E101A"/>
              </a:buClr>
              <a:buSzPts val="3200"/>
              <a:buFont typeface="Arial"/>
              <a:buChar char="•"/>
            </a:pPr>
            <a:r>
              <a:rPr b="0" i="0" lang="en-US" sz="3200" u="none" cap="none" strike="noStrike">
                <a:solidFill>
                  <a:srgbClr val="0E101A"/>
                </a:solidFill>
                <a:latin typeface="Arial"/>
                <a:ea typeface="Arial"/>
                <a:cs typeface="Arial"/>
                <a:sym typeface="Arial"/>
              </a:rPr>
              <a:t>Types of Listening &amp;  Barriers</a:t>
            </a:r>
            <a:endParaRPr/>
          </a:p>
          <a:p>
            <a:pPr indent="-457200" lvl="0" marL="457200" marR="0" rtl="0" algn="just">
              <a:lnSpc>
                <a:spcPct val="100000"/>
              </a:lnSpc>
              <a:spcBef>
                <a:spcPts val="0"/>
              </a:spcBef>
              <a:spcAft>
                <a:spcPts val="0"/>
              </a:spcAft>
              <a:buClr>
                <a:srgbClr val="0E101A"/>
              </a:buClr>
              <a:buSzPts val="3200"/>
              <a:buFont typeface="Arial"/>
              <a:buChar char="•"/>
            </a:pPr>
            <a:r>
              <a:rPr b="0" i="0" lang="en-US" sz="3200" u="none" cap="none" strike="noStrike">
                <a:solidFill>
                  <a:srgbClr val="0E101A"/>
                </a:solidFill>
                <a:latin typeface="Arial"/>
                <a:ea typeface="Arial"/>
                <a:cs typeface="Arial"/>
                <a:sym typeface="Arial"/>
              </a:rPr>
              <a:t>Improving Listening skills</a:t>
            </a:r>
            <a:endParaRPr/>
          </a:p>
          <a:p>
            <a:pPr indent="-457200" lvl="0" marL="457200" marR="0" rtl="0" algn="just">
              <a:lnSpc>
                <a:spcPct val="100000"/>
              </a:lnSpc>
              <a:spcBef>
                <a:spcPts val="0"/>
              </a:spcBef>
              <a:spcAft>
                <a:spcPts val="0"/>
              </a:spcAft>
              <a:buClr>
                <a:srgbClr val="0E101A"/>
              </a:buClr>
              <a:buSzPts val="3200"/>
              <a:buFont typeface="Arial"/>
              <a:buChar char="•"/>
            </a:pPr>
            <a:r>
              <a:rPr b="0" i="0" lang="en-US" sz="3200" u="none" cap="none" strike="noStrike">
                <a:solidFill>
                  <a:srgbClr val="0E101A"/>
                </a:solidFill>
                <a:latin typeface="Arial"/>
                <a:ea typeface="Arial"/>
                <a:cs typeface="Arial"/>
                <a:sym typeface="Arial"/>
              </a:rPr>
              <a:t>Reading Comprehension</a:t>
            </a:r>
            <a:endParaRPr/>
          </a:p>
          <a:p>
            <a:pPr indent="-457200" lvl="0" marL="457200" marR="0" rtl="0" algn="just">
              <a:lnSpc>
                <a:spcPct val="100000"/>
              </a:lnSpc>
              <a:spcBef>
                <a:spcPts val="0"/>
              </a:spcBef>
              <a:spcAft>
                <a:spcPts val="0"/>
              </a:spcAft>
              <a:buClr>
                <a:srgbClr val="0E101A"/>
              </a:buClr>
              <a:buSzPts val="3200"/>
              <a:buFont typeface="Arial"/>
              <a:buChar char="•"/>
            </a:pPr>
            <a:r>
              <a:rPr b="0" i="0" lang="en-US" sz="3200" u="none" cap="none" strike="noStrike">
                <a:solidFill>
                  <a:srgbClr val="0E101A"/>
                </a:solidFill>
                <a:latin typeface="Arial"/>
                <a:ea typeface="Arial"/>
                <a:cs typeface="Arial"/>
                <a:sym typeface="Arial"/>
              </a:rPr>
              <a:t>Tips for effective Reading</a:t>
            </a:r>
            <a:endParaRPr/>
          </a:p>
          <a:p>
            <a:pPr indent="-457200" lvl="0" marL="457200" marR="0" rtl="0" algn="just">
              <a:lnSpc>
                <a:spcPct val="100000"/>
              </a:lnSpc>
              <a:spcBef>
                <a:spcPts val="0"/>
              </a:spcBef>
              <a:spcAft>
                <a:spcPts val="0"/>
              </a:spcAft>
              <a:buClr>
                <a:srgbClr val="0E101A"/>
              </a:buClr>
              <a:buSzPts val="3200"/>
              <a:buFont typeface="Arial"/>
              <a:buChar char="•"/>
            </a:pPr>
            <a:r>
              <a:rPr b="0" i="0" lang="en-US" sz="3200" u="none" cap="none" strike="noStrike">
                <a:solidFill>
                  <a:srgbClr val="0E101A"/>
                </a:solidFill>
                <a:latin typeface="Arial"/>
                <a:ea typeface="Arial"/>
                <a:cs typeface="Arial"/>
                <a:sym typeface="Arial"/>
              </a:rPr>
              <a:t>Job Application</a:t>
            </a:r>
            <a:endParaRPr/>
          </a:p>
          <a:p>
            <a:pPr indent="-457200" lvl="0" marL="457200" marR="0" rtl="0" algn="just">
              <a:lnSpc>
                <a:spcPct val="100000"/>
              </a:lnSpc>
              <a:spcBef>
                <a:spcPts val="0"/>
              </a:spcBef>
              <a:spcAft>
                <a:spcPts val="0"/>
              </a:spcAft>
              <a:buClr>
                <a:srgbClr val="0E101A"/>
              </a:buClr>
              <a:buSzPts val="3200"/>
              <a:buFont typeface="Arial"/>
              <a:buChar char="•"/>
            </a:pPr>
            <a:r>
              <a:rPr b="0" i="0" lang="en-US" sz="3200" u="none" cap="none" strike="noStrike">
                <a:solidFill>
                  <a:srgbClr val="0E101A"/>
                </a:solidFill>
                <a:latin typeface="Arial"/>
                <a:ea typeface="Arial"/>
                <a:cs typeface="Arial"/>
                <a:sym typeface="Arial"/>
              </a:rPr>
              <a:t>Drafting effective Resume/Curriculum Vitae (CV)</a:t>
            </a:r>
            <a:endParaRPr/>
          </a:p>
          <a:p>
            <a:pPr indent="-457200" lvl="0" marL="457200" marR="0" rtl="0" algn="just">
              <a:lnSpc>
                <a:spcPct val="100000"/>
              </a:lnSpc>
              <a:spcBef>
                <a:spcPts val="0"/>
              </a:spcBef>
              <a:spcAft>
                <a:spcPts val="0"/>
              </a:spcAft>
              <a:buClr>
                <a:srgbClr val="0E101A"/>
              </a:buClr>
              <a:buSzPts val="3200"/>
              <a:buFont typeface="Arial"/>
              <a:buChar char="•"/>
            </a:pPr>
            <a:r>
              <a:rPr b="0" i="0" lang="en-US" sz="3200" u="none" cap="none" strike="noStrike">
                <a:solidFill>
                  <a:srgbClr val="0E101A"/>
                </a:solidFill>
                <a:latin typeface="Arial"/>
                <a:ea typeface="Arial"/>
                <a:cs typeface="Arial"/>
                <a:sym typeface="Arial"/>
              </a:rPr>
              <a:t>Writing formal Email</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200"/>
              <a:buFont typeface="Calibri"/>
              <a:buNone/>
            </a:pPr>
            <a:r>
              <a:t/>
            </a:r>
            <a:endParaRPr b="1" i="0" sz="3200" u="none" cap="none" strike="noStrike">
              <a:solidFill>
                <a:srgbClr val="0E101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https://i.pinimg.com/564x/25/c7/04/25c704acdf2929ab85ba3df9fe8cfa1b.jpg" id="153" name="Google Shape;153;p10"/>
          <p:cNvPicPr preferRelativeResize="0"/>
          <p:nvPr/>
        </p:nvPicPr>
        <p:blipFill rotWithShape="1">
          <a:blip r:embed="rId3">
            <a:alphaModFix/>
          </a:blip>
          <a:srcRect b="0" l="0" r="0" t="0"/>
          <a:stretch/>
        </p:blipFill>
        <p:spPr>
          <a:xfrm>
            <a:off x="-36512" y="-27384"/>
            <a:ext cx="8496944" cy="68853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Listening" id="158" name="Google Shape;158;p11"/>
          <p:cNvPicPr preferRelativeResize="0"/>
          <p:nvPr/>
        </p:nvPicPr>
        <p:blipFill rotWithShape="1">
          <a:blip r:embed="rId3">
            <a:alphaModFix/>
          </a:blip>
          <a:srcRect b="0" l="0" r="0" t="0"/>
          <a:stretch/>
        </p:blipFill>
        <p:spPr>
          <a:xfrm>
            <a:off x="-36512" y="-27384"/>
            <a:ext cx="8496944" cy="68853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Introduction to therapeutic listening" id="164" name="Google Shape;164;p12"/>
          <p:cNvPicPr preferRelativeResize="0"/>
          <p:nvPr/>
        </p:nvPicPr>
        <p:blipFill rotWithShape="1">
          <a:blip r:embed="rId3">
            <a:alphaModFix/>
          </a:blip>
          <a:srcRect b="0" l="0" r="0" t="0"/>
          <a:stretch/>
        </p:blipFill>
        <p:spPr>
          <a:xfrm>
            <a:off x="-36512" y="18652"/>
            <a:ext cx="8568952" cy="4562476"/>
          </a:xfrm>
          <a:prstGeom prst="rect">
            <a:avLst/>
          </a:prstGeom>
          <a:noFill/>
          <a:ln>
            <a:noFill/>
          </a:ln>
        </p:spPr>
      </p:pic>
      <p:pic>
        <p:nvPicPr>
          <p:cNvPr descr="Therapeutic listening practical implications v1.0 (2)" id="165" name="Google Shape;165;p12"/>
          <p:cNvPicPr preferRelativeResize="0"/>
          <p:nvPr/>
        </p:nvPicPr>
        <p:blipFill rotWithShape="1">
          <a:blip r:embed="rId4">
            <a:alphaModFix/>
          </a:blip>
          <a:srcRect b="0" l="0" r="0" t="0"/>
          <a:stretch/>
        </p:blipFill>
        <p:spPr>
          <a:xfrm>
            <a:off x="-36512" y="2492896"/>
            <a:ext cx="8568952" cy="43651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Listening" id="170" name="Google Shape;170;p13"/>
          <p:cNvPicPr preferRelativeResize="0"/>
          <p:nvPr/>
        </p:nvPicPr>
        <p:blipFill rotWithShape="1">
          <a:blip r:embed="rId3">
            <a:alphaModFix/>
          </a:blip>
          <a:srcRect b="0" l="0" r="0" t="0"/>
          <a:stretch/>
        </p:blipFill>
        <p:spPr>
          <a:xfrm>
            <a:off x="-36512" y="-27384"/>
            <a:ext cx="8496944" cy="68853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appreciative listening - Todayandyesterday.co" id="175" name="Google Shape;175;p14"/>
          <p:cNvPicPr preferRelativeResize="0"/>
          <p:nvPr/>
        </p:nvPicPr>
        <p:blipFill rotWithShape="1">
          <a:blip r:embed="rId3">
            <a:alphaModFix/>
          </a:blip>
          <a:srcRect b="0" l="0" r="0" t="0"/>
          <a:stretch/>
        </p:blipFill>
        <p:spPr>
          <a:xfrm>
            <a:off x="-36512" y="-53356"/>
            <a:ext cx="8568952" cy="69113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What is Empathetic Listening? &lt;ul&gt;&lt;li&gt;Empathic listening is when one listens  with the intent to understand how the speake..." id="180" name="Google Shape;180;p15"/>
          <p:cNvPicPr preferRelativeResize="0"/>
          <p:nvPr/>
        </p:nvPicPr>
        <p:blipFill rotWithShape="1">
          <a:blip r:embed="rId3">
            <a:alphaModFix/>
          </a:blip>
          <a:srcRect b="0" l="0" r="0" t="0"/>
          <a:stretch/>
        </p:blipFill>
        <p:spPr>
          <a:xfrm>
            <a:off x="-36512" y="-27384"/>
            <a:ext cx="8496944" cy="68853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16"/>
          <p:cNvGraphicFramePr/>
          <p:nvPr/>
        </p:nvGraphicFramePr>
        <p:xfrm>
          <a:off x="0" y="645840"/>
          <a:ext cx="3000000" cy="3000000"/>
        </p:xfrm>
        <a:graphic>
          <a:graphicData uri="http://schemas.openxmlformats.org/drawingml/2006/table">
            <a:tbl>
              <a:tblPr bandRow="1" firstCol="1" firstRow="1">
                <a:noFill/>
                <a:tableStyleId>{11D82B29-CFA6-4E05-A5C9-84846F7E40B8}</a:tableStyleId>
              </a:tblPr>
              <a:tblGrid>
                <a:gridCol w="4630875"/>
                <a:gridCol w="4513125"/>
              </a:tblGrid>
              <a:tr h="933525">
                <a:tc>
                  <a:txBody>
                    <a:bodyPr/>
                    <a:lstStyle/>
                    <a:p>
                      <a:pPr indent="0" lvl="0" marL="0" marR="0" rtl="0" algn="just">
                        <a:lnSpc>
                          <a:spcPct val="115000"/>
                        </a:lnSpc>
                        <a:spcBef>
                          <a:spcPts val="0"/>
                        </a:spcBef>
                        <a:spcAft>
                          <a:spcPts val="0"/>
                        </a:spcAft>
                        <a:buNone/>
                      </a:pPr>
                      <a:r>
                        <a:rPr lang="en-US" sz="2400" u="none" cap="none" strike="noStrike"/>
                        <a:t>Active listening</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Passive listening</a:t>
                      </a:r>
                      <a:endParaRPr sz="2000" u="none" cap="none" strike="noStrike">
                        <a:latin typeface="Calibri"/>
                        <a:ea typeface="Calibri"/>
                        <a:cs typeface="Calibri"/>
                        <a:sym typeface="Calibri"/>
                      </a:endParaRPr>
                    </a:p>
                  </a:txBody>
                  <a:tcPr marT="0" marB="0" marR="68575" marL="68575"/>
                </a:tc>
              </a:tr>
              <a:tr h="1055725">
                <a:tc>
                  <a:txBody>
                    <a:bodyPr/>
                    <a:lstStyle/>
                    <a:p>
                      <a:pPr indent="0" lvl="0" marL="0" marR="0" rtl="0" algn="just">
                        <a:lnSpc>
                          <a:spcPct val="115000"/>
                        </a:lnSpc>
                        <a:spcBef>
                          <a:spcPts val="0"/>
                        </a:spcBef>
                        <a:spcAft>
                          <a:spcPts val="0"/>
                        </a:spcAft>
                        <a:buNone/>
                      </a:pPr>
                      <a:r>
                        <a:rPr lang="en-US" sz="2400" u="none" cap="none" strike="noStrike"/>
                        <a:t>Is a cognitive purpose.</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No cognitive purpose.</a:t>
                      </a:r>
                      <a:endParaRPr sz="2000" u="none" cap="none" strike="noStrike">
                        <a:latin typeface="Calibri"/>
                        <a:ea typeface="Calibri"/>
                        <a:cs typeface="Calibri"/>
                        <a:sym typeface="Calibri"/>
                      </a:endParaRPr>
                    </a:p>
                  </a:txBody>
                  <a:tcPr marT="0" marB="0" marR="68575" marL="68575"/>
                </a:tc>
              </a:tr>
              <a:tr h="1055725">
                <a:tc>
                  <a:txBody>
                    <a:bodyPr/>
                    <a:lstStyle/>
                    <a:p>
                      <a:pPr indent="0" lvl="0" marL="0" marR="0" rtl="0" algn="just">
                        <a:lnSpc>
                          <a:spcPct val="115000"/>
                        </a:lnSpc>
                        <a:spcBef>
                          <a:spcPts val="0"/>
                        </a:spcBef>
                        <a:spcAft>
                          <a:spcPts val="0"/>
                        </a:spcAft>
                        <a:buNone/>
                      </a:pPr>
                      <a:r>
                        <a:rPr lang="en-US" sz="2400" u="none" cap="none" strike="noStrike"/>
                        <a:t>Need to comprehension.</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Need not necessarily comprehend.</a:t>
                      </a:r>
                      <a:endParaRPr sz="2000" u="none" cap="none" strike="noStrike">
                        <a:latin typeface="Calibri"/>
                        <a:ea typeface="Calibri"/>
                        <a:cs typeface="Calibri"/>
                        <a:sym typeface="Calibri"/>
                      </a:endParaRPr>
                    </a:p>
                  </a:txBody>
                  <a:tcPr marT="0" marB="0" marR="68575" marL="68575"/>
                </a:tc>
              </a:tr>
              <a:tr h="1055725">
                <a:tc>
                  <a:txBody>
                    <a:bodyPr/>
                    <a:lstStyle/>
                    <a:p>
                      <a:pPr indent="0" lvl="0" marL="0" marR="0" rtl="0" algn="just">
                        <a:lnSpc>
                          <a:spcPct val="115000"/>
                        </a:lnSpc>
                        <a:spcBef>
                          <a:spcPts val="0"/>
                        </a:spcBef>
                        <a:spcAft>
                          <a:spcPts val="0"/>
                        </a:spcAft>
                        <a:buNone/>
                      </a:pPr>
                      <a:r>
                        <a:rPr lang="en-US" sz="2400" u="none" cap="none" strike="noStrike"/>
                        <a:t>Paraphrasing is required.</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No paraphrasing is required.</a:t>
                      </a:r>
                      <a:endParaRPr sz="2000" u="none" cap="none" strike="noStrike">
                        <a:latin typeface="Calibri"/>
                        <a:ea typeface="Calibri"/>
                        <a:cs typeface="Calibri"/>
                        <a:sym typeface="Calibri"/>
                      </a:endParaRPr>
                    </a:p>
                  </a:txBody>
                  <a:tcPr marT="0" marB="0" marR="68575" marL="68575"/>
                </a:tc>
              </a:tr>
              <a:tr h="1055725">
                <a:tc>
                  <a:txBody>
                    <a:bodyPr/>
                    <a:lstStyle/>
                    <a:p>
                      <a:pPr indent="0" lvl="0" marL="0" marR="0" rtl="0" algn="just">
                        <a:lnSpc>
                          <a:spcPct val="115000"/>
                        </a:lnSpc>
                        <a:spcBef>
                          <a:spcPts val="0"/>
                        </a:spcBef>
                        <a:spcAft>
                          <a:spcPts val="0"/>
                        </a:spcAft>
                        <a:buNone/>
                      </a:pPr>
                      <a:r>
                        <a:rPr lang="en-US" sz="2400" u="none" cap="none" strike="noStrike"/>
                        <a:t>Questions can be asked.</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No questions can be asked.</a:t>
                      </a:r>
                      <a:endParaRPr sz="2000" u="none" cap="none" strike="noStrike">
                        <a:latin typeface="Calibri"/>
                        <a:ea typeface="Calibri"/>
                        <a:cs typeface="Calibri"/>
                        <a:sym typeface="Calibri"/>
                      </a:endParaRPr>
                    </a:p>
                  </a:txBody>
                  <a:tcPr marT="0" marB="0" marR="68575" marL="68575"/>
                </a:tc>
              </a:tr>
              <a:tr h="1055725">
                <a:tc>
                  <a:txBody>
                    <a:bodyPr/>
                    <a:lstStyle/>
                    <a:p>
                      <a:pPr indent="0" lvl="0" marL="0" marR="0" rtl="0" algn="just">
                        <a:lnSpc>
                          <a:spcPct val="115000"/>
                        </a:lnSpc>
                        <a:spcBef>
                          <a:spcPts val="0"/>
                        </a:spcBef>
                        <a:spcAft>
                          <a:spcPts val="0"/>
                        </a:spcAft>
                        <a:buNone/>
                      </a:pPr>
                      <a:r>
                        <a:rPr lang="en-US" sz="2400" u="none" cap="none" strike="noStrike"/>
                        <a:t>Exhibit non-verbal responses.</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No non-verbal signals.</a:t>
                      </a:r>
                      <a:endParaRPr sz="2000" u="none" cap="none" strike="noStrike">
                        <a:latin typeface="Calibri"/>
                        <a:ea typeface="Calibri"/>
                        <a:cs typeface="Calibri"/>
                        <a:sym typeface="Calibri"/>
                      </a:endParaRPr>
                    </a:p>
                  </a:txBody>
                  <a:tcPr marT="0" marB="0" marR="68575" marL="68575"/>
                </a:tc>
              </a:tr>
            </a:tbl>
          </a:graphicData>
        </a:graphic>
      </p:graphicFrame>
      <p:sp>
        <p:nvSpPr>
          <p:cNvPr id="186" name="Google Shape;186;p16"/>
          <p:cNvSpPr/>
          <p:nvPr/>
        </p:nvSpPr>
        <p:spPr>
          <a:xfrm>
            <a:off x="611560" y="0"/>
            <a:ext cx="7071167" cy="73866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Book Antiqua"/>
              <a:buNone/>
            </a:pPr>
            <a:r>
              <a:rPr b="1" i="0" lang="en-US" sz="2400" u="none" cap="none" strike="noStrike">
                <a:solidFill>
                  <a:srgbClr val="000000"/>
                </a:solidFill>
                <a:latin typeface="Book Antiqua"/>
                <a:ea typeface="Book Antiqua"/>
                <a:cs typeface="Book Antiqua"/>
                <a:sym typeface="Book Antiqua"/>
              </a:rPr>
              <a:t>Difference between Active and Passive listening.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p:nvPr/>
        </p:nvSpPr>
        <p:spPr>
          <a:xfrm>
            <a:off x="0" y="-99392"/>
            <a:ext cx="8460432" cy="64325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Difference between Active and Passive listeners.</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400">
                <a:solidFill>
                  <a:srgbClr val="FF0000"/>
                </a:solidFill>
                <a:latin typeface="Calibri"/>
                <a:ea typeface="Calibri"/>
                <a:cs typeface="Calibri"/>
                <a:sym typeface="Calibri"/>
              </a:rPr>
              <a:t>ACTIVE LISTENERS: </a:t>
            </a:r>
            <a:r>
              <a:rPr lang="en-US" sz="2400">
                <a:solidFill>
                  <a:schemeClr val="dk1"/>
                </a:solidFill>
                <a:latin typeface="Calibri"/>
                <a:ea typeface="Calibri"/>
                <a:cs typeface="Calibri"/>
                <a:sym typeface="Calibri"/>
              </a:rPr>
              <a:t>The listener </a:t>
            </a:r>
            <a:r>
              <a:rPr b="1" lang="en-US" sz="2400">
                <a:solidFill>
                  <a:schemeClr val="dk1"/>
                </a:solidFill>
                <a:latin typeface="Calibri"/>
                <a:ea typeface="Calibri"/>
                <a:cs typeface="Calibri"/>
                <a:sym typeface="Calibri"/>
              </a:rPr>
              <a:t>participates fully </a:t>
            </a:r>
            <a:r>
              <a:rPr lang="en-US" sz="2400">
                <a:solidFill>
                  <a:schemeClr val="dk1"/>
                </a:solidFill>
                <a:latin typeface="Calibri"/>
                <a:ea typeface="Calibri"/>
                <a:cs typeface="Calibri"/>
                <a:sym typeface="Calibri"/>
              </a:rPr>
              <a:t>in the communication process. Listener listens </a:t>
            </a:r>
            <a:r>
              <a:rPr b="1" lang="en-US" sz="2400">
                <a:solidFill>
                  <a:schemeClr val="dk1"/>
                </a:solidFill>
                <a:latin typeface="Calibri"/>
                <a:ea typeface="Calibri"/>
                <a:cs typeface="Calibri"/>
                <a:sym typeface="Calibri"/>
              </a:rPr>
              <a:t>attentively, provide feedback, and strive to understand and remember messages.</a:t>
            </a:r>
            <a:endParaRPr b="1"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a:t>
            </a:r>
            <a:r>
              <a:rPr b="1" lang="en-US" sz="2400">
                <a:solidFill>
                  <a:schemeClr val="dk1"/>
                </a:solidFill>
                <a:latin typeface="Calibri"/>
                <a:ea typeface="Calibri"/>
                <a:cs typeface="Calibri"/>
                <a:sym typeface="Calibri"/>
              </a:rPr>
              <a:t>focus on the content </a:t>
            </a:r>
            <a:r>
              <a:rPr lang="en-US" sz="2400">
                <a:solidFill>
                  <a:schemeClr val="dk1"/>
                </a:solidFill>
                <a:latin typeface="Calibri"/>
                <a:ea typeface="Calibri"/>
                <a:cs typeface="Calibri"/>
                <a:sym typeface="Calibri"/>
              </a:rPr>
              <a:t>as well the </a:t>
            </a:r>
            <a:r>
              <a:rPr b="1" lang="en-US" sz="2400">
                <a:solidFill>
                  <a:schemeClr val="dk1"/>
                </a:solidFill>
                <a:latin typeface="Calibri"/>
                <a:ea typeface="Calibri"/>
                <a:cs typeface="Calibri"/>
                <a:sym typeface="Calibri"/>
              </a:rPr>
              <a:t>manner</a:t>
            </a:r>
            <a:r>
              <a:rPr lang="en-US" sz="2400">
                <a:solidFill>
                  <a:schemeClr val="dk1"/>
                </a:solidFill>
                <a:latin typeface="Calibri"/>
                <a:ea typeface="Calibri"/>
                <a:cs typeface="Calibri"/>
                <a:sym typeface="Calibri"/>
              </a:rPr>
              <a:t> in which it is delivered.  This means that they will </a:t>
            </a:r>
            <a:r>
              <a:rPr b="1" lang="en-US" sz="2400">
                <a:solidFill>
                  <a:schemeClr val="dk1"/>
                </a:solidFill>
                <a:latin typeface="Calibri"/>
                <a:ea typeface="Calibri"/>
                <a:cs typeface="Calibri"/>
                <a:sym typeface="Calibri"/>
              </a:rPr>
              <a:t>take note of the verbal content</a:t>
            </a:r>
            <a:r>
              <a:rPr lang="en-US" sz="2400">
                <a:solidFill>
                  <a:schemeClr val="dk1"/>
                </a:solidFill>
                <a:latin typeface="Calibri"/>
                <a:ea typeface="Calibri"/>
                <a:cs typeface="Calibri"/>
                <a:sym typeface="Calibri"/>
              </a:rPr>
              <a:t> along with its nonverbal subtexts.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a:t>
            </a:r>
            <a:r>
              <a:rPr b="1" lang="en-US" sz="2400">
                <a:solidFill>
                  <a:schemeClr val="dk1"/>
                </a:solidFill>
                <a:latin typeface="Calibri"/>
                <a:ea typeface="Calibri"/>
                <a:cs typeface="Calibri"/>
                <a:sym typeface="Calibri"/>
              </a:rPr>
              <a:t>will not hesitate to seek clarifications</a:t>
            </a:r>
            <a:r>
              <a:rPr lang="en-US" sz="2400">
                <a:solidFill>
                  <a:schemeClr val="dk1"/>
                </a:solidFill>
                <a:latin typeface="Calibri"/>
                <a:ea typeface="Calibri"/>
                <a:cs typeface="Calibri"/>
                <a:sym typeface="Calibri"/>
              </a:rPr>
              <a:t>, ask leading questions, show their approval by nodding head, and summarize to clearly indicate that they fully follow the speaker.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active listeners are quiet </a:t>
            </a:r>
            <a:r>
              <a:rPr b="1" lang="en-US" sz="2400">
                <a:solidFill>
                  <a:schemeClr val="dk1"/>
                </a:solidFill>
                <a:latin typeface="Calibri"/>
                <a:ea typeface="Calibri"/>
                <a:cs typeface="Calibri"/>
                <a:sym typeface="Calibri"/>
              </a:rPr>
              <a:t>sensitive towards the feelings </a:t>
            </a:r>
            <a:r>
              <a:rPr lang="en-US" sz="2400">
                <a:solidFill>
                  <a:schemeClr val="dk1"/>
                </a:solidFill>
                <a:latin typeface="Calibri"/>
                <a:ea typeface="Calibri"/>
                <a:cs typeface="Calibri"/>
                <a:sym typeface="Calibri"/>
              </a:rPr>
              <a:t>of others; they understand the mood of the audience.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a:t>
            </a:r>
            <a:r>
              <a:rPr b="1" lang="en-US" sz="2400">
                <a:solidFill>
                  <a:schemeClr val="dk1"/>
                </a:solidFill>
                <a:latin typeface="Calibri"/>
                <a:ea typeface="Calibri"/>
                <a:cs typeface="Calibri"/>
                <a:sym typeface="Calibri"/>
              </a:rPr>
              <a:t>show empathy</a:t>
            </a:r>
            <a:r>
              <a:rPr lang="en-US" sz="2400">
                <a:solidFill>
                  <a:schemeClr val="dk1"/>
                </a:solidFill>
                <a:latin typeface="Calibri"/>
                <a:ea typeface="Calibri"/>
                <a:cs typeface="Calibri"/>
                <a:sym typeface="Calibri"/>
              </a:rPr>
              <a:t> and make the audience or the other person cared for. Once the audience gets the feeling that they are being cared for, they will devote themselves fully to the communication process. </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p:nvPr/>
        </p:nvSpPr>
        <p:spPr>
          <a:xfrm>
            <a:off x="107504" y="404664"/>
            <a:ext cx="8352928"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rgbClr val="FF0000"/>
                </a:solidFill>
                <a:latin typeface="Calibri"/>
                <a:ea typeface="Calibri"/>
                <a:cs typeface="Calibri"/>
                <a:sym typeface="Calibri"/>
              </a:rPr>
              <a:t>PASSIVE LISTENERS: </a:t>
            </a:r>
            <a:r>
              <a:rPr lang="en-US" sz="2400">
                <a:solidFill>
                  <a:schemeClr val="dk1"/>
                </a:solidFill>
                <a:latin typeface="Calibri"/>
                <a:ea typeface="Calibri"/>
                <a:cs typeface="Calibri"/>
                <a:sym typeface="Calibri"/>
              </a:rPr>
              <a:t>The listener </a:t>
            </a:r>
            <a:r>
              <a:rPr b="1" lang="en-US" sz="2400">
                <a:solidFill>
                  <a:schemeClr val="dk1"/>
                </a:solidFill>
                <a:latin typeface="Calibri"/>
                <a:ea typeface="Calibri"/>
                <a:cs typeface="Calibri"/>
                <a:sym typeface="Calibri"/>
              </a:rPr>
              <a:t>does not actively participate </a:t>
            </a:r>
            <a:r>
              <a:rPr lang="en-US" sz="2400">
                <a:solidFill>
                  <a:schemeClr val="dk1"/>
                </a:solidFill>
                <a:latin typeface="Calibri"/>
                <a:ea typeface="Calibri"/>
                <a:cs typeface="Calibri"/>
                <a:sym typeface="Calibri"/>
              </a:rPr>
              <a:t>in interactions. They think they can absorb information even when they do not contribute to the interaction. They place the responsibility for successful communication on the speaker.</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Passive listeners exhibit exactly the </a:t>
            </a:r>
            <a:r>
              <a:rPr b="1" lang="en-US" sz="2400">
                <a:solidFill>
                  <a:schemeClr val="dk1"/>
                </a:solidFill>
                <a:latin typeface="Calibri"/>
                <a:ea typeface="Calibri"/>
                <a:cs typeface="Calibri"/>
                <a:sym typeface="Calibri"/>
              </a:rPr>
              <a:t>opposite behavioristic traits</a:t>
            </a:r>
            <a:r>
              <a:rPr lang="en-US" sz="2400">
                <a:solidFill>
                  <a:schemeClr val="dk1"/>
                </a:solidFill>
                <a:latin typeface="Calibri"/>
                <a:ea typeface="Calibri"/>
                <a:cs typeface="Calibri"/>
                <a:sym typeface="Calibri"/>
              </a:rPr>
              <a:t> of active listeners.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pay attention only to partial message and </a:t>
            </a:r>
            <a:r>
              <a:rPr b="1" lang="en-US" sz="2400">
                <a:solidFill>
                  <a:schemeClr val="dk1"/>
                </a:solidFill>
                <a:latin typeface="Calibri"/>
                <a:ea typeface="Calibri"/>
                <a:cs typeface="Calibri"/>
                <a:sym typeface="Calibri"/>
              </a:rPr>
              <a:t>lack of sensitivity </a:t>
            </a:r>
            <a:r>
              <a:rPr lang="en-US" sz="2400">
                <a:solidFill>
                  <a:schemeClr val="dk1"/>
                </a:solidFill>
                <a:latin typeface="Calibri"/>
                <a:ea typeface="Calibri"/>
                <a:cs typeface="Calibri"/>
                <a:sym typeface="Calibri"/>
              </a:rPr>
              <a:t>to the nuances, inner meanings, nonverbal subtexts involved in communication.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allow someone to speak, without </a:t>
            </a:r>
            <a:r>
              <a:rPr b="1" lang="en-US" sz="2400">
                <a:solidFill>
                  <a:schemeClr val="dk1"/>
                </a:solidFill>
                <a:latin typeface="Calibri"/>
                <a:ea typeface="Calibri"/>
                <a:cs typeface="Calibri"/>
                <a:sym typeface="Calibri"/>
              </a:rPr>
              <a:t>interrupting or seeking clarifications</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a:t>
            </a:r>
            <a:r>
              <a:rPr b="1" lang="en-US" sz="2400">
                <a:solidFill>
                  <a:schemeClr val="dk1"/>
                </a:solidFill>
                <a:latin typeface="Calibri"/>
                <a:ea typeface="Calibri"/>
                <a:cs typeface="Calibri"/>
                <a:sym typeface="Calibri"/>
              </a:rPr>
              <a:t>do not make notes, </a:t>
            </a:r>
            <a:r>
              <a:rPr lang="en-US" sz="2400">
                <a:solidFill>
                  <a:schemeClr val="dk1"/>
                </a:solidFill>
                <a:latin typeface="Calibri"/>
                <a:ea typeface="Calibri"/>
                <a:cs typeface="Calibri"/>
                <a:sym typeface="Calibri"/>
              </a:rPr>
              <a:t>nod their head in approval, maintain eye contact and keep themselves idle.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Passive listeners who accept </a:t>
            </a:r>
            <a:r>
              <a:rPr b="1" lang="en-US" sz="2400">
                <a:solidFill>
                  <a:schemeClr val="dk1"/>
                </a:solidFill>
                <a:latin typeface="Calibri"/>
                <a:ea typeface="Calibri"/>
                <a:cs typeface="Calibri"/>
                <a:sym typeface="Calibri"/>
              </a:rPr>
              <a:t>not evaluate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Passive listener who </a:t>
            </a:r>
            <a:r>
              <a:rPr b="1" lang="en-US" sz="2400">
                <a:solidFill>
                  <a:schemeClr val="dk1"/>
                </a:solidFill>
                <a:latin typeface="Calibri"/>
                <a:ea typeface="Calibri"/>
                <a:cs typeface="Calibri"/>
                <a:sym typeface="Calibri"/>
              </a:rPr>
              <a:t>suspends judgment </a:t>
            </a:r>
            <a:r>
              <a:rPr lang="en-US" sz="2400">
                <a:solidFill>
                  <a:schemeClr val="dk1"/>
                </a:solidFill>
                <a:latin typeface="Calibri"/>
                <a:ea typeface="Calibri"/>
                <a:cs typeface="Calibri"/>
                <a:sym typeface="Calibri"/>
              </a:rPr>
              <a:t>and just listens.</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p:nvPr/>
        </p:nvSpPr>
        <p:spPr>
          <a:xfrm>
            <a:off x="0" y="-27384"/>
            <a:ext cx="9144000" cy="72943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BARRIERS TO LISTENING</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1.Excessive Talking </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2.Prejudice</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3.Distractions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4.Misunderstanding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5.Interrupting</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6.Fake Attention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7.Bringing in Emotions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8.Noise</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9.Fear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10. Expecting others to share your personal </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Beliefs and Values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pic>
        <p:nvPicPr>
          <p:cNvPr descr="Barriers to listening" id="202" name="Google Shape;202;p19"/>
          <p:cNvPicPr preferRelativeResize="0"/>
          <p:nvPr/>
        </p:nvPicPr>
        <p:blipFill rotWithShape="1">
          <a:blip r:embed="rId3">
            <a:alphaModFix/>
          </a:blip>
          <a:srcRect b="0" l="0" r="0" t="0"/>
          <a:stretch/>
        </p:blipFill>
        <p:spPr>
          <a:xfrm>
            <a:off x="4355976" y="-27384"/>
            <a:ext cx="4824536" cy="55446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descr="Time Spent Communicating&#10;A 'pie in pie' chart to show the significance of listening.&#10;skillsyouneed.com (c)2012" id="95" name="Google Shape;95;p2"/>
          <p:cNvPicPr preferRelativeResize="0"/>
          <p:nvPr/>
        </p:nvPicPr>
        <p:blipFill rotWithShape="1">
          <a:blip r:embed="rId3">
            <a:alphaModFix/>
          </a:blip>
          <a:srcRect b="0" l="0" r="0" t="0"/>
          <a:stretch/>
        </p:blipFill>
        <p:spPr>
          <a:xfrm>
            <a:off x="72008" y="840556"/>
            <a:ext cx="9108504" cy="6044828"/>
          </a:xfrm>
          <a:prstGeom prst="rect">
            <a:avLst/>
          </a:prstGeom>
          <a:noFill/>
          <a:ln>
            <a:noFill/>
          </a:ln>
        </p:spPr>
      </p:pic>
      <p:sp>
        <p:nvSpPr>
          <p:cNvPr id="96" name="Google Shape;96;p2"/>
          <p:cNvSpPr/>
          <p:nvPr/>
        </p:nvSpPr>
        <p:spPr>
          <a:xfrm>
            <a:off x="1691680" y="124356"/>
            <a:ext cx="532280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Calibri"/>
                <a:ea typeface="Calibri"/>
                <a:cs typeface="Calibri"/>
                <a:sym typeface="Calibri"/>
              </a:rPr>
              <a:t>INTRODUCTION TO LISTENING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p:nvPr/>
        </p:nvSpPr>
        <p:spPr>
          <a:xfrm>
            <a:off x="0" y="188640"/>
            <a:ext cx="8378750" cy="655564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Answer the following questions by choosing correct options giving below.</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2000">
                <a:solidFill>
                  <a:schemeClr val="dk1"/>
                </a:solidFill>
                <a:latin typeface="Arial"/>
                <a:ea typeface="Arial"/>
                <a:cs typeface="Arial"/>
                <a:sym typeface="Arial"/>
              </a:rPr>
              <a:t>1. </a:t>
            </a:r>
            <a:r>
              <a:rPr b="1" i="0" lang="en-US" sz="2000" u="none" cap="none" strike="noStrike">
                <a:solidFill>
                  <a:schemeClr val="dk1"/>
                </a:solidFill>
                <a:latin typeface="Arial"/>
                <a:ea typeface="Arial"/>
                <a:cs typeface="Arial"/>
                <a:sym typeface="Arial"/>
              </a:rPr>
              <a:t>Which of these should be avoided for effective listening?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Pre-listening analysis	b) Listening to structured talks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 Team listening	d) Predicting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2. In which of these does the listener pick up special features of the speech?</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Listening in conversational interaction	b) Listening to structured talks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 Predicting				d) Team listening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3. A well organized talk is a</a:t>
            </a:r>
            <a:r>
              <a:rPr b="1" i="0" lang="en-US" sz="2000" u="sng" cap="none" strike="noStrike">
                <a:solidFill>
                  <a:schemeClr val="dk1"/>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talk.</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Short		b) long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 Random	d) structured</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4 Which of these should be avoided in pre-listening analysis?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Mental discipline	b) Concentration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 Prejudices		d) Patience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2000">
                <a:solidFill>
                  <a:schemeClr val="dk1"/>
                </a:solidFill>
                <a:latin typeface="Arial"/>
                <a:ea typeface="Arial"/>
                <a:cs typeface="Arial"/>
                <a:sym typeface="Arial"/>
              </a:rPr>
              <a:t>5. </a:t>
            </a:r>
            <a:r>
              <a:rPr b="1" i="0" lang="en-US" sz="2000" u="none" cap="none" strike="noStrike">
                <a:solidFill>
                  <a:schemeClr val="dk1"/>
                </a:solidFill>
                <a:latin typeface="Arial"/>
                <a:ea typeface="Arial"/>
                <a:cs typeface="Arial"/>
                <a:sym typeface="Arial"/>
              </a:rPr>
              <a:t>Predicting’ is the technique to forecast what the speaker will say.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True			b) False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p:nvPr/>
        </p:nvSpPr>
        <p:spPr>
          <a:xfrm>
            <a:off x="72008" y="24089"/>
            <a:ext cx="8316416"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6. In which of these, should the listener be able to make connections between different segments of the speech?</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a) Listening to structured talks	b) Links between parts of the speech</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c) Team listening		d) Predicting</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7. Which of these is based of effective listening?</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a) Note taking		b) Notice writing</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c) Letter writing		d) Predicting</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8.Which of these should be avoided while note taking?</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a) Concentration	b) Evaluation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c) Listening		d) Using phrases</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9. Which of these is not a type of text for reading?</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a) Reference material	b) Chats</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c) Scientific text	            d) Technical text</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10. Which of these is not a deterrent to the listening process?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 Lack of interest	c) Confidence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 Ego			d) Fear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p:nvPr/>
        </p:nvSpPr>
        <p:spPr>
          <a:xfrm>
            <a:off x="251520" y="50875"/>
            <a:ext cx="7992888" cy="71096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                                 Answer </a:t>
            </a:r>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1.D. </a:t>
            </a:r>
            <a:r>
              <a:rPr lang="en-US" sz="2000">
                <a:solidFill>
                  <a:schemeClr val="dk1"/>
                </a:solidFill>
                <a:latin typeface="Arial"/>
                <a:ea typeface="Arial"/>
                <a:cs typeface="Arial"/>
                <a:sym typeface="Arial"/>
              </a:rPr>
              <a:t>Predicting</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2.A. </a:t>
            </a:r>
            <a:r>
              <a:rPr lang="en-US" sz="2000">
                <a:solidFill>
                  <a:schemeClr val="dk1"/>
                </a:solidFill>
                <a:latin typeface="Arial"/>
                <a:ea typeface="Arial"/>
                <a:cs typeface="Arial"/>
                <a:sym typeface="Arial"/>
              </a:rPr>
              <a:t>Listening in conversational interaction</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3.D. </a:t>
            </a:r>
            <a:r>
              <a:rPr lang="en-US" sz="2000">
                <a:solidFill>
                  <a:schemeClr val="dk1"/>
                </a:solidFill>
                <a:latin typeface="Arial"/>
                <a:ea typeface="Arial"/>
                <a:cs typeface="Arial"/>
                <a:sym typeface="Arial"/>
              </a:rPr>
              <a:t>structured</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4.C. </a:t>
            </a:r>
            <a:r>
              <a:rPr lang="en-US" sz="2000">
                <a:solidFill>
                  <a:schemeClr val="dk1"/>
                </a:solidFill>
                <a:latin typeface="Arial"/>
                <a:ea typeface="Arial"/>
                <a:cs typeface="Arial"/>
                <a:sym typeface="Arial"/>
              </a:rPr>
              <a:t>Prejudices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5.A. </a:t>
            </a:r>
            <a:r>
              <a:rPr lang="en-US" sz="2000">
                <a:solidFill>
                  <a:schemeClr val="dk1"/>
                </a:solidFill>
                <a:latin typeface="Arial"/>
                <a:ea typeface="Arial"/>
                <a:cs typeface="Arial"/>
                <a:sym typeface="Arial"/>
              </a:rPr>
              <a:t>True</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6.B.</a:t>
            </a:r>
            <a:r>
              <a:rPr lang="en-US" sz="2000">
                <a:solidFill>
                  <a:schemeClr val="dk1"/>
                </a:solidFill>
                <a:latin typeface="Arial"/>
                <a:ea typeface="Arial"/>
                <a:cs typeface="Arial"/>
                <a:sym typeface="Arial"/>
              </a:rPr>
              <a:t> Links between parts of the speech</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7.A. </a:t>
            </a:r>
            <a:r>
              <a:rPr lang="en-US" sz="2000">
                <a:solidFill>
                  <a:schemeClr val="dk1"/>
                </a:solidFill>
                <a:latin typeface="Arial"/>
                <a:ea typeface="Arial"/>
                <a:cs typeface="Arial"/>
                <a:sym typeface="Arial"/>
              </a:rPr>
              <a:t>Note taking</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8.B. </a:t>
            </a:r>
            <a:r>
              <a:rPr lang="en-US" sz="2000">
                <a:solidFill>
                  <a:schemeClr val="dk1"/>
                </a:solidFill>
                <a:latin typeface="Arial"/>
                <a:ea typeface="Arial"/>
                <a:cs typeface="Arial"/>
                <a:sym typeface="Arial"/>
              </a:rPr>
              <a:t>Evaluation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9.B. </a:t>
            </a:r>
            <a:r>
              <a:rPr lang="en-US" sz="2000">
                <a:solidFill>
                  <a:schemeClr val="dk1"/>
                </a:solidFill>
                <a:latin typeface="Arial"/>
                <a:ea typeface="Arial"/>
                <a:cs typeface="Arial"/>
                <a:sym typeface="Arial"/>
              </a:rPr>
              <a:t>Chats</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10.C. Confidence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p:nvPr/>
        </p:nvSpPr>
        <p:spPr>
          <a:xfrm>
            <a:off x="179512" y="260648"/>
            <a:ext cx="8208912" cy="5509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FF0000"/>
                </a:solidFill>
                <a:latin typeface="Calibri"/>
                <a:ea typeface="Calibri"/>
                <a:cs typeface="Calibri"/>
                <a:sym typeface="Calibri"/>
              </a:rPr>
              <a:t>Improvising Listening Skills</a:t>
            </a:r>
            <a:endParaRPr sz="4400">
              <a:solidFill>
                <a:srgbClr val="FF0000"/>
              </a:solidFill>
              <a:latin typeface="Calibri"/>
              <a:ea typeface="Calibri"/>
              <a:cs typeface="Calibri"/>
              <a:sym typeface="Calibri"/>
            </a:endParaRPr>
          </a:p>
          <a:p>
            <a:pPr indent="-571500" lvl="0" marL="571500" marR="0" rtl="0" algn="l">
              <a:spcBef>
                <a:spcPts val="0"/>
              </a:spcBef>
              <a:spcAft>
                <a:spcPts val="0"/>
              </a:spcAft>
              <a:buClr>
                <a:schemeClr val="dk1"/>
              </a:buClr>
              <a:buSzPts val="4400"/>
              <a:buFont typeface="Arial"/>
              <a:buChar char="•"/>
            </a:pPr>
            <a:r>
              <a:rPr lang="en-US" sz="4400">
                <a:solidFill>
                  <a:schemeClr val="dk1"/>
                </a:solidFill>
                <a:latin typeface="Calibri"/>
                <a:ea typeface="Calibri"/>
                <a:cs typeface="Calibri"/>
                <a:sym typeface="Calibri"/>
              </a:rPr>
              <a:t>Hearing or Receiving </a:t>
            </a:r>
            <a:endParaRPr/>
          </a:p>
          <a:p>
            <a:pPr indent="-571500" lvl="0" marL="571500" marR="0" rtl="0" algn="l">
              <a:spcBef>
                <a:spcPts val="0"/>
              </a:spcBef>
              <a:spcAft>
                <a:spcPts val="0"/>
              </a:spcAft>
              <a:buClr>
                <a:schemeClr val="dk1"/>
              </a:buClr>
              <a:buSzPts val="4400"/>
              <a:buFont typeface="Arial"/>
              <a:buChar char="•"/>
            </a:pPr>
            <a:r>
              <a:rPr lang="en-US" sz="4400">
                <a:solidFill>
                  <a:schemeClr val="dk1"/>
                </a:solidFill>
                <a:latin typeface="Calibri"/>
                <a:ea typeface="Calibri"/>
                <a:cs typeface="Calibri"/>
                <a:sym typeface="Calibri"/>
              </a:rPr>
              <a:t>Understanding (Comprehension)</a:t>
            </a:r>
            <a:endParaRPr/>
          </a:p>
          <a:p>
            <a:pPr indent="-571500" lvl="0" marL="571500" marR="0" rtl="0" algn="l">
              <a:spcBef>
                <a:spcPts val="0"/>
              </a:spcBef>
              <a:spcAft>
                <a:spcPts val="0"/>
              </a:spcAft>
              <a:buClr>
                <a:schemeClr val="dk1"/>
              </a:buClr>
              <a:buSzPts val="4400"/>
              <a:buFont typeface="Arial"/>
              <a:buChar char="•"/>
            </a:pPr>
            <a:r>
              <a:rPr lang="en-US" sz="4400">
                <a:solidFill>
                  <a:schemeClr val="dk1"/>
                </a:solidFill>
                <a:latin typeface="Calibri"/>
                <a:ea typeface="Calibri"/>
                <a:cs typeface="Calibri"/>
                <a:sym typeface="Calibri"/>
              </a:rPr>
              <a:t>Remembering</a:t>
            </a:r>
            <a:endParaRPr/>
          </a:p>
          <a:p>
            <a:pPr indent="-571500" lvl="0" marL="571500" marR="0" rtl="0" algn="l">
              <a:spcBef>
                <a:spcPts val="0"/>
              </a:spcBef>
              <a:spcAft>
                <a:spcPts val="0"/>
              </a:spcAft>
              <a:buClr>
                <a:schemeClr val="dk1"/>
              </a:buClr>
              <a:buSzPts val="4400"/>
              <a:buFont typeface="Arial"/>
              <a:buChar char="•"/>
            </a:pPr>
            <a:r>
              <a:rPr lang="en-US" sz="4400">
                <a:solidFill>
                  <a:schemeClr val="dk1"/>
                </a:solidFill>
                <a:latin typeface="Calibri"/>
                <a:ea typeface="Calibri"/>
                <a:cs typeface="Calibri"/>
                <a:sym typeface="Calibri"/>
              </a:rPr>
              <a:t>Evaluating</a:t>
            </a:r>
            <a:endParaRPr/>
          </a:p>
          <a:p>
            <a:pPr indent="-571500" lvl="0" marL="571500" marR="0" rtl="0" algn="l">
              <a:spcBef>
                <a:spcPts val="0"/>
              </a:spcBef>
              <a:spcAft>
                <a:spcPts val="0"/>
              </a:spcAft>
              <a:buClr>
                <a:schemeClr val="dk1"/>
              </a:buClr>
              <a:buSzPts val="4400"/>
              <a:buFont typeface="Arial"/>
              <a:buChar char="•"/>
            </a:pPr>
            <a:r>
              <a:rPr lang="en-US" sz="4400">
                <a:solidFill>
                  <a:schemeClr val="dk1"/>
                </a:solidFill>
                <a:latin typeface="Calibri"/>
                <a:ea typeface="Calibri"/>
                <a:cs typeface="Calibri"/>
                <a:sym typeface="Calibri"/>
              </a:rPr>
              <a:t>Feedback </a:t>
            </a:r>
            <a:endParaRPr/>
          </a:p>
          <a:p>
            <a:pPr indent="-571500" lvl="0" marL="571500" marR="0" rtl="0" algn="l">
              <a:spcBef>
                <a:spcPts val="0"/>
              </a:spcBef>
              <a:spcAft>
                <a:spcPts val="0"/>
              </a:spcAft>
              <a:buClr>
                <a:schemeClr val="dk1"/>
              </a:buClr>
              <a:buSzPts val="4400"/>
              <a:buFont typeface="Arial"/>
              <a:buChar char="•"/>
            </a:pPr>
            <a:r>
              <a:rPr lang="en-US" sz="4400">
                <a:solidFill>
                  <a:schemeClr val="dk1"/>
                </a:solidFill>
                <a:latin typeface="Calibri"/>
                <a:ea typeface="Calibri"/>
                <a:cs typeface="Calibri"/>
                <a:sym typeface="Calibri"/>
              </a:rPr>
              <a:t>Slow our listening down</a:t>
            </a:r>
            <a:endParaRPr sz="44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4400"/>
              <a:buFont typeface="Arial"/>
              <a:buChar char="•"/>
            </a:pPr>
            <a:r>
              <a:rPr lang="en-US" sz="4400">
                <a:solidFill>
                  <a:schemeClr val="dk1"/>
                </a:solidFill>
                <a:latin typeface="Calibri"/>
                <a:ea typeface="Calibri"/>
                <a:cs typeface="Calibri"/>
                <a:sym typeface="Calibri"/>
              </a:rPr>
              <a:t>Pay attention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p:nvPr/>
        </p:nvSpPr>
        <p:spPr>
          <a:xfrm>
            <a:off x="251520" y="0"/>
            <a:ext cx="8136904"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Answer the following questions by choosing correct options giving below.</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1. Which of these is not a barrier to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Physical barrier	b) Cultural barrier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Linguistic barrier	d) Written barrier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2. Which is the main barrier to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Physical barrier	b) Linguistic barrier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Cultural barrier	d) Physiological barrier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3. Which of these is not a physiological barrier?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Fear		b) Different perception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Gel effect	d) Halo effect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4. Which of these is based on faith?</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Fear		b) Halo effect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Emotions	d) Different perception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5. When people take extreme positions what is it called?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Fear		b) Halo effect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Emotions	d) Polarization</a:t>
            </a: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p:nvPr/>
        </p:nvSpPr>
        <p:spPr>
          <a:xfrm>
            <a:off x="179512" y="9204"/>
            <a:ext cx="8208912"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6. Which of these occur because of difference in language?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Physical barriers	b) Linguistic barriers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Cultural barriers	d) Speech decoding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7.Barriers which are caused because of different meanings of a word to different people is called </a:t>
            </a:r>
            <a:r>
              <a:rPr b="1" lang="en-US" sz="2400" u="sng">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Different perception	b) semantic distortions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Physical barriers		d) cultural barriers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8. Which of these barriers occur when people belong to different religious backgrounds?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Physical barriers	b) Linguistic barriers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Cultural barriers	d) Speech decoding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9. Who among these bow down to greet?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Japanese	b) Americans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Indians	d) French</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10. Which of these is not a step in speech decoding?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Listening	b) Writing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Translating	d) Understanding</a:t>
            </a:r>
            <a:endParaRPr sz="2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p:nvPr/>
        </p:nvSpPr>
        <p:spPr>
          <a:xfrm>
            <a:off x="755576" y="86605"/>
            <a:ext cx="7299570" cy="7478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                                            Answer</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1.D. Written barrier</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2.A. Physical barrier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3.C. Gel effect 	</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4.B. Halo effect</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5.D. Polarization</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6.B. Linguistic barriers</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7.B. semantic distortions</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8.C. Cultural barriers 	</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9.A. Japanese 	</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10.B. Writing</a:t>
            </a:r>
            <a:endParaRPr sz="2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1475656" y="2708920"/>
            <a:ext cx="5904656"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6000"/>
              <a:buFont typeface="Cambria"/>
              <a:buNone/>
            </a:pPr>
            <a:r>
              <a:rPr b="1" lang="en-US" sz="6000"/>
              <a:t>READING SKILLS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0" y="8400"/>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Reading Comprehension</a:t>
            </a:r>
            <a:endParaRPr/>
          </a:p>
        </p:txBody>
      </p:sp>
      <p:sp>
        <p:nvSpPr>
          <p:cNvPr id="248" name="Google Shape;248;p2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t/>
            </a:r>
            <a:endParaRPr/>
          </a:p>
        </p:txBody>
      </p:sp>
      <p:pic>
        <p:nvPicPr>
          <p:cNvPr descr="WHAT IS READING ??&#10;&#10; Reading Is A Complex cognitive&#10; Process Of Decoding Symbols In Order&#10; To Construct Or Derive Meaning..." id="249" name="Google Shape;249;p28"/>
          <p:cNvPicPr preferRelativeResize="0"/>
          <p:nvPr/>
        </p:nvPicPr>
        <p:blipFill rotWithShape="1">
          <a:blip r:embed="rId3">
            <a:alphaModFix/>
          </a:blip>
          <a:srcRect b="0" l="0" r="0" t="0"/>
          <a:stretch/>
        </p:blipFill>
        <p:spPr>
          <a:xfrm>
            <a:off x="0" y="1052736"/>
            <a:ext cx="8532440" cy="58052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sp>
        <p:nvSpPr>
          <p:cNvPr id="255" name="Google Shape;255;p2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t/>
            </a:r>
            <a:endParaRPr/>
          </a:p>
        </p:txBody>
      </p:sp>
      <p:pic>
        <p:nvPicPr>
          <p:cNvPr descr="Contd ..&#10;&#10;Reading is a fundamental part of&#10; everyday living. Reading enables us to&#10; interact and understand the world aro..." id="256" name="Google Shape;256;p29"/>
          <p:cNvPicPr preferRelativeResize="0"/>
          <p:nvPr/>
        </p:nvPicPr>
        <p:blipFill rotWithShape="1">
          <a:blip r:embed="rId3">
            <a:alphaModFix/>
          </a:blip>
          <a:srcRect b="0" l="0" r="0" t="0"/>
          <a:stretch/>
        </p:blipFill>
        <p:spPr>
          <a:xfrm>
            <a:off x="-36512" y="-99392"/>
            <a:ext cx="8544946" cy="69573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Types of listening" id="101" name="Google Shape;101;p3"/>
          <p:cNvPicPr preferRelativeResize="0"/>
          <p:nvPr/>
        </p:nvPicPr>
        <p:blipFill rotWithShape="1">
          <a:blip r:embed="rId3">
            <a:alphaModFix/>
          </a:blip>
          <a:srcRect b="0" l="0" r="0" t="0"/>
          <a:stretch/>
        </p:blipFill>
        <p:spPr>
          <a:xfrm>
            <a:off x="35496" y="-27384"/>
            <a:ext cx="8536028" cy="688538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763688" y="188640"/>
            <a:ext cx="5184576" cy="4900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b="1" lang="en-US" sz="3600"/>
              <a:t>READING TECHNIQUES</a:t>
            </a:r>
            <a:endParaRPr sz="3600"/>
          </a:p>
        </p:txBody>
      </p:sp>
      <p:sp>
        <p:nvSpPr>
          <p:cNvPr id="262" name="Google Shape;262;p30"/>
          <p:cNvSpPr txBox="1"/>
          <p:nvPr>
            <p:ph idx="1" type="body"/>
          </p:nvPr>
        </p:nvSpPr>
        <p:spPr>
          <a:xfrm>
            <a:off x="122230" y="836712"/>
            <a:ext cx="8194186" cy="5904656"/>
          </a:xfrm>
          <a:prstGeom prst="rect">
            <a:avLst/>
          </a:prstGeom>
          <a:noFill/>
          <a:ln>
            <a:noFill/>
          </a:ln>
        </p:spPr>
        <p:txBody>
          <a:bodyPr anchorCtr="0" anchor="t" bIns="45700" lIns="91425" spcFirstLastPara="1" rIns="91425" wrap="square" tIns="45700">
            <a:noAutofit/>
          </a:bodyPr>
          <a:lstStyle/>
          <a:p>
            <a:pPr indent="-342900" lvl="0" marL="457200" rtl="0" algn="just">
              <a:spcBef>
                <a:spcPts val="0"/>
              </a:spcBef>
              <a:spcAft>
                <a:spcPts val="0"/>
              </a:spcAft>
              <a:buSzPts val="1600"/>
              <a:buAutoNum type="arabicPeriod"/>
            </a:pPr>
            <a:r>
              <a:rPr b="1" lang="en-US" sz="1600">
                <a:latin typeface="Verdana"/>
                <a:ea typeface="Verdana"/>
                <a:cs typeface="Verdana"/>
                <a:sym typeface="Verdana"/>
              </a:rPr>
              <a:t>Skimming: </a:t>
            </a:r>
            <a:r>
              <a:rPr lang="en-US" sz="1600">
                <a:latin typeface="Verdana"/>
                <a:ea typeface="Verdana"/>
                <a:cs typeface="Verdana"/>
                <a:sym typeface="Verdana"/>
              </a:rPr>
              <a:t>Skimming of a lesson, means </a:t>
            </a:r>
            <a:r>
              <a:rPr b="1" lang="en-US" sz="1600">
                <a:solidFill>
                  <a:srgbClr val="FF0000"/>
                </a:solidFill>
                <a:latin typeface="Verdana"/>
                <a:ea typeface="Verdana"/>
                <a:cs typeface="Verdana"/>
                <a:sym typeface="Verdana"/>
              </a:rPr>
              <a:t>gathering together salient facts </a:t>
            </a:r>
            <a:r>
              <a:rPr lang="en-US" sz="1600">
                <a:latin typeface="Verdana"/>
                <a:ea typeface="Verdana"/>
                <a:cs typeface="Verdana"/>
                <a:sym typeface="Verdana"/>
              </a:rPr>
              <a:t>contained in it. Skimming of a prose, paragraph means going through it and </a:t>
            </a:r>
            <a:r>
              <a:rPr b="1" lang="en-US" sz="1600">
                <a:solidFill>
                  <a:srgbClr val="C00000"/>
                </a:solidFill>
                <a:latin typeface="Verdana"/>
                <a:ea typeface="Verdana"/>
                <a:cs typeface="Verdana"/>
                <a:sym typeface="Verdana"/>
              </a:rPr>
              <a:t>collecting main points contained therein</a:t>
            </a:r>
            <a:r>
              <a:rPr lang="en-US" sz="1600">
                <a:latin typeface="Verdana"/>
                <a:ea typeface="Verdana"/>
                <a:cs typeface="Verdana"/>
                <a:sym typeface="Verdana"/>
              </a:rPr>
              <a:t>. Surely the reader is able to take out the best contained there in the lesson or the paragraph. </a:t>
            </a:r>
            <a:endParaRPr/>
          </a:p>
          <a:p>
            <a:pPr indent="-228600" lvl="0" marL="342900" rtl="0" algn="just">
              <a:spcBef>
                <a:spcPts val="320"/>
              </a:spcBef>
              <a:spcAft>
                <a:spcPts val="0"/>
              </a:spcAft>
              <a:buSzPts val="1600"/>
              <a:buChar char="•"/>
            </a:pPr>
            <a:r>
              <a:rPr lang="en-US" sz="1600">
                <a:latin typeface="Verdana"/>
                <a:ea typeface="Verdana"/>
                <a:cs typeface="Verdana"/>
                <a:sym typeface="Verdana"/>
              </a:rPr>
              <a:t>Skimming is </a:t>
            </a:r>
            <a:r>
              <a:rPr b="1" lang="en-US" sz="1600">
                <a:latin typeface="Verdana"/>
                <a:ea typeface="Verdana"/>
                <a:cs typeface="Verdana"/>
                <a:sym typeface="Verdana"/>
              </a:rPr>
              <a:t>used to get the gist of a content </a:t>
            </a:r>
            <a:r>
              <a:rPr lang="en-US" sz="1600">
                <a:latin typeface="Verdana"/>
                <a:ea typeface="Verdana"/>
                <a:cs typeface="Verdana"/>
                <a:sym typeface="Verdana"/>
              </a:rPr>
              <a:t>in a textbook to decide whether it is useful and should therefore be read slowly and more detail. </a:t>
            </a:r>
            <a:endParaRPr/>
          </a:p>
          <a:p>
            <a:pPr indent="-228600" lvl="0" marL="342900" rtl="0" algn="just">
              <a:spcBef>
                <a:spcPts val="320"/>
              </a:spcBef>
              <a:spcAft>
                <a:spcPts val="0"/>
              </a:spcAft>
              <a:buSzPts val="1600"/>
              <a:buChar char="•"/>
            </a:pPr>
            <a:r>
              <a:rPr b="1" lang="en-US" sz="1600">
                <a:latin typeface="Verdana"/>
                <a:ea typeface="Verdana"/>
                <a:cs typeface="Verdana"/>
                <a:sym typeface="Verdana"/>
              </a:rPr>
              <a:t>Purpose: </a:t>
            </a:r>
            <a:r>
              <a:rPr lang="en-US" sz="1600">
                <a:latin typeface="Verdana"/>
                <a:ea typeface="Verdana"/>
                <a:cs typeface="Verdana"/>
                <a:sym typeface="Verdana"/>
              </a:rPr>
              <a:t>The practice of skimming is very important for senior students. It gives them a lot of confidence. The main purpose of the person is to </a:t>
            </a:r>
            <a:r>
              <a:rPr b="1" lang="en-US" sz="1600">
                <a:latin typeface="Verdana"/>
                <a:ea typeface="Verdana"/>
                <a:cs typeface="Verdana"/>
                <a:sym typeface="Verdana"/>
              </a:rPr>
              <a:t>assemble the main things or ideas </a:t>
            </a:r>
            <a:r>
              <a:rPr lang="en-US" sz="1600">
                <a:latin typeface="Verdana"/>
                <a:ea typeface="Verdana"/>
                <a:cs typeface="Verdana"/>
                <a:sym typeface="Verdana"/>
              </a:rPr>
              <a:t>contained therein. </a:t>
            </a:r>
            <a:r>
              <a:rPr b="1" lang="en-US" sz="1600">
                <a:solidFill>
                  <a:srgbClr val="FF0000"/>
                </a:solidFill>
                <a:latin typeface="Verdana"/>
                <a:ea typeface="Verdana"/>
                <a:cs typeface="Verdana"/>
                <a:sym typeface="Verdana"/>
              </a:rPr>
              <a:t>EX: Reading notes, Newspaper, Magazine.</a:t>
            </a:r>
            <a:endParaRPr/>
          </a:p>
          <a:p>
            <a:pPr indent="-127000" lvl="0" marL="342900" rtl="0" algn="l">
              <a:spcBef>
                <a:spcPts val="320"/>
              </a:spcBef>
              <a:spcAft>
                <a:spcPts val="0"/>
              </a:spcAft>
              <a:buSzPts val="1600"/>
              <a:buNone/>
            </a:pPr>
            <a:r>
              <a:t/>
            </a:r>
            <a:endParaRPr sz="1600">
              <a:latin typeface="Verdana"/>
              <a:ea typeface="Verdana"/>
              <a:cs typeface="Verdana"/>
              <a:sym typeface="Verdana"/>
            </a:endParaRPr>
          </a:p>
          <a:p>
            <a:pPr indent="-228600" lvl="0" marL="342900" rtl="0" algn="l">
              <a:spcBef>
                <a:spcPts val="320"/>
              </a:spcBef>
              <a:spcAft>
                <a:spcPts val="0"/>
              </a:spcAft>
              <a:buSzPts val="1600"/>
              <a:buChar char="•"/>
            </a:pPr>
            <a:r>
              <a:rPr b="1" lang="en-US" sz="1600">
                <a:latin typeface="Verdana"/>
                <a:ea typeface="Verdana"/>
                <a:cs typeface="Verdana"/>
                <a:sym typeface="Verdana"/>
              </a:rPr>
              <a:t>Process of Skimming:</a:t>
            </a:r>
            <a:endParaRPr sz="1600">
              <a:latin typeface="Verdana"/>
              <a:ea typeface="Verdana"/>
              <a:cs typeface="Verdana"/>
              <a:sym typeface="Verdana"/>
            </a:endParaRPr>
          </a:p>
          <a:p>
            <a:pPr indent="-228600" lvl="1" marL="640080" rtl="0" algn="just">
              <a:spcBef>
                <a:spcPts val="360"/>
              </a:spcBef>
              <a:spcAft>
                <a:spcPts val="0"/>
              </a:spcAft>
              <a:buSzPts val="1800"/>
              <a:buChar char="•"/>
            </a:pPr>
            <a:r>
              <a:rPr lang="en-US" sz="1800">
                <a:latin typeface="Verdana"/>
                <a:ea typeface="Verdana"/>
                <a:cs typeface="Verdana"/>
                <a:sym typeface="Verdana"/>
              </a:rPr>
              <a:t>Reading or glancing through quickly.</a:t>
            </a:r>
            <a:endParaRPr sz="1800">
              <a:latin typeface="Verdana"/>
              <a:ea typeface="Verdana"/>
              <a:cs typeface="Verdana"/>
              <a:sym typeface="Verdana"/>
            </a:endParaRPr>
          </a:p>
          <a:p>
            <a:pPr indent="-228600" lvl="1" marL="640080" rtl="0" algn="just">
              <a:spcBef>
                <a:spcPts val="360"/>
              </a:spcBef>
              <a:spcAft>
                <a:spcPts val="0"/>
              </a:spcAft>
              <a:buSzPts val="1800"/>
              <a:buChar char="•"/>
            </a:pPr>
            <a:r>
              <a:rPr lang="en-US" sz="1800">
                <a:latin typeface="Verdana"/>
                <a:ea typeface="Verdana"/>
                <a:cs typeface="Verdana"/>
                <a:sym typeface="Verdana"/>
              </a:rPr>
              <a:t>Helps in the rapid reading of short, simple, light reading materials.</a:t>
            </a:r>
            <a:endParaRPr sz="1800">
              <a:latin typeface="Verdana"/>
              <a:ea typeface="Verdana"/>
              <a:cs typeface="Verdana"/>
              <a:sym typeface="Verdana"/>
            </a:endParaRPr>
          </a:p>
          <a:p>
            <a:pPr indent="-228600" lvl="1" marL="640080" rtl="0" algn="just">
              <a:spcBef>
                <a:spcPts val="360"/>
              </a:spcBef>
              <a:spcAft>
                <a:spcPts val="0"/>
              </a:spcAft>
              <a:buSzPts val="1800"/>
              <a:buChar char="•"/>
            </a:pPr>
            <a:r>
              <a:rPr lang="en-US" sz="1800">
                <a:latin typeface="Verdana"/>
                <a:ea typeface="Verdana"/>
                <a:cs typeface="Verdana"/>
                <a:sym typeface="Verdana"/>
              </a:rPr>
              <a:t>To get a rough idea of what the book is about.</a:t>
            </a:r>
            <a:endParaRPr sz="1800">
              <a:latin typeface="Verdana"/>
              <a:ea typeface="Verdana"/>
              <a:cs typeface="Verdana"/>
              <a:sym typeface="Verdana"/>
            </a:endParaRPr>
          </a:p>
          <a:p>
            <a:pPr indent="-228600" lvl="1" marL="640080" rtl="0" algn="just">
              <a:spcBef>
                <a:spcPts val="360"/>
              </a:spcBef>
              <a:spcAft>
                <a:spcPts val="0"/>
              </a:spcAft>
              <a:buSzPts val="1800"/>
              <a:buChar char="•"/>
            </a:pPr>
            <a:r>
              <a:rPr lang="en-US" sz="1800">
                <a:latin typeface="Verdana"/>
                <a:ea typeface="Verdana"/>
                <a:cs typeface="Verdana"/>
                <a:sym typeface="Verdana"/>
              </a:rPr>
              <a:t>Involves: Pre-reading, Reading, Reviewing.</a:t>
            </a:r>
            <a:endParaRPr sz="1800">
              <a:latin typeface="Verdana"/>
              <a:ea typeface="Verdana"/>
              <a:cs typeface="Verdana"/>
              <a:sym typeface="Verdana"/>
            </a:endParaRPr>
          </a:p>
          <a:p>
            <a:pPr indent="-228600" lvl="1" marL="640080" rtl="0" algn="just">
              <a:spcBef>
                <a:spcPts val="360"/>
              </a:spcBef>
              <a:spcAft>
                <a:spcPts val="0"/>
              </a:spcAft>
              <a:buSzPts val="1800"/>
              <a:buChar char="•"/>
            </a:pPr>
            <a:r>
              <a:rPr lang="en-US" sz="1800">
                <a:latin typeface="Verdana"/>
                <a:ea typeface="Verdana"/>
                <a:cs typeface="Verdana"/>
                <a:sym typeface="Verdana"/>
              </a:rPr>
              <a:t>Imagine your eyes as magnets; move them fast to pick only the keywords/main points (usually at the first; middle, last sentence).</a:t>
            </a:r>
            <a:endParaRPr sz="1800">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p:nvPr/>
        </p:nvSpPr>
        <p:spPr>
          <a:xfrm>
            <a:off x="61414" y="116632"/>
            <a:ext cx="8255001" cy="67095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114300" marR="0" rtl="0" algn="just">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2. Scanning: is used to obtain a specific information from a piece of text for example, to find t a particular number in a telephone directory.</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Meaning: </a:t>
            </a:r>
            <a:r>
              <a:rPr lang="en-US" sz="1800">
                <a:solidFill>
                  <a:schemeClr val="dk1"/>
                </a:solidFill>
                <a:latin typeface="Calibri"/>
                <a:ea typeface="Calibri"/>
                <a:cs typeface="Calibri"/>
                <a:sym typeface="Calibri"/>
              </a:rPr>
              <a:t>Scanning of a book or a paragraph means </a:t>
            </a:r>
            <a:r>
              <a:rPr b="1" lang="en-US" sz="1800">
                <a:solidFill>
                  <a:schemeClr val="dk1"/>
                </a:solidFill>
                <a:latin typeface="Calibri"/>
                <a:ea typeface="Calibri"/>
                <a:cs typeface="Calibri"/>
                <a:sym typeface="Calibri"/>
              </a:rPr>
              <a:t>collecting detained information </a:t>
            </a:r>
            <a:r>
              <a:rPr lang="en-US" sz="1800">
                <a:solidFill>
                  <a:schemeClr val="dk1"/>
                </a:solidFill>
                <a:latin typeface="Calibri"/>
                <a:ea typeface="Calibri"/>
                <a:cs typeface="Calibri"/>
                <a:sym typeface="Calibri"/>
              </a:rPr>
              <a:t>contained in the subject matter. </a:t>
            </a:r>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Example: </a:t>
            </a:r>
            <a:r>
              <a:rPr lang="en-US" sz="1800">
                <a:solidFill>
                  <a:schemeClr val="dk1"/>
                </a:solidFill>
                <a:latin typeface="Calibri"/>
                <a:ea typeface="Calibri"/>
                <a:cs typeface="Calibri"/>
                <a:sym typeface="Calibri"/>
              </a:rPr>
              <a:t>Checking a number in a dictionary; training timing, historical events; birth date, etc.</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Purpose: </a:t>
            </a:r>
            <a:r>
              <a:rPr lang="en-US" sz="1800">
                <a:solidFill>
                  <a:schemeClr val="dk1"/>
                </a:solidFill>
                <a:latin typeface="Calibri"/>
                <a:ea typeface="Calibri"/>
                <a:cs typeface="Calibri"/>
                <a:sym typeface="Calibri"/>
              </a:rPr>
              <a:t>Scanning of materials is recommended for the senior students. It teaches them to call a spade. It also develops the habit of working hard. It helps them in developing a scientific attitude in teaching and understanding things which is very important in life. They tend to read the subject matter continuously and carefully.</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Process of Scanning:</a:t>
            </a:r>
            <a:endParaRPr sz="1800">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Reading a text quickly to find exact information. E.g. figures or names. Use ‘WH’ questions.</a:t>
            </a:r>
            <a:endParaRPr b="0" i="0" sz="24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Locate key facts.</a:t>
            </a:r>
            <a:endParaRPr b="0" i="0" sz="24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Look for specific bits of information.</a:t>
            </a:r>
            <a:endParaRPr b="0" i="0" sz="24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reader goes through the subject matter with searching books.</a:t>
            </a:r>
            <a:endParaRPr b="0" i="0" sz="24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He/she examines everything very closely.</a:t>
            </a:r>
            <a:endParaRPr b="0" i="0" sz="24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So much that the reader is not allowed to ignore. Even a single difficult word contained therein. In scanning everything good or bad is pointed out.</a:t>
            </a:r>
            <a:endParaRPr b="0" i="0" sz="24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Everything objectively and in a very scientific manner is highlighted.</a:t>
            </a:r>
            <a:endParaRPr b="0" i="0" sz="24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idx="1" type="body"/>
          </p:nvPr>
        </p:nvSpPr>
        <p:spPr>
          <a:xfrm>
            <a:off x="-18453" y="332656"/>
            <a:ext cx="8352928" cy="612068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3200"/>
              <a:buNone/>
            </a:pPr>
            <a:r>
              <a:rPr b="1" lang="en-US" sz="3200">
                <a:latin typeface="Times New Roman"/>
                <a:ea typeface="Times New Roman"/>
                <a:cs typeface="Times New Roman"/>
                <a:sym typeface="Times New Roman"/>
              </a:rPr>
              <a:t>TYPES OF READING</a:t>
            </a:r>
            <a:endParaRPr sz="3200">
              <a:latin typeface="Times New Roman"/>
              <a:ea typeface="Times New Roman"/>
              <a:cs typeface="Times New Roman"/>
              <a:sym typeface="Times New Roman"/>
            </a:endParaRPr>
          </a:p>
          <a:p>
            <a:pPr indent="0" lvl="0" marL="114300" rtl="0" algn="just">
              <a:spcBef>
                <a:spcPts val="480"/>
              </a:spcBef>
              <a:spcAft>
                <a:spcPts val="0"/>
              </a:spcAft>
              <a:buSzPts val="2400"/>
              <a:buNone/>
            </a:pPr>
            <a:r>
              <a:rPr b="1" lang="en-US" sz="2400">
                <a:latin typeface="Times New Roman"/>
                <a:ea typeface="Times New Roman"/>
                <a:cs typeface="Times New Roman"/>
                <a:sym typeface="Times New Roman"/>
              </a:rPr>
              <a:t>Intensive and extensive reading:</a:t>
            </a:r>
            <a:endParaRPr sz="2400">
              <a:latin typeface="Times New Roman"/>
              <a:ea typeface="Times New Roman"/>
              <a:cs typeface="Times New Roman"/>
              <a:sym typeface="Times New Roman"/>
            </a:endParaRPr>
          </a:p>
          <a:p>
            <a:pPr indent="-228600" lvl="0" marL="342900" rtl="0" algn="just">
              <a:spcBef>
                <a:spcPts val="480"/>
              </a:spcBef>
              <a:spcAft>
                <a:spcPts val="0"/>
              </a:spcAft>
              <a:buSzPts val="2400"/>
              <a:buChar char="•"/>
            </a:pPr>
            <a:r>
              <a:rPr b="1" lang="en-US" sz="2400">
                <a:latin typeface="Times New Roman"/>
                <a:ea typeface="Times New Roman"/>
                <a:cs typeface="Times New Roman"/>
                <a:sym typeface="Times New Roman"/>
              </a:rPr>
              <a:t>Intensive reading: </a:t>
            </a:r>
            <a:r>
              <a:rPr lang="en-US" sz="2400">
                <a:latin typeface="Times New Roman"/>
                <a:ea typeface="Times New Roman"/>
                <a:cs typeface="Times New Roman"/>
                <a:sym typeface="Times New Roman"/>
              </a:rPr>
              <a:t>If the purpose is to read a text in great detail or carefully intensive reading is required. Generally, textbooks called readers concentrate on intensive or detailed reading. Comprehensions, exercises on vocabulary, grammar, speaking and punctuation are set to make the student read the text carefully. </a:t>
            </a:r>
            <a:endParaRPr/>
          </a:p>
          <a:p>
            <a:pPr indent="-228600" lvl="0" marL="342900" rtl="0" algn="just">
              <a:spcBef>
                <a:spcPts val="480"/>
              </a:spcBef>
              <a:spcAft>
                <a:spcPts val="0"/>
              </a:spcAft>
              <a:buSzPts val="2400"/>
              <a:buChar char="•"/>
            </a:pPr>
            <a:r>
              <a:rPr b="1" lang="en-US" sz="2400">
                <a:solidFill>
                  <a:srgbClr val="FF0000"/>
                </a:solidFill>
                <a:latin typeface="Times New Roman"/>
                <a:ea typeface="Times New Roman"/>
                <a:cs typeface="Times New Roman"/>
                <a:sym typeface="Times New Roman"/>
              </a:rPr>
              <a:t>Ex: Reading notes for test preparation.</a:t>
            </a:r>
            <a:endParaRPr/>
          </a:p>
          <a:p>
            <a:pPr indent="0" lvl="0" marL="114300" rtl="0" algn="just">
              <a:spcBef>
                <a:spcPts val="480"/>
              </a:spcBef>
              <a:spcAft>
                <a:spcPts val="0"/>
              </a:spcAft>
              <a:buSzPts val="2400"/>
              <a:buNone/>
            </a:pPr>
            <a:r>
              <a:t/>
            </a:r>
            <a:endParaRPr b="1" sz="2400">
              <a:solidFill>
                <a:srgbClr val="FF0000"/>
              </a:solidFill>
              <a:latin typeface="Times New Roman"/>
              <a:ea typeface="Times New Roman"/>
              <a:cs typeface="Times New Roman"/>
              <a:sym typeface="Times New Roman"/>
            </a:endParaRPr>
          </a:p>
          <a:p>
            <a:pPr indent="-228600" lvl="0" marL="342900" rtl="0" algn="just">
              <a:spcBef>
                <a:spcPts val="480"/>
              </a:spcBef>
              <a:spcAft>
                <a:spcPts val="0"/>
              </a:spcAft>
              <a:buSzPts val="2400"/>
              <a:buChar char="•"/>
            </a:pPr>
            <a:r>
              <a:rPr b="1" lang="en-US" sz="2400">
                <a:latin typeface="Times New Roman"/>
                <a:ea typeface="Times New Roman"/>
                <a:cs typeface="Times New Roman"/>
                <a:sym typeface="Times New Roman"/>
              </a:rPr>
              <a:t>Extensive reading:</a:t>
            </a:r>
            <a:r>
              <a:rPr lang="en-US" sz="2400">
                <a:latin typeface="Times New Roman"/>
                <a:ea typeface="Times New Roman"/>
                <a:cs typeface="Times New Roman"/>
                <a:sym typeface="Times New Roman"/>
              </a:rPr>
              <a:t> On free reading for pleasure for interest in the subject matter or for the acquisition of information. It provides an encounter with language which is essential for the mastery of the language. </a:t>
            </a:r>
            <a:endParaRPr/>
          </a:p>
          <a:p>
            <a:pPr indent="-228600" lvl="0" marL="342900" rtl="0" algn="just">
              <a:spcBef>
                <a:spcPts val="480"/>
              </a:spcBef>
              <a:spcAft>
                <a:spcPts val="0"/>
              </a:spcAft>
              <a:buSzPts val="2400"/>
              <a:buChar char="•"/>
            </a:pPr>
            <a:r>
              <a:rPr b="1" lang="en-US" sz="2400">
                <a:solidFill>
                  <a:srgbClr val="FF0000"/>
                </a:solidFill>
                <a:latin typeface="Times New Roman"/>
                <a:ea typeface="Times New Roman"/>
                <a:cs typeface="Times New Roman"/>
                <a:sym typeface="Times New Roman"/>
              </a:rPr>
              <a:t>Ex: Reading novel for pleasure.</a:t>
            </a:r>
            <a:endParaRPr b="1" sz="2400">
              <a:solidFill>
                <a:srgbClr val="FF0000"/>
              </a:solidFill>
              <a:latin typeface="Times New Roman"/>
              <a:ea typeface="Times New Roman"/>
              <a:cs typeface="Times New Roman"/>
              <a:sym typeface="Times New Roman"/>
            </a:endParaRPr>
          </a:p>
          <a:p>
            <a:pPr indent="-76200" lvl="0" marL="342900" rtl="0" algn="just">
              <a:spcBef>
                <a:spcPts val="480"/>
              </a:spcBef>
              <a:spcAft>
                <a:spcPts val="0"/>
              </a:spcAft>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95536" y="116632"/>
            <a:ext cx="7620000" cy="4320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b="1" lang="en-US" sz="3600"/>
              <a:t>Tips for Effective Reading</a:t>
            </a:r>
            <a:endParaRPr sz="3600"/>
          </a:p>
        </p:txBody>
      </p:sp>
      <p:sp>
        <p:nvSpPr>
          <p:cNvPr id="278" name="Google Shape;278;p3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t/>
            </a:r>
            <a:endParaRPr/>
          </a:p>
        </p:txBody>
      </p:sp>
      <p:pic>
        <p:nvPicPr>
          <p:cNvPr descr="Seven Strategies of Highly&#10;       Effective Readers&#10;ACTIVATING&#10;INFERRING&#10;MONITORING-CLARIFYING&#10;QUESTIONING&#10;SEARCHING-..." id="279" name="Google Shape;279;p33"/>
          <p:cNvPicPr preferRelativeResize="0"/>
          <p:nvPr/>
        </p:nvPicPr>
        <p:blipFill rotWithShape="1">
          <a:blip r:embed="rId3">
            <a:alphaModFix/>
          </a:blip>
          <a:srcRect b="0" l="0" r="0" t="0"/>
          <a:stretch/>
        </p:blipFill>
        <p:spPr>
          <a:xfrm>
            <a:off x="0" y="980728"/>
            <a:ext cx="8460432" cy="587727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sp>
        <p:nvSpPr>
          <p:cNvPr id="285" name="Google Shape;285;p3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t/>
            </a:r>
            <a:endParaRPr/>
          </a:p>
        </p:txBody>
      </p:sp>
      <p:pic>
        <p:nvPicPr>
          <p:cNvPr descr="TIPS FOR ACTIVE READING&#10;• Be Selective about what you read?&#10;• How to select?&#10;• Focus on the question&#10;• Before you read, es..." id="286" name="Google Shape;286;p34"/>
          <p:cNvPicPr preferRelativeResize="0"/>
          <p:nvPr/>
        </p:nvPicPr>
        <p:blipFill rotWithShape="1">
          <a:blip r:embed="rId3">
            <a:alphaModFix/>
          </a:blip>
          <a:srcRect b="0" l="0" r="0" t="0"/>
          <a:stretch/>
        </p:blipFill>
        <p:spPr>
          <a:xfrm>
            <a:off x="-36512" y="-27384"/>
            <a:ext cx="8496944" cy="688538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p:nvPr/>
        </p:nvSpPr>
        <p:spPr>
          <a:xfrm>
            <a:off x="179512" y="188640"/>
            <a:ext cx="8262664" cy="72943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Passage: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Some years ago I had the privilege of meeting the world’s oldest man. At least he said he was. And he was. And he was so dogmatic about it that the promoters of a cartoon strip that specialized in unbelievable oddities brought the old man up to New York from his native Columbia, to have him examined by a team of doctors at the Cornell Medical Centre. He was an Indian, he was four feet four inches high, he had an alligator-hide complexion and a tendency to swing with his right whenever he passed from one medico to another. He said he was 167, born the same years as the American constitution. When the name of George Washington was suggested to him, to help him fix his generation, he said he remembered the man well. But he resented coming all the way to New York. He wanted to be left alone to go about the business, which at that time was the business of looking for a sixth wife to comfort him in his approaching old age!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p:nvPr/>
        </p:nvSpPr>
        <p:spPr>
          <a:xfrm>
            <a:off x="323528" y="-12058"/>
            <a:ext cx="8712968" cy="67095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 the passage and answer the following questions that follow.</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1. The old man was ‘dogmatic’ about the fact that </a:t>
            </a:r>
            <a:r>
              <a:rPr lang="en-US" sz="1600" u="sng">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was four feet four inches tall.</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was the world’s oldest living man.</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belonged to Columbia.</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had an alligator-hide complexion.</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2. The cartoon strip people got interested in him because</a:t>
            </a:r>
            <a:r>
              <a:rPr b="1" lang="en-US" sz="1600" u="sng">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was comical creature</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they wanted to feature him in a cartoon strip.</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a person surviving at that age was odd and unbelievable.</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had the tendency of swinging with his right.</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3. The old man claimed that the Americans gave themselves a Constitution</a:t>
            </a:r>
            <a:r>
              <a:rPr b="1" lang="en-US" sz="1600" u="sng">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Cambria"/>
              <a:buAutoNum type="alphaUcPeriod"/>
            </a:pPr>
            <a:r>
              <a:rPr lang="en-US" sz="1600">
                <a:solidFill>
                  <a:schemeClr val="dk1"/>
                </a:solidFill>
                <a:latin typeface="Calibri"/>
                <a:ea typeface="Calibri"/>
                <a:cs typeface="Calibri"/>
                <a:sym typeface="Calibri"/>
              </a:rPr>
              <a:t>before he was born</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Cambria"/>
              <a:buAutoNum type="alphaUcPeriod"/>
            </a:pPr>
            <a:r>
              <a:rPr lang="en-US" sz="1600">
                <a:solidFill>
                  <a:schemeClr val="dk1"/>
                </a:solidFill>
                <a:latin typeface="Calibri"/>
                <a:ea typeface="Calibri"/>
                <a:cs typeface="Calibri"/>
                <a:sym typeface="Calibri"/>
              </a:rPr>
              <a:t>in the year of George Washington’s birth</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Cambria"/>
              <a:buAutoNum type="alphaUcPeriod"/>
            </a:pPr>
            <a:r>
              <a:rPr lang="en-US" sz="1600">
                <a:solidFill>
                  <a:schemeClr val="dk1"/>
                </a:solidFill>
                <a:latin typeface="Calibri"/>
                <a:ea typeface="Calibri"/>
                <a:cs typeface="Calibri"/>
                <a:sym typeface="Calibri"/>
              </a:rPr>
              <a:t>two centuries ago</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Cambria"/>
              <a:buAutoNum type="alphaUcPeriod"/>
            </a:pPr>
            <a:r>
              <a:rPr lang="en-US" sz="1600">
                <a:solidFill>
                  <a:schemeClr val="dk1"/>
                </a:solidFill>
                <a:latin typeface="Calibri"/>
                <a:ea typeface="Calibri"/>
                <a:cs typeface="Calibri"/>
                <a:sym typeface="Calibri"/>
              </a:rPr>
              <a:t>One hundred and sixty seven years ago.</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4. George Washington’s name was mentioned to the old man </a:t>
            </a:r>
            <a:r>
              <a:rPr lang="en-US" sz="1600" u="sng">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to teach him a bit of history.</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To know whether he had personal equation with Washington.</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to make fun of his advanced age.</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to determine his age.</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5. The old man did not like being brought to New York because</a:t>
            </a:r>
            <a:r>
              <a:rPr b="1" lang="en-US" sz="1600" u="sng">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At that time he was busy looking for a sixth wife.</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didn’t like travelling much.</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didn’t like New York as a city.</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600"/>
              <a:buFont typeface="Cambria"/>
              <a:buAutoNum type="alphaUcPeriod"/>
            </a:pPr>
            <a:r>
              <a:rPr b="0" i="0" lang="en-US" sz="1600" u="none" cap="none" strike="noStrike">
                <a:solidFill>
                  <a:schemeClr val="dk1"/>
                </a:solidFill>
                <a:latin typeface="Calibri"/>
                <a:ea typeface="Calibri"/>
                <a:cs typeface="Calibri"/>
                <a:sym typeface="Calibri"/>
              </a:rPr>
              <a:t>he preferred to be left alone in his native village.</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p:nvPr/>
        </p:nvSpPr>
        <p:spPr>
          <a:xfrm>
            <a:off x="251520" y="332656"/>
            <a:ext cx="7704856"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Answers- Passage:</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He was the world’s oldest living man.</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C.A person surviving at that age was odd and unbelievable.</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One hundred and sixty seven years ago.</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To determine his age.</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At that time he was busy looking for a sixth wife.</a:t>
            </a:r>
            <a:endParaRPr sz="40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107504" y="476672"/>
            <a:ext cx="8712968" cy="537321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E101A"/>
              </a:buClr>
              <a:buSzPts val="3200"/>
              <a:buFont typeface="Arial"/>
              <a:buNone/>
            </a:pPr>
            <a:r>
              <a:rPr lang="en-US" sz="3200">
                <a:solidFill>
                  <a:srgbClr val="0E101A"/>
                </a:solidFill>
                <a:latin typeface="Arial"/>
                <a:ea typeface="Arial"/>
                <a:cs typeface="Arial"/>
                <a:sym typeface="Arial"/>
              </a:rPr>
              <a:t>Job Application</a:t>
            </a:r>
            <a:br>
              <a:rPr lang="en-US" sz="3200">
                <a:solidFill>
                  <a:srgbClr val="0E101A"/>
                </a:solidFill>
                <a:latin typeface="Arial"/>
                <a:ea typeface="Arial"/>
                <a:cs typeface="Arial"/>
                <a:sym typeface="Arial"/>
              </a:rPr>
            </a:br>
            <a:br>
              <a:rPr lang="en-US" sz="3200">
                <a:solidFill>
                  <a:srgbClr val="0E101A"/>
                </a:solidFill>
                <a:latin typeface="Arial"/>
                <a:ea typeface="Arial"/>
                <a:cs typeface="Arial"/>
                <a:sym typeface="Arial"/>
              </a:rPr>
            </a:br>
            <a:br>
              <a:rPr lang="en-US" sz="3200">
                <a:solidFill>
                  <a:srgbClr val="0E101A"/>
                </a:solidFill>
                <a:latin typeface="Arial"/>
                <a:ea typeface="Arial"/>
                <a:cs typeface="Arial"/>
                <a:sym typeface="Arial"/>
              </a:rPr>
            </a:br>
            <a:r>
              <a:rPr lang="en-US" sz="3200">
                <a:solidFill>
                  <a:srgbClr val="0E101A"/>
                </a:solidFill>
                <a:latin typeface="Arial"/>
                <a:ea typeface="Arial"/>
                <a:cs typeface="Arial"/>
                <a:sym typeface="Arial"/>
              </a:rPr>
              <a:t>Drafting effective Resume/Curriculum Vitae (CV)</a:t>
            </a:r>
            <a:br>
              <a:rPr lang="en-US" sz="3200">
                <a:solidFill>
                  <a:srgbClr val="0E101A"/>
                </a:solidFill>
                <a:latin typeface="Arial"/>
                <a:ea typeface="Arial"/>
                <a:cs typeface="Arial"/>
                <a:sym typeface="Arial"/>
              </a:rPr>
            </a:br>
            <a:br>
              <a:rPr lang="en-US" sz="3200">
                <a:solidFill>
                  <a:srgbClr val="0E101A"/>
                </a:solidFill>
                <a:latin typeface="Arial"/>
                <a:ea typeface="Arial"/>
                <a:cs typeface="Arial"/>
                <a:sym typeface="Arial"/>
              </a:rPr>
            </a:br>
            <a:br>
              <a:rPr lang="en-US" sz="3200">
                <a:solidFill>
                  <a:srgbClr val="0E101A"/>
                </a:solidFill>
                <a:latin typeface="Arial"/>
                <a:ea typeface="Arial"/>
                <a:cs typeface="Arial"/>
                <a:sym typeface="Arial"/>
              </a:rPr>
            </a:br>
            <a:r>
              <a:rPr lang="en-US" sz="3200">
                <a:solidFill>
                  <a:srgbClr val="0E101A"/>
                </a:solidFill>
                <a:latin typeface="Arial"/>
                <a:ea typeface="Arial"/>
                <a:cs typeface="Arial"/>
                <a:sym typeface="Arial"/>
              </a:rPr>
              <a:t>Writing formal Email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p:nvPr/>
        </p:nvSpPr>
        <p:spPr>
          <a:xfrm>
            <a:off x="107504" y="116632"/>
            <a:ext cx="8352928" cy="655564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A </a:t>
            </a:r>
            <a:r>
              <a:rPr b="1" lang="en-US" sz="2800">
                <a:solidFill>
                  <a:schemeClr val="dk1"/>
                </a:solidFill>
                <a:latin typeface="Calibri"/>
                <a:ea typeface="Calibri"/>
                <a:cs typeface="Calibri"/>
                <a:sym typeface="Calibri"/>
              </a:rPr>
              <a:t>letter </a:t>
            </a:r>
            <a:r>
              <a:rPr lang="en-US" sz="2800">
                <a:solidFill>
                  <a:schemeClr val="dk1"/>
                </a:solidFill>
                <a:latin typeface="Calibri"/>
                <a:ea typeface="Calibri"/>
                <a:cs typeface="Calibri"/>
                <a:sym typeface="Calibri"/>
              </a:rPr>
              <a:t>is a </a:t>
            </a:r>
            <a:r>
              <a:rPr b="1" lang="en-US" sz="2800">
                <a:solidFill>
                  <a:schemeClr val="dk1"/>
                </a:solidFill>
                <a:latin typeface="Calibri"/>
                <a:ea typeface="Calibri"/>
                <a:cs typeface="Calibri"/>
                <a:sym typeface="Calibri"/>
              </a:rPr>
              <a:t>written </a:t>
            </a:r>
            <a:r>
              <a:rPr lang="en-US" sz="2800">
                <a:solidFill>
                  <a:schemeClr val="dk1"/>
                </a:solidFill>
                <a:latin typeface="Calibri"/>
                <a:ea typeface="Calibri"/>
                <a:cs typeface="Calibri"/>
                <a:sym typeface="Calibri"/>
              </a:rPr>
              <a:t>message that can be handwritten or printed on paper. It is usually sent to the recipient via mail or post in an envelope, although this is not a requirement as such. Any such message that is transferred via post is a </a:t>
            </a:r>
            <a:r>
              <a:rPr b="1" lang="en-US" sz="2800">
                <a:solidFill>
                  <a:schemeClr val="dk1"/>
                </a:solidFill>
                <a:latin typeface="Calibri"/>
                <a:ea typeface="Calibri"/>
                <a:cs typeface="Calibri"/>
                <a:sym typeface="Calibri"/>
              </a:rPr>
              <a:t>letter</a:t>
            </a:r>
            <a:r>
              <a:rPr lang="en-US" sz="2800">
                <a:solidFill>
                  <a:schemeClr val="dk1"/>
                </a:solidFill>
                <a:latin typeface="Calibri"/>
                <a:ea typeface="Calibri"/>
                <a:cs typeface="Calibri"/>
                <a:sym typeface="Calibri"/>
              </a:rPr>
              <a:t>,   a </a:t>
            </a:r>
            <a:r>
              <a:rPr b="1" lang="en-US" sz="2800">
                <a:solidFill>
                  <a:schemeClr val="dk1"/>
                </a:solidFill>
                <a:latin typeface="Calibri"/>
                <a:ea typeface="Calibri"/>
                <a:cs typeface="Calibri"/>
                <a:sym typeface="Calibri"/>
              </a:rPr>
              <a:t>written </a:t>
            </a:r>
            <a:r>
              <a:rPr lang="en-US" sz="2800">
                <a:solidFill>
                  <a:schemeClr val="dk1"/>
                </a:solidFill>
                <a:latin typeface="Calibri"/>
                <a:ea typeface="Calibri"/>
                <a:cs typeface="Calibri"/>
                <a:sym typeface="Calibri"/>
              </a:rPr>
              <a:t>conversation between two parties.</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Types of Letters</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Formal Letter</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Informal Letter</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Business Letter</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Official Letter</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Social Letter</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Circular Letter</a:t>
            </a:r>
            <a:r>
              <a:rPr lang="en-US" sz="2800">
                <a:solidFill>
                  <a:schemeClr val="dk1"/>
                </a:solidFill>
                <a:latin typeface="Calibri"/>
                <a:ea typeface="Calibri"/>
                <a:cs typeface="Calibri"/>
                <a:sym typeface="Calibri"/>
              </a:rPr>
              <a:t> </a:t>
            </a:r>
            <a:endParaRPr/>
          </a:p>
          <a:p>
            <a:pPr indent="-457200" lvl="0" marL="45720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Employment Letters</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LISTENING (Definition, Importance &amp; Effective Listening)" id="106" name="Google Shape;106;p4"/>
          <p:cNvPicPr preferRelativeResize="0"/>
          <p:nvPr/>
        </p:nvPicPr>
        <p:blipFill rotWithShape="1">
          <a:blip r:embed="rId3">
            <a:alphaModFix/>
          </a:blip>
          <a:srcRect b="0" l="0" r="0" t="0"/>
          <a:stretch/>
        </p:blipFill>
        <p:spPr>
          <a:xfrm>
            <a:off x="-36512" y="-27384"/>
            <a:ext cx="8496944" cy="688538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aphicFrame>
        <p:nvGraphicFramePr>
          <p:cNvPr id="316" name="Google Shape;316;p40"/>
          <p:cNvGraphicFramePr/>
          <p:nvPr/>
        </p:nvGraphicFramePr>
        <p:xfrm>
          <a:off x="0" y="617167"/>
          <a:ext cx="3000000" cy="3000000"/>
        </p:xfrm>
        <a:graphic>
          <a:graphicData uri="http://schemas.openxmlformats.org/drawingml/2006/table">
            <a:tbl>
              <a:tblPr bandRow="1" firstCol="1" firstRow="1">
                <a:noFill/>
                <a:tableStyleId>{11D82B29-CFA6-4E05-A5C9-84846F7E40B8}</a:tableStyleId>
              </a:tblPr>
              <a:tblGrid>
                <a:gridCol w="7165350"/>
                <a:gridCol w="1943150"/>
              </a:tblGrid>
              <a:tr h="2251025">
                <a:tc>
                  <a:txBody>
                    <a:bodyPr/>
                    <a:lstStyle/>
                    <a:p>
                      <a:pPr indent="0" lvl="0" marL="0" marR="0" rtl="0" algn="just">
                        <a:lnSpc>
                          <a:spcPct val="100000"/>
                        </a:lnSpc>
                        <a:spcBef>
                          <a:spcPts val="0"/>
                        </a:spcBef>
                        <a:spcAft>
                          <a:spcPts val="0"/>
                        </a:spcAft>
                        <a:buClr>
                          <a:schemeClr val="dk1"/>
                        </a:buClr>
                        <a:buSzPts val="1200"/>
                        <a:buFont typeface="Times New Roman"/>
                        <a:buNone/>
                      </a:pPr>
                      <a:r>
                        <a:rPr lang="en-US" sz="1200" u="none" cap="none" strike="noStrike">
                          <a:latin typeface="Times New Roman"/>
                          <a:ea typeface="Times New Roman"/>
                          <a:cs typeface="Times New Roman"/>
                          <a:sym typeface="Times New Roman"/>
                        </a:rPr>
                        <a:t>Rakesh Sharma                                                                                                                           20th  January 2023</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MSR Nagar</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Bangalore.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Rsharma@hotmail.com</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MrsMattyJenkyns</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HR Manager</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Manyatha Tech Park</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Bangalore.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                                      Respected Sir/Madam,</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                                                                             Subject: Application for the post of Software Engineer.</a:t>
                      </a:r>
                      <a:endParaRPr sz="1200" u="none" cap="none" strike="noStrike">
                        <a:latin typeface="Times New Roman"/>
                        <a:ea typeface="Times New Roman"/>
                        <a:cs typeface="Times New Roman"/>
                        <a:sym typeface="Times New Roman"/>
                      </a:endParaRPr>
                    </a:p>
                  </a:txBody>
                  <a:tcPr marT="6875" marB="6875" marR="6875" marL="6875" anchor="ctr"/>
                </a:tc>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Tries to find the name of the appropriate person to write to if possible.</a:t>
                      </a:r>
                      <a:endParaRPr sz="1200" u="none" cap="none" strike="noStrike">
                        <a:latin typeface="Times New Roman"/>
                        <a:ea typeface="Times New Roman"/>
                        <a:cs typeface="Times New Roman"/>
                        <a:sym typeface="Times New Roman"/>
                      </a:endParaRPr>
                    </a:p>
                  </a:txBody>
                  <a:tcPr marT="6875" marB="6875" marR="6875" marL="6875" anchor="ctr"/>
                </a:tc>
              </a:tr>
              <a:tr h="857925">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 am looking for a placement within a software industry. I am writing to you as I understand that IBM may have appropriate vacancies available. I have a strong interest in software programming which I understand are predominantly carried out at this company. As I live only 5 miles from your site, travel and accommodation would not be a problem for me. </a:t>
                      </a:r>
                      <a:endParaRPr sz="1200" u="none" cap="none" strike="noStrike">
                        <a:latin typeface="Times New Roman"/>
                        <a:ea typeface="Times New Roman"/>
                        <a:cs typeface="Times New Roman"/>
                        <a:sym typeface="Times New Roman"/>
                      </a:endParaRPr>
                    </a:p>
                  </a:txBody>
                  <a:tcPr marT="6875" marB="6875" marR="6875" marL="6875" anchor="ctr"/>
                </a:tc>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States the job she's applying for.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States when he/she's available to start and end the placement.</a:t>
                      </a:r>
                      <a:endParaRPr sz="1200" u="none" cap="none" strike="noStrike">
                        <a:latin typeface="Times New Roman"/>
                        <a:ea typeface="Times New Roman"/>
                        <a:cs typeface="Times New Roman"/>
                        <a:sym typeface="Times New Roman"/>
                      </a:endParaRPr>
                    </a:p>
                  </a:txBody>
                  <a:tcPr marT="6875" marB="6875" marR="6875" marL="6875"/>
                </a:tc>
              </a:tr>
              <a:tr h="521400">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 first became interested in the software programming from my college days learning.  Since then, discussion with my careers adviser has confirmed my decision to aim for a career in this field.</a:t>
                      </a:r>
                      <a:endParaRPr sz="1200" u="none" cap="none" strike="noStrike">
                        <a:latin typeface="Times New Roman"/>
                        <a:ea typeface="Times New Roman"/>
                        <a:cs typeface="Times New Roman"/>
                        <a:sym typeface="Times New Roman"/>
                      </a:endParaRPr>
                    </a:p>
                  </a:txBody>
                  <a:tcPr marT="6875" marB="6875" marR="6875" marL="6875" anchor="ctr"/>
                </a:tc>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Says why she's interested in the type of work.</a:t>
                      </a:r>
                      <a:endParaRPr sz="1200" u="none" cap="none" strike="noStrike">
                        <a:latin typeface="Times New Roman"/>
                        <a:ea typeface="Times New Roman"/>
                        <a:cs typeface="Times New Roman"/>
                        <a:sym typeface="Times New Roman"/>
                      </a:endParaRPr>
                    </a:p>
                  </a:txBody>
                  <a:tcPr marT="6875" marB="6875" marR="6875" marL="6875"/>
                </a:tc>
              </a:tr>
              <a:tr h="759675">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Through my degree course, I achieved 68% in my final year examinations. During my college studies, I have also been able to utilize my skills in working with people through a variety of vacation jobs. </a:t>
                      </a:r>
                      <a:endParaRPr sz="1200" u="none" cap="none" strike="noStrike">
                        <a:latin typeface="Times New Roman"/>
                        <a:ea typeface="Times New Roman"/>
                        <a:cs typeface="Times New Roman"/>
                        <a:sym typeface="Times New Roman"/>
                      </a:endParaRPr>
                    </a:p>
                  </a:txBody>
                  <a:tcPr marT="6875" marB="6875" marR="6875" marL="6875" anchor="ctr"/>
                </a:tc>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Summarizes her strengths and how they might be an advantage to the organization.</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Relates her skills to the job.</a:t>
                      </a:r>
                      <a:endParaRPr sz="1200" u="none" cap="none" strike="noStrike">
                        <a:latin typeface="Times New Roman"/>
                        <a:ea typeface="Times New Roman"/>
                        <a:cs typeface="Times New Roman"/>
                        <a:sym typeface="Times New Roman"/>
                      </a:endParaRPr>
                    </a:p>
                  </a:txBody>
                  <a:tcPr marT="6875" marB="6875" marR="6875" marL="6875"/>
                </a:tc>
              </a:tr>
              <a:tr h="1878175">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I would be most grateful if you could consider me for any suitable positions. I will be available for interview at any time and am at my home address in Bangalore from late December onwards.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Please find enclosed my CV where you will find further information.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Yours sincerely</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Rakesh Sharma</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(Signature)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Enclosures: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                  1.Resume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                  2.Marks cards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6875" marB="6875" marR="6875" marL="6875" anchor="ctr"/>
                </a:tc>
                <a:tc>
                  <a:txBody>
                    <a:bodyPr/>
                    <a:lstStyle/>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Mentions dates she would be available for interview.</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Thanks the employer and mentions an enclosed CV.</a:t>
                      </a:r>
                      <a:endParaRPr sz="1200" u="none" cap="none" strike="noStrike">
                        <a:latin typeface="Times New Roman"/>
                        <a:ea typeface="Times New Roman"/>
                        <a:cs typeface="Times New Roman"/>
                        <a:sym typeface="Times New Roman"/>
                      </a:endParaRPr>
                    </a:p>
                  </a:txBody>
                  <a:tcPr marT="6875" marB="6875" marR="6875" marL="6875"/>
                </a:tc>
              </a:tr>
            </a:tbl>
          </a:graphicData>
        </a:graphic>
      </p:graphicFrame>
      <p:sp>
        <p:nvSpPr>
          <p:cNvPr id="317" name="Google Shape;317;p40"/>
          <p:cNvSpPr/>
          <p:nvPr/>
        </p:nvSpPr>
        <p:spPr>
          <a:xfrm>
            <a:off x="8946" y="107340"/>
            <a:ext cx="7083334" cy="36933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C00000"/>
              </a:buClr>
              <a:buSzPts val="1800"/>
              <a:buFont typeface="Book Antiqua"/>
              <a:buNone/>
            </a:pPr>
            <a:r>
              <a:rPr b="1" i="0" lang="en-US" sz="1800" u="none" cap="none" strike="noStrike">
                <a:solidFill>
                  <a:srgbClr val="C00000"/>
                </a:solidFill>
                <a:latin typeface="Book Antiqua"/>
                <a:ea typeface="Book Antiqua"/>
                <a:cs typeface="Book Antiqua"/>
                <a:sym typeface="Book Antiqua"/>
              </a:rPr>
              <a:t>Drafting job Application (Cover letter) and Resume</a:t>
            </a:r>
            <a:endParaRPr b="0" i="0" sz="2800" u="none" cap="none" strike="noStrike">
              <a:solidFill>
                <a:srgbClr val="C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sp>
        <p:nvSpPr>
          <p:cNvPr id="323" name="Google Shape;323;p4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t/>
            </a:r>
            <a:endParaRPr/>
          </a:p>
        </p:txBody>
      </p:sp>
      <p:pic>
        <p:nvPicPr>
          <p:cNvPr descr="Image result for image on RESUME/ CURRICULUM VITAE (CV)" id="324" name="Google Shape;324;p41"/>
          <p:cNvPicPr preferRelativeResize="0"/>
          <p:nvPr/>
        </p:nvPicPr>
        <p:blipFill rotWithShape="1">
          <a:blip r:embed="rId3">
            <a:alphaModFix/>
          </a:blip>
          <a:srcRect b="0" l="0" r="0" t="0"/>
          <a:stretch/>
        </p:blipFill>
        <p:spPr>
          <a:xfrm>
            <a:off x="0" y="-27384"/>
            <a:ext cx="9144000" cy="688538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p:nvPr/>
        </p:nvSpPr>
        <p:spPr>
          <a:xfrm>
            <a:off x="0" y="188640"/>
            <a:ext cx="8460432" cy="64940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Calibri"/>
                <a:ea typeface="Calibri"/>
                <a:cs typeface="Calibri"/>
                <a:sym typeface="Calibri"/>
              </a:rPr>
              <a:t>The major difference between Bio-data, curriculum vitae (CV), and Resume:</a:t>
            </a:r>
            <a:endParaRPr sz="26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600">
                <a:solidFill>
                  <a:schemeClr val="dk1"/>
                </a:solidFill>
                <a:latin typeface="Calibri"/>
                <a:ea typeface="Calibri"/>
                <a:cs typeface="Calibri"/>
                <a:sym typeface="Calibri"/>
              </a:rPr>
              <a:t>Bio-data </a:t>
            </a:r>
            <a:r>
              <a:rPr lang="en-US" sz="2600">
                <a:solidFill>
                  <a:schemeClr val="dk1"/>
                </a:solidFill>
                <a:latin typeface="Calibri"/>
                <a:ea typeface="Calibri"/>
                <a:cs typeface="Calibri"/>
                <a:sym typeface="Calibri"/>
              </a:rPr>
              <a:t>is short form of biographical data. It implies a shortened version of the autobiography. </a:t>
            </a:r>
            <a:endParaRPr/>
          </a:p>
          <a:p>
            <a:pPr indent="-342900" lvl="0" marL="342900" marR="0" rtl="0" algn="just">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It follows a </a:t>
            </a:r>
            <a:r>
              <a:rPr b="1" lang="en-US" sz="2600">
                <a:solidFill>
                  <a:schemeClr val="dk1"/>
                </a:solidFill>
                <a:latin typeface="Calibri"/>
                <a:ea typeface="Calibri"/>
                <a:cs typeface="Calibri"/>
                <a:sym typeface="Calibri"/>
              </a:rPr>
              <a:t>chronological order</a:t>
            </a:r>
            <a:r>
              <a:rPr lang="en-US" sz="2600">
                <a:solidFill>
                  <a:schemeClr val="dk1"/>
                </a:solidFill>
                <a:latin typeface="Calibri"/>
                <a:ea typeface="Calibri"/>
                <a:cs typeface="Calibri"/>
                <a:sym typeface="Calibri"/>
              </a:rPr>
              <a:t>, it starts with the first thing that is, name, father’s name, date of birth, and so on.</a:t>
            </a:r>
            <a:endParaRPr sz="2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Past information is collected to predict future performance.</a:t>
            </a:r>
            <a:endParaRPr sz="2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bio-data includes </a:t>
            </a:r>
            <a:r>
              <a:rPr b="1" lang="en-US" sz="2600">
                <a:solidFill>
                  <a:schemeClr val="dk1"/>
                </a:solidFill>
                <a:latin typeface="Calibri"/>
                <a:ea typeface="Calibri"/>
                <a:cs typeface="Calibri"/>
                <a:sym typeface="Calibri"/>
              </a:rPr>
              <a:t>physical attributes </a:t>
            </a:r>
            <a:r>
              <a:rPr lang="en-US" sz="2600">
                <a:solidFill>
                  <a:schemeClr val="dk1"/>
                </a:solidFill>
                <a:latin typeface="Calibri"/>
                <a:ea typeface="Calibri"/>
                <a:cs typeface="Calibri"/>
                <a:sym typeface="Calibri"/>
              </a:rPr>
              <a:t>such as age, height, weight, even in some cases, the colour of hair, skin, and eye.</a:t>
            </a:r>
            <a:endParaRPr sz="2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It is combined with the latest passport size photograph of the candidate. The usage of Bio-data functionally originates from the British and is practiced commonly in India.</a:t>
            </a:r>
            <a:endParaRPr sz="26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p:nvPr/>
        </p:nvSpPr>
        <p:spPr>
          <a:xfrm>
            <a:off x="0" y="260648"/>
            <a:ext cx="8460432"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Curriculum vitae: </a:t>
            </a:r>
            <a:r>
              <a:rPr lang="en-US" sz="2000">
                <a:solidFill>
                  <a:schemeClr val="dk1"/>
                </a:solidFill>
                <a:latin typeface="Calibri"/>
                <a:ea typeface="Calibri"/>
                <a:cs typeface="Calibri"/>
                <a:sym typeface="Calibri"/>
              </a:rPr>
              <a:t>CV is short form of curriculum vitae, a Latin phrase, which means </a:t>
            </a:r>
            <a:r>
              <a:rPr b="1" lang="en-US" sz="2000">
                <a:solidFill>
                  <a:schemeClr val="dk1"/>
                </a:solidFill>
                <a:latin typeface="Calibri"/>
                <a:ea typeface="Calibri"/>
                <a:cs typeface="Calibri"/>
                <a:sym typeface="Calibri"/>
              </a:rPr>
              <a:t>“the course of life.”</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taken to mean one’s career graph or career progress.</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focus here is more on the career.</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an overview of a person’s experience and other qualifications.</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a long synoptic account of the candidate’s professional experience, qualifications, and some personal information.</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Although some personal information is added, the larger perspective is on career progress.</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emphasis of the information changes according to the particular position applied.</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Résumé: </a:t>
            </a:r>
            <a:r>
              <a:rPr lang="en-US" sz="2000">
                <a:solidFill>
                  <a:schemeClr val="dk1"/>
                </a:solidFill>
                <a:latin typeface="Calibri"/>
                <a:ea typeface="Calibri"/>
                <a:cs typeface="Calibri"/>
                <a:sym typeface="Calibri"/>
              </a:rPr>
              <a:t>Resume is typically American, in which, personal, family, social, and religious backgrounds are ignored.</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Résumé, meaning summary in </a:t>
            </a:r>
            <a:r>
              <a:rPr b="1" lang="en-US" sz="2000">
                <a:solidFill>
                  <a:schemeClr val="dk1"/>
                </a:solidFill>
                <a:latin typeface="Calibri"/>
                <a:ea typeface="Calibri"/>
                <a:cs typeface="Calibri"/>
                <a:sym typeface="Calibri"/>
              </a:rPr>
              <a:t>French, is a short descriptive account of one’s academic and work history.</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life details are very minimal, almost nothing in this.</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Résumé is a document containing a focused sketch of relevant job experience and education.</a:t>
            </a:r>
            <a:endParaRPr sz="20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aphicFrame>
        <p:nvGraphicFramePr>
          <p:cNvPr id="339" name="Google Shape;339;p44"/>
          <p:cNvGraphicFramePr/>
          <p:nvPr/>
        </p:nvGraphicFramePr>
        <p:xfrm>
          <a:off x="0" y="-32404"/>
          <a:ext cx="8532440" cy="6773772"/>
        </p:xfrm>
        <a:graphic>
          <a:graphicData uri="http://schemas.openxmlformats.org/presentationml/2006/ole">
            <mc:AlternateContent>
              <mc:Choice Requires="v">
                <p:oleObj r:id="rId4" imgH="6773772" imgW="8532440" progId="Word.Document.12" spid="_x0000_s1">
                  <p:embed/>
                </p:oleObj>
              </mc:Choice>
              <mc:Fallback>
                <p:oleObj r:id="rId5" imgH="6773772" imgW="8532440" progId="Word.Document.12">
                  <p:embed/>
                  <p:pic>
                    <p:nvPicPr>
                      <p:cNvPr id="339" name="Google Shape;339;p44"/>
                      <p:cNvPicPr preferRelativeResize="0"/>
                      <p:nvPr/>
                    </p:nvPicPr>
                    <p:blipFill rotWithShape="1">
                      <a:blip r:embed="rId6">
                        <a:alphaModFix/>
                      </a:blip>
                      <a:srcRect b="0" l="0" r="0" t="0"/>
                      <a:stretch/>
                    </p:blipFill>
                    <p:spPr>
                      <a:xfrm>
                        <a:off x="0" y="-32404"/>
                        <a:ext cx="8532440" cy="6773772"/>
                      </a:xfrm>
                      <a:prstGeom prst="rect">
                        <a:avLst/>
                      </a:prstGeom>
                      <a:noFill/>
                      <a:ln>
                        <a:noFill/>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p:nvPr/>
        </p:nvSpPr>
        <p:spPr>
          <a:xfrm>
            <a:off x="179512" y="0"/>
            <a:ext cx="8208912"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4000">
                <a:solidFill>
                  <a:schemeClr val="dk1"/>
                </a:solidFill>
                <a:latin typeface="Calibri"/>
                <a:ea typeface="Calibri"/>
                <a:cs typeface="Calibri"/>
                <a:sym typeface="Calibri"/>
              </a:rPr>
              <a:t>Impressive Resume format </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Attractive Paper </a:t>
            </a:r>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Well Printed Paper </a:t>
            </a:r>
            <a:endParaRPr sz="40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Consistency</a:t>
            </a:r>
            <a:endParaRPr sz="40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Perfect spacing </a:t>
            </a:r>
            <a:endParaRPr sz="40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Length</a:t>
            </a:r>
            <a:endParaRPr sz="40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Format</a:t>
            </a:r>
            <a:endParaRPr sz="40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Avoid irrelevent points </a:t>
            </a:r>
            <a:endParaRPr sz="40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251520" y="2708920"/>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6600"/>
              <a:buFont typeface="Cambria"/>
              <a:buNone/>
            </a:pPr>
            <a:r>
              <a:rPr b="1" lang="en-US" sz="6600">
                <a:solidFill>
                  <a:srgbClr val="C00000"/>
                </a:solidFill>
              </a:rPr>
              <a:t>WRITING </a:t>
            </a:r>
            <a:br>
              <a:rPr b="1" lang="en-US" sz="6600">
                <a:solidFill>
                  <a:srgbClr val="C00000"/>
                </a:solidFill>
              </a:rPr>
            </a:br>
            <a:r>
              <a:rPr b="1" lang="en-US" sz="6600">
                <a:solidFill>
                  <a:srgbClr val="C00000"/>
                </a:solidFill>
              </a:rPr>
              <a:t>FORMAL EMAIL</a:t>
            </a:r>
            <a:endParaRPr b="1" sz="6600">
              <a:solidFill>
                <a:srgbClr val="C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p:nvPr/>
        </p:nvSpPr>
        <p:spPr>
          <a:xfrm>
            <a:off x="72008" y="335846"/>
            <a:ext cx="8244408" cy="6370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Book Antiqua"/>
                <a:ea typeface="Book Antiqua"/>
                <a:cs typeface="Book Antiqua"/>
                <a:sym typeface="Book Antiqua"/>
              </a:rPr>
              <a:t>INTRODUCTION</a:t>
            </a:r>
            <a:endParaRPr/>
          </a:p>
          <a:p>
            <a:pPr indent="0" lvl="0" marL="0" marR="0" rtl="0" algn="just">
              <a:spcBef>
                <a:spcPts val="0"/>
              </a:spcBef>
              <a:spcAft>
                <a:spcPts val="0"/>
              </a:spcAft>
              <a:buNone/>
            </a:pPr>
            <a:r>
              <a:t/>
            </a:r>
            <a:endParaRPr b="1" sz="2800">
              <a:solidFill>
                <a:schemeClr val="dk1"/>
              </a:solidFill>
              <a:latin typeface="Book Antiqua"/>
              <a:ea typeface="Book Antiqua"/>
              <a:cs typeface="Book Antiqua"/>
              <a:sym typeface="Book Antiqua"/>
            </a:endParaRPr>
          </a:p>
          <a:p>
            <a:pPr indent="0" lvl="0" marL="0" marR="0" rtl="0" algn="just">
              <a:spcBef>
                <a:spcPts val="0"/>
              </a:spcBef>
              <a:spcAft>
                <a:spcPts val="0"/>
              </a:spcAft>
              <a:buNone/>
            </a:pPr>
            <a:r>
              <a:rPr b="1" lang="en-US" sz="3200">
                <a:solidFill>
                  <a:schemeClr val="dk1"/>
                </a:solidFill>
                <a:latin typeface="Book Antiqua"/>
                <a:ea typeface="Book Antiqua"/>
                <a:cs typeface="Book Antiqua"/>
                <a:sym typeface="Book Antiqua"/>
              </a:rPr>
              <a:t>Meaning: Email</a:t>
            </a:r>
            <a:r>
              <a:rPr lang="en-US" sz="3200">
                <a:solidFill>
                  <a:schemeClr val="dk1"/>
                </a:solidFill>
                <a:latin typeface="Book Antiqua"/>
                <a:ea typeface="Book Antiqua"/>
                <a:cs typeface="Book Antiqua"/>
                <a:sym typeface="Book Antiqua"/>
              </a:rPr>
              <a:t> stands for </a:t>
            </a:r>
            <a:r>
              <a:rPr b="1" lang="en-US" sz="3200">
                <a:solidFill>
                  <a:srgbClr val="FF0000"/>
                </a:solidFill>
                <a:latin typeface="Book Antiqua"/>
                <a:ea typeface="Book Antiqua"/>
                <a:cs typeface="Book Antiqua"/>
                <a:sym typeface="Book Antiqua"/>
              </a:rPr>
              <a:t>electronic</a:t>
            </a:r>
            <a:r>
              <a:rPr lang="en-US" sz="3200">
                <a:solidFill>
                  <a:srgbClr val="FF0000"/>
                </a:solidFill>
                <a:latin typeface="Book Antiqua"/>
                <a:ea typeface="Book Antiqua"/>
                <a:cs typeface="Book Antiqua"/>
                <a:sym typeface="Book Antiqua"/>
              </a:rPr>
              <a:t> </a:t>
            </a:r>
            <a:r>
              <a:rPr b="1" lang="en-US" sz="3200">
                <a:solidFill>
                  <a:srgbClr val="FF0000"/>
                </a:solidFill>
                <a:latin typeface="Book Antiqua"/>
                <a:ea typeface="Book Antiqua"/>
                <a:cs typeface="Book Antiqua"/>
                <a:sym typeface="Book Antiqua"/>
              </a:rPr>
              <a:t>mail</a:t>
            </a:r>
            <a:r>
              <a:rPr lang="en-US" sz="3200">
                <a:solidFill>
                  <a:schemeClr val="dk1"/>
                </a:solidFill>
                <a:latin typeface="Book Antiqua"/>
                <a:ea typeface="Book Antiqua"/>
                <a:cs typeface="Book Antiqua"/>
                <a:sym typeface="Book Antiqua"/>
              </a:rPr>
              <a:t>. It is the easiest and the cheapest way of communication. It is used in formal, semi-formal as well as an informal way of expressions or </a:t>
            </a:r>
            <a:r>
              <a:rPr b="1" lang="en-US" sz="3200">
                <a:solidFill>
                  <a:schemeClr val="dk1"/>
                </a:solidFill>
                <a:latin typeface="Book Antiqua"/>
                <a:ea typeface="Book Antiqua"/>
                <a:cs typeface="Book Antiqua"/>
                <a:sym typeface="Book Antiqua"/>
              </a:rPr>
              <a:t>writing</a:t>
            </a:r>
            <a:r>
              <a:rPr lang="en-US" sz="3200">
                <a:solidFill>
                  <a:schemeClr val="dk1"/>
                </a:solidFill>
                <a:latin typeface="Book Antiqua"/>
                <a:ea typeface="Book Antiqua"/>
                <a:cs typeface="Book Antiqua"/>
                <a:sym typeface="Book Antiqua"/>
              </a:rPr>
              <a:t>.</a:t>
            </a:r>
            <a:endParaRPr sz="3200">
              <a:solidFill>
                <a:schemeClr val="dk1"/>
              </a:solidFill>
              <a:latin typeface="Book Antiqua"/>
              <a:ea typeface="Book Antiqua"/>
              <a:cs typeface="Book Antiqua"/>
              <a:sym typeface="Book Antiqua"/>
            </a:endParaRPr>
          </a:p>
          <a:p>
            <a:pPr indent="0" lvl="0" marL="0" marR="0" rtl="0" algn="just">
              <a:spcBef>
                <a:spcPts val="0"/>
              </a:spcBef>
              <a:spcAft>
                <a:spcPts val="0"/>
              </a:spcAft>
              <a:buNone/>
            </a:pPr>
            <a:r>
              <a:t/>
            </a:r>
            <a:endParaRPr sz="3200">
              <a:solidFill>
                <a:schemeClr val="dk1"/>
              </a:solidFill>
              <a:latin typeface="Book Antiqua"/>
              <a:ea typeface="Book Antiqua"/>
              <a:cs typeface="Book Antiqua"/>
              <a:sym typeface="Book Antiqua"/>
            </a:endParaRPr>
          </a:p>
          <a:p>
            <a:pPr indent="0" lvl="0" marL="0" marR="0" rtl="0" algn="just">
              <a:spcBef>
                <a:spcPts val="0"/>
              </a:spcBef>
              <a:spcAft>
                <a:spcPts val="0"/>
              </a:spcAft>
              <a:buNone/>
            </a:pPr>
            <a:r>
              <a:t/>
            </a:r>
            <a:endParaRPr sz="3200">
              <a:solidFill>
                <a:schemeClr val="dk1"/>
              </a:solidFill>
              <a:latin typeface="Book Antiqua"/>
              <a:ea typeface="Book Antiqua"/>
              <a:cs typeface="Book Antiqua"/>
              <a:sym typeface="Book Antiqua"/>
            </a:endParaRPr>
          </a:p>
          <a:p>
            <a:pPr indent="0" lvl="0" marL="0" marR="0" rtl="0" algn="just">
              <a:spcBef>
                <a:spcPts val="0"/>
              </a:spcBef>
              <a:spcAft>
                <a:spcPts val="0"/>
              </a:spcAft>
              <a:buNone/>
            </a:pPr>
            <a:r>
              <a:rPr lang="en-US" sz="3200">
                <a:solidFill>
                  <a:schemeClr val="dk1"/>
                </a:solidFill>
                <a:latin typeface="Book Antiqua"/>
                <a:ea typeface="Book Antiqua"/>
                <a:cs typeface="Book Antiqua"/>
                <a:sym typeface="Book Antiqua"/>
              </a:rPr>
              <a:t>Email communication offers more advantages; it’s inexpensive and saves papers and promotes green initiatives. It is convenient and saves time.</a:t>
            </a:r>
            <a:endParaRPr sz="3200">
              <a:solidFill>
                <a:schemeClr val="dk1"/>
              </a:solidFill>
              <a:latin typeface="Book Antiqua"/>
              <a:ea typeface="Book Antiqua"/>
              <a:cs typeface="Book Antiqua"/>
              <a:sym typeface="Book Antiqu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sp>
        <p:nvSpPr>
          <p:cNvPr id="360" name="Google Shape;360;p4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t/>
            </a:r>
            <a:endParaRPr/>
          </a:p>
        </p:txBody>
      </p:sp>
      <p:pic>
        <p:nvPicPr>
          <p:cNvPr descr="How to Format a Business Email" id="361" name="Google Shape;361;p48"/>
          <p:cNvPicPr preferRelativeResize="0"/>
          <p:nvPr/>
        </p:nvPicPr>
        <p:blipFill rotWithShape="1">
          <a:blip r:embed="rId3">
            <a:alphaModFix/>
          </a:blip>
          <a:srcRect b="0" l="0" r="0" t="0"/>
          <a:stretch/>
        </p:blipFill>
        <p:spPr>
          <a:xfrm>
            <a:off x="0" y="13808"/>
            <a:ext cx="9144000" cy="6844192"/>
          </a:xfrm>
          <a:prstGeom prst="rect">
            <a:avLst/>
          </a:prstGeom>
          <a:noFill/>
          <a:ln>
            <a:noFill/>
          </a:ln>
        </p:spPr>
      </p:pic>
      <p:sp>
        <p:nvSpPr>
          <p:cNvPr id="362" name="Google Shape;362;p48"/>
          <p:cNvSpPr/>
          <p:nvPr/>
        </p:nvSpPr>
        <p:spPr>
          <a:xfrm>
            <a:off x="3681140" y="159023"/>
            <a:ext cx="217495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EMAIL FORMAT</a:t>
            </a:r>
            <a:endParaRPr b="1"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idx="1" type="body"/>
          </p:nvPr>
        </p:nvSpPr>
        <p:spPr>
          <a:xfrm>
            <a:off x="107504" y="116632"/>
            <a:ext cx="8136904" cy="6264696"/>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000"/>
              <a:buChar char="•"/>
            </a:pPr>
            <a:r>
              <a:rPr b="1" lang="en-US" sz="2000">
                <a:latin typeface="Times New Roman"/>
                <a:ea typeface="Times New Roman"/>
                <a:cs typeface="Times New Roman"/>
                <a:sym typeface="Times New Roman"/>
              </a:rPr>
              <a:t>Write an email for Inviting to your parents for college fest which will be held on January 21</a:t>
            </a:r>
            <a:r>
              <a:rPr b="1" baseline="30000" lang="en-US" sz="2000">
                <a:latin typeface="Times New Roman"/>
                <a:ea typeface="Times New Roman"/>
                <a:cs typeface="Times New Roman"/>
                <a:sym typeface="Times New Roman"/>
              </a:rPr>
              <a:t>st</a:t>
            </a:r>
            <a:r>
              <a:rPr b="1" lang="en-US" sz="2000">
                <a:latin typeface="Times New Roman"/>
                <a:ea typeface="Times New Roman"/>
                <a:cs typeface="Times New Roman"/>
                <a:sym typeface="Times New Roman"/>
              </a:rPr>
              <a:t> 2023.</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b="1" lang="en-US" sz="2000">
                <a:latin typeface="Times New Roman"/>
                <a:ea typeface="Times New Roman"/>
                <a:cs typeface="Times New Roman"/>
                <a:sym typeface="Times New Roman"/>
              </a:rPr>
              <a:t>To:</a:t>
            </a:r>
            <a:r>
              <a:rPr lang="en-US" sz="2000">
                <a:latin typeface="Times New Roman"/>
                <a:ea typeface="Times New Roman"/>
                <a:cs typeface="Times New Roman"/>
                <a:sym typeface="Times New Roman"/>
              </a:rPr>
              <a:t> </a:t>
            </a:r>
            <a:r>
              <a:rPr lang="en-US" sz="2000" u="sng">
                <a:solidFill>
                  <a:schemeClr val="hlink"/>
                </a:solidFill>
                <a:latin typeface="Times New Roman"/>
                <a:ea typeface="Times New Roman"/>
                <a:cs typeface="Times New Roman"/>
                <a:sym typeface="Times New Roman"/>
                <a:hlinkClick r:id="rId3"/>
              </a:rPr>
              <a:t>dennispeter@gmail.com</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b="1" lang="en-US" sz="2000">
                <a:latin typeface="Times New Roman"/>
                <a:ea typeface="Times New Roman"/>
                <a:cs typeface="Times New Roman"/>
                <a:sym typeface="Times New Roman"/>
              </a:rPr>
              <a:t>Cc:</a:t>
            </a:r>
            <a:endParaRPr b="1"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b="1" lang="en-US" sz="2000">
                <a:latin typeface="Times New Roman"/>
                <a:ea typeface="Times New Roman"/>
                <a:cs typeface="Times New Roman"/>
                <a:sym typeface="Times New Roman"/>
              </a:rPr>
              <a:t>Bcc:</a:t>
            </a:r>
            <a:endParaRPr b="1"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b="1" lang="en-US" sz="2000">
                <a:latin typeface="Times New Roman"/>
                <a:ea typeface="Times New Roman"/>
                <a:cs typeface="Times New Roman"/>
                <a:sym typeface="Times New Roman"/>
              </a:rPr>
              <a:t>Subject:</a:t>
            </a:r>
            <a:r>
              <a:rPr lang="en-US" sz="2000">
                <a:latin typeface="Times New Roman"/>
                <a:ea typeface="Times New Roman"/>
                <a:cs typeface="Times New Roman"/>
                <a:sym typeface="Times New Roman"/>
              </a:rPr>
              <a:t> Invitation.</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lang="en-US" sz="2000">
                <a:latin typeface="Times New Roman"/>
                <a:ea typeface="Times New Roman"/>
                <a:cs typeface="Times New Roman"/>
                <a:sym typeface="Times New Roman"/>
              </a:rPr>
              <a:t>Dear Parents,</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lang="en-US" sz="2000">
                <a:latin typeface="Times New Roman"/>
                <a:ea typeface="Times New Roman"/>
                <a:cs typeface="Times New Roman"/>
                <a:sym typeface="Times New Roman"/>
              </a:rPr>
              <a:t>Hope you all are well.</a:t>
            </a:r>
            <a:endParaRPr sz="2000">
              <a:latin typeface="Times New Roman"/>
              <a:ea typeface="Times New Roman"/>
              <a:cs typeface="Times New Roman"/>
              <a:sym typeface="Times New Roman"/>
            </a:endParaRPr>
          </a:p>
          <a:p>
            <a:pPr indent="0" lvl="0" marL="114300" rtl="0" algn="just">
              <a:spcBef>
                <a:spcPts val="400"/>
              </a:spcBef>
              <a:spcAft>
                <a:spcPts val="0"/>
              </a:spcAft>
              <a:buSzPts val="2000"/>
              <a:buNone/>
            </a:pPr>
            <a:r>
              <a:rPr lang="en-US" sz="2000">
                <a:latin typeface="Times New Roman"/>
                <a:ea typeface="Times New Roman"/>
                <a:cs typeface="Times New Roman"/>
                <a:sym typeface="Times New Roman"/>
              </a:rPr>
              <a:t>I am very glad to invite you for the Annual college fest-2023 which is going to be held on January 21</a:t>
            </a:r>
            <a:r>
              <a:rPr baseline="30000" lang="en-US" sz="2000">
                <a:latin typeface="Times New Roman"/>
                <a:ea typeface="Times New Roman"/>
                <a:cs typeface="Times New Roman"/>
                <a:sym typeface="Times New Roman"/>
              </a:rPr>
              <a:t>st</a:t>
            </a:r>
            <a:r>
              <a:rPr lang="en-US" sz="2000">
                <a:latin typeface="Times New Roman"/>
                <a:ea typeface="Times New Roman"/>
                <a:cs typeface="Times New Roman"/>
                <a:sym typeface="Times New Roman"/>
              </a:rPr>
              <a:t> 2023 in our college. It’s been really long since caught up, so I think its great occasion to have lots of fun and love. </a:t>
            </a:r>
            <a:endParaRPr sz="2000">
              <a:latin typeface="Times New Roman"/>
              <a:ea typeface="Times New Roman"/>
              <a:cs typeface="Times New Roman"/>
              <a:sym typeface="Times New Roman"/>
            </a:endParaRPr>
          </a:p>
          <a:p>
            <a:pPr indent="0" lvl="0" marL="114300" rtl="0" algn="just">
              <a:spcBef>
                <a:spcPts val="400"/>
              </a:spcBef>
              <a:spcAft>
                <a:spcPts val="0"/>
              </a:spcAft>
              <a:buSzPts val="2000"/>
              <a:buNone/>
            </a:pPr>
            <a:r>
              <a:rPr lang="en-US" sz="2000">
                <a:latin typeface="Times New Roman"/>
                <a:ea typeface="Times New Roman"/>
                <a:cs typeface="Times New Roman"/>
                <a:sym typeface="Times New Roman"/>
              </a:rPr>
              <a:t>The annual college fest will be so grand and it showcases our talent as well, please be with us and encourage.</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lang="en-US" sz="2000">
                <a:latin typeface="Times New Roman"/>
                <a:ea typeface="Times New Roman"/>
                <a:cs typeface="Times New Roman"/>
                <a:sym typeface="Times New Roman"/>
              </a:rPr>
              <a:t>Hope to hear from you soon.</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lang="en-US" sz="2000">
                <a:latin typeface="Times New Roman"/>
                <a:ea typeface="Times New Roman"/>
                <a:cs typeface="Times New Roman"/>
                <a:sym typeface="Times New Roman"/>
              </a:rPr>
              <a:t>Best regards</a:t>
            </a:r>
            <a:endParaRPr sz="2000">
              <a:latin typeface="Times New Roman"/>
              <a:ea typeface="Times New Roman"/>
              <a:cs typeface="Times New Roman"/>
              <a:sym typeface="Times New Roman"/>
            </a:endParaRPr>
          </a:p>
          <a:p>
            <a:pPr indent="0" lvl="0" marL="114300" rtl="0" algn="l">
              <a:spcBef>
                <a:spcPts val="400"/>
              </a:spcBef>
              <a:spcAft>
                <a:spcPts val="0"/>
              </a:spcAft>
              <a:buSzPts val="2000"/>
              <a:buNone/>
            </a:pPr>
            <a:r>
              <a:rPr lang="en-US" sz="2000">
                <a:latin typeface="Times New Roman"/>
                <a:ea typeface="Times New Roman"/>
                <a:cs typeface="Times New Roman"/>
                <a:sym typeface="Times New Roman"/>
              </a:rPr>
              <a:t>XYZ</a:t>
            </a:r>
            <a:endParaRPr sz="2000">
              <a:latin typeface="Times New Roman"/>
              <a:ea typeface="Times New Roman"/>
              <a:cs typeface="Times New Roman"/>
              <a:sym typeface="Times New Roman"/>
            </a:endParaRPr>
          </a:p>
          <a:p>
            <a:pPr indent="-101600" lvl="0" marL="342900" rtl="0" algn="l">
              <a:spcBef>
                <a:spcPts val="4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Process of listening" id="111" name="Google Shape;111;p5"/>
          <p:cNvPicPr preferRelativeResize="0"/>
          <p:nvPr/>
        </p:nvPicPr>
        <p:blipFill rotWithShape="1">
          <a:blip r:embed="rId3">
            <a:alphaModFix/>
          </a:blip>
          <a:srcRect b="0" l="0" r="0" t="0"/>
          <a:stretch/>
        </p:blipFill>
        <p:spPr>
          <a:xfrm>
            <a:off x="0" y="-27384"/>
            <a:ext cx="9144000" cy="68853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p:nvPr/>
        </p:nvSpPr>
        <p:spPr>
          <a:xfrm>
            <a:off x="107504" y="116632"/>
            <a:ext cx="8208912" cy="68634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Answer the following questions by choosing correct options giving below.</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1. Which is true?</a:t>
            </a:r>
            <a:endParaRPr sz="22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200"/>
              <a:buFont typeface="Cambria"/>
              <a:buAutoNum type="alphaLcParenR"/>
            </a:pPr>
            <a:r>
              <a:rPr lang="en-US" sz="2200">
                <a:solidFill>
                  <a:schemeClr val="dk1"/>
                </a:solidFill>
                <a:latin typeface="Calibri"/>
                <a:ea typeface="Calibri"/>
                <a:cs typeface="Calibri"/>
                <a:sym typeface="Calibri"/>
              </a:rPr>
              <a:t>Listening and hearing are remarkably similar.</a:t>
            </a:r>
            <a:endParaRPr sz="22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200"/>
              <a:buFont typeface="Cambria"/>
              <a:buAutoNum type="alphaLcParenR"/>
            </a:pPr>
            <a:r>
              <a:rPr lang="en-US" sz="2200">
                <a:solidFill>
                  <a:schemeClr val="dk1"/>
                </a:solidFill>
                <a:latin typeface="Calibri"/>
                <a:ea typeface="Calibri"/>
                <a:cs typeface="Calibri"/>
                <a:sym typeface="Calibri"/>
              </a:rPr>
              <a:t>It is possible to hear without listening.</a:t>
            </a:r>
            <a:endParaRPr sz="22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200"/>
              <a:buFont typeface="Cambria"/>
              <a:buAutoNum type="alphaLcParenR"/>
            </a:pPr>
            <a:r>
              <a:rPr lang="en-US" sz="2200">
                <a:solidFill>
                  <a:schemeClr val="dk1"/>
                </a:solidFill>
                <a:latin typeface="Calibri"/>
                <a:ea typeface="Calibri"/>
                <a:cs typeface="Calibri"/>
                <a:sym typeface="Calibri"/>
              </a:rPr>
              <a:t>Listening is physical; hearing is psychological.</a:t>
            </a:r>
            <a:endParaRPr sz="22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200"/>
              <a:buFont typeface="Cambria"/>
              <a:buAutoNum type="alphaLcParenR"/>
            </a:pPr>
            <a:r>
              <a:rPr lang="en-US" sz="2200">
                <a:solidFill>
                  <a:schemeClr val="dk1"/>
                </a:solidFill>
                <a:latin typeface="Calibri"/>
                <a:ea typeface="Calibri"/>
                <a:cs typeface="Calibri"/>
                <a:sym typeface="Calibri"/>
              </a:rPr>
              <a:t>It is possible to listen without hearing.</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2. Which is true?</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 Listening is a natural process.		b) Listening requires effort.</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c) All listeners receive the same message.	d) All of these are true.</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3. Listening is poor when</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a)We don't expend the effort.	b) We experience message overload.</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c) We experience psychological noise.	d) All of these are correct.</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4. Which of these is not a step in the listening process?</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 Remembering	b) Receiving</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c) Misinterpreting	d) Responding</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5. Which of these is the first step in the listening process?</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 Stop talking	b) Receiving</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c) Interpreting	d) Responding</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p:nvPr/>
        </p:nvSpPr>
        <p:spPr>
          <a:xfrm>
            <a:off x="179512" y="117693"/>
            <a:ext cx="792088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Calibri"/>
                <a:ea typeface="Calibri"/>
                <a:cs typeface="Calibri"/>
                <a:sym typeface="Calibri"/>
              </a:rPr>
              <a:t>6.   	</a:t>
            </a:r>
            <a:r>
              <a:rPr b="1" lang="en-US" sz="2400">
                <a:solidFill>
                  <a:schemeClr val="dk1"/>
                </a:solidFill>
                <a:latin typeface="Calibri"/>
                <a:ea typeface="Calibri"/>
                <a:cs typeface="Calibri"/>
                <a:sym typeface="Calibri"/>
              </a:rPr>
              <a:t>is the last step of the listening process.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Receiving	b) Interpreting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Responding	d) Stop talking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7. Which of these is not a type of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Appreciative listening	b) Deep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Critical listening	                 d) Comprehensive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8. Which of these types of listening is followed by skilled listeners?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Focused listening 	b) Critical or Evaluative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Attentive listening	d) Empathetic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9. In which of these, the listener puts himself in place of the speaker?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Focused listening 	b) Evaluative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Attentive listening	d) Empathetic listening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10. Generally people speak between 100 and 140 words a minute, but we are capable of understanding speech at</a:t>
            </a:r>
            <a:r>
              <a:rPr b="1" lang="en-US" sz="2400" u="sng">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words per minute.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600		b)200</a:t>
            </a:r>
            <a:r>
              <a:rPr lang="en-US" sz="2400">
                <a:solidFill>
                  <a:schemeClr val="dk1"/>
                </a:solidFill>
                <a:latin typeface="Bookman Old Style"/>
                <a:ea typeface="Bookman Old Style"/>
                <a:cs typeface="Bookman Old Style"/>
                <a:sym typeface="Bookman Old Style"/>
              </a:rPr>
              <a:t>		c)</a:t>
            </a:r>
            <a:r>
              <a:rPr lang="en-US" sz="2400">
                <a:solidFill>
                  <a:schemeClr val="dk1"/>
                </a:solidFill>
                <a:latin typeface="Calibri"/>
                <a:ea typeface="Calibri"/>
                <a:cs typeface="Calibri"/>
                <a:sym typeface="Calibri"/>
              </a:rPr>
              <a:t>750		d) 1,500</a:t>
            </a:r>
            <a:endParaRPr sz="24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p:nvPr/>
        </p:nvSpPr>
        <p:spPr>
          <a:xfrm>
            <a:off x="323528" y="260648"/>
            <a:ext cx="7344816" cy="59400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Answer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1.B. It is possible to hear without listening.</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2.B. Listening requires effort.</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3.D. All of these are correct.</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4.C. Misinterpreting</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5.A. Stop talking</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6.C. Responding</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7.C. Critical listening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8.B. Critical or Evaluative listening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9.D. Empathetic listening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10.A. 600 words</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p:nvPr/>
        </p:nvSpPr>
        <p:spPr>
          <a:xfrm>
            <a:off x="2818764" y="739166"/>
            <a:ext cx="1753235" cy="542897"/>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lang="en-US" sz="1600">
                <a:solidFill>
                  <a:srgbClr val="FFFFFF"/>
                </a:solidFill>
                <a:latin typeface="Times New Roman"/>
                <a:ea typeface="Times New Roman"/>
                <a:cs typeface="Times New Roman"/>
                <a:sym typeface="Times New Roman"/>
              </a:rPr>
              <a:t>Types of Listening</a:t>
            </a:r>
            <a:endParaRPr sz="1400">
              <a:solidFill>
                <a:schemeClr val="lt1"/>
              </a:solidFill>
              <a:latin typeface="Calibri"/>
              <a:ea typeface="Calibri"/>
              <a:cs typeface="Calibri"/>
              <a:sym typeface="Calibri"/>
            </a:endParaRPr>
          </a:p>
        </p:txBody>
      </p:sp>
      <p:sp>
        <p:nvSpPr>
          <p:cNvPr id="132" name="Google Shape;132;p9"/>
          <p:cNvSpPr/>
          <p:nvPr/>
        </p:nvSpPr>
        <p:spPr>
          <a:xfrm>
            <a:off x="828674" y="1556792"/>
            <a:ext cx="1990725" cy="304800"/>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lang="en-US" sz="1600">
                <a:solidFill>
                  <a:srgbClr val="FFFFFF"/>
                </a:solidFill>
                <a:latin typeface="Times New Roman"/>
                <a:ea typeface="Times New Roman"/>
                <a:cs typeface="Times New Roman"/>
                <a:sym typeface="Times New Roman"/>
              </a:rPr>
              <a:t>Active Listening</a:t>
            </a:r>
            <a:endParaRPr sz="1400">
              <a:solidFill>
                <a:schemeClr val="lt1"/>
              </a:solidFill>
              <a:latin typeface="Calibri"/>
              <a:ea typeface="Calibri"/>
              <a:cs typeface="Calibri"/>
              <a:sym typeface="Calibri"/>
            </a:endParaRPr>
          </a:p>
        </p:txBody>
      </p:sp>
      <p:sp>
        <p:nvSpPr>
          <p:cNvPr id="133" name="Google Shape;133;p9"/>
          <p:cNvSpPr/>
          <p:nvPr/>
        </p:nvSpPr>
        <p:spPr>
          <a:xfrm>
            <a:off x="4283968" y="1524635"/>
            <a:ext cx="1872208" cy="375919"/>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lang="en-US" sz="1600">
                <a:solidFill>
                  <a:srgbClr val="FFFFFF"/>
                </a:solidFill>
                <a:latin typeface="Times New Roman"/>
                <a:ea typeface="Times New Roman"/>
                <a:cs typeface="Times New Roman"/>
                <a:sym typeface="Times New Roman"/>
              </a:rPr>
              <a:t>Passive Listening</a:t>
            </a:r>
            <a:endParaRPr sz="1400">
              <a:solidFill>
                <a:schemeClr val="lt1"/>
              </a:solidFill>
              <a:latin typeface="Calibri"/>
              <a:ea typeface="Calibri"/>
              <a:cs typeface="Calibri"/>
              <a:sym typeface="Calibri"/>
            </a:endParaRPr>
          </a:p>
        </p:txBody>
      </p:sp>
      <p:sp>
        <p:nvSpPr>
          <p:cNvPr id="134" name="Google Shape;134;p9"/>
          <p:cNvSpPr/>
          <p:nvPr/>
        </p:nvSpPr>
        <p:spPr>
          <a:xfrm rot="-5400000">
            <a:off x="4685983" y="896302"/>
            <a:ext cx="427990" cy="771525"/>
          </a:xfrm>
          <a:prstGeom prst="leftUpArrow">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35" name="Google Shape;135;p9"/>
          <p:cNvSpPr/>
          <p:nvPr/>
        </p:nvSpPr>
        <p:spPr>
          <a:xfrm rot="10800000">
            <a:off x="1913890" y="972185"/>
            <a:ext cx="904875" cy="552450"/>
          </a:xfrm>
          <a:prstGeom prst="leftUpArrow">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36" name="Google Shape;136;p9"/>
          <p:cNvSpPr/>
          <p:nvPr/>
        </p:nvSpPr>
        <p:spPr>
          <a:xfrm>
            <a:off x="781050" y="2127250"/>
            <a:ext cx="2886075" cy="437654"/>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None/>
            </a:pPr>
            <a:r>
              <a:rPr b="1" lang="en-US" sz="1600">
                <a:solidFill>
                  <a:srgbClr val="FFFFFF"/>
                </a:solidFill>
                <a:latin typeface="Book Antiqua"/>
                <a:ea typeface="Book Antiqua"/>
                <a:cs typeface="Book Antiqua"/>
                <a:sym typeface="Book Antiqua"/>
              </a:rPr>
              <a:t>1.Discriminative Listening</a:t>
            </a:r>
            <a:endParaRPr sz="1400">
              <a:solidFill>
                <a:schemeClr val="lt1"/>
              </a:solidFill>
              <a:latin typeface="Calibri"/>
              <a:ea typeface="Calibri"/>
              <a:cs typeface="Calibri"/>
              <a:sym typeface="Calibri"/>
            </a:endParaRPr>
          </a:p>
          <a:p>
            <a:pPr indent="0" lvl="0" marL="0" marR="0" rtl="0" algn="l">
              <a:lnSpc>
                <a:spcPct val="115000"/>
              </a:lnSpc>
              <a:spcBef>
                <a:spcPts val="0"/>
              </a:spcBef>
              <a:spcAft>
                <a:spcPts val="0"/>
              </a:spcAft>
              <a:buNone/>
            </a:pPr>
            <a:r>
              <a:rPr b="1" lang="en-US" sz="1400">
                <a:solidFill>
                  <a:srgbClr val="FFFFFF"/>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137" name="Google Shape;137;p9"/>
          <p:cNvSpPr/>
          <p:nvPr/>
        </p:nvSpPr>
        <p:spPr>
          <a:xfrm>
            <a:off x="807310" y="2886482"/>
            <a:ext cx="2916965" cy="470509"/>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None/>
            </a:pPr>
            <a:r>
              <a:rPr b="1" lang="en-US" sz="1600">
                <a:solidFill>
                  <a:srgbClr val="FFFFFF"/>
                </a:solidFill>
                <a:latin typeface="Book Antiqua"/>
                <a:ea typeface="Book Antiqua"/>
                <a:cs typeface="Book Antiqua"/>
                <a:sym typeface="Book Antiqua"/>
              </a:rPr>
              <a:t>2. Comprehensive Listening</a:t>
            </a:r>
            <a:endParaRPr sz="1400">
              <a:solidFill>
                <a:schemeClr val="lt1"/>
              </a:solidFill>
              <a:latin typeface="Calibri"/>
              <a:ea typeface="Calibri"/>
              <a:cs typeface="Calibri"/>
              <a:sym typeface="Calibri"/>
            </a:endParaRPr>
          </a:p>
          <a:p>
            <a:pPr indent="0" lvl="0" marL="0" marR="0" rtl="0" algn="ctr">
              <a:lnSpc>
                <a:spcPct val="115000"/>
              </a:lnSpc>
              <a:spcBef>
                <a:spcPts val="1000"/>
              </a:spcBef>
              <a:spcAft>
                <a:spcPts val="0"/>
              </a:spcAft>
              <a:buNone/>
            </a:pPr>
            <a:r>
              <a:rPr b="1" lang="en-US" sz="1400">
                <a:solidFill>
                  <a:srgbClr val="FFFFFF"/>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138" name="Google Shape;138;p9"/>
          <p:cNvSpPr/>
          <p:nvPr/>
        </p:nvSpPr>
        <p:spPr>
          <a:xfrm>
            <a:off x="788259" y="3610768"/>
            <a:ext cx="2886075" cy="345917"/>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241300" lvl="0" marL="342900" marR="0" rtl="0" algn="just">
              <a:lnSpc>
                <a:spcPct val="115000"/>
              </a:lnSpc>
              <a:spcBef>
                <a:spcPts val="0"/>
              </a:spcBef>
              <a:spcAft>
                <a:spcPts val="0"/>
              </a:spcAft>
              <a:buClr>
                <a:schemeClr val="dk1"/>
              </a:buClr>
              <a:buSzPts val="1600"/>
              <a:buFont typeface="Cambria"/>
              <a:buNone/>
            </a:pPr>
            <a:r>
              <a:t/>
            </a:r>
            <a:endParaRPr b="1" sz="1600">
              <a:solidFill>
                <a:srgbClr val="FFFFFF"/>
              </a:solidFill>
              <a:latin typeface="Book Antiqua"/>
              <a:ea typeface="Book Antiqua"/>
              <a:cs typeface="Book Antiqua"/>
              <a:sym typeface="Book Antiqua"/>
            </a:endParaRPr>
          </a:p>
          <a:p>
            <a:pPr indent="0" lvl="0" marL="0" marR="0" rtl="0" algn="just">
              <a:lnSpc>
                <a:spcPct val="115000"/>
              </a:lnSpc>
              <a:spcBef>
                <a:spcPts val="1000"/>
              </a:spcBef>
              <a:spcAft>
                <a:spcPts val="0"/>
              </a:spcAft>
              <a:buNone/>
            </a:pPr>
            <a:r>
              <a:rPr b="1" lang="en-US" sz="1600">
                <a:solidFill>
                  <a:srgbClr val="FFFFFF"/>
                </a:solidFill>
                <a:latin typeface="Book Antiqua"/>
                <a:ea typeface="Book Antiqua"/>
                <a:cs typeface="Book Antiqua"/>
                <a:sym typeface="Book Antiqua"/>
              </a:rPr>
              <a:t>3.Therapeutic Listening</a:t>
            </a:r>
            <a:endParaRPr sz="1400">
              <a:solidFill>
                <a:schemeClr val="lt1"/>
              </a:solidFill>
              <a:latin typeface="Calibri"/>
              <a:ea typeface="Calibri"/>
              <a:cs typeface="Calibri"/>
              <a:sym typeface="Calibri"/>
            </a:endParaRPr>
          </a:p>
          <a:p>
            <a:pPr indent="0" lvl="0" marL="0" marR="0" rtl="0" algn="ctr">
              <a:lnSpc>
                <a:spcPct val="115000"/>
              </a:lnSpc>
              <a:spcBef>
                <a:spcPts val="1000"/>
              </a:spcBef>
              <a:spcAft>
                <a:spcPts val="0"/>
              </a:spcAft>
              <a:buNone/>
            </a:pPr>
            <a:r>
              <a:rPr b="1" lang="en-US" sz="1400">
                <a:solidFill>
                  <a:srgbClr val="FFFFFF"/>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139" name="Google Shape;139;p9"/>
          <p:cNvSpPr/>
          <p:nvPr/>
        </p:nvSpPr>
        <p:spPr>
          <a:xfrm>
            <a:off x="828675" y="4323440"/>
            <a:ext cx="2877692" cy="442870"/>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None/>
            </a:pPr>
            <a:r>
              <a:t/>
            </a:r>
            <a:endParaRPr b="1" sz="1600">
              <a:solidFill>
                <a:srgbClr val="FFFFFF"/>
              </a:solidFill>
              <a:latin typeface="Book Antiqua"/>
              <a:ea typeface="Book Antiqua"/>
              <a:cs typeface="Book Antiqua"/>
              <a:sym typeface="Book Antiqua"/>
            </a:endParaRPr>
          </a:p>
          <a:p>
            <a:pPr indent="0" lvl="0" marL="0" marR="0" rtl="0" algn="just">
              <a:lnSpc>
                <a:spcPct val="115000"/>
              </a:lnSpc>
              <a:spcBef>
                <a:spcPts val="1000"/>
              </a:spcBef>
              <a:spcAft>
                <a:spcPts val="0"/>
              </a:spcAft>
              <a:buNone/>
            </a:pPr>
            <a:r>
              <a:rPr b="1" lang="en-US" sz="1600">
                <a:solidFill>
                  <a:srgbClr val="FFFFFF"/>
                </a:solidFill>
                <a:latin typeface="Book Antiqua"/>
                <a:ea typeface="Book Antiqua"/>
                <a:cs typeface="Book Antiqua"/>
                <a:sym typeface="Book Antiqua"/>
              </a:rPr>
              <a:t>4. Critical Listening </a:t>
            </a:r>
            <a:endParaRPr sz="1400">
              <a:solidFill>
                <a:schemeClr val="lt1"/>
              </a:solidFill>
              <a:latin typeface="Calibri"/>
              <a:ea typeface="Calibri"/>
              <a:cs typeface="Calibri"/>
              <a:sym typeface="Calibri"/>
            </a:endParaRPr>
          </a:p>
          <a:p>
            <a:pPr indent="0" lvl="0" marL="0" marR="0" rtl="0" algn="ctr">
              <a:lnSpc>
                <a:spcPct val="115000"/>
              </a:lnSpc>
              <a:spcBef>
                <a:spcPts val="1000"/>
              </a:spcBef>
              <a:spcAft>
                <a:spcPts val="0"/>
              </a:spcAft>
              <a:buNone/>
            </a:pPr>
            <a:r>
              <a:rPr b="1" lang="en-US" sz="1400">
                <a:solidFill>
                  <a:srgbClr val="FFFFFF"/>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140" name="Google Shape;140;p9"/>
          <p:cNvSpPr/>
          <p:nvPr/>
        </p:nvSpPr>
        <p:spPr>
          <a:xfrm>
            <a:off x="788259" y="5203825"/>
            <a:ext cx="2886075" cy="457200"/>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None/>
            </a:pPr>
            <a:r>
              <a:t/>
            </a:r>
            <a:endParaRPr b="1" sz="1600">
              <a:solidFill>
                <a:srgbClr val="FFFFFF"/>
              </a:solidFill>
              <a:latin typeface="Book Antiqua"/>
              <a:ea typeface="Book Antiqua"/>
              <a:cs typeface="Book Antiqua"/>
              <a:sym typeface="Book Antiqua"/>
            </a:endParaRPr>
          </a:p>
          <a:p>
            <a:pPr indent="0" lvl="0" marL="0" marR="0" rtl="0" algn="just">
              <a:lnSpc>
                <a:spcPct val="115000"/>
              </a:lnSpc>
              <a:spcBef>
                <a:spcPts val="1000"/>
              </a:spcBef>
              <a:spcAft>
                <a:spcPts val="0"/>
              </a:spcAft>
              <a:buNone/>
            </a:pPr>
            <a:r>
              <a:rPr b="1" lang="en-US" sz="1600">
                <a:solidFill>
                  <a:srgbClr val="FFFFFF"/>
                </a:solidFill>
                <a:latin typeface="Book Antiqua"/>
                <a:ea typeface="Book Antiqua"/>
                <a:cs typeface="Book Antiqua"/>
                <a:sym typeface="Book Antiqua"/>
              </a:rPr>
              <a:t>5. Appreciative Listening.</a:t>
            </a:r>
            <a:endParaRPr sz="1400">
              <a:solidFill>
                <a:schemeClr val="lt1"/>
              </a:solidFill>
              <a:latin typeface="Calibri"/>
              <a:ea typeface="Calibri"/>
              <a:cs typeface="Calibri"/>
              <a:sym typeface="Calibri"/>
            </a:endParaRPr>
          </a:p>
          <a:p>
            <a:pPr indent="0" lvl="0" marL="0" marR="0" rtl="0" algn="ctr">
              <a:lnSpc>
                <a:spcPct val="115000"/>
              </a:lnSpc>
              <a:spcBef>
                <a:spcPts val="1000"/>
              </a:spcBef>
              <a:spcAft>
                <a:spcPts val="0"/>
              </a:spcAft>
              <a:buNone/>
            </a:pPr>
            <a:r>
              <a:rPr b="1" lang="en-US" sz="1400">
                <a:solidFill>
                  <a:srgbClr val="FFFFFF"/>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141" name="Google Shape;141;p9"/>
          <p:cNvSpPr/>
          <p:nvPr/>
        </p:nvSpPr>
        <p:spPr>
          <a:xfrm>
            <a:off x="801242" y="6143338"/>
            <a:ext cx="2905125" cy="404599"/>
          </a:xfrm>
          <a:prstGeom prst="round2SameRect">
            <a:avLst>
              <a:gd fmla="val 16667" name="adj1"/>
              <a:gd fmla="val 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None/>
            </a:pPr>
            <a:r>
              <a:t/>
            </a:r>
            <a:endParaRPr b="1" sz="1600">
              <a:solidFill>
                <a:srgbClr val="FFFFFF"/>
              </a:solidFill>
              <a:latin typeface="Book Antiqua"/>
              <a:ea typeface="Book Antiqua"/>
              <a:cs typeface="Book Antiqua"/>
              <a:sym typeface="Book Antiqua"/>
            </a:endParaRPr>
          </a:p>
          <a:p>
            <a:pPr indent="0" lvl="0" marL="0" marR="0" rtl="0" algn="just">
              <a:lnSpc>
                <a:spcPct val="115000"/>
              </a:lnSpc>
              <a:spcBef>
                <a:spcPts val="1000"/>
              </a:spcBef>
              <a:spcAft>
                <a:spcPts val="0"/>
              </a:spcAft>
              <a:buNone/>
            </a:pPr>
            <a:r>
              <a:rPr b="1" lang="en-US" sz="1600">
                <a:solidFill>
                  <a:srgbClr val="FFFFFF"/>
                </a:solidFill>
                <a:latin typeface="Book Antiqua"/>
                <a:ea typeface="Book Antiqua"/>
                <a:cs typeface="Book Antiqua"/>
                <a:sym typeface="Book Antiqua"/>
              </a:rPr>
              <a:t>6.Empathetic Listening.</a:t>
            </a:r>
            <a:endParaRPr sz="1400">
              <a:solidFill>
                <a:schemeClr val="lt1"/>
              </a:solidFill>
              <a:latin typeface="Calibri"/>
              <a:ea typeface="Calibri"/>
              <a:cs typeface="Calibri"/>
              <a:sym typeface="Calibri"/>
            </a:endParaRPr>
          </a:p>
          <a:p>
            <a:pPr indent="0" lvl="0" marL="0" marR="0" rtl="0" algn="ctr">
              <a:lnSpc>
                <a:spcPct val="115000"/>
              </a:lnSpc>
              <a:spcBef>
                <a:spcPts val="1000"/>
              </a:spcBef>
              <a:spcAft>
                <a:spcPts val="0"/>
              </a:spcAft>
              <a:buNone/>
            </a:pPr>
            <a:r>
              <a:rPr b="1" lang="en-US" sz="1400">
                <a:solidFill>
                  <a:srgbClr val="FFFFFF"/>
                </a:solidFill>
                <a:latin typeface="Calibri"/>
                <a:ea typeface="Calibri"/>
                <a:cs typeface="Calibri"/>
                <a:sym typeface="Calibri"/>
              </a:rPr>
              <a:t> </a:t>
            </a:r>
            <a:endParaRPr sz="1400">
              <a:solidFill>
                <a:schemeClr val="lt1"/>
              </a:solidFill>
              <a:latin typeface="Calibri"/>
              <a:ea typeface="Calibri"/>
              <a:cs typeface="Calibri"/>
              <a:sym typeface="Calibri"/>
            </a:endParaRPr>
          </a:p>
        </p:txBody>
      </p:sp>
      <p:sp>
        <p:nvSpPr>
          <p:cNvPr id="142" name="Google Shape;142;p9"/>
          <p:cNvSpPr/>
          <p:nvPr/>
        </p:nvSpPr>
        <p:spPr>
          <a:xfrm rot="5400000">
            <a:off x="-1845856" y="4218531"/>
            <a:ext cx="4340677" cy="318136"/>
          </a:xfrm>
          <a:prstGeom prst="leftRightUpArrow">
            <a:avLst>
              <a:gd fmla="val 25000" name="adj1"/>
              <a:gd fmla="val 25000" name="adj2"/>
              <a:gd fmla="val 25000" name="adj3"/>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43" name="Google Shape;143;p9"/>
          <p:cNvSpPr/>
          <p:nvPr/>
        </p:nvSpPr>
        <p:spPr>
          <a:xfrm rot="5400000">
            <a:off x="1588770" y="1941195"/>
            <a:ext cx="233680" cy="152400"/>
          </a:xfrm>
          <a:prstGeom prst="rightArrow">
            <a:avLst>
              <a:gd fmla="val 50000" name="adj1"/>
              <a:gd fmla="val 5000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44" name="Google Shape;144;p9"/>
          <p:cNvSpPr/>
          <p:nvPr/>
        </p:nvSpPr>
        <p:spPr>
          <a:xfrm>
            <a:off x="294898" y="2269877"/>
            <a:ext cx="333375" cy="152400"/>
          </a:xfrm>
          <a:prstGeom prst="rightArrow">
            <a:avLst>
              <a:gd fmla="val 50000" name="adj1"/>
              <a:gd fmla="val 5000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45" name="Google Shape;145;p9"/>
          <p:cNvSpPr/>
          <p:nvPr/>
        </p:nvSpPr>
        <p:spPr>
          <a:xfrm>
            <a:off x="265826" y="3045536"/>
            <a:ext cx="333375" cy="152400"/>
          </a:xfrm>
          <a:prstGeom prst="rightArrow">
            <a:avLst>
              <a:gd fmla="val 50000" name="adj1"/>
              <a:gd fmla="val 5000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46" name="Google Shape;146;p9"/>
          <p:cNvSpPr/>
          <p:nvPr/>
        </p:nvSpPr>
        <p:spPr>
          <a:xfrm>
            <a:off x="316314" y="3683701"/>
            <a:ext cx="333375" cy="152400"/>
          </a:xfrm>
          <a:prstGeom prst="rightArrow">
            <a:avLst>
              <a:gd fmla="val 50000" name="adj1"/>
              <a:gd fmla="val 5000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47" name="Google Shape;147;p9"/>
          <p:cNvSpPr/>
          <p:nvPr/>
        </p:nvSpPr>
        <p:spPr>
          <a:xfrm>
            <a:off x="316863" y="5356225"/>
            <a:ext cx="333375" cy="152400"/>
          </a:xfrm>
          <a:prstGeom prst="rightArrow">
            <a:avLst>
              <a:gd fmla="val 50000" name="adj1"/>
              <a:gd fmla="val 5000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48" name="Google Shape;148;p9"/>
          <p:cNvSpPr/>
          <p:nvPr/>
        </p:nvSpPr>
        <p:spPr>
          <a:xfrm>
            <a:off x="287242" y="6269437"/>
            <a:ext cx="333375" cy="152400"/>
          </a:xfrm>
          <a:prstGeom prst="rightArrow">
            <a:avLst>
              <a:gd fmla="val 50000" name="adj1"/>
              <a:gd fmla="val 50000" name="adj2"/>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2020-04-13T07:15:54Z</dcterms:created>
  <dc:creator>Windows User</dc:creator>
</cp:coreProperties>
</file>