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sldIdLst>
    <p:sldId id="294" r:id="rId2"/>
    <p:sldId id="709" r:id="rId3"/>
    <p:sldId id="694" r:id="rId4"/>
    <p:sldId id="695" r:id="rId5"/>
    <p:sldId id="705" r:id="rId6"/>
    <p:sldId id="708" r:id="rId7"/>
    <p:sldId id="696" r:id="rId8"/>
    <p:sldId id="697" r:id="rId9"/>
    <p:sldId id="559" r:id="rId10"/>
    <p:sldId id="588" r:id="rId11"/>
    <p:sldId id="558" r:id="rId12"/>
    <p:sldId id="563" r:id="rId13"/>
    <p:sldId id="572" r:id="rId14"/>
    <p:sldId id="573" r:id="rId15"/>
    <p:sldId id="698" r:id="rId16"/>
    <p:sldId id="699" r:id="rId17"/>
    <p:sldId id="700" r:id="rId18"/>
    <p:sldId id="701" r:id="rId19"/>
    <p:sldId id="702" r:id="rId20"/>
    <p:sldId id="7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0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8CBB-CEDD-4CEA-9FEA-37459371535F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013DF-AE89-44BA-9667-20A12D4C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3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87E85CA-4B98-41F2-8B34-0702C1A6772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04F621-BF53-4D08-8CA0-F6A93CDAAB8A}" type="datetimeFigureOut">
              <a:rPr lang="en-IN" smtClean="0"/>
              <a:t>03-03-2023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0082" y="-216403"/>
            <a:ext cx="8238342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rgbClr val="0E101A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UNIT V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Professional Communication skills at Workplace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ntra-interpersonal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Communication skills at workplace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ignificance of non-verbal communication 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Group Discussion-</a:t>
            </a:r>
            <a:r>
              <a:rPr lang="en-US" sz="32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Strategies for effective GD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rgbClr val="0E101A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Presentation skills- </a:t>
            </a:r>
            <a:r>
              <a:rPr lang="en-US" sz="32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trategies for effective Presentation skills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rgbClr val="0E101A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nterview Skills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6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4624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Objectives of Presentation: </a:t>
            </a:r>
          </a:p>
          <a:p>
            <a:pPr algn="ctr"/>
            <a:endParaRPr lang="en-US" sz="4000" b="1" dirty="0">
              <a:solidFill>
                <a:srgbClr val="FF0000"/>
              </a:solidFill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4000" dirty="0"/>
              <a:t>To provide information.</a:t>
            </a:r>
            <a:endParaRPr lang="en-IN" sz="40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4000" dirty="0"/>
              <a:t>To teaching a lesson. </a:t>
            </a:r>
            <a:endParaRPr lang="en-IN" sz="40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4000" dirty="0"/>
              <a:t>To sell a product, service or strategy.</a:t>
            </a:r>
            <a:endParaRPr lang="en-IN" sz="40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4000" dirty="0"/>
              <a:t>To obtain a decisions.</a:t>
            </a:r>
            <a:endParaRPr lang="en-IN" sz="40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4000" dirty="0"/>
              <a:t>To solve a problem.</a:t>
            </a:r>
          </a:p>
        </p:txBody>
      </p:sp>
    </p:spTree>
    <p:extLst>
      <p:ext uri="{BB962C8B-B14F-4D97-AF65-F5344CB8AC3E}">
        <p14:creationId xmlns:p14="http://schemas.microsoft.com/office/powerpoint/2010/main" val="107138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88640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rgbClr val="FF0000"/>
                </a:solidFill>
              </a:rPr>
              <a:t>Components of effective Presentation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857250" lvl="0" indent="-857250">
              <a:buAutoNum type="romanLcParenR"/>
            </a:pPr>
            <a:r>
              <a:rPr lang="en-US" sz="3600" dirty="0"/>
              <a:t>Defining purpose</a:t>
            </a:r>
          </a:p>
          <a:p>
            <a:pPr marL="857250" lvl="0" indent="-857250">
              <a:buAutoNum type="romanLcParenR"/>
            </a:pPr>
            <a:r>
              <a:rPr lang="en-US" sz="3600" dirty="0"/>
              <a:t>Analysis of audience and location</a:t>
            </a:r>
          </a:p>
          <a:p>
            <a:pPr marL="857250" lvl="0" indent="-857250">
              <a:buAutoNum type="romanLcParenR"/>
            </a:pPr>
            <a:r>
              <a:rPr lang="en-US" sz="3600" dirty="0"/>
              <a:t>Organizing contents-</a:t>
            </a:r>
            <a:r>
              <a:rPr lang="en-US" sz="3600" b="1" dirty="0"/>
              <a:t> </a:t>
            </a:r>
          </a:p>
          <a:p>
            <a:pPr lvl="0"/>
            <a:r>
              <a:rPr lang="en-US" sz="3600" b="1" dirty="0"/>
              <a:t>        1. Introduction  2. Body  3. Conclusion</a:t>
            </a:r>
            <a:br>
              <a:rPr lang="en-US" sz="3600" dirty="0"/>
            </a:br>
            <a:r>
              <a:rPr lang="en-US" sz="3600" dirty="0"/>
              <a:t>(iv) Preparing an outline of the presentation</a:t>
            </a:r>
            <a:br>
              <a:rPr lang="en-US" sz="3600" dirty="0"/>
            </a:br>
            <a:r>
              <a:rPr lang="en-US" sz="3600" dirty="0"/>
              <a:t>(v) Visual aids</a:t>
            </a:r>
            <a:br>
              <a:rPr lang="en-US" sz="3600" dirty="0"/>
            </a:br>
            <a:r>
              <a:rPr lang="en-US" sz="3600" dirty="0"/>
              <a:t>(vi) Nuances of delivery-</a:t>
            </a:r>
          </a:p>
          <a:p>
            <a:pPr lvl="0"/>
            <a:r>
              <a:rPr lang="en-US" sz="3600" b="1" dirty="0"/>
              <a:t> Extemporaneous, Manuscript</a:t>
            </a:r>
            <a:br>
              <a:rPr lang="en-US" sz="3600" dirty="0"/>
            </a:br>
            <a:r>
              <a:rPr lang="en-US" sz="3600" dirty="0"/>
              <a:t>(vii) Body language and effective presentation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116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784887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Answer the following questions by choosing correct options giving below.</a:t>
            </a:r>
            <a:endParaRPr lang="en-IN" sz="2000" dirty="0"/>
          </a:p>
          <a:p>
            <a:r>
              <a:rPr lang="en-US" sz="2000" b="1" dirty="0"/>
              <a:t> </a:t>
            </a:r>
            <a:endParaRPr lang="en-IN" sz="2000" dirty="0"/>
          </a:p>
          <a:p>
            <a:pPr lvl="0"/>
            <a:r>
              <a:rPr lang="en-US" sz="2000" b="1" dirty="0"/>
              <a:t>1. Body language can make or break a speech.</a:t>
            </a:r>
            <a:endParaRPr lang="en-IN" sz="2000" dirty="0"/>
          </a:p>
          <a:p>
            <a:r>
              <a:rPr lang="en-US" sz="2000" dirty="0"/>
              <a:t>a) True		b) False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sz="2000" b="1" dirty="0"/>
              <a:t>2. Which of these is the study and classification of speech sounds?</a:t>
            </a:r>
            <a:endParaRPr lang="en-IN" sz="2000" dirty="0"/>
          </a:p>
          <a:p>
            <a:r>
              <a:rPr lang="en-US" sz="2000" dirty="0"/>
              <a:t>a) Gestures	b) Speech style</a:t>
            </a:r>
            <a:endParaRPr lang="en-IN" sz="2000" dirty="0"/>
          </a:p>
          <a:p>
            <a:r>
              <a:rPr lang="en-US" sz="2000" dirty="0"/>
              <a:t>c) Phonetics	d) Spoof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sz="2000" b="1" dirty="0"/>
              <a:t>3. Which of these is not an element of the speaking technique?</a:t>
            </a:r>
            <a:endParaRPr lang="en-IN" sz="2000" dirty="0"/>
          </a:p>
          <a:p>
            <a:r>
              <a:rPr lang="en-US" sz="2000" dirty="0"/>
              <a:t>a) Voice quality	b) Word stress</a:t>
            </a:r>
            <a:endParaRPr lang="en-IN" sz="2000" dirty="0"/>
          </a:p>
          <a:p>
            <a:r>
              <a:rPr lang="en-US" sz="2000" dirty="0"/>
              <a:t>c) Appearance	d) correct tones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sz="2000" b="1" dirty="0"/>
              <a:t>4. Which of these means giving emphasis to a syllable?</a:t>
            </a:r>
            <a:endParaRPr lang="en-IN" sz="2000" dirty="0"/>
          </a:p>
          <a:p>
            <a:r>
              <a:rPr lang="en-US" sz="2000" dirty="0"/>
              <a:t>a) Voice quality	b) Word stress</a:t>
            </a:r>
            <a:endParaRPr lang="en-IN" sz="2000" dirty="0"/>
          </a:p>
          <a:p>
            <a:r>
              <a:rPr lang="en-US" sz="2000" dirty="0"/>
              <a:t>c) Tone		d) Message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sz="2000" b="1" dirty="0"/>
              <a:t>5.Which of these factors is not involved in the determination of correct tone?</a:t>
            </a:r>
            <a:endParaRPr lang="en-IN" sz="2000" dirty="0"/>
          </a:p>
          <a:p>
            <a:r>
              <a:rPr lang="en-US" sz="2000" dirty="0"/>
              <a:t>a) Pitch		b) Dressing style</a:t>
            </a:r>
            <a:endParaRPr lang="en-IN" sz="2000" dirty="0"/>
          </a:p>
          <a:p>
            <a:r>
              <a:rPr lang="en-US" sz="2000" dirty="0"/>
              <a:t>c) Quality	d) Strength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263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6" y="116632"/>
            <a:ext cx="805309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6. Which of these is not a type of tone?</a:t>
            </a:r>
            <a:endParaRPr lang="en-IN" sz="2400" dirty="0"/>
          </a:p>
          <a:p>
            <a:r>
              <a:rPr lang="en-US" sz="2400" dirty="0"/>
              <a:t>a) Urgent tone		b) Serious tone</a:t>
            </a:r>
            <a:endParaRPr lang="en-IN" sz="2400" dirty="0"/>
          </a:p>
          <a:p>
            <a:r>
              <a:rPr lang="en-US" sz="2400" dirty="0"/>
              <a:t>c) Restrained tone	d) Jumping tone</a:t>
            </a:r>
            <a:endParaRPr lang="en-IN" sz="2400" dirty="0"/>
          </a:p>
          <a:p>
            <a:pPr lvl="0"/>
            <a:r>
              <a:rPr lang="en-US" sz="2400" b="1" dirty="0"/>
              <a:t>7. Which of these tones represent thoughtfulness?</a:t>
            </a:r>
            <a:endParaRPr lang="en-IN" sz="2400" dirty="0"/>
          </a:p>
          <a:p>
            <a:r>
              <a:rPr lang="en-US" sz="2400" dirty="0"/>
              <a:t>a) Serious tone	b) Urgent tone</a:t>
            </a:r>
            <a:endParaRPr lang="en-IN" sz="2400" dirty="0"/>
          </a:p>
          <a:p>
            <a:r>
              <a:rPr lang="en-US" sz="2400" dirty="0"/>
              <a:t>c) Happy tone		d) Outraged tone</a:t>
            </a:r>
            <a:endParaRPr lang="en-IN" sz="2400" dirty="0"/>
          </a:p>
          <a:p>
            <a:r>
              <a:rPr lang="en-US" sz="2400" dirty="0"/>
              <a:t> </a:t>
            </a:r>
            <a:endParaRPr lang="en-IN" sz="2400" dirty="0"/>
          </a:p>
          <a:p>
            <a:pPr lvl="0"/>
            <a:r>
              <a:rPr lang="en-US" sz="2400" b="1" dirty="0"/>
              <a:t>8. Which of these tones is an unemotional tone?</a:t>
            </a:r>
            <a:endParaRPr lang="en-IN" sz="2400" dirty="0"/>
          </a:p>
          <a:p>
            <a:r>
              <a:rPr lang="en-US" sz="2400" dirty="0"/>
              <a:t>a) Happy tone		b) Outraged tone</a:t>
            </a:r>
            <a:endParaRPr lang="en-IN" sz="2400" dirty="0"/>
          </a:p>
          <a:p>
            <a:r>
              <a:rPr lang="en-US" sz="2400" dirty="0"/>
              <a:t>c) Restrained tone	d) Humorous tone</a:t>
            </a:r>
            <a:endParaRPr lang="en-IN" sz="2400" dirty="0"/>
          </a:p>
          <a:p>
            <a:pPr lvl="0"/>
            <a:r>
              <a:rPr lang="en-US" sz="2400" b="1" u="sng" dirty="0"/>
              <a:t> 9. 	</a:t>
            </a:r>
            <a:r>
              <a:rPr lang="en-US" sz="2400" b="1" dirty="0"/>
              <a:t>tone is used when speaker wants to bring about a good impression of her life.</a:t>
            </a:r>
            <a:endParaRPr lang="en-IN" sz="2400" dirty="0"/>
          </a:p>
          <a:p>
            <a:r>
              <a:rPr lang="en-US" sz="2400" dirty="0"/>
              <a:t>a) Outraged		b) Reflective</a:t>
            </a:r>
            <a:endParaRPr lang="en-IN" sz="2400" dirty="0"/>
          </a:p>
          <a:p>
            <a:r>
              <a:rPr lang="en-US" sz="2400" dirty="0"/>
              <a:t>c) Restrained		d) Urgent</a:t>
            </a:r>
            <a:endParaRPr lang="en-IN" sz="2400" dirty="0"/>
          </a:p>
          <a:p>
            <a:r>
              <a:rPr lang="en-US" sz="2400" dirty="0"/>
              <a:t> </a:t>
            </a:r>
            <a:endParaRPr lang="en-IN" sz="2400" dirty="0"/>
          </a:p>
          <a:p>
            <a:pPr lvl="0"/>
            <a:r>
              <a:rPr lang="en-US" sz="2400" b="1" dirty="0"/>
              <a:t>10. Which of these tones is used to express contentment?</a:t>
            </a:r>
            <a:endParaRPr lang="en-IN" sz="2400" dirty="0"/>
          </a:p>
          <a:p>
            <a:r>
              <a:rPr lang="en-US" sz="2400" dirty="0"/>
              <a:t>a) Serious tone	b) Happy tone</a:t>
            </a:r>
            <a:endParaRPr lang="en-IN" sz="2400" dirty="0"/>
          </a:p>
          <a:p>
            <a:r>
              <a:rPr lang="en-US" sz="2400" dirty="0"/>
              <a:t>c) Outraged tone	d) Urgent tone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081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60648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Answer</a:t>
            </a:r>
            <a:endParaRPr lang="en-IN" sz="3600" dirty="0"/>
          </a:p>
          <a:p>
            <a:r>
              <a:rPr lang="en-US" sz="3600" dirty="0"/>
              <a:t>1.A. True 	</a:t>
            </a:r>
          </a:p>
          <a:p>
            <a:r>
              <a:rPr lang="en-US" sz="3600" dirty="0"/>
              <a:t>2.C. Phonetics	</a:t>
            </a:r>
          </a:p>
          <a:p>
            <a:r>
              <a:rPr lang="en-US" sz="3600" dirty="0"/>
              <a:t>3.C. Appearance 	</a:t>
            </a:r>
          </a:p>
          <a:p>
            <a:r>
              <a:rPr lang="en-US" sz="3600" dirty="0"/>
              <a:t>4.B. Word stress</a:t>
            </a:r>
          </a:p>
          <a:p>
            <a:r>
              <a:rPr lang="en-US" sz="3600" dirty="0"/>
              <a:t>5.B. Dressing style	</a:t>
            </a:r>
          </a:p>
          <a:p>
            <a:r>
              <a:rPr lang="en-US" sz="3600" dirty="0"/>
              <a:t>6.D. Jumping tone	</a:t>
            </a:r>
          </a:p>
          <a:p>
            <a:r>
              <a:rPr lang="en-US" sz="3600" dirty="0"/>
              <a:t>7.A. Serious tone 	</a:t>
            </a:r>
          </a:p>
          <a:p>
            <a:r>
              <a:rPr lang="en-US" sz="3600" dirty="0"/>
              <a:t>8.C. Restrained tone	</a:t>
            </a:r>
          </a:p>
          <a:p>
            <a:r>
              <a:rPr lang="en-US" sz="3600" dirty="0"/>
              <a:t>9.B. Reflective	</a:t>
            </a:r>
          </a:p>
          <a:p>
            <a:r>
              <a:rPr lang="en-US" sz="3600" dirty="0"/>
              <a:t>10.B. Happy tone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9582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Interview skills</a:t>
            </a:r>
            <a:br>
              <a:rPr 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24744"/>
            <a:ext cx="8316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IN" sz="2400" dirty="0">
                <a:latin typeface="Arial Rounded MT Bold" panose="020F0704030504030204" pitchFamily="34" charset="0"/>
              </a:rPr>
              <a:t>The word </a:t>
            </a:r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interview</a:t>
            </a:r>
            <a:r>
              <a:rPr lang="en-IN" sz="2400" dirty="0">
                <a:latin typeface="Arial Rounded MT Bold" panose="020F0704030504030204" pitchFamily="34" charset="0"/>
              </a:rPr>
              <a:t> comes from Latin and middle French words meaning to </a:t>
            </a:r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“see between” </a:t>
            </a:r>
            <a:r>
              <a:rPr lang="en-IN" sz="2400" dirty="0">
                <a:latin typeface="Arial Rounded MT Bold" panose="020F0704030504030204" pitchFamily="34" charset="0"/>
              </a:rPr>
              <a:t>or </a:t>
            </a:r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“see each other”. </a:t>
            </a:r>
            <a:r>
              <a:rPr lang="en-IN" sz="2400" dirty="0">
                <a:latin typeface="Arial Rounded MT Bold" panose="020F0704030504030204" pitchFamily="34" charset="0"/>
              </a:rPr>
              <a:t>Generally, an interview means a private meeting between people when questions are asked and answered</a:t>
            </a:r>
          </a:p>
          <a:p>
            <a:r>
              <a:rPr lang="en-IE" sz="2800" dirty="0">
                <a:latin typeface="Arial Rounded MT Bold" panose="020F0704030504030204" pitchFamily="34" charset="0"/>
              </a:rPr>
              <a:t>Interview = A meeting with an objective.</a:t>
            </a:r>
          </a:p>
          <a:p>
            <a:r>
              <a:rPr lang="en-IE" sz="2800" dirty="0">
                <a:latin typeface="Arial Rounded MT Bold" panose="020F0704030504030204" pitchFamily="34" charset="0"/>
              </a:rPr>
              <a:t>Employer’s objective is to find the best person for the job. </a:t>
            </a:r>
          </a:p>
          <a:p>
            <a:r>
              <a:rPr lang="en-IE" sz="2400" dirty="0">
                <a:latin typeface="Arial Rounded MT Bold" panose="020F0704030504030204" pitchFamily="34" charset="0"/>
              </a:rPr>
              <a:t>Employer: reviews candidate’s experience and abilities</a:t>
            </a:r>
          </a:p>
          <a:p>
            <a:pPr lvl="2"/>
            <a:r>
              <a:rPr lang="en-IE" sz="2000" i="1" dirty="0">
                <a:latin typeface="Arial Rounded MT Bold" panose="020F0704030504030204" pitchFamily="34" charset="0"/>
              </a:rPr>
              <a:t>Can you do the job?  (skills, abilities, qualifications)</a:t>
            </a:r>
          </a:p>
          <a:p>
            <a:pPr lvl="2"/>
            <a:r>
              <a:rPr lang="en-IE" sz="2000" i="1" dirty="0">
                <a:latin typeface="Arial Rounded MT Bold" panose="020F0704030504030204" pitchFamily="34" charset="0"/>
              </a:rPr>
              <a:t>Will you do the job?  (interest, attitude &amp; motivation)</a:t>
            </a:r>
          </a:p>
          <a:p>
            <a:pPr lvl="2"/>
            <a:r>
              <a:rPr lang="en-IE" sz="2000" i="1" dirty="0">
                <a:latin typeface="Arial Rounded MT Bold" panose="020F0704030504030204" pitchFamily="34" charset="0"/>
              </a:rPr>
              <a:t>How will you fit into the organisation? (personality)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0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1196752"/>
            <a:ext cx="8352928" cy="5472608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IN" dirty="0">
                <a:latin typeface="Arial Rounded MT Bold" panose="020F0704030504030204" pitchFamily="34" charset="0"/>
              </a:rPr>
              <a:t>In the selection process, interview serves the following:</a:t>
            </a:r>
          </a:p>
          <a:p>
            <a:pPr algn="just"/>
            <a:endParaRPr lang="en-IN" dirty="0">
              <a:latin typeface="Arial Rounded MT Bold" panose="020F0704030504030204" pitchFamily="34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Verifies the information </a:t>
            </a:r>
            <a:r>
              <a:rPr lang="en-IN" dirty="0">
                <a:latin typeface="Arial Rounded MT Bold" panose="020F0704030504030204" pitchFamily="34" charset="0"/>
              </a:rPr>
              <a:t>obtained through application form and tests.</a:t>
            </a:r>
          </a:p>
          <a:p>
            <a:pPr algn="just"/>
            <a:endParaRPr lang="en-IN" dirty="0">
              <a:latin typeface="Arial Rounded MT Bold" panose="020F0704030504030204" pitchFamily="34" charset="0"/>
            </a:endParaRPr>
          </a:p>
          <a:p>
            <a:pPr algn="just"/>
            <a:r>
              <a:rPr lang="en-IN" dirty="0">
                <a:latin typeface="Arial Rounded MT Bold" panose="020F0704030504030204" pitchFamily="34" charset="0"/>
              </a:rPr>
              <a:t>Helps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obtain additional information </a:t>
            </a:r>
            <a:r>
              <a:rPr lang="en-IN" dirty="0">
                <a:latin typeface="Arial Rounded MT Bold" panose="020F0704030504030204" pitchFamily="34" charset="0"/>
              </a:rPr>
              <a:t>from the applicant otherwise not available.</a:t>
            </a:r>
          </a:p>
          <a:p>
            <a:pPr algn="just"/>
            <a:endParaRPr lang="en-IN" dirty="0">
              <a:latin typeface="Arial Rounded MT Bold" panose="020F0704030504030204" pitchFamily="34" charset="0"/>
            </a:endParaRPr>
          </a:p>
          <a:p>
            <a:pPr algn="just"/>
            <a:r>
              <a:rPr lang="en-IN" dirty="0">
                <a:latin typeface="Arial Rounded MT Bold" panose="020F0704030504030204" pitchFamily="34" charset="0"/>
              </a:rPr>
              <a:t>Gives the candidate necessary facts and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information about the job and the organisation.</a:t>
            </a:r>
          </a:p>
          <a:p>
            <a:pPr algn="just"/>
            <a:endParaRPr lang="en-IN" dirty="0">
              <a:latin typeface="Arial Rounded MT Bold" panose="020F0704030504030204" pitchFamily="34" charset="0"/>
            </a:endParaRPr>
          </a:p>
          <a:p>
            <a:pPr algn="just"/>
            <a:r>
              <a:rPr lang="en-IN" dirty="0">
                <a:latin typeface="Arial Rounded MT Bold" panose="020F0704030504030204" pitchFamily="34" charset="0"/>
              </a:rPr>
              <a:t>Helps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establish mutual understanding between the company and the candidate </a:t>
            </a:r>
            <a:r>
              <a:rPr lang="en-IN" dirty="0">
                <a:latin typeface="Arial Rounded MT Bold" panose="020F0704030504030204" pitchFamily="34" charset="0"/>
              </a:rPr>
              <a:t>and build the company’s image.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96" y="44624"/>
            <a:ext cx="5938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Objectives of Interview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5674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44624"/>
            <a:ext cx="6686128" cy="615603"/>
          </a:xfrm>
        </p:spPr>
        <p:txBody>
          <a:bodyPr/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</a:rPr>
              <a:t>Types of Interviews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052736"/>
            <a:ext cx="7416824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 Rounded MT Bold" panose="020F0704030504030204" pitchFamily="34" charset="0"/>
              </a:rPr>
              <a:t>Basic/traditional interview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Telephone interview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Group interview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Interview during a meal or social occasion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Serial interview</a:t>
            </a:r>
          </a:p>
        </p:txBody>
      </p:sp>
      <p:pic>
        <p:nvPicPr>
          <p:cNvPr id="4" name="Picture 4" descr="MCj02949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96" y="20960"/>
            <a:ext cx="1938008" cy="68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9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512" y="764704"/>
            <a:ext cx="8064896" cy="462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Icebreaker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Greetings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First Impressions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Small talk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Personal Qualifications and Interest in Position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Abilities, Skills, and Work Experience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Accomplishments and Activities</a:t>
            </a:r>
          </a:p>
          <a:p>
            <a:pPr marL="952500" lvl="1" indent="-495300"/>
            <a:r>
              <a:rPr lang="en-US" dirty="0">
                <a:latin typeface="Arial Rounded MT Bold" panose="020F0704030504030204" pitchFamily="34" charset="0"/>
              </a:rPr>
              <a:t>Goals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3. Organization and Position</a:t>
            </a:r>
          </a:p>
          <a:p>
            <a:pPr lvl="1"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Employer may test your knowledge of the company.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“Why do you want to work for this company?”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“What do you know about this department?”</a:t>
            </a:r>
          </a:p>
          <a:p>
            <a:pPr lvl="2">
              <a:buFont typeface="Wingdings" panose="05000000000000000000" pitchFamily="2" charset="2"/>
              <a:buNone/>
            </a:pPr>
            <a:endParaRPr lang="en-US" i="1" dirty="0">
              <a:latin typeface="Arial Rounded MT Bold" panose="020F070403050403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Other general questions regarding the company or the job.</a:t>
            </a:r>
          </a:p>
          <a:p>
            <a:pPr lvl="1">
              <a:buFontTx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	“What is your geographic preference?”</a:t>
            </a:r>
          </a:p>
          <a:p>
            <a:pPr lvl="1">
              <a:buFontTx/>
              <a:buNone/>
            </a:pPr>
            <a:r>
              <a:rPr lang="en-US" i="1" dirty="0">
                <a:latin typeface="Arial Rounded MT Bold" panose="020F0704030504030204" pitchFamily="34" charset="0"/>
              </a:rPr>
              <a:t>			“Are you willing to relocate?”</a:t>
            </a:r>
          </a:p>
          <a:p>
            <a:pPr marL="457200" lvl="1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6512" y="44624"/>
            <a:ext cx="8080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5 Stages  Interview Process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7241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112" y="44624"/>
            <a:ext cx="8342312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US" sz="2800" dirty="0">
                <a:latin typeface="Arial Rounded MT Bold" panose="020F0704030504030204" pitchFamily="34" charset="0"/>
              </a:rPr>
              <a:t>Candidate Questions</a:t>
            </a:r>
          </a:p>
          <a:p>
            <a:pPr marL="952500" lvl="1" indent="-495300"/>
            <a:r>
              <a:rPr lang="en-US" sz="2800" dirty="0">
                <a:latin typeface="Arial Rounded MT Bold" panose="020F0704030504030204" pitchFamily="34" charset="0"/>
              </a:rPr>
              <a:t>Your chance to ask questions about job</a:t>
            </a:r>
          </a:p>
          <a:p>
            <a:pPr marL="952500" lvl="1" indent="-495300">
              <a:buFont typeface="Arial" pitchFamily="34" charset="0"/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</a:t>
            </a:r>
            <a:r>
              <a:rPr lang="en-US" sz="2800" i="1" dirty="0">
                <a:latin typeface="Arial Rounded MT Bold" panose="020F0704030504030204" pitchFamily="34" charset="0"/>
              </a:rPr>
              <a:t>“What type of on the job training do you provide?”</a:t>
            </a:r>
          </a:p>
          <a:p>
            <a:pPr marL="952500" lvl="1" indent="-495300">
              <a:buFont typeface="Arial" pitchFamily="34" charset="0"/>
              <a:buNone/>
            </a:pPr>
            <a:r>
              <a:rPr lang="en-US" sz="2800" i="1" dirty="0">
                <a:latin typeface="Arial Rounded MT Bold" panose="020F0704030504030204" pitchFamily="34" charset="0"/>
              </a:rPr>
              <a:t>	“What makes your company different from its competitors?”</a:t>
            </a:r>
          </a:p>
          <a:p>
            <a:pPr marL="952500" lvl="1" indent="-495300">
              <a:buFont typeface="Arial" pitchFamily="34" charset="0"/>
              <a:buNone/>
            </a:pPr>
            <a:endParaRPr lang="en-US" sz="2800" i="1" dirty="0">
              <a:latin typeface="Arial Rounded MT Bold" panose="020F0704030504030204" pitchFamily="34" charset="0"/>
            </a:endParaRPr>
          </a:p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US" sz="2800" dirty="0">
                <a:latin typeface="Arial Rounded MT Bold" panose="020F0704030504030204" pitchFamily="34" charset="0"/>
              </a:rPr>
              <a:t>Close and Follow-Up</a:t>
            </a:r>
          </a:p>
          <a:p>
            <a:pPr marL="952500" lvl="1" indent="-495300"/>
            <a:r>
              <a:rPr lang="en-US" sz="2800" dirty="0">
                <a:latin typeface="Arial Rounded MT Bold" panose="020F0704030504030204" pitchFamily="34" charset="0"/>
              </a:rPr>
              <a:t>Find out who makes next move</a:t>
            </a:r>
          </a:p>
          <a:p>
            <a:pPr marL="952500" lvl="1" indent="-495300"/>
            <a:r>
              <a:rPr lang="en-US" sz="2800" dirty="0">
                <a:latin typeface="Arial Rounded MT Bold" panose="020F0704030504030204" pitchFamily="34" charset="0"/>
              </a:rPr>
              <a:t>Thank the interview for their time</a:t>
            </a:r>
          </a:p>
          <a:p>
            <a:pPr marL="952500" lvl="1" indent="-495300"/>
            <a:r>
              <a:rPr lang="en-US" sz="2800" dirty="0">
                <a:latin typeface="Arial Rounded MT Bold" panose="020F0704030504030204" pitchFamily="34" charset="0"/>
              </a:rPr>
              <a:t>Evaluate your performance</a:t>
            </a:r>
          </a:p>
          <a:p>
            <a:pPr marL="952500" lvl="1" indent="-495300"/>
            <a:r>
              <a:rPr lang="en-US" sz="2800" dirty="0">
                <a:latin typeface="Arial Rounded MT Bold" panose="020F0704030504030204" pitchFamily="34" charset="0"/>
              </a:rPr>
              <a:t>Send a thank you note within 24 hours</a:t>
            </a:r>
          </a:p>
          <a:p>
            <a:pPr marL="952500" lvl="1" indent="-495300">
              <a:buFont typeface="Arial" pitchFamily="34" charset="0"/>
              <a:buNone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ful Interpersonal Skill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6" y="908720"/>
            <a:ext cx="7807954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-2738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2400" b="1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nterpersonal Communication skills at Workplace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371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342" y="908720"/>
            <a:ext cx="8372081" cy="5832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 Rounded MT Bold" panose="020F0704030504030204" pitchFamily="34" charset="0"/>
              </a:rPr>
              <a:t>Interviewing is a two-way process.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Never give “yes” or “no” answers.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Listen carefully and react.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Use specific examples to make your case.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Be positive!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Think like an 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employer.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Don’t criticize past employers or co-workers.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Be aware of illegal questions.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Maintain professionalism, even if the employer does not.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Be prepared for the unexpected questions.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Be aware of body language.</a:t>
            </a:r>
          </a:p>
          <a:p>
            <a:pPr marL="11430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76" y="44624"/>
            <a:ext cx="7340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Tips for Successful Interviewing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115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-27384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US" sz="2400" b="1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ntrapersonal Communication skills at Workplace </a:t>
            </a:r>
            <a:endParaRPr lang="en-IN" sz="2400" b="1" dirty="0"/>
          </a:p>
        </p:txBody>
      </p:sp>
      <p:pic>
        <p:nvPicPr>
          <p:cNvPr id="5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" y="948357"/>
            <a:ext cx="8456180" cy="59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n-Verbal communication means all communication that&#10;occurs without word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460431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8" y="0"/>
            <a:ext cx="8629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Significance of non-verbal Communication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174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7" name="Picture 1" descr="Non-verbal communication= communication without words&#10;Nonverbal communication is a process of communication through sendi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82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1" y="332656"/>
            <a:ext cx="820891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Significance of Nonverbal Communication:</a:t>
            </a:r>
          </a:p>
          <a:p>
            <a:pPr algn="just"/>
            <a:endParaRPr lang="en-IN" sz="3200" dirty="0"/>
          </a:p>
          <a:p>
            <a:pPr algn="just"/>
            <a:r>
              <a:rPr lang="en-US" sz="2400" dirty="0"/>
              <a:t>1. Upgrading our Communication System/style.</a:t>
            </a:r>
            <a:endParaRPr lang="en-IN" sz="2400" dirty="0"/>
          </a:p>
          <a:p>
            <a:pPr algn="just"/>
            <a:r>
              <a:rPr lang="en-US" sz="2400" dirty="0"/>
              <a:t>2. First Impression Leaves Big Impression.</a:t>
            </a:r>
            <a:endParaRPr lang="en-IN" sz="2400" dirty="0"/>
          </a:p>
          <a:p>
            <a:pPr algn="just"/>
            <a:r>
              <a:rPr lang="en-US" sz="2400" dirty="0"/>
              <a:t>3. It's the Universal Language.</a:t>
            </a:r>
            <a:endParaRPr lang="en-IN" sz="2400" dirty="0"/>
          </a:p>
          <a:p>
            <a:pPr algn="just"/>
            <a:r>
              <a:rPr lang="en-US" sz="2400" dirty="0"/>
              <a:t>4. Meaningful communication can be possible.</a:t>
            </a:r>
            <a:endParaRPr lang="en-IN" sz="2400" dirty="0"/>
          </a:p>
          <a:p>
            <a:pPr algn="just"/>
            <a:r>
              <a:rPr lang="en-US" sz="2400" dirty="0"/>
              <a:t>5. Effective communication can be possible.</a:t>
            </a:r>
            <a:endParaRPr lang="en-IN" sz="2400" dirty="0"/>
          </a:p>
          <a:p>
            <a:pPr algn="just"/>
            <a:r>
              <a:rPr lang="en-US" sz="2400" dirty="0"/>
              <a:t>6. Avoid misunderstanding during communication.</a:t>
            </a:r>
            <a:endParaRPr lang="en-IN" sz="2400" dirty="0"/>
          </a:p>
          <a:p>
            <a:pPr algn="just"/>
            <a:r>
              <a:rPr lang="en-US" sz="2400" dirty="0"/>
              <a:t>7. Attract the viewer’s towards the communicator.</a:t>
            </a:r>
            <a:endParaRPr lang="en-IN" sz="2400" dirty="0"/>
          </a:p>
          <a:p>
            <a:pPr algn="just"/>
            <a:r>
              <a:rPr lang="en-US" sz="2400" dirty="0"/>
              <a:t>8. Create better image of the person or an individual.</a:t>
            </a:r>
            <a:endParaRPr lang="en-IN" sz="2400" dirty="0"/>
          </a:p>
          <a:p>
            <a:pPr algn="just"/>
            <a:r>
              <a:rPr lang="en-IN" sz="2400" dirty="0"/>
              <a:t>9. Body language can instantly help to evaluate the interest of people.</a:t>
            </a:r>
          </a:p>
          <a:p>
            <a:pPr algn="just"/>
            <a:r>
              <a:rPr lang="en-IN" sz="2400" dirty="0"/>
              <a:t>10. It is a personal way of expressing emotions when words don’t help.</a:t>
            </a:r>
          </a:p>
          <a:p>
            <a:pPr algn="just"/>
            <a:r>
              <a:rPr lang="en-IN" sz="2400" dirty="0"/>
              <a:t>11. It can make communication more interesting and non-monotonous.</a:t>
            </a:r>
          </a:p>
        </p:txBody>
      </p:sp>
    </p:spTree>
    <p:extLst>
      <p:ext uri="{BB962C8B-B14F-4D97-AF65-F5344CB8AC3E}">
        <p14:creationId xmlns:p14="http://schemas.microsoft.com/office/powerpoint/2010/main" val="333172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08920"/>
            <a:ext cx="5040560" cy="1143000"/>
          </a:xfrm>
        </p:spPr>
        <p:txBody>
          <a:bodyPr/>
          <a:lstStyle/>
          <a:p>
            <a:r>
              <a:rPr lang="en-US" sz="48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Group Discussion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15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852936"/>
            <a:ext cx="6768752" cy="778098"/>
          </a:xfrm>
        </p:spPr>
        <p:txBody>
          <a:bodyPr/>
          <a:lstStyle/>
          <a:p>
            <a:r>
              <a:rPr lang="en-US" sz="4400" dirty="0">
                <a:solidFill>
                  <a:srgbClr val="0E101A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Strategies for effective GD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41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008" y="-42915"/>
            <a:ext cx="8388424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Presentation Strategies</a:t>
            </a:r>
            <a:endParaRPr lang="en-IN" sz="4400" dirty="0">
              <a:solidFill>
                <a:srgbClr val="FF0000"/>
              </a:solidFill>
            </a:endParaRPr>
          </a:p>
          <a:p>
            <a:r>
              <a:rPr lang="en-US" sz="2400" b="1" dirty="0"/>
              <a:t> </a:t>
            </a:r>
            <a:endParaRPr lang="en-IN" sz="2400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 </a:t>
            </a:r>
            <a:endParaRPr lang="en-IN" sz="2400" dirty="0"/>
          </a:p>
          <a:p>
            <a:pPr lvl="0"/>
            <a:br>
              <a:rPr lang="en-US" sz="2400" dirty="0"/>
            </a:br>
            <a:endParaRPr lang="en-US" sz="2400" dirty="0"/>
          </a:p>
          <a:p>
            <a:pPr lvl="0"/>
            <a:endParaRPr lang="en-US" sz="2400" dirty="0"/>
          </a:p>
          <a:p>
            <a:r>
              <a:rPr lang="en-US" sz="2400" b="1" dirty="0"/>
              <a:t>What is Presentation?</a:t>
            </a:r>
            <a:endParaRPr lang="en-IN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presentation is </a:t>
            </a:r>
            <a:r>
              <a:rPr lang="en-US" sz="2400" b="1" dirty="0">
                <a:solidFill>
                  <a:srgbClr val="FF0000"/>
                </a:solidFill>
              </a:rPr>
              <a:t>a technique or a method of communicating </a:t>
            </a:r>
            <a:r>
              <a:rPr lang="en-US" sz="2400" dirty="0"/>
              <a:t>ideas and information to a group of people. It carries the speaker’s personality better and allows interaction between all the participation.</a:t>
            </a:r>
            <a:endParaRPr lang="en-IN" sz="2400" dirty="0"/>
          </a:p>
          <a:p>
            <a:pPr lvl="0"/>
            <a:endParaRPr lang="en-IN" sz="2400" dirty="0"/>
          </a:p>
        </p:txBody>
      </p:sp>
      <p:pic>
        <p:nvPicPr>
          <p:cNvPr id="3074" name="Picture 2" descr="Clearing Clutter in Your Presentations | Synapsis Creative - Made in 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2696"/>
            <a:ext cx="849694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7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13276</TotalTime>
  <Words>564</Words>
  <Application>Microsoft Office PowerPoint</Application>
  <PresentationFormat>On-screen Show (4:3)</PresentationFormat>
  <Paragraphs>166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Discussion </vt:lpstr>
      <vt:lpstr>Strategies for effective GD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 skills </vt:lpstr>
      <vt:lpstr>PowerPoint Presentation</vt:lpstr>
      <vt:lpstr>Types of Interviews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TENSES 1. PRESENT TENSE:</dc:title>
  <dc:creator>Windows User</dc:creator>
  <cp:lastModifiedBy>udayakumar HM</cp:lastModifiedBy>
  <cp:revision>382</cp:revision>
  <dcterms:created xsi:type="dcterms:W3CDTF">2020-04-13T07:15:54Z</dcterms:created>
  <dcterms:modified xsi:type="dcterms:W3CDTF">2023-03-03T06:55:25Z</dcterms:modified>
</cp:coreProperties>
</file>