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autoAdjust="0"/>
    <p:restoredTop sz="94694"/>
  </p:normalViewPr>
  <p:slideViewPr>
    <p:cSldViewPr snapToGrid="0" snapToObjects="1">
      <p:cViewPr varScale="1">
        <p:scale>
          <a:sx n="85" d="100"/>
          <a:sy n="85"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2/1/2023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2/1/2023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2/1/2023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A221-E21B-1246-853D-F8A914B05B6F}"/>
              </a:ext>
            </a:extLst>
          </p:cNvPr>
          <p:cNvSpPr>
            <a:spLocks noGrp="1"/>
          </p:cNvSpPr>
          <p:nvPr>
            <p:ph type="ctrTitle"/>
          </p:nvPr>
        </p:nvSpPr>
        <p:spPr/>
        <p:txBody>
          <a:bodyPr/>
          <a:lstStyle/>
          <a:p>
            <a:r>
              <a:rPr lang="en-US" dirty="0">
                <a:solidFill>
                  <a:schemeClr val="bg1"/>
                </a:solidFill>
              </a:rPr>
              <a:t>Aadhaar</a:t>
            </a:r>
            <a:r>
              <a:rPr lang="en-US" dirty="0">
                <a:solidFill>
                  <a:srgbClr val="FF0000"/>
                </a:solidFill>
              </a:rPr>
              <a:t> </a:t>
            </a:r>
            <a:r>
              <a:rPr lang="en-US" dirty="0">
                <a:solidFill>
                  <a:schemeClr val="bg1"/>
                </a:solidFill>
              </a:rPr>
              <a:t>Case Study</a:t>
            </a:r>
          </a:p>
        </p:txBody>
      </p:sp>
      <p:sp>
        <p:nvSpPr>
          <p:cNvPr id="3" name="Subtitle 2">
            <a:extLst>
              <a:ext uri="{FF2B5EF4-FFF2-40B4-BE49-F238E27FC236}">
                <a16:creationId xmlns:a16="http://schemas.microsoft.com/office/drawing/2014/main" id="{21422C91-84B9-C740-A629-9797D747C47D}"/>
              </a:ext>
            </a:extLst>
          </p:cNvPr>
          <p:cNvSpPr>
            <a:spLocks noGrp="1"/>
          </p:cNvSpPr>
          <p:nvPr>
            <p:ph type="subTitle" idx="1"/>
          </p:nvPr>
        </p:nvSpPr>
        <p:spPr/>
        <p:txBody>
          <a:bodyPr>
            <a:normAutofit fontScale="92500"/>
          </a:bodyPr>
          <a:lstStyle/>
          <a:p>
            <a:r>
              <a:rPr lang="en-US" dirty="0">
                <a:solidFill>
                  <a:schemeClr val="bg1"/>
                </a:solidFill>
              </a:rPr>
              <a:t>Unique Identification Authority of India(UIDAI)</a:t>
            </a:r>
          </a:p>
          <a:p>
            <a:r>
              <a:rPr lang="en-US" dirty="0">
                <a:solidFill>
                  <a:schemeClr val="bg1"/>
                </a:solidFill>
              </a:rPr>
              <a:t>						By </a:t>
            </a:r>
            <a:r>
              <a:rPr lang="en-US" dirty="0">
                <a:solidFill>
                  <a:schemeClr val="tx1"/>
                </a:solidFill>
              </a:rPr>
              <a:t>Suchit Reddi</a:t>
            </a:r>
          </a:p>
        </p:txBody>
      </p:sp>
    </p:spTree>
    <p:extLst>
      <p:ext uri="{BB962C8B-B14F-4D97-AF65-F5344CB8AC3E}">
        <p14:creationId xmlns:p14="http://schemas.microsoft.com/office/powerpoint/2010/main" val="32397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1CA2-4515-2941-9718-1506FD0A0047}"/>
              </a:ext>
            </a:extLst>
          </p:cNvPr>
          <p:cNvSpPr>
            <a:spLocks noGrp="1"/>
          </p:cNvSpPr>
          <p:nvPr>
            <p:ph type="title"/>
          </p:nvPr>
        </p:nvSpPr>
        <p:spPr/>
        <p:txBody>
          <a:bodyPr/>
          <a:lstStyle/>
          <a:p>
            <a:r>
              <a:rPr lang="en-US" dirty="0">
                <a:solidFill>
                  <a:schemeClr val="bg1"/>
                </a:solidFill>
              </a:rPr>
              <a:t>Attack Category</a:t>
            </a:r>
            <a:br>
              <a:rPr lang="en-US" dirty="0">
                <a:solidFill>
                  <a:srgbClr val="FF0000"/>
                </a:solidFill>
              </a:rPr>
            </a:br>
            <a:r>
              <a:rPr lang="en-US" sz="2400" dirty="0">
                <a:solidFill>
                  <a:schemeClr val="bg1"/>
                </a:solidFill>
              </a:rPr>
              <a:t>(Software Vulnerabilities, Third Party Breach)</a:t>
            </a:r>
            <a:endParaRPr lang="en-US" dirty="0">
              <a:solidFill>
                <a:srgbClr val="FF0000"/>
              </a:solidFill>
            </a:endParaRPr>
          </a:p>
        </p:txBody>
      </p:sp>
      <p:sp>
        <p:nvSpPr>
          <p:cNvPr id="3" name="TextBox 2">
            <a:extLst>
              <a:ext uri="{FF2B5EF4-FFF2-40B4-BE49-F238E27FC236}">
                <a16:creationId xmlns:a16="http://schemas.microsoft.com/office/drawing/2014/main" id="{63F225FD-7423-EA45-B512-CFA3FA49474F}"/>
              </a:ext>
            </a:extLst>
          </p:cNvPr>
          <p:cNvSpPr txBox="1"/>
          <p:nvPr/>
        </p:nvSpPr>
        <p:spPr>
          <a:xfrm>
            <a:off x="4750676" y="1716268"/>
            <a:ext cx="6045661" cy="3416320"/>
          </a:xfrm>
          <a:prstGeom prst="rect">
            <a:avLst/>
          </a:prstGeom>
          <a:noFill/>
        </p:spPr>
        <p:txBody>
          <a:bodyPr wrap="square" rtlCol="0">
            <a:spAutoFit/>
          </a:bodyPr>
          <a:lstStyle/>
          <a:p>
            <a:r>
              <a:rPr lang="en-US" b="1" dirty="0">
                <a:solidFill>
                  <a:srgbClr val="FF0000"/>
                </a:solidFill>
              </a:rPr>
              <a:t>Description of the Attack Category to teach the reviewer about the attack</a:t>
            </a:r>
          </a:p>
          <a:p>
            <a:endParaRPr lang="en-US" dirty="0">
              <a:solidFill>
                <a:srgbClr val="FF0000"/>
              </a:solidFill>
            </a:endParaRPr>
          </a:p>
          <a:p>
            <a:r>
              <a:rPr lang="en-US" b="1" dirty="0"/>
              <a:t>Third-Party Breach – </a:t>
            </a:r>
            <a:r>
              <a:rPr lang="en-US" dirty="0"/>
              <a:t>The breach into the Aadhaar database was through a state-owned utility company named Indane, a gas company.</a:t>
            </a:r>
          </a:p>
          <a:p>
            <a:endParaRPr lang="en-US" b="1" dirty="0"/>
          </a:p>
          <a:p>
            <a:r>
              <a:rPr lang="en-US" b="1" dirty="0"/>
              <a:t>Software vulnerability</a:t>
            </a:r>
            <a:r>
              <a:rPr lang="en-US" dirty="0"/>
              <a:t> – The main vulnerability which allowed access to the Aadhaar database was the insecure API used by Indane. The API had no access controls. It did not have any rate limit, allowing thousands of requests each minute from just one device. </a:t>
            </a:r>
          </a:p>
        </p:txBody>
      </p:sp>
    </p:spTree>
    <p:extLst>
      <p:ext uri="{BB962C8B-B14F-4D97-AF65-F5344CB8AC3E}">
        <p14:creationId xmlns:p14="http://schemas.microsoft.com/office/powerpoint/2010/main" val="3021622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3B51E1-8F20-5243-8AA9-31681B27655B}"/>
              </a:ext>
            </a:extLst>
          </p:cNvPr>
          <p:cNvSpPr txBox="1"/>
          <p:nvPr/>
        </p:nvSpPr>
        <p:spPr>
          <a:xfrm>
            <a:off x="715107" y="63903"/>
            <a:ext cx="10761785" cy="6186309"/>
          </a:xfrm>
          <a:prstGeom prst="rect">
            <a:avLst/>
          </a:prstGeom>
          <a:noFill/>
        </p:spPr>
        <p:txBody>
          <a:bodyPr wrap="square" rtlCol="0">
            <a:spAutoFit/>
          </a:bodyPr>
          <a:lstStyle/>
          <a:p>
            <a:r>
              <a:rPr lang="en-US" b="1" dirty="0">
                <a:solidFill>
                  <a:srgbClr val="FF0000"/>
                </a:solidFill>
              </a:rPr>
              <a:t>Company Description</a:t>
            </a:r>
          </a:p>
          <a:p>
            <a:r>
              <a:rPr lang="en-US" b="1" dirty="0"/>
              <a:t>UIDAI(Unique Identification Authority of India) </a:t>
            </a:r>
            <a:r>
              <a:rPr lang="en-US" dirty="0"/>
              <a:t>is a government body of the Indian Government established to issue Unique Identification Numbers (UID) named Aadhaar, to all residents of India, and is responsible for its enrolment, authentication, operation, management, and security.</a:t>
            </a:r>
          </a:p>
          <a:p>
            <a:endParaRPr lang="en-US" dirty="0">
              <a:solidFill>
                <a:srgbClr val="FF0000"/>
              </a:solidFill>
            </a:endParaRPr>
          </a:p>
          <a:p>
            <a:r>
              <a:rPr lang="en-US" b="1" dirty="0">
                <a:solidFill>
                  <a:srgbClr val="FF0000"/>
                </a:solidFill>
              </a:rPr>
              <a:t>Summary of the security incident and data breach</a:t>
            </a:r>
          </a:p>
          <a:p>
            <a:r>
              <a:rPr lang="en-US" dirty="0"/>
              <a:t>The largest ID database in the world, Aadhaar, was established by UIDAI in 2009. It contains information on 1.34 billion Indian citizens as of Oct 2021. When the breach occurred in 2018, there was information on 1.1 billion people in the database. </a:t>
            </a:r>
          </a:p>
          <a:p>
            <a:endParaRPr lang="en-US" dirty="0"/>
          </a:p>
          <a:p>
            <a:r>
              <a:rPr lang="en-US" dirty="0"/>
              <a:t>A state-owned third-party utility company named Indane used an API to retrieve data from the database. The API has no access controls, which gave anyone who hacked Indane access to the Aadhaar database. A security researcher, Karan Saini, discovered this weakness and notified them but was denied by the UIDAI. US tech portal ZDNet also contacted Indian authorities but was met with denial. It was not until March 23, 2018, after ZDNet published a story, that Indian authorities took the vulnerable access points offline. </a:t>
            </a:r>
          </a:p>
          <a:p>
            <a:endParaRPr lang="en-US" dirty="0"/>
          </a:p>
          <a:p>
            <a:r>
              <a:rPr lang="en-US" dirty="0"/>
              <a:t>The feeble security measures by UIDAI are likely to have catastrophic consequences. Virtually all Indian citizens registered for Aadhaar became potential victims of identity theft and other crimes stemming from it. Details like Name, Gender, Contact Information, Address, and Bank Account Details were available through the breach. </a:t>
            </a:r>
          </a:p>
          <a:p>
            <a:endParaRPr lang="en-US" dirty="0"/>
          </a:p>
          <a:p>
            <a:r>
              <a:rPr lang="en-US" dirty="0"/>
              <a:t>Global Risks Report 2019 of The World Economic Forum (WEF) acknowledged this as the most significant data breach until 2018.</a:t>
            </a:r>
          </a:p>
        </p:txBody>
      </p:sp>
    </p:spTree>
    <p:extLst>
      <p:ext uri="{BB962C8B-B14F-4D97-AF65-F5344CB8AC3E}">
        <p14:creationId xmlns:p14="http://schemas.microsoft.com/office/powerpoint/2010/main" val="985617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7110-31DF-4E4B-93D5-84E46DE66625}"/>
              </a:ext>
            </a:extLst>
          </p:cNvPr>
          <p:cNvSpPr>
            <a:spLocks noGrp="1"/>
          </p:cNvSpPr>
          <p:nvPr>
            <p:ph type="title"/>
          </p:nvPr>
        </p:nvSpPr>
        <p:spPr/>
        <p:txBody>
          <a:bodyPr/>
          <a:lstStyle/>
          <a:p>
            <a:r>
              <a:rPr lang="en-US" dirty="0"/>
              <a:t>Timeline</a:t>
            </a:r>
          </a:p>
        </p:txBody>
      </p:sp>
      <p:graphicFrame>
        <p:nvGraphicFramePr>
          <p:cNvPr id="5" name="Content Placeholder 4">
            <a:extLst>
              <a:ext uri="{FF2B5EF4-FFF2-40B4-BE49-F238E27FC236}">
                <a16:creationId xmlns:a16="http://schemas.microsoft.com/office/drawing/2014/main" id="{3B9483E5-8A84-A245-A001-6077312C5C4E}"/>
              </a:ext>
            </a:extLst>
          </p:cNvPr>
          <p:cNvGraphicFramePr>
            <a:graphicFrameLocks noGrp="1"/>
          </p:cNvGraphicFramePr>
          <p:nvPr>
            <p:ph idx="1"/>
            <p:extLst>
              <p:ext uri="{D42A27DB-BD31-4B8C-83A1-F6EECF244321}">
                <p14:modId xmlns:p14="http://schemas.microsoft.com/office/powerpoint/2010/main" val="1842056160"/>
              </p:ext>
            </p:extLst>
          </p:nvPr>
        </p:nvGraphicFramePr>
        <p:xfrm>
          <a:off x="3667454" y="754432"/>
          <a:ext cx="7315200" cy="5936121"/>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2946152743"/>
                    </a:ext>
                  </a:extLst>
                </a:gridCol>
              </a:tblGrid>
              <a:tr h="994157">
                <a:tc>
                  <a:txBody>
                    <a:bodyPr/>
                    <a:lstStyle/>
                    <a:p>
                      <a:r>
                        <a:rPr lang="en-US" dirty="0"/>
                        <a:t>UIDAI outsourced critical procedures like equipment manufacturing to private companies and gave access to important Personal Identifiable Information (PII) to third parties like Indane.</a:t>
                      </a:r>
                    </a:p>
                  </a:txBody>
                  <a:tcPr/>
                </a:tc>
                <a:extLst>
                  <a:ext uri="{0D108BD9-81ED-4DB2-BD59-A6C34878D82A}">
                    <a16:rowId xmlns:a16="http://schemas.microsoft.com/office/drawing/2014/main" val="356888001"/>
                  </a:ext>
                </a:extLst>
              </a:tr>
              <a:tr h="839145">
                <a:tc>
                  <a:txBody>
                    <a:bodyPr/>
                    <a:lstStyle/>
                    <a:p>
                      <a:r>
                        <a:rPr lang="en-US" dirty="0"/>
                        <a:t>UIDAI did not have good security practices and policies to secure the data of citizens. It did not monitor for vulnerabilities in its database and did not try to assess the risks from third parties.</a:t>
                      </a:r>
                    </a:p>
                  </a:txBody>
                  <a:tcPr/>
                </a:tc>
                <a:extLst>
                  <a:ext uri="{0D108BD9-81ED-4DB2-BD59-A6C34878D82A}">
                    <a16:rowId xmlns:a16="http://schemas.microsoft.com/office/drawing/2014/main" val="3543739746"/>
                  </a:ext>
                </a:extLst>
              </a:tr>
              <a:tr h="798786">
                <a:tc>
                  <a:txBody>
                    <a:bodyPr/>
                    <a:lstStyle/>
                    <a:p>
                      <a:r>
                        <a:rPr lang="en-US" dirty="0"/>
                        <a:t>Indane used an API endpoint with no access controls to retrieve data from the Aadhaar database of UIDAI. The endpoint was vulnerable to attacks. It did not have a rate limit, which allowed attackers to send thousands of requests.</a:t>
                      </a:r>
                    </a:p>
                  </a:txBody>
                  <a:tcPr/>
                </a:tc>
                <a:extLst>
                  <a:ext uri="{0D108BD9-81ED-4DB2-BD59-A6C34878D82A}">
                    <a16:rowId xmlns:a16="http://schemas.microsoft.com/office/drawing/2014/main" val="419281825"/>
                  </a:ext>
                </a:extLst>
              </a:tr>
              <a:tr h="746235">
                <a:tc>
                  <a:txBody>
                    <a:bodyPr/>
                    <a:lstStyle/>
                    <a:p>
                      <a:r>
                        <a:rPr lang="en-US" dirty="0"/>
                        <a:t>The API’s endpoint used hardcoded access token, which, when decoded translates to “INDAADHARSECURESTATUS”, allowing anyone to query Aadhaar numbers against the database without any authentication.</a:t>
                      </a:r>
                    </a:p>
                  </a:txBody>
                  <a:tcPr/>
                </a:tc>
                <a:extLst>
                  <a:ext uri="{0D108BD9-81ED-4DB2-BD59-A6C34878D82A}">
                    <a16:rowId xmlns:a16="http://schemas.microsoft.com/office/drawing/2014/main" val="3596035624"/>
                  </a:ext>
                </a:extLst>
              </a:tr>
              <a:tr h="735724">
                <a:tc>
                  <a:txBody>
                    <a:bodyPr/>
                    <a:lstStyle/>
                    <a:p>
                      <a:r>
                        <a:rPr lang="en-US" dirty="0"/>
                        <a:t>Security researcher from New Delhi, Karan Saini, discovered the vulnerability, but UIDAI denied it. </a:t>
                      </a:r>
                    </a:p>
                  </a:txBody>
                  <a:tcPr/>
                </a:tc>
                <a:extLst>
                  <a:ext uri="{0D108BD9-81ED-4DB2-BD59-A6C34878D82A}">
                    <a16:rowId xmlns:a16="http://schemas.microsoft.com/office/drawing/2014/main" val="1316828240"/>
                  </a:ext>
                </a:extLst>
              </a:tr>
              <a:tr h="983347">
                <a:tc>
                  <a:txBody>
                    <a:bodyPr/>
                    <a:lstStyle/>
                    <a:p>
                      <a:r>
                        <a:rPr lang="en-US" dirty="0"/>
                        <a:t>WhatsApp groups gave out access to the Aadhaar database for a low price, and a few groups even distributed software to print their Aadhaar cards for as low as $10. There will be ongoing catastrophic consequences because of this attack, like identity theft etc.</a:t>
                      </a:r>
                    </a:p>
                  </a:txBody>
                  <a:tcPr/>
                </a:tc>
                <a:extLst>
                  <a:ext uri="{0D108BD9-81ED-4DB2-BD59-A6C34878D82A}">
                    <a16:rowId xmlns:a16="http://schemas.microsoft.com/office/drawing/2014/main" val="4197913852"/>
                  </a:ext>
                </a:extLst>
              </a:tr>
            </a:tbl>
          </a:graphicData>
        </a:graphic>
      </p:graphicFrame>
      <p:sp>
        <p:nvSpPr>
          <p:cNvPr id="4" name="Text Placeholder 3">
            <a:extLst>
              <a:ext uri="{FF2B5EF4-FFF2-40B4-BE49-F238E27FC236}">
                <a16:creationId xmlns:a16="http://schemas.microsoft.com/office/drawing/2014/main" id="{11076867-A2EC-F843-9E19-4852A8D78FE8}"/>
              </a:ext>
            </a:extLst>
          </p:cNvPr>
          <p:cNvSpPr>
            <a:spLocks noGrp="1"/>
          </p:cNvSpPr>
          <p:nvPr>
            <p:ph type="body" sz="half" idx="2"/>
          </p:nvPr>
        </p:nvSpPr>
        <p:spPr/>
        <p:txBody>
          <a:bodyPr>
            <a:normAutofit/>
          </a:bodyPr>
          <a:lstStyle/>
          <a:p>
            <a:r>
              <a:rPr lang="en-US" sz="1800" dirty="0">
                <a:solidFill>
                  <a:schemeClr val="bg1"/>
                </a:solidFill>
              </a:rPr>
              <a:t>Aadhaar </a:t>
            </a:r>
            <a:r>
              <a:rPr lang="en-US" sz="1800" dirty="0"/>
              <a:t>Attack</a:t>
            </a:r>
          </a:p>
        </p:txBody>
      </p:sp>
      <p:sp>
        <p:nvSpPr>
          <p:cNvPr id="7" name="Oval 6">
            <a:extLst>
              <a:ext uri="{FF2B5EF4-FFF2-40B4-BE49-F238E27FC236}">
                <a16:creationId xmlns:a16="http://schemas.microsoft.com/office/drawing/2014/main" id="{FE445659-968D-9147-A79D-8E6391E3DB43}"/>
              </a:ext>
            </a:extLst>
          </p:cNvPr>
          <p:cNvSpPr/>
          <p:nvPr/>
        </p:nvSpPr>
        <p:spPr>
          <a:xfrm>
            <a:off x="3173467" y="1064790"/>
            <a:ext cx="493987" cy="54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a:extLst>
              <a:ext uri="{FF2B5EF4-FFF2-40B4-BE49-F238E27FC236}">
                <a16:creationId xmlns:a16="http://schemas.microsoft.com/office/drawing/2014/main" id="{7A7B0471-E224-7A43-91F6-8128CC8375F2}"/>
              </a:ext>
            </a:extLst>
          </p:cNvPr>
          <p:cNvSpPr/>
          <p:nvPr/>
        </p:nvSpPr>
        <p:spPr>
          <a:xfrm>
            <a:off x="3175953" y="1875093"/>
            <a:ext cx="493987" cy="54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Oval 8">
            <a:extLst>
              <a:ext uri="{FF2B5EF4-FFF2-40B4-BE49-F238E27FC236}">
                <a16:creationId xmlns:a16="http://schemas.microsoft.com/office/drawing/2014/main" id="{8AD158FE-8F32-E647-B622-12EC8F23AC1A}"/>
              </a:ext>
            </a:extLst>
          </p:cNvPr>
          <p:cNvSpPr/>
          <p:nvPr/>
        </p:nvSpPr>
        <p:spPr>
          <a:xfrm>
            <a:off x="3195487" y="2714492"/>
            <a:ext cx="493987" cy="54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Oval 9">
            <a:extLst>
              <a:ext uri="{FF2B5EF4-FFF2-40B4-BE49-F238E27FC236}">
                <a16:creationId xmlns:a16="http://schemas.microsoft.com/office/drawing/2014/main" id="{BB3833EA-5446-B24C-838A-74764465C70E}"/>
              </a:ext>
            </a:extLst>
          </p:cNvPr>
          <p:cNvSpPr/>
          <p:nvPr/>
        </p:nvSpPr>
        <p:spPr>
          <a:xfrm>
            <a:off x="3195486" y="3765894"/>
            <a:ext cx="493987" cy="54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Oval 10">
            <a:extLst>
              <a:ext uri="{FF2B5EF4-FFF2-40B4-BE49-F238E27FC236}">
                <a16:creationId xmlns:a16="http://schemas.microsoft.com/office/drawing/2014/main" id="{A154D580-73BF-2E4E-AAE5-C653A8B4DA96}"/>
              </a:ext>
            </a:extLst>
          </p:cNvPr>
          <p:cNvSpPr/>
          <p:nvPr/>
        </p:nvSpPr>
        <p:spPr>
          <a:xfrm>
            <a:off x="3195487" y="4605293"/>
            <a:ext cx="493987" cy="54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Oval 11">
            <a:extLst>
              <a:ext uri="{FF2B5EF4-FFF2-40B4-BE49-F238E27FC236}">
                <a16:creationId xmlns:a16="http://schemas.microsoft.com/office/drawing/2014/main" id="{9410C059-6455-4744-89D5-4A392ACC3EE0}"/>
              </a:ext>
            </a:extLst>
          </p:cNvPr>
          <p:cNvSpPr/>
          <p:nvPr/>
        </p:nvSpPr>
        <p:spPr>
          <a:xfrm>
            <a:off x="3211940" y="5382112"/>
            <a:ext cx="493987" cy="54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37311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5F7F-5AF7-4D4D-94CC-4622168095B5}"/>
              </a:ext>
            </a:extLst>
          </p:cNvPr>
          <p:cNvSpPr>
            <a:spLocks noGrp="1"/>
          </p:cNvSpPr>
          <p:nvPr>
            <p:ph type="title"/>
          </p:nvPr>
        </p:nvSpPr>
        <p:spPr/>
        <p:txBody>
          <a:bodyPr/>
          <a:lstStyle/>
          <a:p>
            <a:r>
              <a:rPr lang="en-US" dirty="0"/>
              <a:t>Vulnerabilities</a:t>
            </a:r>
          </a:p>
        </p:txBody>
      </p:sp>
      <p:sp>
        <p:nvSpPr>
          <p:cNvPr id="5" name="TextBox 4">
            <a:extLst>
              <a:ext uri="{FF2B5EF4-FFF2-40B4-BE49-F238E27FC236}">
                <a16:creationId xmlns:a16="http://schemas.microsoft.com/office/drawing/2014/main" id="{C4FB422C-A6B1-3A46-AACA-6D7A568D1BFC}"/>
              </a:ext>
            </a:extLst>
          </p:cNvPr>
          <p:cNvSpPr txBox="1"/>
          <p:nvPr/>
        </p:nvSpPr>
        <p:spPr>
          <a:xfrm>
            <a:off x="3636579" y="746234"/>
            <a:ext cx="2259724" cy="5632311"/>
          </a:xfrm>
          <a:prstGeom prst="rect">
            <a:avLst/>
          </a:prstGeom>
          <a:noFill/>
          <a:ln>
            <a:solidFill>
              <a:srgbClr val="0070C0"/>
            </a:solidFill>
          </a:ln>
        </p:spPr>
        <p:txBody>
          <a:bodyPr wrap="square" rtlCol="0">
            <a:spAutoFit/>
          </a:bodyPr>
          <a:lstStyle/>
          <a:p>
            <a:r>
              <a:rPr lang="en-US" dirty="0">
                <a:solidFill>
                  <a:srgbClr val="FF0000"/>
                </a:solidFill>
              </a:rPr>
              <a:t>Overall Summary</a:t>
            </a:r>
          </a:p>
          <a:p>
            <a:endParaRPr lang="en-US" dirty="0">
              <a:solidFill>
                <a:srgbClr val="FF0000"/>
              </a:solidFill>
            </a:endParaRPr>
          </a:p>
          <a:p>
            <a:r>
              <a:rPr lang="en-US" dirty="0"/>
              <a:t>UIDAI did not have third-party vetting; it did not assess the risks posed by allowing insecure third parties to access its data.</a:t>
            </a:r>
          </a:p>
          <a:p>
            <a:endParaRPr lang="en-US" dirty="0">
              <a:solidFill>
                <a:srgbClr val="FF0000"/>
              </a:solidFill>
            </a:endParaRPr>
          </a:p>
          <a:p>
            <a:r>
              <a:rPr lang="en-US" dirty="0"/>
              <a:t>It was not ready to accept that it needed to improve its security just because it was a government body, even after being informed about the breach, which only increased the damage caused.</a:t>
            </a:r>
            <a:endParaRPr lang="en-US" dirty="0">
              <a:solidFill>
                <a:srgbClr val="FF0000"/>
              </a:solidFill>
            </a:endParaRPr>
          </a:p>
        </p:txBody>
      </p:sp>
      <p:sp>
        <p:nvSpPr>
          <p:cNvPr id="6" name="TextBox 5">
            <a:extLst>
              <a:ext uri="{FF2B5EF4-FFF2-40B4-BE49-F238E27FC236}">
                <a16:creationId xmlns:a16="http://schemas.microsoft.com/office/drawing/2014/main" id="{6B9D74C9-03E8-4742-A70A-66EA2122A140}"/>
              </a:ext>
            </a:extLst>
          </p:cNvPr>
          <p:cNvSpPr txBox="1"/>
          <p:nvPr/>
        </p:nvSpPr>
        <p:spPr>
          <a:xfrm>
            <a:off x="6096000" y="378372"/>
            <a:ext cx="2774731" cy="2862322"/>
          </a:xfrm>
          <a:prstGeom prst="rect">
            <a:avLst/>
          </a:prstGeom>
          <a:solidFill>
            <a:schemeClr val="accent3"/>
          </a:solidFill>
        </p:spPr>
        <p:txBody>
          <a:bodyPr wrap="square" rtlCol="0">
            <a:spAutoFit/>
          </a:bodyPr>
          <a:lstStyle/>
          <a:p>
            <a:r>
              <a:rPr lang="en-US" dirty="0">
                <a:solidFill>
                  <a:srgbClr val="FF0000"/>
                </a:solidFill>
              </a:rPr>
              <a:t>Insecure third-party access</a:t>
            </a:r>
          </a:p>
          <a:p>
            <a:endParaRPr lang="en-US" dirty="0">
              <a:solidFill>
                <a:srgbClr val="FF0000"/>
              </a:solidFill>
            </a:endParaRPr>
          </a:p>
          <a:p>
            <a:r>
              <a:rPr lang="en-US" dirty="0"/>
              <a:t>UIDAI did not assess the security of its state-owned utility company – Indane. It resulted in a potential breach of details of  1.1 billion Indian citizens.</a:t>
            </a:r>
            <a:endParaRPr lang="en-US" dirty="0">
              <a:solidFill>
                <a:srgbClr val="FF0000"/>
              </a:solidFill>
            </a:endParaRPr>
          </a:p>
          <a:p>
            <a:endParaRPr lang="en-US" dirty="0">
              <a:solidFill>
                <a:srgbClr val="FF0000"/>
              </a:solidFill>
            </a:endParaRPr>
          </a:p>
          <a:p>
            <a:endParaRPr lang="en-US" dirty="0">
              <a:solidFill>
                <a:srgbClr val="FF0000"/>
              </a:solidFill>
            </a:endParaRPr>
          </a:p>
        </p:txBody>
      </p:sp>
      <p:sp>
        <p:nvSpPr>
          <p:cNvPr id="7" name="TextBox 6">
            <a:extLst>
              <a:ext uri="{FF2B5EF4-FFF2-40B4-BE49-F238E27FC236}">
                <a16:creationId xmlns:a16="http://schemas.microsoft.com/office/drawing/2014/main" id="{CE663FC1-2F11-5C4D-990D-6605DB716C10}"/>
              </a:ext>
            </a:extLst>
          </p:cNvPr>
          <p:cNvSpPr txBox="1"/>
          <p:nvPr/>
        </p:nvSpPr>
        <p:spPr>
          <a:xfrm>
            <a:off x="6096000" y="3617306"/>
            <a:ext cx="2774731" cy="2862322"/>
          </a:xfrm>
          <a:prstGeom prst="rect">
            <a:avLst/>
          </a:prstGeom>
          <a:solidFill>
            <a:schemeClr val="accent3">
              <a:lumMod val="40000"/>
              <a:lumOff val="60000"/>
            </a:schemeClr>
          </a:solidFill>
        </p:spPr>
        <p:txBody>
          <a:bodyPr wrap="square" rtlCol="0">
            <a:spAutoFit/>
          </a:bodyPr>
          <a:lstStyle/>
          <a:p>
            <a:r>
              <a:rPr lang="en-US" dirty="0">
                <a:solidFill>
                  <a:srgbClr val="FF0000"/>
                </a:solidFill>
              </a:rPr>
              <a:t>Weak access token</a:t>
            </a:r>
          </a:p>
          <a:p>
            <a:endParaRPr lang="en-US" dirty="0">
              <a:solidFill>
                <a:srgbClr val="FF0000"/>
              </a:solidFill>
            </a:endParaRPr>
          </a:p>
          <a:p>
            <a:r>
              <a:rPr lang="en-US" dirty="0"/>
              <a:t>The hardcoded access token was very easy to decode and was “INDAADHAARSECURESTATUS”, which was very straightforward.</a:t>
            </a:r>
            <a:endParaRPr lang="en-US" dirty="0">
              <a:solidFill>
                <a:srgbClr val="FF0000"/>
              </a:solidFill>
            </a:endParaRPr>
          </a:p>
          <a:p>
            <a:endParaRPr lang="en-US" dirty="0">
              <a:solidFill>
                <a:srgbClr val="FF0000"/>
              </a:solidFill>
            </a:endParaRPr>
          </a:p>
          <a:p>
            <a:endParaRPr lang="en-US" dirty="0">
              <a:solidFill>
                <a:srgbClr val="FF0000"/>
              </a:solidFill>
            </a:endParaRPr>
          </a:p>
        </p:txBody>
      </p:sp>
      <p:sp>
        <p:nvSpPr>
          <p:cNvPr id="8" name="TextBox 7">
            <a:extLst>
              <a:ext uri="{FF2B5EF4-FFF2-40B4-BE49-F238E27FC236}">
                <a16:creationId xmlns:a16="http://schemas.microsoft.com/office/drawing/2014/main" id="{7B228AC3-88B2-7E4A-B390-71436A55D0D9}"/>
              </a:ext>
            </a:extLst>
          </p:cNvPr>
          <p:cNvSpPr txBox="1"/>
          <p:nvPr/>
        </p:nvSpPr>
        <p:spPr>
          <a:xfrm>
            <a:off x="8981090" y="378372"/>
            <a:ext cx="2774731" cy="2862322"/>
          </a:xfrm>
          <a:prstGeom prst="rect">
            <a:avLst/>
          </a:prstGeom>
          <a:solidFill>
            <a:schemeClr val="accent3">
              <a:lumMod val="20000"/>
              <a:lumOff val="80000"/>
            </a:schemeClr>
          </a:solidFill>
        </p:spPr>
        <p:txBody>
          <a:bodyPr wrap="square" rtlCol="0">
            <a:spAutoFit/>
          </a:bodyPr>
          <a:lstStyle/>
          <a:p>
            <a:r>
              <a:rPr lang="en-US" dirty="0">
                <a:solidFill>
                  <a:srgbClr val="FF0000"/>
                </a:solidFill>
              </a:rPr>
              <a:t>Lack of awareness</a:t>
            </a:r>
          </a:p>
          <a:p>
            <a:endParaRPr lang="en-US" dirty="0">
              <a:solidFill>
                <a:srgbClr val="FF0000"/>
              </a:solidFill>
            </a:endParaRPr>
          </a:p>
          <a:p>
            <a:r>
              <a:rPr lang="en-US" dirty="0"/>
              <a:t>UIDAI did not have basic security measures in place and did not care to correct its mistakes even after being notified about the breach.</a:t>
            </a:r>
            <a:endParaRPr lang="en-US" dirty="0">
              <a:solidFill>
                <a:srgbClr val="FF0000"/>
              </a:solidFill>
            </a:endParaRPr>
          </a:p>
          <a:p>
            <a:endParaRPr lang="en-US" dirty="0">
              <a:solidFill>
                <a:srgbClr val="FF0000"/>
              </a:solidFill>
            </a:endParaRPr>
          </a:p>
          <a:p>
            <a:endParaRPr lang="en-US" dirty="0">
              <a:solidFill>
                <a:srgbClr val="FF0000"/>
              </a:solidFill>
            </a:endParaRPr>
          </a:p>
        </p:txBody>
      </p:sp>
      <p:sp>
        <p:nvSpPr>
          <p:cNvPr id="9" name="TextBox 8">
            <a:extLst>
              <a:ext uri="{FF2B5EF4-FFF2-40B4-BE49-F238E27FC236}">
                <a16:creationId xmlns:a16="http://schemas.microsoft.com/office/drawing/2014/main" id="{CC389B1A-F289-1C4C-B7B3-C83CB997D27C}"/>
              </a:ext>
            </a:extLst>
          </p:cNvPr>
          <p:cNvSpPr txBox="1"/>
          <p:nvPr/>
        </p:nvSpPr>
        <p:spPr>
          <a:xfrm>
            <a:off x="8991599" y="3617306"/>
            <a:ext cx="2774731" cy="2862322"/>
          </a:xfrm>
          <a:prstGeom prst="rect">
            <a:avLst/>
          </a:prstGeom>
          <a:solidFill>
            <a:schemeClr val="accent3">
              <a:lumMod val="60000"/>
              <a:lumOff val="40000"/>
            </a:schemeClr>
          </a:solidFill>
        </p:spPr>
        <p:txBody>
          <a:bodyPr wrap="square" rtlCol="0">
            <a:spAutoFit/>
          </a:bodyPr>
          <a:lstStyle/>
          <a:p>
            <a:r>
              <a:rPr lang="en-US" dirty="0">
                <a:solidFill>
                  <a:srgbClr val="FF0000"/>
                </a:solidFill>
              </a:rPr>
              <a:t>Insecure API Endpoint</a:t>
            </a:r>
          </a:p>
          <a:p>
            <a:endParaRPr lang="en-US" dirty="0">
              <a:solidFill>
                <a:srgbClr val="FF0000"/>
              </a:solidFill>
            </a:endParaRPr>
          </a:p>
          <a:p>
            <a:r>
              <a:rPr lang="en-US" dirty="0"/>
              <a:t>Indane’s API endpoint did not have access controls. It did not have a rate limit. It resulted in attackers being able to send thousands of requests for data and extract large amounts of information.</a:t>
            </a:r>
            <a:endParaRPr lang="en-US" dirty="0">
              <a:solidFill>
                <a:srgbClr val="FF0000"/>
              </a:solidFill>
            </a:endParaRPr>
          </a:p>
        </p:txBody>
      </p:sp>
    </p:spTree>
    <p:extLst>
      <p:ext uri="{BB962C8B-B14F-4D97-AF65-F5344CB8AC3E}">
        <p14:creationId xmlns:p14="http://schemas.microsoft.com/office/powerpoint/2010/main" val="117983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FA3B0-8375-7248-8831-91D67C1BE263}"/>
              </a:ext>
            </a:extLst>
          </p:cNvPr>
          <p:cNvSpPr txBox="1"/>
          <p:nvPr/>
        </p:nvSpPr>
        <p:spPr>
          <a:xfrm>
            <a:off x="914400" y="777766"/>
            <a:ext cx="3426372" cy="707886"/>
          </a:xfrm>
          <a:prstGeom prst="rect">
            <a:avLst/>
          </a:prstGeom>
          <a:noFill/>
        </p:spPr>
        <p:txBody>
          <a:bodyPr wrap="square" rtlCol="0">
            <a:spAutoFit/>
          </a:bodyPr>
          <a:lstStyle/>
          <a:p>
            <a:r>
              <a:rPr lang="en-US" sz="4000" dirty="0"/>
              <a:t>Costs</a:t>
            </a:r>
          </a:p>
        </p:txBody>
      </p:sp>
      <p:sp>
        <p:nvSpPr>
          <p:cNvPr id="3" name="TextBox 2">
            <a:extLst>
              <a:ext uri="{FF2B5EF4-FFF2-40B4-BE49-F238E27FC236}">
                <a16:creationId xmlns:a16="http://schemas.microsoft.com/office/drawing/2014/main" id="{D380DC7A-7435-7042-9F3C-2D9213606173}"/>
              </a:ext>
            </a:extLst>
          </p:cNvPr>
          <p:cNvSpPr txBox="1"/>
          <p:nvPr/>
        </p:nvSpPr>
        <p:spPr>
          <a:xfrm>
            <a:off x="7304690" y="777766"/>
            <a:ext cx="3184634" cy="707886"/>
          </a:xfrm>
          <a:prstGeom prst="rect">
            <a:avLst/>
          </a:prstGeom>
          <a:noFill/>
        </p:spPr>
        <p:txBody>
          <a:bodyPr wrap="square" rtlCol="0">
            <a:spAutoFit/>
          </a:bodyPr>
          <a:lstStyle/>
          <a:p>
            <a:r>
              <a:rPr lang="en-US" sz="4000" dirty="0"/>
              <a:t>Prevention</a:t>
            </a:r>
          </a:p>
        </p:txBody>
      </p:sp>
      <p:sp>
        <p:nvSpPr>
          <p:cNvPr id="4" name="TextBox 3">
            <a:extLst>
              <a:ext uri="{FF2B5EF4-FFF2-40B4-BE49-F238E27FC236}">
                <a16:creationId xmlns:a16="http://schemas.microsoft.com/office/drawing/2014/main" id="{2C422F5D-F446-9140-AF1A-D8A8D3D0D89C}"/>
              </a:ext>
            </a:extLst>
          </p:cNvPr>
          <p:cNvSpPr txBox="1"/>
          <p:nvPr/>
        </p:nvSpPr>
        <p:spPr>
          <a:xfrm>
            <a:off x="515007" y="1755228"/>
            <a:ext cx="5144814" cy="3892732"/>
          </a:xfrm>
          <a:prstGeom prst="rect">
            <a:avLst/>
          </a:prstGeom>
          <a:solidFill>
            <a:schemeClr val="accent1">
              <a:lumMod val="40000"/>
              <a:lumOff val="60000"/>
            </a:schemeClr>
          </a:solidFill>
        </p:spPr>
        <p:txBody>
          <a:bodyPr wrap="square" rtlCol="0">
            <a:spAutoFit/>
          </a:bodyPr>
          <a:lstStyle/>
          <a:p>
            <a:pPr marL="285750" indent="-285750">
              <a:lnSpc>
                <a:spcPct val="200000"/>
              </a:lnSpc>
              <a:buFont typeface="Arial" panose="020B0604020202020204" pitchFamily="34" charset="0"/>
              <a:buChar char="•"/>
            </a:pPr>
            <a:r>
              <a:rPr lang="en-US" dirty="0"/>
              <a:t>Personal Identifiable Information of 1.1 billion Indian citizens was potentially breached.</a:t>
            </a:r>
          </a:p>
          <a:p>
            <a:pPr marL="285750" indent="-285750">
              <a:lnSpc>
                <a:spcPct val="200000"/>
              </a:lnSpc>
              <a:buFont typeface="Arial" panose="020B0604020202020204" pitchFamily="34" charset="0"/>
              <a:buChar char="•"/>
            </a:pPr>
            <a:r>
              <a:rPr lang="en-US" dirty="0"/>
              <a:t>There were no monetary losses directly on UIDAI just because it was a government body. It just denied the breach, and in turn, UIDAI filed a lawsuit against The Tribune, an Indian newspaper that reported about the breach.</a:t>
            </a:r>
          </a:p>
        </p:txBody>
      </p:sp>
      <p:sp>
        <p:nvSpPr>
          <p:cNvPr id="6" name="TextBox 5">
            <a:extLst>
              <a:ext uri="{FF2B5EF4-FFF2-40B4-BE49-F238E27FC236}">
                <a16:creationId xmlns:a16="http://schemas.microsoft.com/office/drawing/2014/main" id="{16638FC7-538C-694B-80D8-10A37AC4F8C4}"/>
              </a:ext>
            </a:extLst>
          </p:cNvPr>
          <p:cNvSpPr txBox="1"/>
          <p:nvPr/>
        </p:nvSpPr>
        <p:spPr>
          <a:xfrm>
            <a:off x="6637283" y="1755227"/>
            <a:ext cx="5144814" cy="3892732"/>
          </a:xfrm>
          <a:prstGeom prst="rect">
            <a:avLst/>
          </a:prstGeom>
          <a:solidFill>
            <a:schemeClr val="accent3">
              <a:lumMod val="40000"/>
              <a:lumOff val="60000"/>
            </a:schemeClr>
          </a:solidFill>
        </p:spPr>
        <p:txBody>
          <a:bodyPr wrap="square" rtlCol="0">
            <a:spAutoFit/>
          </a:bodyPr>
          <a:lstStyle/>
          <a:p>
            <a:pPr marL="285750" indent="-285750">
              <a:lnSpc>
                <a:spcPct val="200000"/>
              </a:lnSpc>
              <a:buFont typeface="Arial" panose="020B0604020202020204" pitchFamily="34" charset="0"/>
              <a:buChar char="•"/>
            </a:pPr>
            <a:r>
              <a:rPr lang="en-US" dirty="0"/>
              <a:t>The breach was caused mainly due to outsourcing sensitive work to private third parties and then neglecting the security measures taken by these third parties.</a:t>
            </a:r>
          </a:p>
          <a:p>
            <a:pPr marL="285750" indent="-285750">
              <a:lnSpc>
                <a:spcPct val="200000"/>
              </a:lnSpc>
              <a:buFont typeface="Arial" panose="020B0604020202020204" pitchFamily="34" charset="0"/>
              <a:buChar char="•"/>
            </a:pPr>
            <a:r>
              <a:rPr lang="en-US" dirty="0"/>
              <a:t>The breach could have been prevented if UIDAI had corrected its mistakes when the breach was brought to its notice.</a:t>
            </a:r>
          </a:p>
        </p:txBody>
      </p:sp>
    </p:spTree>
    <p:extLst>
      <p:ext uri="{BB962C8B-B14F-4D97-AF65-F5344CB8AC3E}">
        <p14:creationId xmlns:p14="http://schemas.microsoft.com/office/powerpoint/2010/main" val="62299747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71F74A25DCAD449378D5291D6C371A" ma:contentTypeVersion="7" ma:contentTypeDescription="Create a new document." ma:contentTypeScope="" ma:versionID="d929a129702c0b34d41d2e5fe1aa7f63">
  <xsd:schema xmlns:xsd="http://www.w3.org/2001/XMLSchema" xmlns:xs="http://www.w3.org/2001/XMLSchema" xmlns:p="http://schemas.microsoft.com/office/2006/metadata/properties" xmlns:ns3="b5d6d11c-cdb8-444c-a15f-b6df4dd1190f" targetNamespace="http://schemas.microsoft.com/office/2006/metadata/properties" ma:root="true" ma:fieldsID="91b59858b44b3bb257dd5995dd3cdaa7" ns3:_="">
    <xsd:import namespace="b5d6d11c-cdb8-444c-a15f-b6df4dd1190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d6d11c-cdb8-444c-a15f-b6df4dd119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E50F74-0199-43B2-A56D-698B62A33E8B}">
  <ds:schemaRefs>
    <ds:schemaRef ds:uri="http://www.w3.org/XML/1998/namespace"/>
    <ds:schemaRef ds:uri="b5d6d11c-cdb8-444c-a15f-b6df4dd1190f"/>
    <ds:schemaRef ds:uri="http://schemas.microsoft.com/office/2006/metadata/properties"/>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C022D440-886F-444E-9DF7-2FCDB2EDEF9A}">
  <ds:schemaRefs>
    <ds:schemaRef ds:uri="http://schemas.microsoft.com/sharepoint/v3/contenttype/forms"/>
  </ds:schemaRefs>
</ds:datastoreItem>
</file>

<file path=customXml/itemProps3.xml><?xml version="1.0" encoding="utf-8"?>
<ds:datastoreItem xmlns:ds="http://schemas.openxmlformats.org/officeDocument/2006/customXml" ds:itemID="{E4385C7F-B0F3-4524-9ADB-5695979FB4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d6d11c-cdb8-444c-a15f-b6df4dd119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Frame</Template>
  <TotalTime>409</TotalTime>
  <Words>893</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Wingdings 2</vt:lpstr>
      <vt:lpstr>Frame</vt:lpstr>
      <vt:lpstr>Aadhaar Case Study</vt:lpstr>
      <vt:lpstr>Attack Category (Software Vulnerabilities, Third Party Breach)</vt:lpstr>
      <vt:lpstr>PowerPoint Presentation</vt:lpstr>
      <vt:lpstr>Timeline</vt:lpstr>
      <vt:lpstr>Vulnerabilities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Attack Case Study</dc:title>
  <dc:creator>Coreen Ryskamp</dc:creator>
  <cp:lastModifiedBy>REDDI SUCHIT</cp:lastModifiedBy>
  <cp:revision>12</cp:revision>
  <dcterms:created xsi:type="dcterms:W3CDTF">2020-05-13T19:30:08Z</dcterms:created>
  <dcterms:modified xsi:type="dcterms:W3CDTF">2023-02-01T11:20:03Z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0x0101000F71F74A25DCAD449378D5291D6C371A</vt:lpwstr>
  </property>
</Properties>
</file>