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8" r:id="rId7"/>
    <p:sldId id="262" r:id="rId8"/>
    <p:sldId id="263" r:id="rId9"/>
    <p:sldId id="265" r:id="rId10"/>
    <p:sldId id="266" r:id="rId11"/>
    <p:sldId id="270" r:id="rId12"/>
    <p:sldId id="271" r:id="rId13"/>
    <p:sldId id="272" r:id="rId14"/>
    <p:sldId id="275" r:id="rId15"/>
    <p:sldId id="279" r:id="rId16"/>
    <p:sldId id="276" r:id="rId17"/>
    <p:sldId id="280" r:id="rId18"/>
    <p:sldId id="281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709"/>
    <a:srgbClr val="024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-720" y="-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BB3F67-B707-8979-476B-02C5D7359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AE38E1-3DA5-4D6E-C293-63C7257D7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AFC9CA-BC25-AA3C-2768-3A7E824E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D8B6C0-2820-D328-6956-3380379A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392ACD-F373-DD6F-A122-68361731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16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B4FEFE-FABA-541F-62FA-F712B62D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82DFC51-4043-FB34-0659-6BD60C96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1A309F-94DE-293D-E0E4-782EBA5A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487A13-706B-00C8-1CEB-199CFA57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0584EE-2572-1BF3-3AE7-FC154CFD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00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D02E86E-23F7-E0E1-6E81-8EF16FBF7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28EDE7-8DB5-7995-4B8E-2BD10DD7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04284B-BCE6-A5C8-7739-4DDA8C1C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445D59-ABA5-DF6F-A038-85B48D5A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8EC422-F6D2-24BE-04AD-F7371932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85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76FE3-DEDB-AC73-C45A-E22078E2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47F0FB-0A48-6E86-5C82-0AB983325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7D0833-DED5-263D-D4D7-2DD28FB0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5103E5-B502-CE4D-946A-8C13C1DC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248BE9-5242-17AF-1046-FE491A2F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1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7BBEF3-33FC-AD9D-27C2-2638CDD4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340520-82AB-80D4-E037-5745B6378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CF8989-545D-8EA5-BF36-EA1D5870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22C6F8-6D1D-A7B6-E9CF-B0D366A1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B963B2-7663-6919-5F58-5964CA57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90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09B508-AE15-0BBC-8E45-EC27300B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915521-EF06-6978-C1B2-B38129C77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8F12A0-395D-F9F5-8614-7D0F5F77B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D6FF17-BAFA-C0FE-E8B4-A8ED0EBF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F1585A-DEEB-D9E7-5C3B-BD2DE988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2D20A6E-52A0-BF80-F991-48C3DADF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0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3DD87-350F-B7C4-73DC-C55AC948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7F4C4-840F-E004-0F45-1D7058096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1746230-17DD-1385-9FCA-267F1CAB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FED790D-0EBC-83AA-BCBB-49D3AA1CB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13F6F0C-6C82-BA9C-F7DB-6EA9C2819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4455DA4-D5DE-29A5-F8F4-75AB8AD8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F78DBE8-D9BC-3E0B-0D32-B075DEA5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83403B2-E2EE-D500-51E4-6523D6AF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30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3BDCD2-7634-E577-54CC-7499A261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67D62DC-9D8B-9ED5-1866-5BC183A4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E9FC5A4-5C09-61A7-D648-4C9D4C05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7A0086-7A2B-A223-1059-E1D092DC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04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04DBE64-6118-9AFD-0616-BC6CB26C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F889BF4-81CA-177F-6DC2-93F24CA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706F71-C239-E607-2CEE-3AF2852A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16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2A0FD-EAEE-B877-2F01-0E696619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516EFA-B9AA-9F0B-71D2-F37EA1574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A87B04D-F65C-6A4E-1977-AE47ABF33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5D746A-CD00-7802-5968-DE12C324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1011E17-85ED-3700-30C5-205EFF12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32D8C5-E45C-9AF4-B304-0177284A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15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772A59-09B2-90A7-A003-5E3A5DB0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4AB6828-F0F3-0EED-A1FB-63722783D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753208E-3500-BB78-9F2F-29AF91576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F1DFD0-FCAB-7EBC-65ED-C95698A1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2E0-193B-4471-BAD0-B156ECCE064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FCF402-646F-06E9-3B3A-569EEFD8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D97B9D9-6BB8-A33F-CB12-2140C250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7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2FC6A20-AE17-F51D-0056-C897F9A8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8519A0-38F0-812C-A66A-BD2ACBCFD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61F8B5-9CAF-D186-F590-009D772C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52E0-193B-4471-BAD0-B156ECCE0645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4F7A92-9451-315D-59B1-30C84C2C0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0BC550-D29D-0007-4957-B5A87C178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885F6-2260-448F-B959-55B05DA5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13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kubernetes.io/docs/hom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nkins.io/doc/tutorials/build-a-java-app-with-maven/" TargetMode="External"/><Relationship Id="rId5" Type="http://schemas.openxmlformats.org/officeDocument/2006/relationships/hyperlink" Target="https://www.sslshopper.com/article-how-to-create-a-self-signed-certificate-in-iis-7.html" TargetMode="External"/><Relationship Id="rId4" Type="http://schemas.openxmlformats.org/officeDocument/2006/relationships/hyperlink" Target="https://github.com/javeed512/HDFC_JAV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3CCA37C-43E3-060E-4CAD-1BD4C14A9E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-16042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13506B1-3967-6BD4-A69D-6500BA86F12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66" y="861703"/>
            <a:ext cx="3511059" cy="930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2F1ADF4-B0C7-C7C2-8B63-8895D3F81E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97756" y="2382691"/>
            <a:ext cx="7396481" cy="547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IN" sz="28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“</a:t>
            </a:r>
            <a:r>
              <a:rPr lang="en-IN" sz="2800" b="1" dirty="0" smtClean="0">
                <a:latin typeface="Times New Roman" panose="02020603050405020304" pitchFamily="18" charset="0"/>
              </a:rPr>
              <a:t>Employee Get Data </a:t>
            </a:r>
            <a:r>
              <a:rPr lang="en-IN" sz="2800" b="1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Project</a:t>
            </a:r>
            <a:r>
              <a:rPr lang="en-IN" sz="28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”</a:t>
            </a:r>
            <a:endParaRPr lang="en-IN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E67A2AC-00F6-985A-C661-784C2AA22DB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3120" y="4111045"/>
            <a:ext cx="6197600" cy="2640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Submitted </a:t>
            </a:r>
            <a:r>
              <a:rPr lang="en-IN" sz="1800" b="1" dirty="0" err="1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by:Suchita</a:t>
            </a:r>
            <a:r>
              <a:rPr lang="en-IN" sz="1800" b="1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IN" sz="1800" b="1" dirty="0" err="1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Satyawan</a:t>
            </a:r>
            <a:r>
              <a:rPr lang="en-IN" sz="1800" b="1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IN" sz="1800" b="1" dirty="0" err="1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kadam</a:t>
            </a:r>
            <a:endParaRPr lang="en-IN" sz="105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b="1" dirty="0">
                <a:latin typeface="Times New Roman" panose="02020603050405020304" pitchFamily="18" charset="0"/>
              </a:rPr>
              <a:t>Submission type : </a:t>
            </a:r>
            <a:r>
              <a:rPr lang="en-IN" b="1" dirty="0" smtClean="0">
                <a:latin typeface="Times New Roman" panose="02020603050405020304" pitchFamily="18" charset="0"/>
              </a:rPr>
              <a:t>Individual</a:t>
            </a:r>
          </a:p>
          <a:p>
            <a:pPr>
              <a:lnSpc>
                <a:spcPct val="115000"/>
              </a:lnSpc>
            </a:pPr>
            <a:r>
              <a:rPr lang="en-IN" sz="1800" b="1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Name:	</a:t>
            </a:r>
            <a:r>
              <a:rPr lang="en-IN" sz="1800" b="1" dirty="0" err="1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Suchita</a:t>
            </a:r>
            <a:r>
              <a:rPr lang="en-IN" sz="1800" b="1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IN" sz="1800" b="1" dirty="0" err="1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Satyawan</a:t>
            </a:r>
            <a:r>
              <a:rPr lang="en-IN" sz="1800" b="1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IN" sz="1800" b="1" dirty="0" err="1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Kadam</a:t>
            </a:r>
            <a:endParaRPr lang="en-IN" sz="1800" b="1" dirty="0" smtClean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b="1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Trainer: </a:t>
            </a:r>
            <a:r>
              <a:rPr lang="en-US" b="1" dirty="0" err="1" smtClean="0">
                <a:latin typeface="Times New Roman" panose="02020603050405020304" pitchFamily="18" charset="0"/>
                <a:ea typeface="Arial" panose="020B0604020202020204" pitchFamily="34" charset="0"/>
              </a:rPr>
              <a:t>Javeed</a:t>
            </a:r>
            <a:r>
              <a:rPr lang="en-US" b="1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 Sir</a:t>
            </a:r>
            <a:endParaRPr lang="en-IN" sz="1050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Batch :HDFC </a:t>
            </a:r>
            <a:r>
              <a:rPr lang="en-IN" sz="1800" b="1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API - 1 </a:t>
            </a:r>
            <a:endParaRPr lang="en-IN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LMS Id : </a:t>
            </a:r>
            <a:r>
              <a:rPr lang="en-IN" sz="1800" b="1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suchitakadam0591@gmail.com</a:t>
            </a:r>
            <a:endParaRPr lang="en-IN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Program </a:t>
            </a:r>
            <a:r>
              <a:rPr lang="en-IN" sz="1800" b="1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 HDFC API Development Program</a:t>
            </a:r>
            <a:endParaRPr lang="en-IN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Date: </a:t>
            </a:r>
            <a:r>
              <a:rPr lang="en-IN" b="1" dirty="0" smtClean="0">
                <a:latin typeface="Times New Roman" panose="02020603050405020304" pitchFamily="18" charset="0"/>
                <a:ea typeface="Arial" panose="020B0604020202020204" pitchFamily="34" charset="0"/>
              </a:rPr>
              <a:t>27</a:t>
            </a:r>
            <a:r>
              <a:rPr lang="en-IN" sz="1800" b="1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/04/2023</a:t>
            </a:r>
            <a:endParaRPr lang="en-IN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1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Deployment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34D14B-9278-1F90-25E3-1FABACE2AC59}"/>
              </a:ext>
            </a:extLst>
          </p:cNvPr>
          <p:cNvSpPr txBox="1"/>
          <p:nvPr/>
        </p:nvSpPr>
        <p:spPr>
          <a:xfrm>
            <a:off x="714154" y="1704210"/>
            <a:ext cx="104739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	Deploy </a:t>
            </a:r>
            <a:r>
              <a:rPr lang="en-US" sz="2000" dirty="0"/>
              <a:t>the application: Deploy the application to a Tomcat server and test the functionality using </a:t>
            </a:r>
            <a:r>
              <a:rPr lang="en-US" sz="2000" dirty="0" smtClean="0"/>
              <a:t>Postman. Used </a:t>
            </a:r>
            <a:r>
              <a:rPr lang="en-US" sz="2000" dirty="0"/>
              <a:t>Jenkins to automate the build and deployment process, and deploy the application on </a:t>
            </a:r>
            <a:r>
              <a:rPr lang="en-US" sz="2000" dirty="0" err="1"/>
              <a:t>Kubernetes</a:t>
            </a:r>
            <a:r>
              <a:rPr lang="en-US" sz="2000" dirty="0"/>
              <a:t> with multiple container instances running for scalability and availability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	Set </a:t>
            </a:r>
            <a:r>
              <a:rPr lang="en-US" sz="2000" dirty="0"/>
              <a:t>up continuous deployment by integrating the deployment process with a CI/CD pipeline using tools such as Jenkins, </a:t>
            </a:r>
            <a:r>
              <a:rPr lang="en-US" sz="2000" dirty="0" err="1"/>
              <a:t>GitHub</a:t>
            </a:r>
            <a:r>
              <a:rPr lang="en-US" sz="2000" dirty="0"/>
              <a:t> </a:t>
            </a:r>
            <a:r>
              <a:rPr lang="en-US" sz="2000" dirty="0" smtClean="0"/>
              <a:t>Actions. This </a:t>
            </a:r>
            <a:r>
              <a:rPr lang="en-US" sz="2000" dirty="0"/>
              <a:t>will ensure that any changes to the code are automatically built, tested, and deployed to the production environment, providing a streamlined and efficient deployment process.</a:t>
            </a:r>
          </a:p>
        </p:txBody>
      </p:sp>
    </p:spTree>
    <p:extLst>
      <p:ext uri="{BB962C8B-B14F-4D97-AF65-F5344CB8AC3E}">
        <p14:creationId xmlns:p14="http://schemas.microsoft.com/office/powerpoint/2010/main" val="294745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Get Encrypted data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55" y="1038895"/>
            <a:ext cx="10757139" cy="549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14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2633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Get Decrypted Data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55" y="1173013"/>
            <a:ext cx="10584612" cy="5522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599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2633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CURL Command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1" y="1311215"/>
            <a:ext cx="10584037" cy="5046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59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318998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77" y="936778"/>
            <a:ext cx="10304358" cy="5452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599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318998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04" y="1166326"/>
            <a:ext cx="10642400" cy="5691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288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340093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74" y="964441"/>
            <a:ext cx="9896868" cy="55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59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340093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868" y="1022882"/>
            <a:ext cx="10163430" cy="571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334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340093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90" y="1175656"/>
            <a:ext cx="10254549" cy="5598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9476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E07FE1-E878-E386-9DF4-34E931415690}"/>
              </a:ext>
            </a:extLst>
          </p:cNvPr>
          <p:cNvSpPr txBox="1"/>
          <p:nvPr/>
        </p:nvSpPr>
        <p:spPr>
          <a:xfrm>
            <a:off x="895945" y="1349645"/>
            <a:ext cx="10422294" cy="370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400" dirty="0" smtClean="0"/>
              <a:t>The </a:t>
            </a:r>
            <a:r>
              <a:rPr lang="en-US" sz="2400" dirty="0"/>
              <a:t>Employee Get Data Project demonstrates how to implement a secure and reliable web service for retrieving employee data from a database. The use of Java, Spring Boot, MySQL, and Log4j allowed for easy implementation and deployment of the project, while Jenkins and </a:t>
            </a:r>
            <a:r>
              <a:rPr lang="en-US" sz="2400" dirty="0" err="1"/>
              <a:t>Git</a:t>
            </a:r>
            <a:r>
              <a:rPr lang="en-US" sz="2400" dirty="0"/>
              <a:t> provided efficient version control and continuous integration. The project can be easily extended to include additional functionality and can serve as a basis for future web service projects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15000"/>
              </a:lnSpc>
            </a:pP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endParaRPr lang="en-US" sz="2000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10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5639" y="-6639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7DDF28F-771F-D180-B602-4C9BA189659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97940" y="1503679"/>
            <a:ext cx="10061497" cy="3988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IN" sz="24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Table of contents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IN" sz="24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Introduction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Project Overview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Architecture Design 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User Interface Design 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Back-end Development 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Testing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Deployment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Conclusion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</a:rPr>
              <a:t>Future Work</a:t>
            </a: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References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SzPts val="1400"/>
              <a:buFont typeface="+mj-lt"/>
              <a:buAutoNum type="arabicPeriod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Appendices</a:t>
            </a: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04" y="3645421"/>
            <a:ext cx="3183294" cy="220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341" y="925365"/>
            <a:ext cx="2906301" cy="176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870" y="3317519"/>
            <a:ext cx="1943391" cy="217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023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Future Work</a:t>
            </a:r>
          </a:p>
        </p:txBody>
      </p:sp>
      <p:sp>
        <p:nvSpPr>
          <p:cNvPr id="2" name="Rectangle 1"/>
          <p:cNvSpPr/>
          <p:nvPr/>
        </p:nvSpPr>
        <p:spPr>
          <a:xfrm>
            <a:off x="586596" y="1349647"/>
            <a:ext cx="103948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Role-based access control: Enhance the security of the application by implementing role-based access control (RBAC) to restrict access to sensitive employee data based on user roles and permissions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API documentation: Create comprehensive documentation for the application programming interface (API) to help developers understand how to use the API and integrate it with other applications.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Additional </a:t>
            </a:r>
            <a:r>
              <a:rPr lang="en-US" sz="2000" dirty="0"/>
              <a:t>functionality: Add new functionality to the application, such as the ability to update or delete employee data, search for employees based on specific criteria, or generate reports on employee data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 smtClean="0"/>
              <a:t>By </a:t>
            </a:r>
            <a:r>
              <a:rPr lang="en-US" sz="2000" dirty="0"/>
              <a:t>implementing these enhancements, the Employee Get Data Project can continue to evolve and improve to meet the needs of its </a:t>
            </a:r>
            <a:r>
              <a:rPr lang="en-US" sz="2000" dirty="0" smtClean="0"/>
              <a:t>users.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3796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References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1206C2F-BDF5-071B-EC7C-A93066E34658}"/>
              </a:ext>
            </a:extLst>
          </p:cNvPr>
          <p:cNvSpPr txBox="1"/>
          <p:nvPr/>
        </p:nvSpPr>
        <p:spPr>
          <a:xfrm>
            <a:off x="1189905" y="1358978"/>
            <a:ext cx="99719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smtClean="0">
                <a:hlinkClick r:id="rId4"/>
              </a:rPr>
              <a:t>https</a:t>
            </a:r>
            <a:r>
              <a:rPr lang="en-IN" dirty="0">
                <a:hlinkClick r:id="rId4"/>
              </a:rPr>
              <a:t>://</a:t>
            </a:r>
            <a:r>
              <a:rPr lang="en-IN" dirty="0" smtClean="0">
                <a:hlinkClick r:id="rId4"/>
              </a:rPr>
              <a:t>github.com/javeed512/HDFC_JAVA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Self-Signed </a:t>
            </a:r>
            <a:r>
              <a:rPr lang="en-IN" dirty="0"/>
              <a:t>SSL Certificate Generator - </a:t>
            </a:r>
            <a:r>
              <a:rPr lang="en-IN" u="sng" dirty="0">
                <a:hlinkClick r:id="rId5"/>
              </a:rPr>
              <a:t>https://www.sslshopper.com/article-how-to-create-a-self-signed-certificate-in-iis-7.html</a:t>
            </a:r>
            <a:endParaRPr lang="en-IN" u="sng" dirty="0"/>
          </a:p>
          <a:p>
            <a:endParaRPr lang="en-IN" dirty="0" smtClean="0"/>
          </a:p>
          <a:p>
            <a:r>
              <a:rPr lang="en-IN" dirty="0" smtClean="0"/>
              <a:t>Continuous </a:t>
            </a:r>
            <a:r>
              <a:rPr lang="en-IN" dirty="0"/>
              <a:t>Integration and Continuous Deployment (CI/CD) with Jenkins - </a:t>
            </a:r>
            <a:r>
              <a:rPr lang="en-IN" u="sng" dirty="0">
                <a:hlinkClick r:id="rId6"/>
              </a:rPr>
              <a:t>https://www.jenkins.io/doc/tutorials/build-a-java-app-with-maven</a:t>
            </a:r>
            <a:r>
              <a:rPr lang="en-IN" u="sng" dirty="0" smtClean="0">
                <a:hlinkClick r:id="rId6"/>
              </a:rPr>
              <a:t>/</a:t>
            </a:r>
            <a:endParaRPr lang="en-IN" u="sng" dirty="0" smtClean="0"/>
          </a:p>
          <a:p>
            <a:endParaRPr lang="en-IN" dirty="0"/>
          </a:p>
          <a:p>
            <a:endParaRPr lang="en-IN" u="sng" dirty="0" smtClean="0"/>
          </a:p>
          <a:p>
            <a:r>
              <a:rPr lang="en-IN" dirty="0" err="1"/>
              <a:t>Kubernetes</a:t>
            </a:r>
            <a:r>
              <a:rPr lang="en-IN" dirty="0"/>
              <a:t> Documentation - </a:t>
            </a:r>
            <a:r>
              <a:rPr lang="en-IN" u="sng" dirty="0">
                <a:hlinkClick r:id="rId7"/>
              </a:rPr>
              <a:t>https://kubernetes.io/docs/home/</a:t>
            </a:r>
            <a:endParaRPr lang="en-IN" dirty="0"/>
          </a:p>
          <a:p>
            <a:endParaRPr lang="en-IN" dirty="0"/>
          </a:p>
          <a:p>
            <a:r>
              <a:rPr lang="en-IN" dirty="0"/>
              <a:t>These resources can provide guidance and support for the development, testing, deployment, and maintenance of the Employee Get Data Project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36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A6B4E1-DB62-ABC8-9376-891CD4ACDF4E}"/>
              </a:ext>
            </a:extLst>
          </p:cNvPr>
          <p:cNvSpPr txBox="1"/>
          <p:nvPr/>
        </p:nvSpPr>
        <p:spPr>
          <a:xfrm>
            <a:off x="490219" y="1349646"/>
            <a:ext cx="11077803" cy="1764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en-US" sz="2400" dirty="0"/>
              <a:t>The Employee Get Data Project is a web service that allows users to retrieve employee data from a database. The project is implemented using Java and Spring Boot, and the data is stored in a MySQL database. The project is designed to be deployed on a Tomcat server and can be accessed via HTTP or HTTPS</a:t>
            </a:r>
            <a:r>
              <a:rPr lang="en-US" sz="2400" dirty="0" smtClean="0"/>
              <a:t>.</a:t>
            </a:r>
            <a:endParaRPr lang="en-US" sz="24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Introduction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93" y="3349690"/>
            <a:ext cx="10655558" cy="296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29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Project Overview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E6CB871-F71A-0AA9-2DC6-C9AA195CBD29}"/>
              </a:ext>
            </a:extLst>
          </p:cNvPr>
          <p:cNvSpPr txBox="1"/>
          <p:nvPr/>
        </p:nvSpPr>
        <p:spPr>
          <a:xfrm>
            <a:off x="861077" y="1207318"/>
            <a:ext cx="1082801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The project consists of a single </a:t>
            </a:r>
            <a:r>
              <a:rPr lang="en-US" sz="2000" dirty="0" err="1"/>
              <a:t>RESTful</a:t>
            </a:r>
            <a:r>
              <a:rPr lang="en-US" sz="2000" dirty="0"/>
              <a:t> endpoint 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/>
              <a:t>code for the project is hosted on a </a:t>
            </a:r>
            <a:r>
              <a:rPr lang="en-US" sz="2000" dirty="0" err="1"/>
              <a:t>Git</a:t>
            </a:r>
            <a:r>
              <a:rPr lang="en-US" sz="2000" dirty="0"/>
              <a:t> repository and is built and deployed using Jenkins. </a:t>
            </a:r>
            <a:endParaRPr lang="en-US" sz="2000" dirty="0" smtClean="0"/>
          </a:p>
          <a:p>
            <a:endParaRPr lang="en-US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Jenkins </a:t>
            </a:r>
            <a:r>
              <a:rPr lang="en-US" sz="2000" dirty="0"/>
              <a:t>is configured to automatically build and deploy the project whenever changes are made to the </a:t>
            </a:r>
            <a:r>
              <a:rPr lang="en-US" sz="2000" dirty="0" err="1"/>
              <a:t>Git</a:t>
            </a:r>
            <a:r>
              <a:rPr lang="en-US" sz="2000" dirty="0"/>
              <a:t> repository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/>
              <a:t>The project also includes logging functionality </a:t>
            </a:r>
            <a:r>
              <a:rPr lang="en-US" sz="2000" dirty="0" smtClean="0"/>
              <a:t>using </a:t>
            </a:r>
            <a:r>
              <a:rPr lang="en-US" sz="2000" dirty="0"/>
              <a:t>Log4j. </a:t>
            </a:r>
            <a:endParaRPr lang="en-US" sz="20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/>
              <a:t>project is also designed to be secure, with HTTPS support using a self-signed certificate</a:t>
            </a:r>
            <a:r>
              <a:rPr lang="en-US" sz="2000" dirty="0" smtClean="0"/>
              <a:t>. This ensures that sensitive employee data is not transmitted in plain text over the internet.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The project also includes encryption of the </a:t>
            </a:r>
            <a:r>
              <a:rPr lang="en-US" sz="2000" dirty="0" err="1" smtClean="0"/>
              <a:t>DateOfBirth</a:t>
            </a:r>
            <a:r>
              <a:rPr lang="en-US" sz="2000" dirty="0" smtClean="0"/>
              <a:t> field using AES-256. This ensures that the employee's date of birth is not stored in plain text in the database and can only be accessed by authorized users with the decryption key.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802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Architecture Design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71EEDC0-3CC6-66B5-D744-43E72A9CA66B}"/>
              </a:ext>
            </a:extLst>
          </p:cNvPr>
          <p:cNvSpPr txBox="1"/>
          <p:nvPr/>
        </p:nvSpPr>
        <p:spPr>
          <a:xfrm>
            <a:off x="490220" y="1349647"/>
            <a:ext cx="5026660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349646"/>
            <a:ext cx="10201275" cy="5089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20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61665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Architecture Design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71EEDC0-3CC6-66B5-D744-43E72A9CA66B}"/>
              </a:ext>
            </a:extLst>
          </p:cNvPr>
          <p:cNvSpPr txBox="1"/>
          <p:nvPr/>
        </p:nvSpPr>
        <p:spPr>
          <a:xfrm>
            <a:off x="490220" y="1349647"/>
            <a:ext cx="5026660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endParaRPr lang="en-IN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07" y="1059025"/>
            <a:ext cx="406717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113" y="3881925"/>
            <a:ext cx="8757716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06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2633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User Interface Design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3411" y="1250678"/>
            <a:ext cx="106018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user interface for the Employee Get Data Project is designed to be simple and easy to use.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main screen of the application consists of a single input field where the user can enter the </a:t>
            </a:r>
            <a:r>
              <a:rPr lang="en-US" sz="2400" dirty="0" err="1"/>
              <a:t>EmployeeID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</a:t>
            </a:r>
            <a:r>
              <a:rPr lang="en-US" sz="2400" dirty="0" err="1"/>
              <a:t>EmployeeID</a:t>
            </a:r>
            <a:r>
              <a:rPr lang="en-US" sz="2400" dirty="0"/>
              <a:t> is valid, the application will display the employee's name and date of birth on the screen. If the </a:t>
            </a:r>
            <a:r>
              <a:rPr lang="en-US" sz="2400" dirty="0" err="1"/>
              <a:t>EmployeeID</a:t>
            </a:r>
            <a:r>
              <a:rPr lang="en-US" sz="2400" dirty="0"/>
              <a:t> is not valid, an error message will be displayed indicating that the </a:t>
            </a:r>
            <a:r>
              <a:rPr lang="en-US" sz="2400" dirty="0" err="1"/>
              <a:t>EmployeeID</a:t>
            </a:r>
            <a:r>
              <a:rPr lang="en-US" sz="2400" dirty="0"/>
              <a:t> is invalid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Overall</a:t>
            </a:r>
            <a:r>
              <a:rPr lang="en-US" sz="2400" dirty="0"/>
              <a:t>, the user interface for the Employee Get Data Project is designed to be intuitive and user-friendly, allowing users to quickly and easily retrieve employee information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0734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088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2633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Back-end Development</a:t>
            </a:r>
            <a:endParaRPr lang="en-I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0191" y="1223370"/>
            <a:ext cx="10696755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back-end development of the Employee Get Data Project involves designing and implementing the database, creating the </a:t>
            </a:r>
            <a:r>
              <a:rPr lang="en-US" dirty="0" err="1"/>
              <a:t>RESTful</a:t>
            </a:r>
            <a:r>
              <a:rPr lang="en-US" dirty="0"/>
              <a:t> endpoint, and securing the application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Design </a:t>
            </a:r>
            <a:r>
              <a:rPr lang="en-US" dirty="0"/>
              <a:t>and implement the database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     </a:t>
            </a:r>
            <a:r>
              <a:rPr lang="en-US" dirty="0"/>
              <a:t>Create a database </a:t>
            </a:r>
            <a:r>
              <a:rPr lang="en-US" dirty="0" smtClean="0"/>
              <a:t>The "</a:t>
            </a:r>
            <a:r>
              <a:rPr lang="en-US" dirty="0" err="1" smtClean="0"/>
              <a:t>EmployeeID</a:t>
            </a:r>
            <a:r>
              <a:rPr lang="en-US" dirty="0" smtClean="0"/>
              <a:t>" column should be the primary key.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Create the </a:t>
            </a:r>
            <a:r>
              <a:rPr lang="en-US" dirty="0" err="1"/>
              <a:t>RESTful</a:t>
            </a:r>
            <a:r>
              <a:rPr lang="en-US" dirty="0"/>
              <a:t> endpoint: </a:t>
            </a:r>
            <a:endParaRPr lang="en-US" dirty="0" smtClean="0"/>
          </a:p>
          <a:p>
            <a:r>
              <a:rPr lang="en-US" dirty="0" smtClean="0"/>
              <a:t>	Create </a:t>
            </a:r>
            <a:r>
              <a:rPr lang="en-US" dirty="0"/>
              <a:t>a </a:t>
            </a:r>
            <a:r>
              <a:rPr lang="en-US" dirty="0" err="1"/>
              <a:t>RESTful</a:t>
            </a:r>
            <a:r>
              <a:rPr lang="en-US" dirty="0"/>
              <a:t> endpoint that accepts an </a:t>
            </a:r>
            <a:r>
              <a:rPr lang="en-US" dirty="0" err="1"/>
              <a:t>EmployeeID</a:t>
            </a:r>
            <a:r>
              <a:rPr lang="en-US" dirty="0"/>
              <a:t> parameter and returns the corresponding </a:t>
            </a:r>
            <a:r>
              <a:rPr lang="en-US" dirty="0" smtClean="0"/>
              <a:t>	employee </a:t>
            </a:r>
            <a:r>
              <a:rPr lang="en-US" dirty="0"/>
              <a:t>data from the database.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Secure the application: </a:t>
            </a:r>
            <a:endParaRPr lang="en-US" dirty="0" smtClean="0"/>
          </a:p>
          <a:p>
            <a:r>
              <a:rPr lang="en-US" dirty="0" smtClean="0"/>
              <a:t>	Implement </a:t>
            </a:r>
            <a:r>
              <a:rPr lang="en-US" dirty="0"/>
              <a:t>HTTPS support using a self-signed certificate to ensure that sensitive employee data is not </a:t>
            </a:r>
            <a:r>
              <a:rPr lang="en-US" dirty="0" smtClean="0"/>
              <a:t>	transmitted </a:t>
            </a:r>
            <a:r>
              <a:rPr lang="en-US" dirty="0"/>
              <a:t>in plain text over the internet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Additionally, encrypt the "</a:t>
            </a:r>
            <a:r>
              <a:rPr lang="en-US" dirty="0" err="1"/>
              <a:t>DateOfBirth</a:t>
            </a:r>
            <a:r>
              <a:rPr lang="en-US" dirty="0"/>
              <a:t>" field using AES-256 to ensure that it is not stored in plain text in the </a:t>
            </a:r>
            <a:r>
              <a:rPr lang="en-US" dirty="0" smtClean="0"/>
              <a:t>	database </a:t>
            </a:r>
            <a:r>
              <a:rPr lang="en-US" dirty="0"/>
              <a:t>and can only be accessed by authorized users with the decryption key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Implement logging functionality: </a:t>
            </a:r>
            <a:endParaRPr lang="en-US" dirty="0" smtClean="0"/>
          </a:p>
          <a:p>
            <a:r>
              <a:rPr lang="en-US" dirty="0" smtClean="0"/>
              <a:t> 	Configure </a:t>
            </a:r>
            <a:r>
              <a:rPr lang="en-US" dirty="0"/>
              <a:t>logging using a logging framework such as Log4j to record each request made to the server. </a:t>
            </a:r>
          </a:p>
        </p:txBody>
      </p:sp>
    </p:spTree>
    <p:extLst>
      <p:ext uri="{BB962C8B-B14F-4D97-AF65-F5344CB8AC3E}">
        <p14:creationId xmlns:p14="http://schemas.microsoft.com/office/powerpoint/2010/main" val="4192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93C3C6-E6B4-0EAA-6168-B66B664B265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-2032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317BEF4-F659-05B0-B884-5FBC9950BC38}"/>
              </a:ext>
            </a:extLst>
          </p:cNvPr>
          <p:cNvCxnSpPr>
            <a:cxnSpLocks/>
          </p:cNvCxnSpPr>
          <p:nvPr/>
        </p:nvCxnSpPr>
        <p:spPr>
          <a:xfrm>
            <a:off x="2404113" y="383848"/>
            <a:ext cx="0" cy="429893"/>
          </a:xfrm>
          <a:prstGeom prst="line">
            <a:avLst/>
          </a:prstGeom>
          <a:ln w="12700">
            <a:solidFill>
              <a:srgbClr val="DD4F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C8E9BB0-02EA-460A-EDCE-9CB013DFF9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505" y="338023"/>
            <a:ext cx="1963465" cy="52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A5D50A-7BF5-47B2-27E6-96AA33171B2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9360" y="383848"/>
            <a:ext cx="8818879" cy="483017"/>
          </a:xfrm>
          <a:prstGeom prst="rect">
            <a:avLst/>
          </a:prstGeom>
          <a:solidFill>
            <a:srgbClr val="FF6709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Integration and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00B694-CE8C-1B3C-6470-234A7FE34C41}"/>
              </a:ext>
            </a:extLst>
          </p:cNvPr>
          <p:cNvSpPr txBox="1"/>
          <p:nvPr/>
        </p:nvSpPr>
        <p:spPr>
          <a:xfrm>
            <a:off x="496366" y="1404574"/>
            <a:ext cx="1098291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Integration testing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includes </a:t>
            </a:r>
            <a:r>
              <a:rPr lang="en-US" dirty="0" smtClean="0"/>
              <a:t>testing the integration of the front-end </a:t>
            </a:r>
            <a:r>
              <a:rPr lang="en-US" dirty="0"/>
              <a:t>user interface with the back-end server, as well as testing the integration of the various components of the back-end system such as the database, </a:t>
            </a:r>
            <a:r>
              <a:rPr lang="en-US" dirty="0" err="1"/>
              <a:t>RESTful</a:t>
            </a:r>
            <a:r>
              <a:rPr lang="en-US" dirty="0"/>
              <a:t> endpoint, and logging functionality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Unit testing: </a:t>
            </a:r>
            <a:endParaRPr lang="en-US" dirty="0" smtClean="0"/>
          </a:p>
          <a:p>
            <a:pPr lvl="1"/>
            <a:r>
              <a:rPr lang="en-US" dirty="0" smtClean="0"/>
              <a:t>Perform </a:t>
            </a:r>
            <a:r>
              <a:rPr lang="en-US" dirty="0"/>
              <a:t>unit testing on the individual components of the system, such as the database queries, </a:t>
            </a:r>
            <a:r>
              <a:rPr lang="en-US" dirty="0" err="1"/>
              <a:t>RESTful</a:t>
            </a:r>
            <a:r>
              <a:rPr lang="en-US" dirty="0"/>
              <a:t> endpoint, and encryption/decryption logic.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Functional testing: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includes testing the retrieval of employee data based on valid and invalid </a:t>
            </a:r>
            <a:r>
              <a:rPr lang="en-US" dirty="0" err="1"/>
              <a:t>EmployeeIDs</a:t>
            </a:r>
            <a:r>
              <a:rPr lang="en-US" dirty="0"/>
              <a:t>, verifying that the encrypted "</a:t>
            </a:r>
            <a:r>
              <a:rPr lang="en-US" dirty="0" err="1"/>
              <a:t>DateOfBirth</a:t>
            </a:r>
            <a:r>
              <a:rPr lang="en-US" dirty="0"/>
              <a:t>" field can be decrypted properly, and testing the logging functionality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Security testing: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includes testing the HTTPS support, verifying that the encryption/decryption logic is working </a:t>
            </a:r>
            <a:r>
              <a:rPr lang="en-US" dirty="0" smtClean="0"/>
              <a:t>properly.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2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GSA Template" id="{7EF025AB-56D0-42C6-8D01-6D7BD15986E7}" vid="{13FEAC2C-1A59-4677-B9C8-864B00C2BF82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708</Words>
  <Application>Microsoft Office PowerPoint</Application>
  <PresentationFormat>Custom</PresentationFormat>
  <Paragraphs>107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K [MUBC]</dc:creator>
  <cp:lastModifiedBy>admin</cp:lastModifiedBy>
  <cp:revision>35</cp:revision>
  <dcterms:created xsi:type="dcterms:W3CDTF">2023-04-15T11:22:40Z</dcterms:created>
  <dcterms:modified xsi:type="dcterms:W3CDTF">2023-04-28T15:56:37Z</dcterms:modified>
</cp:coreProperties>
</file>