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503640" y="1326240"/>
            <a:ext cx="9071280" cy="156816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503640" y="3043800"/>
            <a:ext cx="907128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30" name="PlaceHolder 2"/>
          <p:cNvSpPr>
            <a:spLocks noGrp="1"/>
          </p:cNvSpPr>
          <p:nvPr>
            <p:ph type="body"/>
          </p:nvPr>
        </p:nvSpPr>
        <p:spPr>
          <a:xfrm>
            <a:off x="503640" y="1326240"/>
            <a:ext cx="4426560" cy="1568160"/>
          </a:xfrm>
          <a:prstGeom prst="rect">
            <a:avLst/>
          </a:prstGeom>
        </p:spPr>
        <p:txBody>
          <a:bodyPr lIns="0" tIns="0" rIns="0" bIns="0">
            <a:normAutofit/>
          </a:bodyPr>
          <a:lstStyle/>
          <a:p>
            <a:endParaRPr lang="en-IN" sz="3200" b="0" strike="noStrike" spc="-1">
              <a:latin typeface="Arial"/>
            </a:endParaRPr>
          </a:p>
        </p:txBody>
      </p:sp>
      <p:sp>
        <p:nvSpPr>
          <p:cNvPr id="31" name="PlaceHolder 3"/>
          <p:cNvSpPr>
            <a:spLocks noGrp="1"/>
          </p:cNvSpPr>
          <p:nvPr>
            <p:ph type="body"/>
          </p:nvPr>
        </p:nvSpPr>
        <p:spPr>
          <a:xfrm>
            <a:off x="5151960" y="1326240"/>
            <a:ext cx="4426560" cy="1568160"/>
          </a:xfrm>
          <a:prstGeom prst="rect">
            <a:avLst/>
          </a:prstGeom>
        </p:spPr>
        <p:txBody>
          <a:bodyPr lIns="0" tIns="0" rIns="0" bIns="0">
            <a:normAutofit/>
          </a:bodyPr>
          <a:lstStyle/>
          <a:p>
            <a:endParaRPr lang="en-IN" sz="3200" b="0" strike="noStrike" spc="-1">
              <a:latin typeface="Arial"/>
            </a:endParaRPr>
          </a:p>
        </p:txBody>
      </p:sp>
      <p:sp>
        <p:nvSpPr>
          <p:cNvPr id="32" name="PlaceHolder 4"/>
          <p:cNvSpPr>
            <a:spLocks noGrp="1"/>
          </p:cNvSpPr>
          <p:nvPr>
            <p:ph type="body"/>
          </p:nvPr>
        </p:nvSpPr>
        <p:spPr>
          <a:xfrm>
            <a:off x="503640" y="3043800"/>
            <a:ext cx="4426560" cy="1568160"/>
          </a:xfrm>
          <a:prstGeom prst="rect">
            <a:avLst/>
          </a:prstGeom>
        </p:spPr>
        <p:txBody>
          <a:bodyPr lIns="0" tIns="0" rIns="0" bIns="0">
            <a:normAutofit/>
          </a:bodyPr>
          <a:lstStyle/>
          <a:p>
            <a:endParaRPr lang="en-IN" sz="3200" b="0" strike="noStrike" spc="-1">
              <a:latin typeface="Arial"/>
            </a:endParaRPr>
          </a:p>
        </p:txBody>
      </p:sp>
      <p:sp>
        <p:nvSpPr>
          <p:cNvPr id="33" name="PlaceHolder 5"/>
          <p:cNvSpPr>
            <a:spLocks noGrp="1"/>
          </p:cNvSpPr>
          <p:nvPr>
            <p:ph type="body"/>
          </p:nvPr>
        </p:nvSpPr>
        <p:spPr>
          <a:xfrm>
            <a:off x="5151960" y="3043800"/>
            <a:ext cx="442656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IN" sz="3200" b="0" strike="noStrike" spc="-1">
              <a:latin typeface="Arial"/>
            </a:endParaRPr>
          </a:p>
        </p:txBody>
      </p:sp>
      <p:sp>
        <p:nvSpPr>
          <p:cNvPr id="37"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IN" sz="3200" b="0" strike="noStrike" spc="-1">
              <a:latin typeface="Arial"/>
            </a:endParaRPr>
          </a:p>
        </p:txBody>
      </p:sp>
      <p:sp>
        <p:nvSpPr>
          <p:cNvPr id="38"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IN" sz="3200" b="0" strike="noStrike" spc="-1">
              <a:latin typeface="Arial"/>
            </a:endParaRPr>
          </a:p>
        </p:txBody>
      </p:sp>
      <p:sp>
        <p:nvSpPr>
          <p:cNvPr id="39"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IN" sz="3200" b="0" strike="noStrike" spc="-1">
              <a:latin typeface="Arial"/>
            </a:endParaRPr>
          </a:p>
        </p:txBody>
      </p:sp>
      <p:sp>
        <p:nvSpPr>
          <p:cNvPr id="40"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subTitle"/>
          </p:nvPr>
        </p:nvSpPr>
        <p:spPr>
          <a:xfrm>
            <a:off x="503640" y="1326240"/>
            <a:ext cx="9071280" cy="3288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47" name="PlaceHolder 2"/>
          <p:cNvSpPr>
            <a:spLocks noGrp="1"/>
          </p:cNvSpPr>
          <p:nvPr>
            <p:ph type="body"/>
          </p:nvPr>
        </p:nvSpPr>
        <p:spPr>
          <a:xfrm>
            <a:off x="503640" y="1326240"/>
            <a:ext cx="9071280" cy="32882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49" name="PlaceHolder 2"/>
          <p:cNvSpPr>
            <a:spLocks noGrp="1"/>
          </p:cNvSpPr>
          <p:nvPr>
            <p:ph type="body"/>
          </p:nvPr>
        </p:nvSpPr>
        <p:spPr>
          <a:xfrm>
            <a:off x="503640" y="1326240"/>
            <a:ext cx="4426560" cy="328824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5151960" y="1326240"/>
            <a:ext cx="4426560" cy="32882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2920" y="225360"/>
            <a:ext cx="9068040" cy="43783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503640" y="1326240"/>
            <a:ext cx="4426560" cy="156816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5151960" y="1326240"/>
            <a:ext cx="4426560" cy="32882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503640" y="3043800"/>
            <a:ext cx="442656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subTitle"/>
          </p:nvPr>
        </p:nvSpPr>
        <p:spPr>
          <a:xfrm>
            <a:off x="503640" y="1326240"/>
            <a:ext cx="9071280" cy="3288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503640" y="1326240"/>
            <a:ext cx="4426560" cy="32882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5151960" y="1326240"/>
            <a:ext cx="4426560" cy="156816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5151960" y="3043800"/>
            <a:ext cx="442656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503640" y="1326240"/>
            <a:ext cx="4426560" cy="156816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5151960" y="1326240"/>
            <a:ext cx="4426560" cy="156816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503640" y="3043800"/>
            <a:ext cx="907128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503640" y="1326240"/>
            <a:ext cx="9071280" cy="156816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503640" y="3043800"/>
            <a:ext cx="907128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69" name="PlaceHolder 2"/>
          <p:cNvSpPr>
            <a:spLocks noGrp="1"/>
          </p:cNvSpPr>
          <p:nvPr>
            <p:ph type="body"/>
          </p:nvPr>
        </p:nvSpPr>
        <p:spPr>
          <a:xfrm>
            <a:off x="503640" y="1326240"/>
            <a:ext cx="4426560" cy="156816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5151960" y="1326240"/>
            <a:ext cx="4426560" cy="156816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503640" y="3043800"/>
            <a:ext cx="4426560" cy="1568160"/>
          </a:xfrm>
          <a:prstGeom prst="rect">
            <a:avLst/>
          </a:prstGeom>
        </p:spPr>
        <p:txBody>
          <a:bodyPr lIns="0" tIns="0" rIns="0" bIns="0">
            <a:normAutofit/>
          </a:bodyPr>
          <a:lstStyle/>
          <a:p>
            <a:endParaRPr lang="en-IN" sz="3200" b="0" strike="noStrike" spc="-1">
              <a:latin typeface="Arial"/>
            </a:endParaRPr>
          </a:p>
        </p:txBody>
      </p:sp>
      <p:sp>
        <p:nvSpPr>
          <p:cNvPr id="72" name="PlaceHolder 5"/>
          <p:cNvSpPr>
            <a:spLocks noGrp="1"/>
          </p:cNvSpPr>
          <p:nvPr>
            <p:ph type="body"/>
          </p:nvPr>
        </p:nvSpPr>
        <p:spPr>
          <a:xfrm>
            <a:off x="5151960" y="3043800"/>
            <a:ext cx="442656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body"/>
          </p:nvPr>
        </p:nvSpPr>
        <p:spPr>
          <a:xfrm>
            <a:off x="503640" y="1326240"/>
            <a:ext cx="2920680" cy="156816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3570840" y="1326240"/>
            <a:ext cx="2920680" cy="156816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6637680" y="1326240"/>
            <a:ext cx="2920680" cy="156816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503640" y="3043800"/>
            <a:ext cx="2920680" cy="1568160"/>
          </a:xfrm>
          <a:prstGeom prst="rect">
            <a:avLst/>
          </a:prstGeom>
        </p:spPr>
        <p:txBody>
          <a:bodyPr lIns="0" tIns="0" rIns="0" bIns="0">
            <a:normAutofit/>
          </a:bodyPr>
          <a:lstStyle/>
          <a:p>
            <a:endParaRPr lang="en-IN" sz="3200" b="0" strike="noStrike" spc="-1">
              <a:latin typeface="Arial"/>
            </a:endParaRPr>
          </a:p>
        </p:txBody>
      </p:sp>
      <p:sp>
        <p:nvSpPr>
          <p:cNvPr id="78" name="PlaceHolder 6"/>
          <p:cNvSpPr>
            <a:spLocks noGrp="1"/>
          </p:cNvSpPr>
          <p:nvPr>
            <p:ph type="body"/>
          </p:nvPr>
        </p:nvSpPr>
        <p:spPr>
          <a:xfrm>
            <a:off x="3570840" y="3043800"/>
            <a:ext cx="2920680" cy="1568160"/>
          </a:xfrm>
          <a:prstGeom prst="rect">
            <a:avLst/>
          </a:prstGeom>
        </p:spPr>
        <p:txBody>
          <a:bodyPr lIns="0" tIns="0" rIns="0" bIns="0">
            <a:normAutofit/>
          </a:bodyPr>
          <a:lstStyle/>
          <a:p>
            <a:endParaRPr lang="en-IN" sz="3200" b="0" strike="noStrike" spc="-1">
              <a:latin typeface="Arial"/>
            </a:endParaRPr>
          </a:p>
        </p:txBody>
      </p:sp>
      <p:sp>
        <p:nvSpPr>
          <p:cNvPr id="79" name="PlaceHolder 7"/>
          <p:cNvSpPr>
            <a:spLocks noGrp="1"/>
          </p:cNvSpPr>
          <p:nvPr>
            <p:ph type="body"/>
          </p:nvPr>
        </p:nvSpPr>
        <p:spPr>
          <a:xfrm>
            <a:off x="6637680" y="3043800"/>
            <a:ext cx="292068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503640" y="1326240"/>
            <a:ext cx="9071280" cy="32882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body"/>
          </p:nvPr>
        </p:nvSpPr>
        <p:spPr>
          <a:xfrm>
            <a:off x="503640" y="1326240"/>
            <a:ext cx="4426560" cy="3288240"/>
          </a:xfrm>
          <a:prstGeom prst="rect">
            <a:avLst/>
          </a:prstGeom>
        </p:spPr>
        <p:txBody>
          <a:bodyPr lIns="0" tIns="0" rIns="0" bIns="0">
            <a:normAutofit/>
          </a:bodyPr>
          <a:lstStyle/>
          <a:p>
            <a:endParaRPr lang="en-IN" sz="3200" b="0" strike="noStrike" spc="-1">
              <a:latin typeface="Arial"/>
            </a:endParaRPr>
          </a:p>
        </p:txBody>
      </p:sp>
      <p:sp>
        <p:nvSpPr>
          <p:cNvPr id="11" name="PlaceHolder 3"/>
          <p:cNvSpPr>
            <a:spLocks noGrp="1"/>
          </p:cNvSpPr>
          <p:nvPr>
            <p:ph type="body"/>
          </p:nvPr>
        </p:nvSpPr>
        <p:spPr>
          <a:xfrm>
            <a:off x="5151960" y="1326240"/>
            <a:ext cx="4426560" cy="32882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225360"/>
            <a:ext cx="9068040" cy="43783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15" name="PlaceHolder 2"/>
          <p:cNvSpPr>
            <a:spLocks noGrp="1"/>
          </p:cNvSpPr>
          <p:nvPr>
            <p:ph type="body"/>
          </p:nvPr>
        </p:nvSpPr>
        <p:spPr>
          <a:xfrm>
            <a:off x="503640" y="1326240"/>
            <a:ext cx="4426560" cy="1568160"/>
          </a:xfrm>
          <a:prstGeom prst="rect">
            <a:avLst/>
          </a:prstGeom>
        </p:spPr>
        <p:txBody>
          <a:bodyPr lIns="0" tIns="0" rIns="0" bIns="0">
            <a:normAutofit/>
          </a:bodyPr>
          <a:lstStyle/>
          <a:p>
            <a:endParaRPr lang="en-IN" sz="3200" b="0" strike="noStrike" spc="-1">
              <a:latin typeface="Arial"/>
            </a:endParaRPr>
          </a:p>
        </p:txBody>
      </p:sp>
      <p:sp>
        <p:nvSpPr>
          <p:cNvPr id="16" name="PlaceHolder 3"/>
          <p:cNvSpPr>
            <a:spLocks noGrp="1"/>
          </p:cNvSpPr>
          <p:nvPr>
            <p:ph type="body"/>
          </p:nvPr>
        </p:nvSpPr>
        <p:spPr>
          <a:xfrm>
            <a:off x="5151960" y="1326240"/>
            <a:ext cx="4426560" cy="3288240"/>
          </a:xfrm>
          <a:prstGeom prst="rect">
            <a:avLst/>
          </a:prstGeom>
        </p:spPr>
        <p:txBody>
          <a:bodyPr lIns="0" tIns="0" rIns="0" bIns="0">
            <a:normAutofit/>
          </a:bodyPr>
          <a:lstStyle/>
          <a:p>
            <a:endParaRPr lang="en-IN" sz="3200" b="0" strike="noStrike" spc="-1">
              <a:latin typeface="Arial"/>
            </a:endParaRPr>
          </a:p>
        </p:txBody>
      </p:sp>
      <p:sp>
        <p:nvSpPr>
          <p:cNvPr id="17" name="PlaceHolder 4"/>
          <p:cNvSpPr>
            <a:spLocks noGrp="1"/>
          </p:cNvSpPr>
          <p:nvPr>
            <p:ph type="body"/>
          </p:nvPr>
        </p:nvSpPr>
        <p:spPr>
          <a:xfrm>
            <a:off x="503640" y="3043800"/>
            <a:ext cx="442656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503640" y="1326240"/>
            <a:ext cx="4426560" cy="32882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5151960" y="1326240"/>
            <a:ext cx="4426560" cy="156816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5151960" y="3043800"/>
            <a:ext cx="442656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225360"/>
            <a:ext cx="9068040" cy="94428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503640" y="1326240"/>
            <a:ext cx="4426560" cy="156816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5151960" y="1326240"/>
            <a:ext cx="4426560" cy="156816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503640" y="3043800"/>
            <a:ext cx="9071280" cy="15681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
        <p:nvSpPr>
          <p:cNvPr id="2" name="PlaceHolder 3"/>
          <p:cNvSpPr>
            <a:spLocks noGrp="1"/>
          </p:cNvSpPr>
          <p:nvPr>
            <p:ph type="dt"/>
          </p:nvPr>
        </p:nvSpPr>
        <p:spPr>
          <a:xfrm>
            <a:off x="504000" y="5165280"/>
            <a:ext cx="2348280" cy="390600"/>
          </a:xfrm>
          <a:prstGeom prst="rect">
            <a:avLst/>
          </a:prstGeom>
        </p:spPr>
        <p:txBody>
          <a:bodyPr lIns="0" tIns="0" rIns="0" bIns="0">
            <a:noAutofit/>
          </a:bodyPr>
          <a:lstStyle/>
          <a:p>
            <a:r>
              <a:rPr lang="en-IN" sz="1400" b="0" strike="noStrike" spc="-1">
                <a:latin typeface="Times New Roman"/>
              </a:rPr>
              <a:t>&lt;date/time&gt;</a:t>
            </a:r>
          </a:p>
        </p:txBody>
      </p:sp>
      <p:sp>
        <p:nvSpPr>
          <p:cNvPr id="3" name="PlaceHolder 4"/>
          <p:cNvSpPr>
            <a:spLocks noGrp="1"/>
          </p:cNvSpPr>
          <p:nvPr>
            <p:ph type="ftr"/>
          </p:nvPr>
        </p:nvSpPr>
        <p:spPr>
          <a:xfrm>
            <a:off x="3447360" y="5165280"/>
            <a:ext cx="3195000" cy="390600"/>
          </a:xfrm>
          <a:prstGeom prst="rect">
            <a:avLst/>
          </a:prstGeom>
        </p:spPr>
        <p:txBody>
          <a:bodyPr lIns="0" tIns="0" rIns="0" bIns="0">
            <a:noAutofit/>
          </a:bodyPr>
          <a:lstStyle/>
          <a:p>
            <a:pPr algn="ctr"/>
            <a:r>
              <a:rPr lang="en-IN" sz="1400" b="0" strike="noStrike" spc="-1">
                <a:latin typeface="Times New Roman"/>
              </a:rPr>
              <a:t>&lt;footer&gt;</a:t>
            </a:r>
          </a:p>
        </p:txBody>
      </p:sp>
      <p:sp>
        <p:nvSpPr>
          <p:cNvPr id="4"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A5E50FCF-0FE4-45E8-B167-0460A73B3BE3}"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cture 7" descr="A picture containing shape&#10;&#10;Description automatically generated"/>
          <p:cNvPicPr/>
          <p:nvPr/>
        </p:nvPicPr>
        <p:blipFill>
          <a:blip r:embed="rId14"/>
          <a:stretch/>
        </p:blipFill>
        <p:spPr>
          <a:xfrm>
            <a:off x="360" y="0"/>
            <a:ext cx="10071720" cy="5664240"/>
          </a:xfrm>
          <a:prstGeom prst="rect">
            <a:avLst/>
          </a:prstGeom>
          <a:ln>
            <a:noFill/>
          </a:ln>
        </p:spPr>
      </p:pic>
      <p:sp>
        <p:nvSpPr>
          <p:cNvPr id="42" name="PlaceHolder 1"/>
          <p:cNvSpPr>
            <a:spLocks noGrp="1"/>
          </p:cNvSpPr>
          <p:nvPr>
            <p:ph type="title"/>
          </p:nvPr>
        </p:nvSpPr>
        <p:spPr>
          <a:xfrm>
            <a:off x="502920" y="225360"/>
            <a:ext cx="9068040" cy="9442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43" name="PlaceHolder 2"/>
          <p:cNvSpPr>
            <a:spLocks noGrp="1"/>
          </p:cNvSpPr>
          <p:nvPr>
            <p:ph type="body"/>
          </p:nvPr>
        </p:nvSpPr>
        <p:spPr>
          <a:xfrm>
            <a:off x="503640" y="1326240"/>
            <a:ext cx="9071280" cy="328824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1"/>
              </a:spcBef>
              <a:buClr>
                <a:srgbClr val="000000"/>
              </a:buClr>
              <a:buSzPct val="75000"/>
              <a:buFont typeface="Symbol" charset="2"/>
              <a:buChar char=""/>
            </a:pPr>
            <a:r>
              <a:rPr lang="en-IN" sz="2800" b="0" strike="noStrike" spc="-1">
                <a:latin typeface="Arial"/>
              </a:rPr>
              <a:t>Second Outline Level</a:t>
            </a:r>
          </a:p>
          <a:p>
            <a:pPr marL="1296000" lvl="2" indent="-288000">
              <a:spcBef>
                <a:spcPts val="848"/>
              </a:spcBef>
              <a:buClr>
                <a:srgbClr val="000000"/>
              </a:buClr>
              <a:buSzPct val="45000"/>
              <a:buFont typeface="Wingdings" charset="2"/>
              <a:buChar char=""/>
            </a:pPr>
            <a:r>
              <a:rPr lang="en-IN" sz="2400" b="0" strike="noStrike" spc="-1">
                <a:latin typeface="Arial"/>
              </a:rPr>
              <a:t>Third Outline Level</a:t>
            </a:r>
          </a:p>
          <a:p>
            <a:pPr marL="1728000" lvl="3" indent="-216000">
              <a:spcBef>
                <a:spcPts val="564"/>
              </a:spcBef>
              <a:buClr>
                <a:srgbClr val="000000"/>
              </a:buClr>
              <a:buSzPct val="75000"/>
              <a:buFont typeface="Symbol" charset="2"/>
              <a:buChar char=""/>
            </a:pPr>
            <a:r>
              <a:rPr lang="en-IN" sz="2000" b="0" strike="noStrike" spc="-1">
                <a:latin typeface="Arial"/>
              </a:rPr>
              <a:t>Fourth Outline Level</a:t>
            </a:r>
          </a:p>
          <a:p>
            <a:pPr marL="2160000" lvl="4" indent="-216000">
              <a:spcBef>
                <a:spcPts val="281"/>
              </a:spcBef>
              <a:buClr>
                <a:srgbClr val="000000"/>
              </a:buClr>
              <a:buSzPct val="45000"/>
              <a:buFont typeface="Wingdings" charset="2"/>
              <a:buChar char=""/>
            </a:pPr>
            <a:r>
              <a:rPr lang="en-IN" sz="2000" b="0" strike="noStrike" spc="-1">
                <a:latin typeface="Arial"/>
              </a:rPr>
              <a:t>Fifth Outline Level</a:t>
            </a:r>
          </a:p>
          <a:p>
            <a:pPr marL="2592000" lvl="5" indent="-216000">
              <a:spcBef>
                <a:spcPts val="281"/>
              </a:spcBef>
              <a:buClr>
                <a:srgbClr val="000000"/>
              </a:buClr>
              <a:buSzPct val="45000"/>
              <a:buFont typeface="Wingdings" charset="2"/>
              <a:buChar char=""/>
            </a:pPr>
            <a:r>
              <a:rPr lang="en-IN" sz="2000" b="0" strike="noStrike" spc="-1">
                <a:latin typeface="Arial"/>
              </a:rPr>
              <a:t>Sixth Outline Level</a:t>
            </a:r>
          </a:p>
          <a:p>
            <a:pPr marL="3024000" lvl="6" indent="-216000">
              <a:spcBef>
                <a:spcPts val="281"/>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81"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82" name="Picture 13_3" descr="Logo&#10;&#10;Description automatically generated"/>
          <p:cNvPicPr/>
          <p:nvPr/>
        </p:nvPicPr>
        <p:blipFill>
          <a:blip r:embed="rId2"/>
          <a:stretch/>
        </p:blipFill>
        <p:spPr>
          <a:xfrm>
            <a:off x="8457840" y="86400"/>
            <a:ext cx="1482480" cy="389880"/>
          </a:xfrm>
          <a:prstGeom prst="rect">
            <a:avLst/>
          </a:prstGeom>
          <a:ln>
            <a:noFill/>
          </a:ln>
        </p:spPr>
      </p:pic>
      <p:sp>
        <p:nvSpPr>
          <p:cNvPr id="83"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84"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85" name="Picture 13_4" descr="Logo&#10;&#10;Description automatically generated"/>
          <p:cNvPicPr/>
          <p:nvPr/>
        </p:nvPicPr>
        <p:blipFill>
          <a:blip r:embed="rId2"/>
          <a:stretch/>
        </p:blipFill>
        <p:spPr>
          <a:xfrm>
            <a:off x="8458200" y="86400"/>
            <a:ext cx="1482480" cy="389880"/>
          </a:xfrm>
          <a:prstGeom prst="rect">
            <a:avLst/>
          </a:prstGeom>
          <a:ln>
            <a:noFill/>
          </a:ln>
        </p:spPr>
      </p:pic>
      <p:pic>
        <p:nvPicPr>
          <p:cNvPr id="86" name="Picture 13_5" descr="Logo&#10;&#10;Description automatically generated"/>
          <p:cNvPicPr/>
          <p:nvPr/>
        </p:nvPicPr>
        <p:blipFill>
          <a:blip r:embed="rId2"/>
          <a:stretch/>
        </p:blipFill>
        <p:spPr>
          <a:xfrm>
            <a:off x="8458200" y="86400"/>
            <a:ext cx="1482480" cy="389880"/>
          </a:xfrm>
          <a:prstGeom prst="rect">
            <a:avLst/>
          </a:prstGeom>
          <a:ln>
            <a:noFill/>
          </a:ln>
        </p:spPr>
      </p:pic>
      <p:sp>
        <p:nvSpPr>
          <p:cNvPr id="87"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88" name="TextShape 6"/>
          <p:cNvSpPr txBox="1"/>
          <p:nvPr/>
        </p:nvSpPr>
        <p:spPr>
          <a:xfrm>
            <a:off x="792000" y="2016000"/>
            <a:ext cx="8785440" cy="1197360"/>
          </a:xfrm>
          <a:prstGeom prst="rect">
            <a:avLst/>
          </a:prstGeom>
          <a:noFill/>
          <a:ln>
            <a:noFill/>
          </a:ln>
        </p:spPr>
        <p:txBody>
          <a:bodyPr lIns="90000" tIns="45000" rIns="90000" bIns="45000">
            <a:noAutofit/>
          </a:bodyPr>
          <a:lstStyle/>
          <a:p>
            <a:pPr algn="ctr"/>
            <a:r>
              <a:rPr lang="en-IN" sz="2600" b="1" strike="noStrike" spc="-1" dirty="0">
                <a:solidFill>
                  <a:srgbClr val="C9211E"/>
                </a:solidFill>
                <a:latin typeface="Arial"/>
              </a:rPr>
              <a:t>Introduction to Reactive Programming, build </a:t>
            </a:r>
          </a:p>
          <a:p>
            <a:pPr algn="ctr"/>
            <a:r>
              <a:rPr lang="en-IN" sz="2600" b="1" strike="noStrike" spc="-1" dirty="0">
                <a:solidFill>
                  <a:srgbClr val="C9211E"/>
                </a:solidFill>
                <a:latin typeface="Arial"/>
              </a:rPr>
              <a:t>Non-Blocking</a:t>
            </a:r>
          </a:p>
          <a:p>
            <a:pPr algn="ctr"/>
            <a:r>
              <a:rPr lang="en-IN" sz="2600" b="1" strike="noStrike" spc="-1" dirty="0">
                <a:solidFill>
                  <a:srgbClr val="C9211E"/>
                </a:solidFill>
                <a:latin typeface="Arial"/>
              </a:rPr>
              <a:t>clients using </a:t>
            </a:r>
            <a:r>
              <a:rPr lang="en-IN" sz="2600" b="1" strike="noStrike" spc="-1" dirty="0" err="1">
                <a:solidFill>
                  <a:srgbClr val="C9211E"/>
                </a:solidFill>
                <a:latin typeface="Arial"/>
              </a:rPr>
              <a:t>WebClient</a:t>
            </a:r>
            <a:endParaRPr lang="en-IN" sz="2600" b="1" strike="noStrike" spc="-1" dirty="0">
              <a:solidFill>
                <a:srgbClr val="C9211E"/>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173"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74" name="Picture 13_27" descr="Logo&#10;&#10;Description automatically generated"/>
          <p:cNvPicPr/>
          <p:nvPr/>
        </p:nvPicPr>
        <p:blipFill>
          <a:blip r:embed="rId2"/>
          <a:stretch/>
        </p:blipFill>
        <p:spPr>
          <a:xfrm>
            <a:off x="8457840" y="86400"/>
            <a:ext cx="1482480" cy="389880"/>
          </a:xfrm>
          <a:prstGeom prst="rect">
            <a:avLst/>
          </a:prstGeom>
          <a:ln>
            <a:noFill/>
          </a:ln>
        </p:spPr>
      </p:pic>
      <p:sp>
        <p:nvSpPr>
          <p:cNvPr id="175"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176"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77" name="Picture 13_28" descr="Logo&#10;&#10;Description automatically generated"/>
          <p:cNvPicPr/>
          <p:nvPr/>
        </p:nvPicPr>
        <p:blipFill>
          <a:blip r:embed="rId2"/>
          <a:stretch/>
        </p:blipFill>
        <p:spPr>
          <a:xfrm>
            <a:off x="8458200" y="86400"/>
            <a:ext cx="1482480" cy="389880"/>
          </a:xfrm>
          <a:prstGeom prst="rect">
            <a:avLst/>
          </a:prstGeom>
          <a:ln>
            <a:noFill/>
          </a:ln>
        </p:spPr>
      </p:pic>
      <p:pic>
        <p:nvPicPr>
          <p:cNvPr id="178" name="Picture 13_29" descr="Logo&#10;&#10;Description automatically generated"/>
          <p:cNvPicPr/>
          <p:nvPr/>
        </p:nvPicPr>
        <p:blipFill>
          <a:blip r:embed="rId2"/>
          <a:stretch/>
        </p:blipFill>
        <p:spPr>
          <a:xfrm>
            <a:off x="8458200" y="86400"/>
            <a:ext cx="1482480" cy="389880"/>
          </a:xfrm>
          <a:prstGeom prst="rect">
            <a:avLst/>
          </a:prstGeom>
          <a:ln>
            <a:noFill/>
          </a:ln>
        </p:spPr>
      </p:pic>
      <p:sp>
        <p:nvSpPr>
          <p:cNvPr id="179"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180" name="CustomShape 6"/>
          <p:cNvSpPr/>
          <p:nvPr/>
        </p:nvSpPr>
        <p:spPr>
          <a:xfrm>
            <a:off x="144000" y="144000"/>
            <a:ext cx="7344000" cy="2808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IN" sz="1800" b="1" strike="noStrike" spc="-1" dirty="0" err="1">
                <a:latin typeface="Arial"/>
              </a:rPr>
              <a:t>WebClient</a:t>
            </a:r>
            <a:r>
              <a:rPr lang="en-IN" sz="1800" b="1" strike="noStrike" spc="-1" dirty="0">
                <a:latin typeface="Arial"/>
              </a:rPr>
              <a:t> </a:t>
            </a:r>
            <a:r>
              <a:rPr lang="en-IN" sz="1800" b="1" strike="noStrike" spc="-1" dirty="0" err="1">
                <a:latin typeface="Arial"/>
              </a:rPr>
              <a:t>webClient</a:t>
            </a:r>
            <a:r>
              <a:rPr lang="en-IN" sz="1800" b="1" strike="noStrike" spc="-1" dirty="0">
                <a:latin typeface="Arial"/>
              </a:rPr>
              <a:t> = </a:t>
            </a:r>
            <a:r>
              <a:rPr lang="en-IN" sz="1800" b="1" strike="noStrike" spc="-1" dirty="0" err="1">
                <a:latin typeface="Arial"/>
              </a:rPr>
              <a:t>WebClient.create</a:t>
            </a:r>
            <a:r>
              <a:rPr lang="en-IN" sz="1800" b="1" strike="noStrike" spc="-1" dirty="0">
                <a:latin typeface="Arial"/>
              </a:rPr>
              <a:t>("http://localhost:3000");</a:t>
            </a:r>
            <a:endParaRPr lang="en-IN" sz="1800" b="0" strike="noStrike" spc="-1" dirty="0">
              <a:latin typeface="Arial"/>
            </a:endParaRPr>
          </a:p>
          <a:p>
            <a:endParaRPr lang="en-IN" sz="1800" b="0" strike="noStrike" spc="-1" dirty="0">
              <a:latin typeface="Arial"/>
            </a:endParaRPr>
          </a:p>
          <a:p>
            <a:r>
              <a:rPr lang="en-IN" sz="1800" b="1" strike="noStrike" spc="-1" dirty="0">
                <a:latin typeface="Arial"/>
              </a:rPr>
              <a:t>Employee </a:t>
            </a:r>
            <a:r>
              <a:rPr lang="en-IN" sz="1800" b="1" strike="noStrike" spc="-1" dirty="0" err="1">
                <a:latin typeface="Arial"/>
              </a:rPr>
              <a:t>createdEmployee</a:t>
            </a:r>
            <a:r>
              <a:rPr lang="en-IN" sz="1800" b="1" strike="noStrike" spc="-1" dirty="0">
                <a:latin typeface="Arial"/>
              </a:rPr>
              <a:t> = </a:t>
            </a:r>
            <a:r>
              <a:rPr lang="en-IN" sz="1800" b="1" strike="noStrike" spc="-1" dirty="0" err="1">
                <a:latin typeface="Arial"/>
              </a:rPr>
              <a:t>webClient.post</a:t>
            </a:r>
            <a:r>
              <a:rPr lang="en-IN" sz="1800" b="1" strike="noStrike" spc="-1" dirty="0">
                <a:latin typeface="Arial"/>
              </a:rPr>
              <a:t>()</a:t>
            </a:r>
            <a:endParaRPr lang="en-IN" sz="1800" b="0" strike="noStrike" spc="-1" dirty="0">
              <a:latin typeface="Arial"/>
            </a:endParaRPr>
          </a:p>
          <a:p>
            <a:r>
              <a:rPr lang="en-IN" sz="1800" b="1" strike="noStrike" spc="-1" dirty="0">
                <a:latin typeface="Arial"/>
              </a:rPr>
              <a:t>		.</a:t>
            </a:r>
            <a:r>
              <a:rPr lang="en-IN" sz="1800" b="1" strike="noStrike" spc="-1" dirty="0" err="1">
                <a:latin typeface="Arial"/>
              </a:rPr>
              <a:t>uri</a:t>
            </a:r>
            <a:r>
              <a:rPr lang="en-IN" sz="1800" b="1" strike="noStrike" spc="-1" dirty="0">
                <a:latin typeface="Arial"/>
              </a:rPr>
              <a:t>("/employees")</a:t>
            </a:r>
            <a:endParaRPr lang="en-IN" sz="1800" b="0" strike="noStrike" spc="-1" dirty="0">
              <a:latin typeface="Arial"/>
            </a:endParaRPr>
          </a:p>
          <a:p>
            <a:r>
              <a:rPr lang="en-IN" sz="1800" b="1" strike="noStrike" spc="-1" dirty="0">
                <a:latin typeface="Arial"/>
              </a:rPr>
              <a:t>		.header(</a:t>
            </a:r>
            <a:r>
              <a:rPr lang="en-IN" sz="1800" b="1" strike="noStrike" spc="-1" dirty="0" err="1">
                <a:latin typeface="Arial"/>
              </a:rPr>
              <a:t>HttpHeaders</a:t>
            </a:r>
            <a:r>
              <a:rPr lang="en-IN" sz="1800" b="1" strike="noStrike" spc="-1" dirty="0">
                <a:latin typeface="Arial"/>
              </a:rPr>
              <a:t>.</a:t>
            </a:r>
            <a:endParaRPr lang="en-IN" sz="1800" b="0" strike="noStrike" spc="-1" dirty="0">
              <a:latin typeface="Arial"/>
            </a:endParaRPr>
          </a:p>
          <a:p>
            <a:r>
              <a:rPr lang="en-IN" sz="1800" b="1" strike="noStrike" spc="-1" dirty="0">
                <a:latin typeface="Arial"/>
              </a:rPr>
              <a:t>CONTENT_TYPE, </a:t>
            </a:r>
            <a:r>
              <a:rPr lang="en-IN" sz="1800" b="1" strike="noStrike" spc="-1" dirty="0" err="1">
                <a:latin typeface="Arial"/>
              </a:rPr>
              <a:t>MediaType.APPLICATION_JSON_VALUE</a:t>
            </a:r>
            <a:r>
              <a:rPr lang="en-IN" sz="1800" b="1" strike="noStrike" spc="-1" dirty="0">
                <a:latin typeface="Arial"/>
              </a:rPr>
              <a:t>)</a:t>
            </a:r>
            <a:endParaRPr lang="en-IN" sz="1800" b="0" strike="noStrike" spc="-1" dirty="0">
              <a:latin typeface="Arial"/>
            </a:endParaRPr>
          </a:p>
          <a:p>
            <a:r>
              <a:rPr lang="en-IN" sz="1800" b="1" strike="noStrike" spc="-1" dirty="0">
                <a:latin typeface="Arial"/>
              </a:rPr>
              <a:t>		.body(</a:t>
            </a:r>
            <a:r>
              <a:rPr lang="en-IN" sz="1800" b="1" strike="noStrike" spc="-1" dirty="0" err="1">
                <a:latin typeface="Arial"/>
              </a:rPr>
              <a:t>Mono.just</a:t>
            </a:r>
            <a:r>
              <a:rPr lang="en-IN" sz="1800" b="1" strike="noStrike" spc="-1" dirty="0">
                <a:latin typeface="Arial"/>
              </a:rPr>
              <a:t>(</a:t>
            </a:r>
            <a:r>
              <a:rPr lang="en-IN" sz="1800" b="1" strike="noStrike" spc="-1" dirty="0" err="1">
                <a:latin typeface="Arial"/>
              </a:rPr>
              <a:t>empl</a:t>
            </a:r>
            <a:r>
              <a:rPr lang="en-IN" sz="1800" b="1" strike="noStrike" spc="-1" dirty="0">
                <a:latin typeface="Arial"/>
              </a:rPr>
              <a:t>), </a:t>
            </a:r>
            <a:r>
              <a:rPr lang="en-IN" sz="1800" b="1" strike="noStrike" spc="-1" dirty="0" err="1">
                <a:latin typeface="Arial"/>
              </a:rPr>
              <a:t>Employee.class</a:t>
            </a:r>
            <a:r>
              <a:rPr lang="en-IN" sz="1800" b="1" strike="noStrike" spc="-1" dirty="0">
                <a:latin typeface="Arial"/>
              </a:rPr>
              <a:t>)</a:t>
            </a:r>
            <a:endParaRPr lang="en-IN" sz="1800" b="0" strike="noStrike" spc="-1" dirty="0">
              <a:latin typeface="Arial"/>
            </a:endParaRPr>
          </a:p>
          <a:p>
            <a:r>
              <a:rPr lang="en-IN" sz="1800" b="1" strike="noStrike" spc="-1" dirty="0">
                <a:latin typeface="Arial"/>
              </a:rPr>
              <a:t>		.retrieve()</a:t>
            </a:r>
            <a:endParaRPr lang="en-IN" sz="1800" b="0" strike="noStrike" spc="-1" dirty="0">
              <a:latin typeface="Arial"/>
            </a:endParaRPr>
          </a:p>
          <a:p>
            <a:r>
              <a:rPr lang="en-IN" sz="1800" b="1" strike="noStrike" spc="-1" dirty="0">
                <a:latin typeface="Arial"/>
              </a:rPr>
              <a:t>		.</a:t>
            </a:r>
            <a:r>
              <a:rPr lang="en-IN" sz="1800" b="1" strike="noStrike" spc="-1" dirty="0" err="1">
                <a:latin typeface="Arial"/>
              </a:rPr>
              <a:t>bodyToMono</a:t>
            </a:r>
            <a:r>
              <a:rPr lang="en-IN" sz="1800" b="1" strike="noStrike" spc="-1" dirty="0">
                <a:latin typeface="Arial"/>
              </a:rPr>
              <a:t>(</a:t>
            </a:r>
            <a:r>
              <a:rPr lang="en-IN" sz="1800" b="1" strike="noStrike" spc="-1" dirty="0" err="1">
                <a:latin typeface="Arial"/>
              </a:rPr>
              <a:t>Employee.class</a:t>
            </a:r>
            <a:r>
              <a:rPr lang="en-IN" sz="1800" b="1" strike="noStrike" spc="-1" dirty="0">
                <a:latin typeface="Arial"/>
              </a:rPr>
              <a:t>);</a:t>
            </a:r>
            <a:endParaRPr lang="en-IN" sz="1800" b="0" strike="noStrike" spc="-1" dirty="0">
              <a:latin typeface="Arial"/>
            </a:endParaRPr>
          </a:p>
        </p:txBody>
      </p:sp>
      <p:sp>
        <p:nvSpPr>
          <p:cNvPr id="181" name="TextShape 7"/>
          <p:cNvSpPr txBox="1"/>
          <p:nvPr/>
        </p:nvSpPr>
        <p:spPr>
          <a:xfrm>
            <a:off x="144000" y="3240000"/>
            <a:ext cx="8856000" cy="1241640"/>
          </a:xfrm>
          <a:prstGeom prst="rect">
            <a:avLst/>
          </a:prstGeom>
          <a:noFill/>
          <a:ln>
            <a:noFill/>
          </a:ln>
        </p:spPr>
        <p:txBody>
          <a:bodyPr lIns="90000" tIns="45000" rIns="90000" bIns="45000">
            <a:noAutofit/>
          </a:bodyPr>
          <a:lstStyle/>
          <a:p>
            <a:pPr marL="216000" indent="-216000" algn="just">
              <a:lnSpc>
                <a:spcPct val="150000"/>
              </a:lnSpc>
              <a:buClr>
                <a:srgbClr val="000000"/>
              </a:buClr>
              <a:buSzPct val="45000"/>
              <a:buFont typeface="Wingdings" charset="2"/>
              <a:buChar char=""/>
            </a:pPr>
            <a:r>
              <a:rPr lang="en-IN" sz="1800" b="1" strike="noStrike" spc="-1">
                <a:solidFill>
                  <a:srgbClr val="2A6099"/>
                </a:solidFill>
                <a:latin typeface="Arial"/>
              </a:rPr>
              <a:t>Handling API Response</a:t>
            </a:r>
            <a:endParaRPr lang="en-IN" sz="1800" b="0" strike="noStrike" spc="-1">
              <a:latin typeface="Arial"/>
            </a:endParaRPr>
          </a:p>
          <a:p>
            <a:pPr algn="just">
              <a:lnSpc>
                <a:spcPct val="150000"/>
              </a:lnSpc>
            </a:pPr>
            <a:r>
              <a:rPr lang="en-IN" sz="1800" b="0" strike="noStrike" spc="-1">
                <a:latin typeface="Arial"/>
              </a:rPr>
              <a:t>If we want to get only the response body then using methods retrieve() and then use the bodyToFlux() and bodyToMono() methods.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183"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84" name="Picture 13_30" descr="Logo&#10;&#10;Description automatically generated"/>
          <p:cNvPicPr/>
          <p:nvPr/>
        </p:nvPicPr>
        <p:blipFill>
          <a:blip r:embed="rId2"/>
          <a:stretch/>
        </p:blipFill>
        <p:spPr>
          <a:xfrm>
            <a:off x="8457840" y="86400"/>
            <a:ext cx="1482480" cy="389880"/>
          </a:xfrm>
          <a:prstGeom prst="rect">
            <a:avLst/>
          </a:prstGeom>
          <a:ln>
            <a:noFill/>
          </a:ln>
        </p:spPr>
      </p:pic>
      <p:sp>
        <p:nvSpPr>
          <p:cNvPr id="185"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186"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87" name="Picture 13_31" descr="Logo&#10;&#10;Description automatically generated"/>
          <p:cNvPicPr/>
          <p:nvPr/>
        </p:nvPicPr>
        <p:blipFill>
          <a:blip r:embed="rId2"/>
          <a:stretch/>
        </p:blipFill>
        <p:spPr>
          <a:xfrm>
            <a:off x="8458200" y="86400"/>
            <a:ext cx="1482480" cy="389880"/>
          </a:xfrm>
          <a:prstGeom prst="rect">
            <a:avLst/>
          </a:prstGeom>
          <a:ln>
            <a:noFill/>
          </a:ln>
        </p:spPr>
      </p:pic>
      <p:pic>
        <p:nvPicPr>
          <p:cNvPr id="188" name="Picture 13_32" descr="Logo&#10;&#10;Description automatically generated"/>
          <p:cNvPicPr/>
          <p:nvPr/>
        </p:nvPicPr>
        <p:blipFill>
          <a:blip r:embed="rId2"/>
          <a:stretch/>
        </p:blipFill>
        <p:spPr>
          <a:xfrm>
            <a:off x="8458200" y="86400"/>
            <a:ext cx="1482480" cy="389880"/>
          </a:xfrm>
          <a:prstGeom prst="rect">
            <a:avLst/>
          </a:prstGeom>
          <a:ln>
            <a:noFill/>
          </a:ln>
        </p:spPr>
      </p:pic>
      <p:sp>
        <p:nvSpPr>
          <p:cNvPr id="189"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190" name="CustomShape 6"/>
          <p:cNvSpPr/>
          <p:nvPr/>
        </p:nvSpPr>
        <p:spPr>
          <a:xfrm>
            <a:off x="216000" y="216000"/>
            <a:ext cx="4968000" cy="1656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just"/>
            <a:r>
              <a:rPr lang="en-IN" sz="1800" b="1" strike="noStrike" spc="-1">
                <a:latin typeface="Arial"/>
              </a:rPr>
              <a:t>....retrieve().bodyToMono(Employee.class);</a:t>
            </a:r>
            <a:endParaRPr lang="en-IN" sz="1800" b="0" strike="noStrike" spc="-1">
              <a:latin typeface="Arial"/>
            </a:endParaRPr>
          </a:p>
          <a:p>
            <a:pPr algn="just"/>
            <a:endParaRPr lang="en-IN" sz="1800" b="0" strike="noStrike" spc="-1">
              <a:latin typeface="Arial"/>
            </a:endParaRPr>
          </a:p>
        </p:txBody>
      </p:sp>
      <p:sp>
        <p:nvSpPr>
          <p:cNvPr id="191" name="TextShape 7"/>
          <p:cNvSpPr txBox="1"/>
          <p:nvPr/>
        </p:nvSpPr>
        <p:spPr>
          <a:xfrm>
            <a:off x="144000" y="2232000"/>
            <a:ext cx="9216000" cy="1625400"/>
          </a:xfrm>
          <a:prstGeom prst="rect">
            <a:avLst/>
          </a:prstGeom>
          <a:noFill/>
          <a:ln>
            <a:noFill/>
          </a:ln>
        </p:spPr>
        <p:txBody>
          <a:bodyPr lIns="90000" tIns="45000" rIns="90000" bIns="45000">
            <a:noAutofit/>
          </a:bodyPr>
          <a:lstStyle/>
          <a:p>
            <a:pPr algn="just">
              <a:lnSpc>
                <a:spcPct val="150000"/>
              </a:lnSpc>
            </a:pPr>
            <a:r>
              <a:rPr lang="en-IN" sz="1800" b="0" strike="noStrike" spc="-1">
                <a:latin typeface="Arial"/>
              </a:rPr>
              <a:t>Please note that bodyToMono() and bodyToFlux() methods always expect a response body of a given class type. If the response status code is 4xx (client error) or 5xx (Server error) i.e. there is no response body then these methods throw WebClientException. Use bodyToMono(Void.class) if no response body is expected.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193"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94" name="Picture 13_33" descr="Logo&#10;&#10;Description automatically generated"/>
          <p:cNvPicPr/>
          <p:nvPr/>
        </p:nvPicPr>
        <p:blipFill>
          <a:blip r:embed="rId2"/>
          <a:stretch/>
        </p:blipFill>
        <p:spPr>
          <a:xfrm>
            <a:off x="8457840" y="86400"/>
            <a:ext cx="1482480" cy="389880"/>
          </a:xfrm>
          <a:prstGeom prst="rect">
            <a:avLst/>
          </a:prstGeom>
          <a:ln>
            <a:noFill/>
          </a:ln>
        </p:spPr>
      </p:pic>
      <p:sp>
        <p:nvSpPr>
          <p:cNvPr id="195"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196"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97" name="Picture 13_34" descr="Logo&#10;&#10;Description automatically generated"/>
          <p:cNvPicPr/>
          <p:nvPr/>
        </p:nvPicPr>
        <p:blipFill>
          <a:blip r:embed="rId2"/>
          <a:stretch/>
        </p:blipFill>
        <p:spPr>
          <a:xfrm>
            <a:off x="8458200" y="86400"/>
            <a:ext cx="1482480" cy="389880"/>
          </a:xfrm>
          <a:prstGeom prst="rect">
            <a:avLst/>
          </a:prstGeom>
          <a:ln>
            <a:noFill/>
          </a:ln>
        </p:spPr>
      </p:pic>
      <p:pic>
        <p:nvPicPr>
          <p:cNvPr id="198" name="Picture 13_35" descr="Logo&#10;&#10;Description automatically generated"/>
          <p:cNvPicPr/>
          <p:nvPr/>
        </p:nvPicPr>
        <p:blipFill>
          <a:blip r:embed="rId2"/>
          <a:stretch/>
        </p:blipFill>
        <p:spPr>
          <a:xfrm>
            <a:off x="8458200" y="86400"/>
            <a:ext cx="1482480" cy="389880"/>
          </a:xfrm>
          <a:prstGeom prst="rect">
            <a:avLst/>
          </a:prstGeom>
          <a:ln>
            <a:noFill/>
          </a:ln>
        </p:spPr>
      </p:pic>
      <p:sp>
        <p:nvSpPr>
          <p:cNvPr id="199"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200" name="TextShape 6"/>
          <p:cNvSpPr txBox="1"/>
          <p:nvPr/>
        </p:nvSpPr>
        <p:spPr>
          <a:xfrm>
            <a:off x="144000" y="216000"/>
            <a:ext cx="9288000" cy="507960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IN" sz="1800" b="1" strike="noStrike" spc="-1" dirty="0">
                <a:solidFill>
                  <a:srgbClr val="2A6099"/>
                </a:solidFill>
                <a:latin typeface="Arial"/>
              </a:rPr>
              <a:t>Spring </a:t>
            </a:r>
            <a:r>
              <a:rPr lang="en-IN" sz="1800" b="1" strike="noStrike" spc="-1" dirty="0" err="1">
                <a:solidFill>
                  <a:srgbClr val="2A6099"/>
                </a:solidFill>
                <a:latin typeface="Arial"/>
              </a:rPr>
              <a:t>WebClient</a:t>
            </a:r>
            <a:r>
              <a:rPr lang="en-IN" sz="1800" b="1" strike="noStrike" spc="-1" dirty="0">
                <a:solidFill>
                  <a:srgbClr val="2A6099"/>
                </a:solidFill>
                <a:latin typeface="Arial"/>
              </a:rPr>
              <a:t> Examples</a:t>
            </a:r>
            <a:endParaRPr lang="en-IN" sz="1800" b="0" strike="noStrike" spc="-1" dirty="0">
              <a:latin typeface="Arial"/>
            </a:endParaRPr>
          </a:p>
          <a:p>
            <a:endParaRPr lang="en-IN" sz="1800" b="0" strike="noStrike" spc="-1" dirty="0">
              <a:latin typeface="Arial"/>
            </a:endParaRPr>
          </a:p>
          <a:p>
            <a:pPr marL="216000" indent="-216000">
              <a:buClr>
                <a:srgbClr val="000000"/>
              </a:buClr>
              <a:buSzPct val="45000"/>
              <a:buFont typeface="Wingdings" charset="2"/>
              <a:buChar char=""/>
            </a:pPr>
            <a:r>
              <a:rPr lang="en-IN" sz="1800" b="1" strike="noStrike" spc="-1" dirty="0">
                <a:latin typeface="Arial"/>
              </a:rPr>
              <a:t> GET API Example</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IN" sz="1800" b="0" strike="noStrike" spc="-1" dirty="0">
                <a:latin typeface="Arial"/>
              </a:rPr>
              <a:t>Generally, we will use GET API to fetch either collection of resources or a singular resource. Let’s see the example of both use cases using get() method call.</a:t>
            </a:r>
          </a:p>
          <a:p>
            <a:pPr marL="216000" indent="-216000">
              <a:lnSpc>
                <a:spcPct val="150000"/>
              </a:lnSpc>
              <a:buClr>
                <a:srgbClr val="000000"/>
              </a:buClr>
              <a:buSzPct val="45000"/>
              <a:buFont typeface="Wingdings" charset="2"/>
              <a:buChar char=""/>
            </a:pPr>
            <a:endParaRPr lang="en-IN" sz="1800" b="0" strike="noStrike" spc="-1" dirty="0">
              <a:latin typeface="Arial"/>
            </a:endParaRPr>
          </a:p>
          <a:p>
            <a:pPr marL="216000" indent="-216000">
              <a:lnSpc>
                <a:spcPct val="150000"/>
              </a:lnSpc>
              <a:buClr>
                <a:srgbClr val="000000"/>
              </a:buClr>
              <a:buSzPct val="45000"/>
              <a:buFont typeface="Wingdings" charset="2"/>
              <a:buChar char=""/>
            </a:pPr>
            <a:r>
              <a:rPr lang="en-IN" sz="1800" b="0" strike="noStrike" spc="-1" dirty="0">
                <a:latin typeface="Arial"/>
              </a:rPr>
              <a:t>HTTP GET /employees : collection of employees as Flux</a:t>
            </a:r>
          </a:p>
          <a:p>
            <a:pPr marL="216000" indent="-216000">
              <a:lnSpc>
                <a:spcPct val="150000"/>
              </a:lnSpc>
              <a:buClr>
                <a:srgbClr val="000000"/>
              </a:buClr>
              <a:buSzPct val="45000"/>
              <a:buFont typeface="Wingdings" charset="2"/>
              <a:buChar char=""/>
            </a:pPr>
            <a:r>
              <a:rPr lang="en-IN" sz="1800" b="0" strike="noStrike" spc="-1" dirty="0">
                <a:latin typeface="Arial"/>
              </a:rPr>
              <a:t>HTTP GET /employees/{id} : single employee by id as Mono</a:t>
            </a:r>
          </a:p>
          <a:p>
            <a:pPr marL="216000" indent="-216000">
              <a:lnSpc>
                <a:spcPct val="150000"/>
              </a:lnSpc>
              <a:buClr>
                <a:srgbClr val="000000"/>
              </a:buClr>
              <a:buSzPct val="45000"/>
              <a:buFont typeface="Wingdings" charset="2"/>
              <a:buChar char=""/>
            </a:pPr>
            <a:r>
              <a:rPr lang="en-IN" sz="1800" b="1" strike="noStrike" spc="-1" dirty="0">
                <a:latin typeface="Arial"/>
              </a:rPr>
              <a:t>POST API Example</a:t>
            </a:r>
            <a:endParaRPr lang="en-IN" sz="1800" b="0" strike="noStrike" spc="-1" dirty="0">
              <a:latin typeface="Arial"/>
            </a:endParaRPr>
          </a:p>
          <a:p>
            <a:pPr marL="216000" indent="-216000">
              <a:lnSpc>
                <a:spcPct val="150000"/>
              </a:lnSpc>
              <a:buClr>
                <a:srgbClr val="000000"/>
              </a:buClr>
              <a:buSzPct val="45000"/>
              <a:buFont typeface="Wingdings" charset="2"/>
              <a:buChar char=""/>
            </a:pPr>
            <a:endParaRPr lang="en-IN" sz="1800" b="0" strike="noStrike" spc="-1" dirty="0">
              <a:latin typeface="Arial"/>
            </a:endParaRPr>
          </a:p>
          <a:p>
            <a:pPr marL="216000" indent="-216000">
              <a:lnSpc>
                <a:spcPct val="150000"/>
              </a:lnSpc>
              <a:buClr>
                <a:srgbClr val="000000"/>
              </a:buClr>
              <a:buSzPct val="45000"/>
              <a:buFont typeface="Wingdings" charset="2"/>
              <a:buChar char=""/>
            </a:pPr>
            <a:r>
              <a:rPr lang="en-IN" sz="1800" b="0" strike="noStrike" spc="-1" dirty="0">
                <a:latin typeface="Arial"/>
              </a:rPr>
              <a:t>POST API is commonly used for creating a resource. Let’s see an example of post() method to create an employee.</a:t>
            </a:r>
          </a:p>
          <a:p>
            <a:pPr marL="216000" indent="-216000">
              <a:lnSpc>
                <a:spcPct val="150000"/>
              </a:lnSpc>
              <a:buClr>
                <a:srgbClr val="000000"/>
              </a:buClr>
              <a:buSzPct val="45000"/>
              <a:buFont typeface="Wingdings" charset="2"/>
              <a:buChar char=""/>
            </a:pPr>
            <a:r>
              <a:rPr lang="en-IN" sz="1800" b="0" strike="noStrike" spc="-1" dirty="0">
                <a:latin typeface="Arial"/>
              </a:rPr>
              <a:t>HTTP POST /employees : creates a new employee from request body and returns the created employee in response.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202"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203" name="Picture 13_36" descr="Logo&#10;&#10;Description automatically generated"/>
          <p:cNvPicPr/>
          <p:nvPr/>
        </p:nvPicPr>
        <p:blipFill>
          <a:blip r:embed="rId2"/>
          <a:stretch/>
        </p:blipFill>
        <p:spPr>
          <a:xfrm>
            <a:off x="8457840" y="86400"/>
            <a:ext cx="1482480" cy="389880"/>
          </a:xfrm>
          <a:prstGeom prst="rect">
            <a:avLst/>
          </a:prstGeom>
          <a:ln>
            <a:noFill/>
          </a:ln>
        </p:spPr>
      </p:pic>
      <p:sp>
        <p:nvSpPr>
          <p:cNvPr id="204"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205"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206" name="Picture 13_37" descr="Logo&#10;&#10;Description automatically generated"/>
          <p:cNvPicPr/>
          <p:nvPr/>
        </p:nvPicPr>
        <p:blipFill>
          <a:blip r:embed="rId2"/>
          <a:stretch/>
        </p:blipFill>
        <p:spPr>
          <a:xfrm>
            <a:off x="8458200" y="86400"/>
            <a:ext cx="1482480" cy="389880"/>
          </a:xfrm>
          <a:prstGeom prst="rect">
            <a:avLst/>
          </a:prstGeom>
          <a:ln>
            <a:noFill/>
          </a:ln>
        </p:spPr>
      </p:pic>
      <p:pic>
        <p:nvPicPr>
          <p:cNvPr id="207" name="Picture 13_38" descr="Logo&#10;&#10;Description automatically generated"/>
          <p:cNvPicPr/>
          <p:nvPr/>
        </p:nvPicPr>
        <p:blipFill>
          <a:blip r:embed="rId2"/>
          <a:stretch/>
        </p:blipFill>
        <p:spPr>
          <a:xfrm>
            <a:off x="8458200" y="86400"/>
            <a:ext cx="1482480" cy="389880"/>
          </a:xfrm>
          <a:prstGeom prst="rect">
            <a:avLst/>
          </a:prstGeom>
          <a:ln>
            <a:noFill/>
          </a:ln>
        </p:spPr>
      </p:pic>
      <p:sp>
        <p:nvSpPr>
          <p:cNvPr id="208" name="TextShape 5"/>
          <p:cNvSpPr txBox="1"/>
          <p:nvPr/>
        </p:nvSpPr>
        <p:spPr>
          <a:xfrm>
            <a:off x="144000" y="144000"/>
            <a:ext cx="9433440" cy="5463000"/>
          </a:xfrm>
          <a:prstGeom prst="rect">
            <a:avLst/>
          </a:prstGeom>
          <a:noFill/>
          <a:ln>
            <a:noFill/>
          </a:ln>
        </p:spPr>
        <p:txBody>
          <a:bodyPr lIns="90000" tIns="45000" rIns="90000" bIns="45000">
            <a:noAutofit/>
          </a:bodyPr>
          <a:lstStyle/>
          <a:p>
            <a:pPr marL="216000" indent="-216000" algn="just">
              <a:lnSpc>
                <a:spcPct val="150000"/>
              </a:lnSpc>
              <a:buClr>
                <a:srgbClr val="000000"/>
              </a:buClr>
              <a:buSzPct val="45000"/>
              <a:buFont typeface="Wingdings" charset="2"/>
              <a:buChar char=""/>
            </a:pPr>
            <a:r>
              <a:rPr lang="en-IN" sz="1800" b="1" strike="noStrike" spc="-1">
                <a:latin typeface="Arial"/>
              </a:rPr>
              <a:t>PUT API Example</a:t>
            </a:r>
            <a:endParaRPr lang="en-IN" sz="1800" b="0" strike="noStrike" spc="-1">
              <a:latin typeface="Arial"/>
            </a:endParaRPr>
          </a:p>
          <a:p>
            <a:pPr algn="just">
              <a:lnSpc>
                <a:spcPct val="150000"/>
              </a:lnSpc>
            </a:pPr>
            <a:r>
              <a:rPr lang="en-IN" sz="1800" b="0" strike="noStrike" spc="-1">
                <a:latin typeface="Arial"/>
              </a:rPr>
              <a:t>PUT API is commonly used for updating a resource. Let’s see an example of put() method to update an employee.</a:t>
            </a:r>
          </a:p>
          <a:p>
            <a:pPr algn="just">
              <a:lnSpc>
                <a:spcPct val="150000"/>
              </a:lnSpc>
            </a:pPr>
            <a:endParaRPr lang="en-IN" sz="1800" b="0" strike="noStrike" spc="-1">
              <a:latin typeface="Arial"/>
            </a:endParaRPr>
          </a:p>
          <a:p>
            <a:pPr marL="216000" indent="-216000" algn="just">
              <a:lnSpc>
                <a:spcPct val="150000"/>
              </a:lnSpc>
              <a:buClr>
                <a:srgbClr val="000000"/>
              </a:buClr>
              <a:buSzPct val="45000"/>
              <a:buFont typeface="Wingdings" charset="2"/>
              <a:buChar char=""/>
            </a:pPr>
            <a:r>
              <a:rPr lang="en-IN" sz="1800" b="0" strike="noStrike" spc="-1">
                <a:latin typeface="Arial"/>
              </a:rPr>
              <a:t>HTTP PUT /employees/{id} : updates an existing employee data from the request body and returns the updated employee in response.</a:t>
            </a:r>
          </a:p>
          <a:p>
            <a:pPr marL="216000" indent="-216000" algn="just">
              <a:lnSpc>
                <a:spcPct val="150000"/>
              </a:lnSpc>
              <a:buClr>
                <a:srgbClr val="000000"/>
              </a:buClr>
              <a:buSzPct val="45000"/>
              <a:buFont typeface="Wingdings" charset="2"/>
              <a:buChar char=""/>
            </a:pPr>
            <a:endParaRPr lang="en-IN" sz="1800" b="0" strike="noStrike" spc="-1">
              <a:latin typeface="Arial"/>
            </a:endParaRPr>
          </a:p>
          <a:p>
            <a:pPr marL="216000" indent="-216000" algn="just">
              <a:lnSpc>
                <a:spcPct val="150000"/>
              </a:lnSpc>
              <a:buClr>
                <a:srgbClr val="000000"/>
              </a:buClr>
              <a:buSzPct val="45000"/>
              <a:buFont typeface="Wingdings" charset="2"/>
              <a:buChar char=""/>
            </a:pPr>
            <a:r>
              <a:rPr lang="en-IN" sz="1800" b="1" strike="noStrike" spc="-1">
                <a:latin typeface="Arial"/>
              </a:rPr>
              <a:t>DELETE API Example</a:t>
            </a:r>
            <a:endParaRPr lang="en-IN" sz="1800" b="0" strike="noStrike" spc="-1">
              <a:latin typeface="Arial"/>
            </a:endParaRPr>
          </a:p>
          <a:p>
            <a:pPr marL="216000" indent="-216000" algn="just">
              <a:lnSpc>
                <a:spcPct val="150000"/>
              </a:lnSpc>
              <a:buClr>
                <a:srgbClr val="000000"/>
              </a:buClr>
              <a:buSzPct val="45000"/>
              <a:buFont typeface="Wingdings" charset="2"/>
              <a:buChar char=""/>
            </a:pPr>
            <a:r>
              <a:rPr lang="en-IN" sz="1800" b="0" strike="noStrike" spc="-1">
                <a:latin typeface="Arial"/>
              </a:rPr>
              <a:t>DELETE API is commonly used for deleting a resource. Let’s see an example of delete() method to delete an employee from records.</a:t>
            </a:r>
          </a:p>
          <a:p>
            <a:pPr marL="216000" indent="-216000" algn="just">
              <a:lnSpc>
                <a:spcPct val="150000"/>
              </a:lnSpc>
              <a:buClr>
                <a:srgbClr val="000000"/>
              </a:buClr>
              <a:buSzPct val="45000"/>
              <a:buFont typeface="Wingdings" charset="2"/>
              <a:buChar char=""/>
            </a:pPr>
            <a:endParaRPr lang="en-IN" sz="1800" b="0" strike="noStrike" spc="-1">
              <a:latin typeface="Arial"/>
            </a:endParaRPr>
          </a:p>
          <a:p>
            <a:pPr marL="216000" indent="-216000" algn="just">
              <a:lnSpc>
                <a:spcPct val="150000"/>
              </a:lnSpc>
              <a:buClr>
                <a:srgbClr val="000000"/>
              </a:buClr>
              <a:buSzPct val="45000"/>
              <a:buFont typeface="Wingdings" charset="2"/>
              <a:buChar char=""/>
            </a:pPr>
            <a:r>
              <a:rPr lang="en-IN" sz="1800" b="0" strike="noStrike" spc="-1">
                <a:latin typeface="Arial"/>
              </a:rPr>
              <a:t>HTTP DELETE /employees/{id} : deletes an existing employee by its id. It does not accept any request body as well as does not return any response body as well.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210"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211" name="Picture 13_39" descr="Logo&#10;&#10;Description automatically generated"/>
          <p:cNvPicPr/>
          <p:nvPr/>
        </p:nvPicPr>
        <p:blipFill>
          <a:blip r:embed="rId2"/>
          <a:stretch/>
        </p:blipFill>
        <p:spPr>
          <a:xfrm>
            <a:off x="8457840" y="86400"/>
            <a:ext cx="1482480" cy="389880"/>
          </a:xfrm>
          <a:prstGeom prst="rect">
            <a:avLst/>
          </a:prstGeom>
          <a:ln>
            <a:noFill/>
          </a:ln>
        </p:spPr>
      </p:pic>
      <p:sp>
        <p:nvSpPr>
          <p:cNvPr id="212"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213"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214" name="Picture 13_40" descr="Logo&#10;&#10;Description automatically generated"/>
          <p:cNvPicPr/>
          <p:nvPr/>
        </p:nvPicPr>
        <p:blipFill>
          <a:blip r:embed="rId2"/>
          <a:stretch/>
        </p:blipFill>
        <p:spPr>
          <a:xfrm>
            <a:off x="8458200" y="86400"/>
            <a:ext cx="1482480" cy="389880"/>
          </a:xfrm>
          <a:prstGeom prst="rect">
            <a:avLst/>
          </a:prstGeom>
          <a:ln>
            <a:noFill/>
          </a:ln>
        </p:spPr>
      </p:pic>
      <p:pic>
        <p:nvPicPr>
          <p:cNvPr id="215" name="Picture 13_41" descr="Logo&#10;&#10;Description automatically generated"/>
          <p:cNvPicPr/>
          <p:nvPr/>
        </p:nvPicPr>
        <p:blipFill>
          <a:blip r:embed="rId2"/>
          <a:stretch/>
        </p:blipFill>
        <p:spPr>
          <a:xfrm>
            <a:off x="8458200" y="86400"/>
            <a:ext cx="1482480" cy="389880"/>
          </a:xfrm>
          <a:prstGeom prst="rect">
            <a:avLst/>
          </a:prstGeom>
          <a:ln>
            <a:noFill/>
          </a:ln>
        </p:spPr>
      </p:pic>
      <p:sp>
        <p:nvSpPr>
          <p:cNvPr id="216"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217" name="TextShape 6"/>
          <p:cNvSpPr txBox="1"/>
          <p:nvPr/>
        </p:nvSpPr>
        <p:spPr>
          <a:xfrm>
            <a:off x="144000" y="144000"/>
            <a:ext cx="9576000" cy="2776680"/>
          </a:xfrm>
          <a:prstGeom prst="rect">
            <a:avLst/>
          </a:prstGeom>
          <a:noFill/>
          <a:ln>
            <a:noFill/>
          </a:ln>
        </p:spPr>
        <p:txBody>
          <a:bodyPr lIns="90000" tIns="45000" rIns="90000" bIns="45000">
            <a:noAutofit/>
          </a:bodyPr>
          <a:lstStyle/>
          <a:p>
            <a:pPr marL="216000" indent="-216000">
              <a:lnSpc>
                <a:spcPct val="150000"/>
              </a:lnSpc>
              <a:buClr>
                <a:srgbClr val="000000"/>
              </a:buClr>
              <a:buSzPct val="45000"/>
              <a:buFont typeface="Wingdings" charset="2"/>
              <a:buChar char=""/>
            </a:pPr>
            <a:r>
              <a:rPr lang="en-IN" sz="1800" b="1" strike="noStrike" spc="-1">
                <a:solidFill>
                  <a:srgbClr val="2A6099"/>
                </a:solidFill>
                <a:latin typeface="Arial"/>
              </a:rPr>
              <a:t>Useful Configurations</a:t>
            </a:r>
            <a:endParaRPr lang="en-IN" sz="1800" b="0" strike="noStrike" spc="-1">
              <a:latin typeface="Arial"/>
            </a:endParaRPr>
          </a:p>
          <a:p>
            <a:pPr marL="216000" indent="-216000">
              <a:lnSpc>
                <a:spcPct val="150000"/>
              </a:lnSpc>
              <a:buClr>
                <a:srgbClr val="000000"/>
              </a:buClr>
              <a:buSzPct val="45000"/>
              <a:buFont typeface="Wingdings" charset="2"/>
              <a:buChar char=""/>
            </a:pPr>
            <a:endParaRPr lang="en-IN" sz="1800" b="0" strike="noStrike" spc="-1">
              <a:latin typeface="Arial"/>
            </a:endParaRPr>
          </a:p>
          <a:p>
            <a:pPr marL="216000" indent="-216000">
              <a:lnSpc>
                <a:spcPct val="150000"/>
              </a:lnSpc>
              <a:buClr>
                <a:srgbClr val="000000"/>
              </a:buClr>
              <a:buSzPct val="45000"/>
              <a:buFont typeface="Wingdings" charset="2"/>
              <a:buChar char=""/>
            </a:pPr>
            <a:r>
              <a:rPr lang="en-IN" sz="1800" b="1" strike="noStrike" spc="-1">
                <a:latin typeface="Arial"/>
              </a:rPr>
              <a:t>Configuring Memory Limit</a:t>
            </a:r>
            <a:endParaRPr lang="en-IN" sz="1800" b="0" strike="noStrike" spc="-1">
              <a:latin typeface="Arial"/>
            </a:endParaRPr>
          </a:p>
          <a:p>
            <a:pPr>
              <a:lnSpc>
                <a:spcPct val="150000"/>
              </a:lnSpc>
            </a:pPr>
            <a:r>
              <a:rPr lang="en-IN" sz="1800" b="0" strike="noStrike" spc="-1">
                <a:latin typeface="Arial"/>
              </a:rPr>
              <a:t>Spring WebFlux configures the default memory limit for buffering data in-memory to 256KB. If this limit is exceeded in any case then we will encounter DataBufferLimitException error.</a:t>
            </a:r>
          </a:p>
          <a:p>
            <a:pPr>
              <a:lnSpc>
                <a:spcPct val="150000"/>
              </a:lnSpc>
            </a:pPr>
            <a:endParaRPr lang="en-IN" sz="1800" b="0" strike="noStrike" spc="-1">
              <a:latin typeface="Arial"/>
            </a:endParaRPr>
          </a:p>
          <a:p>
            <a:pPr>
              <a:lnSpc>
                <a:spcPct val="150000"/>
              </a:lnSpc>
            </a:pPr>
            <a:r>
              <a:rPr lang="en-IN" sz="1800" b="0" strike="noStrike" spc="-1">
                <a:latin typeface="Arial"/>
              </a:rPr>
              <a:t>To reset the memory limit, configure the below property in application.properties file.</a:t>
            </a:r>
          </a:p>
        </p:txBody>
      </p:sp>
      <p:sp>
        <p:nvSpPr>
          <p:cNvPr id="218" name="CustomShape 7"/>
          <p:cNvSpPr/>
          <p:nvPr/>
        </p:nvSpPr>
        <p:spPr>
          <a:xfrm>
            <a:off x="1152000" y="3168000"/>
            <a:ext cx="4896000" cy="1368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just"/>
            <a:r>
              <a:rPr lang="en-IN" sz="1800" b="1" strike="noStrike" spc="-1">
                <a:latin typeface="Arial"/>
              </a:rPr>
              <a:t>spring.codec.max-in-memory-size=1MB</a:t>
            </a:r>
            <a:endParaRPr lang="en-IN" sz="1800" b="0" strike="noStrike" spc="-1">
              <a:latin typeface="Arial"/>
            </a:endParaRPr>
          </a:p>
          <a:p>
            <a:pPr algn="just"/>
            <a:endParaRPr lang="en-IN" sz="1800" b="0" strike="noStrike" spc="-1">
              <a:latin typeface="Arial"/>
            </a:endParaRPr>
          </a:p>
          <a:p>
            <a:pPr algn="just"/>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220"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221" name="Picture 13_42" descr="Logo&#10;&#10;Description automatically generated"/>
          <p:cNvPicPr/>
          <p:nvPr/>
        </p:nvPicPr>
        <p:blipFill>
          <a:blip r:embed="rId2"/>
          <a:stretch/>
        </p:blipFill>
        <p:spPr>
          <a:xfrm>
            <a:off x="8457840" y="86400"/>
            <a:ext cx="1482480" cy="389880"/>
          </a:xfrm>
          <a:prstGeom prst="rect">
            <a:avLst/>
          </a:prstGeom>
          <a:ln>
            <a:noFill/>
          </a:ln>
        </p:spPr>
      </p:pic>
      <p:sp>
        <p:nvSpPr>
          <p:cNvPr id="222"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223"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224" name="Picture 13_43" descr="Logo&#10;&#10;Description automatically generated"/>
          <p:cNvPicPr/>
          <p:nvPr/>
        </p:nvPicPr>
        <p:blipFill>
          <a:blip r:embed="rId2"/>
          <a:stretch/>
        </p:blipFill>
        <p:spPr>
          <a:xfrm>
            <a:off x="8458200" y="86400"/>
            <a:ext cx="1482480" cy="389880"/>
          </a:xfrm>
          <a:prstGeom prst="rect">
            <a:avLst/>
          </a:prstGeom>
          <a:ln>
            <a:noFill/>
          </a:ln>
        </p:spPr>
      </p:pic>
      <p:pic>
        <p:nvPicPr>
          <p:cNvPr id="225" name="Picture 13_44" descr="Logo&#10;&#10;Description automatically generated"/>
          <p:cNvPicPr/>
          <p:nvPr/>
        </p:nvPicPr>
        <p:blipFill>
          <a:blip r:embed="rId2"/>
          <a:stretch/>
        </p:blipFill>
        <p:spPr>
          <a:xfrm>
            <a:off x="8458200" y="86400"/>
            <a:ext cx="1482480" cy="389880"/>
          </a:xfrm>
          <a:prstGeom prst="rect">
            <a:avLst/>
          </a:prstGeom>
          <a:ln>
            <a:noFill/>
          </a:ln>
        </p:spPr>
      </p:pic>
      <p:sp>
        <p:nvSpPr>
          <p:cNvPr id="226"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227" name="TextShape 6"/>
          <p:cNvSpPr txBox="1"/>
          <p:nvPr/>
        </p:nvSpPr>
        <p:spPr>
          <a:xfrm>
            <a:off x="72000" y="144000"/>
            <a:ext cx="7344000" cy="1241640"/>
          </a:xfrm>
          <a:prstGeom prst="rect">
            <a:avLst/>
          </a:prstGeom>
          <a:noFill/>
          <a:ln>
            <a:noFill/>
          </a:ln>
        </p:spPr>
        <p:txBody>
          <a:bodyPr lIns="90000" tIns="45000" rIns="90000" bIns="45000">
            <a:noAutofit/>
          </a:bodyPr>
          <a:lstStyle/>
          <a:p>
            <a:pPr marL="216000" indent="-216000" algn="just">
              <a:lnSpc>
                <a:spcPct val="150000"/>
              </a:lnSpc>
              <a:buClr>
                <a:srgbClr val="000000"/>
              </a:buClr>
              <a:buSzPct val="45000"/>
              <a:buFont typeface="Wingdings" charset="2"/>
              <a:buChar char=""/>
            </a:pPr>
            <a:r>
              <a:rPr lang="en-IN" sz="1800" b="1" strike="noStrike" spc="-1">
                <a:latin typeface="Arial"/>
              </a:rPr>
              <a:t>Configuring Connection Timeouts</a:t>
            </a:r>
            <a:endParaRPr lang="en-IN" sz="1800" b="0" strike="noStrike" spc="-1">
              <a:latin typeface="Arial"/>
            </a:endParaRPr>
          </a:p>
          <a:p>
            <a:pPr algn="just">
              <a:lnSpc>
                <a:spcPct val="150000"/>
              </a:lnSpc>
            </a:pPr>
            <a:r>
              <a:rPr lang="en-IN" sz="1800" b="0" strike="noStrike" spc="-1">
                <a:latin typeface="Arial"/>
              </a:rPr>
              <a:t>We can use HttpClient class to set timeout periods for connection timeout, read timeout and write timeouts.</a:t>
            </a:r>
          </a:p>
        </p:txBody>
      </p:sp>
      <p:sp>
        <p:nvSpPr>
          <p:cNvPr id="228" name="TextShape 7"/>
          <p:cNvSpPr txBox="1"/>
          <p:nvPr/>
        </p:nvSpPr>
        <p:spPr>
          <a:xfrm>
            <a:off x="144000" y="1440000"/>
            <a:ext cx="9792000" cy="418572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IN" sz="1800" b="0" strike="noStrike" spc="-1" dirty="0">
                <a:latin typeface="Arial"/>
              </a:rPr>
              <a:t>public </a:t>
            </a:r>
            <a:r>
              <a:rPr lang="en-IN" sz="1800" b="0" strike="noStrike" spc="-1" dirty="0" err="1">
                <a:latin typeface="Arial"/>
              </a:rPr>
              <a:t>WebClient</a:t>
            </a:r>
            <a:r>
              <a:rPr lang="en-IN" sz="1800" b="0" strike="noStrike" spc="-1" dirty="0">
                <a:latin typeface="Arial"/>
              </a:rPr>
              <a:t> </a:t>
            </a:r>
            <a:r>
              <a:rPr lang="en-IN" sz="1800" b="0" strike="noStrike" spc="-1" dirty="0" err="1">
                <a:latin typeface="Arial"/>
              </a:rPr>
              <a:t>getWebClient</a:t>
            </a:r>
            <a:r>
              <a:rPr lang="en-IN" sz="1800" b="0" strike="noStrike" spc="-1" dirty="0">
                <a:latin typeface="Arial"/>
              </a:rPr>
              <a:t>()</a:t>
            </a:r>
          </a:p>
          <a:p>
            <a:r>
              <a:rPr lang="en-IN" sz="1800" b="0" strike="noStrike" spc="-1" dirty="0">
                <a:latin typeface="Arial"/>
              </a:rPr>
              <a:t>   {</a:t>
            </a:r>
          </a:p>
          <a:p>
            <a:r>
              <a:rPr lang="en-IN" sz="1800" b="0" strike="noStrike" spc="-1" dirty="0">
                <a:latin typeface="Arial"/>
              </a:rPr>
              <a:t>	</a:t>
            </a:r>
            <a:r>
              <a:rPr lang="en-IN" sz="1800" b="0" strike="noStrike" spc="-1" dirty="0" err="1">
                <a:latin typeface="Arial"/>
              </a:rPr>
              <a:t>HttpClient</a:t>
            </a:r>
            <a:r>
              <a:rPr lang="en-IN" sz="1800" b="0" strike="noStrike" spc="-1" dirty="0">
                <a:latin typeface="Arial"/>
              </a:rPr>
              <a:t> </a:t>
            </a:r>
            <a:r>
              <a:rPr lang="en-IN" sz="1800" b="0" strike="noStrike" spc="-1" dirty="0" err="1">
                <a:latin typeface="Arial"/>
              </a:rPr>
              <a:t>httpClient</a:t>
            </a:r>
            <a:r>
              <a:rPr lang="en-IN" sz="1800" b="0" strike="noStrike" spc="-1" dirty="0">
                <a:latin typeface="Arial"/>
              </a:rPr>
              <a:t> = </a:t>
            </a:r>
            <a:r>
              <a:rPr lang="en-IN" sz="1800" b="0" strike="noStrike" spc="-1" dirty="0" err="1">
                <a:latin typeface="Arial"/>
              </a:rPr>
              <a:t>HttpClient.create</a:t>
            </a:r>
            <a:r>
              <a:rPr lang="en-IN" sz="1800" b="0" strike="noStrike" spc="-1" dirty="0">
                <a:latin typeface="Arial"/>
              </a:rPr>
              <a:t>()</a:t>
            </a:r>
          </a:p>
          <a:p>
            <a:r>
              <a:rPr lang="en-IN" sz="1800" b="0" strike="noStrike" spc="-1" dirty="0">
                <a:latin typeface="Arial"/>
              </a:rPr>
              <a:t>	        .</a:t>
            </a:r>
            <a:r>
              <a:rPr lang="en-IN" sz="1800" b="0" strike="noStrike" spc="-1" dirty="0" err="1">
                <a:latin typeface="Arial"/>
              </a:rPr>
              <a:t>tcpConfiguration</a:t>
            </a:r>
            <a:r>
              <a:rPr lang="en-IN" sz="1800" b="0" strike="noStrike" spc="-1" dirty="0">
                <a:latin typeface="Arial"/>
              </a:rPr>
              <a:t>(client -&gt;</a:t>
            </a:r>
          </a:p>
          <a:p>
            <a:r>
              <a:rPr lang="en-IN" sz="1800" b="0" strike="noStrike" spc="-1" dirty="0">
                <a:latin typeface="Arial"/>
              </a:rPr>
              <a:t>	                </a:t>
            </a:r>
            <a:r>
              <a:rPr lang="en-IN" sz="1800" b="0" strike="noStrike" spc="-1" dirty="0" err="1">
                <a:latin typeface="Arial"/>
              </a:rPr>
              <a:t>client.option</a:t>
            </a:r>
            <a:r>
              <a:rPr lang="en-IN" sz="1800" b="0" strike="noStrike" spc="-1" dirty="0">
                <a:latin typeface="Arial"/>
              </a:rPr>
              <a:t>(</a:t>
            </a:r>
            <a:r>
              <a:rPr lang="en-IN" sz="1800" b="0" strike="noStrike" spc="-1" dirty="0" err="1">
                <a:latin typeface="Arial"/>
              </a:rPr>
              <a:t>ChannelOption.CONNECT_TIMEOUT_MILLIS</a:t>
            </a:r>
            <a:r>
              <a:rPr lang="en-IN" sz="1800" b="0" strike="noStrike" spc="-1" dirty="0">
                <a:latin typeface="Arial"/>
              </a:rPr>
              <a:t>, 10000)</a:t>
            </a:r>
          </a:p>
          <a:p>
            <a:r>
              <a:rPr lang="en-IN" sz="1800" b="0" strike="noStrike" spc="-1" dirty="0">
                <a:latin typeface="Arial"/>
              </a:rPr>
              <a:t>	                .</a:t>
            </a:r>
            <a:r>
              <a:rPr lang="en-IN" sz="1800" b="0" strike="noStrike" spc="-1" dirty="0" err="1">
                <a:latin typeface="Arial"/>
              </a:rPr>
              <a:t>doOnConnected</a:t>
            </a:r>
            <a:r>
              <a:rPr lang="en-IN" sz="1800" b="0" strike="noStrike" spc="-1" dirty="0">
                <a:latin typeface="Arial"/>
              </a:rPr>
              <a:t>(conn -&gt; conn</a:t>
            </a:r>
          </a:p>
          <a:p>
            <a:r>
              <a:rPr lang="en-IN" sz="1800" b="0" strike="noStrike" spc="-1" dirty="0">
                <a:latin typeface="Arial"/>
              </a:rPr>
              <a:t>	                        .</a:t>
            </a:r>
            <a:r>
              <a:rPr lang="en-IN" sz="1800" b="0" strike="noStrike" spc="-1" dirty="0" err="1">
                <a:latin typeface="Arial"/>
              </a:rPr>
              <a:t>addHandlerLast</a:t>
            </a:r>
            <a:r>
              <a:rPr lang="en-IN" sz="1800" b="0" strike="noStrike" spc="-1" dirty="0">
                <a:latin typeface="Arial"/>
              </a:rPr>
              <a:t>(new </a:t>
            </a:r>
            <a:r>
              <a:rPr lang="en-IN" sz="1800" b="0" strike="noStrike" spc="-1" dirty="0" err="1">
                <a:latin typeface="Arial"/>
              </a:rPr>
              <a:t>ReadTimeoutHandler</a:t>
            </a:r>
            <a:r>
              <a:rPr lang="en-IN" sz="1800" b="0" strike="noStrike" spc="-1" dirty="0">
                <a:latin typeface="Arial"/>
              </a:rPr>
              <a:t>(10))</a:t>
            </a:r>
          </a:p>
          <a:p>
            <a:r>
              <a:rPr lang="en-IN" sz="1800" b="0" strike="noStrike" spc="-1" dirty="0">
                <a:latin typeface="Arial"/>
              </a:rPr>
              <a:t>	                        .</a:t>
            </a:r>
            <a:r>
              <a:rPr lang="en-IN" sz="1800" b="0" strike="noStrike" spc="-1" dirty="0" err="1">
                <a:latin typeface="Arial"/>
              </a:rPr>
              <a:t>addHandlerLast</a:t>
            </a:r>
            <a:r>
              <a:rPr lang="en-IN" sz="1800" b="0" strike="noStrike" spc="-1" dirty="0">
                <a:latin typeface="Arial"/>
              </a:rPr>
              <a:t>(new </a:t>
            </a:r>
            <a:r>
              <a:rPr lang="en-IN" sz="1800" b="0" strike="noStrike" spc="-1" dirty="0" err="1">
                <a:latin typeface="Arial"/>
              </a:rPr>
              <a:t>WriteTimeoutHandler</a:t>
            </a:r>
            <a:r>
              <a:rPr lang="en-IN" sz="1800" b="0" strike="noStrike" spc="-1" dirty="0">
                <a:latin typeface="Arial"/>
              </a:rPr>
              <a:t>(10))));</a:t>
            </a:r>
          </a:p>
          <a:p>
            <a:r>
              <a:rPr lang="en-IN" sz="1800" b="0" strike="noStrike" spc="-1" dirty="0">
                <a:latin typeface="Arial"/>
              </a:rPr>
              <a:t>	</a:t>
            </a:r>
            <a:r>
              <a:rPr lang="en-IN" sz="1800" b="0" strike="noStrike" spc="-1" dirty="0" err="1">
                <a:latin typeface="Arial"/>
              </a:rPr>
              <a:t>ClientHttpConnector</a:t>
            </a:r>
            <a:r>
              <a:rPr lang="en-IN" sz="1800" b="0" strike="noStrike" spc="-1" dirty="0">
                <a:latin typeface="Arial"/>
              </a:rPr>
              <a:t> connector = new </a:t>
            </a:r>
            <a:r>
              <a:rPr lang="en-IN" sz="1800" b="0" strike="noStrike" spc="-1" dirty="0" err="1">
                <a:latin typeface="Arial"/>
              </a:rPr>
              <a:t>ReactorClientHttpConnector</a:t>
            </a:r>
            <a:r>
              <a:rPr lang="en-IN" sz="1800" b="0" strike="noStrike" spc="-1" dirty="0">
                <a:latin typeface="Arial"/>
              </a:rPr>
              <a:t>(</a:t>
            </a:r>
            <a:r>
              <a:rPr lang="en-IN" sz="1800" b="0" strike="noStrike" spc="-1" dirty="0" err="1">
                <a:latin typeface="Arial"/>
              </a:rPr>
              <a:t>httpClient</a:t>
            </a:r>
            <a:r>
              <a:rPr lang="en-IN" sz="1800" b="0" strike="noStrike" spc="-1" dirty="0">
                <a:latin typeface="Arial"/>
              </a:rPr>
              <a:t>);	    </a:t>
            </a:r>
          </a:p>
          <a:p>
            <a:r>
              <a:rPr lang="en-IN" sz="1800" b="0" strike="noStrike" spc="-1" dirty="0">
                <a:latin typeface="Arial"/>
              </a:rPr>
              <a:t>	return </a:t>
            </a:r>
            <a:r>
              <a:rPr lang="en-IN" sz="1800" b="0" strike="noStrike" spc="-1" dirty="0" err="1">
                <a:latin typeface="Arial"/>
              </a:rPr>
              <a:t>WebClient.builder</a:t>
            </a:r>
            <a:r>
              <a:rPr lang="en-IN" sz="1800" b="0" strike="noStrike" spc="-1" dirty="0">
                <a:latin typeface="Arial"/>
              </a:rPr>
              <a:t>()</a:t>
            </a:r>
          </a:p>
          <a:p>
            <a:r>
              <a:rPr lang="en-IN" sz="1800" b="0" strike="noStrike" spc="-1" dirty="0">
                <a:latin typeface="Arial"/>
              </a:rPr>
              <a:t>	        .</a:t>
            </a:r>
            <a:r>
              <a:rPr lang="en-IN" sz="1800" b="0" strike="noStrike" spc="-1" dirty="0" err="1">
                <a:latin typeface="Arial"/>
              </a:rPr>
              <a:t>baseUrl</a:t>
            </a:r>
            <a:r>
              <a:rPr lang="en-IN" sz="1800" b="0" strike="noStrike" spc="-1" dirty="0">
                <a:latin typeface="Arial"/>
              </a:rPr>
              <a:t>("http://localhost:3000")</a:t>
            </a:r>
          </a:p>
          <a:p>
            <a:r>
              <a:rPr lang="en-IN" sz="1800" b="0" strike="noStrike" spc="-1" dirty="0">
                <a:latin typeface="Arial"/>
              </a:rPr>
              <a:t>	        .</a:t>
            </a:r>
            <a:r>
              <a:rPr lang="en-IN" sz="1800" b="0" strike="noStrike" spc="-1" dirty="0" err="1">
                <a:latin typeface="Arial"/>
              </a:rPr>
              <a:t>clientConnector</a:t>
            </a:r>
            <a:r>
              <a:rPr lang="en-IN" sz="1800" b="0" strike="noStrike" spc="-1" dirty="0">
                <a:latin typeface="Arial"/>
              </a:rPr>
              <a:t>(connector)</a:t>
            </a:r>
          </a:p>
          <a:p>
            <a:r>
              <a:rPr lang="en-IN" sz="1800" b="0" strike="noStrike" spc="-1" dirty="0">
                <a:latin typeface="Arial"/>
              </a:rPr>
              <a:t>	        .</a:t>
            </a:r>
            <a:r>
              <a:rPr lang="en-IN" sz="1800" b="0" strike="noStrike" spc="-1" dirty="0" err="1">
                <a:latin typeface="Arial"/>
              </a:rPr>
              <a:t>defaultHeader</a:t>
            </a:r>
            <a:r>
              <a:rPr lang="en-IN" sz="1800" b="0" strike="noStrike" spc="-1" dirty="0">
                <a:latin typeface="Arial"/>
              </a:rPr>
              <a:t>(</a:t>
            </a:r>
            <a:r>
              <a:rPr lang="en-IN" sz="1800" b="0" strike="noStrike" spc="-1" dirty="0" err="1">
                <a:latin typeface="Arial"/>
              </a:rPr>
              <a:t>HttpHeaders.CONTENT_TYPE</a:t>
            </a:r>
            <a:r>
              <a:rPr lang="en-IN" sz="1800" b="0" strike="noStrike" spc="-1" dirty="0">
                <a:latin typeface="Arial"/>
              </a:rPr>
              <a:t>,          								</a:t>
            </a:r>
            <a:r>
              <a:rPr lang="en-IN" sz="1800" b="0" strike="noStrike" spc="-1" dirty="0" err="1">
                <a:latin typeface="Arial"/>
              </a:rPr>
              <a:t>MediaType.APPLICATION_JSON_VALUE</a:t>
            </a:r>
            <a:r>
              <a:rPr lang="en-IN" sz="1800" b="0" strike="noStrike" spc="-1" dirty="0">
                <a:latin typeface="Arial"/>
              </a:rPr>
              <a:t>)</a:t>
            </a:r>
          </a:p>
          <a:p>
            <a:r>
              <a:rPr lang="en-IN" sz="1800" b="0" strike="noStrike" spc="-1" dirty="0">
                <a:latin typeface="Arial"/>
              </a:rPr>
              <a:t>	        .build();</a:t>
            </a:r>
          </a:p>
          <a:p>
            <a:r>
              <a:rPr lang="en-IN" sz="1800" b="0" strike="noStrike" spc="-1" dirty="0">
                <a:latin typeface="Arial"/>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230"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231" name="Picture 13_96" descr="Logo&#10;&#10;Description automatically generated"/>
          <p:cNvPicPr/>
          <p:nvPr/>
        </p:nvPicPr>
        <p:blipFill>
          <a:blip r:embed="rId2"/>
          <a:stretch/>
        </p:blipFill>
        <p:spPr>
          <a:xfrm>
            <a:off x="8457840" y="86400"/>
            <a:ext cx="1482480" cy="389880"/>
          </a:xfrm>
          <a:prstGeom prst="rect">
            <a:avLst/>
          </a:prstGeom>
          <a:ln>
            <a:noFill/>
          </a:ln>
        </p:spPr>
      </p:pic>
      <p:sp>
        <p:nvSpPr>
          <p:cNvPr id="232"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233"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234" name="Picture 13_97" descr="Logo&#10;&#10;Description automatically generated"/>
          <p:cNvPicPr/>
          <p:nvPr/>
        </p:nvPicPr>
        <p:blipFill>
          <a:blip r:embed="rId2"/>
          <a:stretch/>
        </p:blipFill>
        <p:spPr>
          <a:xfrm>
            <a:off x="8458200" y="86400"/>
            <a:ext cx="1482480" cy="389880"/>
          </a:xfrm>
          <a:prstGeom prst="rect">
            <a:avLst/>
          </a:prstGeom>
          <a:ln>
            <a:noFill/>
          </a:ln>
        </p:spPr>
      </p:pic>
      <p:pic>
        <p:nvPicPr>
          <p:cNvPr id="235" name="Picture 13_98" descr="Logo&#10;&#10;Description automatically generated"/>
          <p:cNvPicPr/>
          <p:nvPr/>
        </p:nvPicPr>
        <p:blipFill>
          <a:blip r:embed="rId2"/>
          <a:stretch/>
        </p:blipFill>
        <p:spPr>
          <a:xfrm>
            <a:off x="8458200" y="86400"/>
            <a:ext cx="1482480" cy="389880"/>
          </a:xfrm>
          <a:prstGeom prst="rect">
            <a:avLst/>
          </a:prstGeom>
          <a:ln>
            <a:noFill/>
          </a:ln>
        </p:spPr>
      </p:pic>
      <p:sp>
        <p:nvSpPr>
          <p:cNvPr id="236" name="TextShape 5"/>
          <p:cNvSpPr txBox="1"/>
          <p:nvPr/>
        </p:nvSpPr>
        <p:spPr>
          <a:xfrm>
            <a:off x="1620000" y="2340000"/>
            <a:ext cx="7560000" cy="1111680"/>
          </a:xfrm>
          <a:prstGeom prst="rect">
            <a:avLst/>
          </a:prstGeom>
          <a:noFill/>
          <a:ln>
            <a:noFill/>
          </a:ln>
        </p:spPr>
        <p:txBody>
          <a:bodyPr lIns="90000" tIns="45000" rIns="90000" bIns="45000">
            <a:noAutofit/>
          </a:bodyPr>
          <a:lstStyle/>
          <a:p>
            <a:r>
              <a:rPr lang="en-IN" sz="7200" b="1" strike="noStrike" spc="-1">
                <a:solidFill>
                  <a:srgbClr val="C9211E"/>
                </a:solidFill>
                <a:latin typeface="Arial"/>
              </a:rPr>
              <a:t>THANK YOU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90"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91" name="Picture 13_0" descr="Logo&#10;&#10;Description automatically generated"/>
          <p:cNvPicPr/>
          <p:nvPr/>
        </p:nvPicPr>
        <p:blipFill>
          <a:blip r:embed="rId2"/>
          <a:stretch/>
        </p:blipFill>
        <p:spPr>
          <a:xfrm>
            <a:off x="8457840" y="86400"/>
            <a:ext cx="1482480" cy="389880"/>
          </a:xfrm>
          <a:prstGeom prst="rect">
            <a:avLst/>
          </a:prstGeom>
          <a:ln>
            <a:noFill/>
          </a:ln>
        </p:spPr>
      </p:pic>
      <p:sp>
        <p:nvSpPr>
          <p:cNvPr id="92"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93"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94" name="Picture 13_1" descr="Logo&#10;&#10;Description automatically generated"/>
          <p:cNvPicPr/>
          <p:nvPr/>
        </p:nvPicPr>
        <p:blipFill>
          <a:blip r:embed="rId2"/>
          <a:stretch/>
        </p:blipFill>
        <p:spPr>
          <a:xfrm>
            <a:off x="8458200" y="86400"/>
            <a:ext cx="1482480" cy="389880"/>
          </a:xfrm>
          <a:prstGeom prst="rect">
            <a:avLst/>
          </a:prstGeom>
          <a:ln>
            <a:noFill/>
          </a:ln>
        </p:spPr>
      </p:pic>
      <p:pic>
        <p:nvPicPr>
          <p:cNvPr id="95" name="Picture 13_2" descr="Logo&#10;&#10;Description automatically generated"/>
          <p:cNvPicPr/>
          <p:nvPr/>
        </p:nvPicPr>
        <p:blipFill>
          <a:blip r:embed="rId2"/>
          <a:stretch/>
        </p:blipFill>
        <p:spPr>
          <a:xfrm>
            <a:off x="8458200" y="86400"/>
            <a:ext cx="1482480" cy="389880"/>
          </a:xfrm>
          <a:prstGeom prst="rect">
            <a:avLst/>
          </a:prstGeom>
          <a:ln>
            <a:noFill/>
          </a:ln>
        </p:spPr>
      </p:pic>
      <p:sp>
        <p:nvSpPr>
          <p:cNvPr id="96"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97" name="TextShape 6"/>
          <p:cNvSpPr txBox="1"/>
          <p:nvPr/>
        </p:nvSpPr>
        <p:spPr>
          <a:xfrm>
            <a:off x="72000" y="72000"/>
            <a:ext cx="6984000" cy="346320"/>
          </a:xfrm>
          <a:prstGeom prst="rect">
            <a:avLst/>
          </a:prstGeom>
          <a:noFill/>
          <a:ln>
            <a:noFill/>
          </a:ln>
        </p:spPr>
        <p:txBody>
          <a:bodyPr lIns="90000" tIns="45000" rIns="90000" bIns="45000">
            <a:noAutofit/>
          </a:bodyPr>
          <a:lstStyle/>
          <a:p>
            <a:r>
              <a:rPr lang="en-IN" sz="1800" b="1" strike="noStrike" spc="-1">
                <a:solidFill>
                  <a:srgbClr val="C9211E"/>
                </a:solidFill>
                <a:latin typeface="Arial"/>
              </a:rPr>
              <a:t>What Is Reactive Programming?</a:t>
            </a:r>
          </a:p>
        </p:txBody>
      </p:sp>
      <p:sp>
        <p:nvSpPr>
          <p:cNvPr id="98" name="TextShape 7"/>
          <p:cNvSpPr txBox="1"/>
          <p:nvPr/>
        </p:nvSpPr>
        <p:spPr>
          <a:xfrm>
            <a:off x="0" y="792000"/>
            <a:ext cx="10080000" cy="4215960"/>
          </a:xfrm>
          <a:prstGeom prst="rect">
            <a:avLst/>
          </a:prstGeom>
          <a:noFill/>
          <a:ln>
            <a:noFill/>
          </a:ln>
        </p:spPr>
        <p:txBody>
          <a:bodyPr lIns="90000" tIns="45000" rIns="90000" bIns="45000">
            <a:noAutofit/>
          </a:bodyPr>
          <a:lstStyle/>
          <a:p>
            <a:pPr marL="216000" indent="-216000" algn="just">
              <a:lnSpc>
                <a:spcPct val="150000"/>
              </a:lnSpc>
              <a:spcBef>
                <a:spcPts val="1134"/>
              </a:spcBef>
              <a:spcAft>
                <a:spcPts val="1134"/>
              </a:spcAft>
              <a:buClr>
                <a:srgbClr val="000000"/>
              </a:buClr>
              <a:buSzPct val="45000"/>
              <a:buFont typeface="Wingdings" charset="2"/>
              <a:buChar char=""/>
            </a:pPr>
            <a:r>
              <a:rPr lang="en-IN" sz="1800" b="0" strike="noStrike" spc="-1">
                <a:latin typeface="Arial"/>
              </a:rPr>
              <a:t>Reactive Programming has become very popular of late, and with good reason.</a:t>
            </a:r>
            <a:endParaRPr lang="en-IN" sz="1800" b="0" strike="noStrike" spc="-1">
              <a:latin typeface="Arial"/>
              <a:ea typeface="Noto Sans CJK SC"/>
            </a:endParaRPr>
          </a:p>
          <a:p>
            <a:pPr marL="216000" indent="-216000" algn="just">
              <a:lnSpc>
                <a:spcPct val="150000"/>
              </a:lnSpc>
              <a:spcBef>
                <a:spcPts val="1134"/>
              </a:spcBef>
              <a:spcAft>
                <a:spcPts val="1134"/>
              </a:spcAft>
              <a:buClr>
                <a:srgbClr val="000000"/>
              </a:buClr>
              <a:buSzPct val="45000"/>
              <a:buFont typeface="Wingdings" charset="2"/>
              <a:buChar char=""/>
            </a:pPr>
            <a:r>
              <a:rPr lang="en-IN" sz="1800" b="0" strike="noStrike" spc="-1">
                <a:latin typeface="Arial"/>
              </a:rPr>
              <a:t>Simply put, it’s a non-blocking alternative to traditional programming solutions, working entirely with event driven data streams and functional programming concepts to manipulate these streams. It is a way to allow data changes in one part of the system to automatically update other parts of the system and to do so with minimal cost to ourselves.</a:t>
            </a:r>
            <a:endParaRPr lang="en-IN" sz="1800" b="0" strike="noStrike" spc="-1">
              <a:latin typeface="Arial"/>
              <a:ea typeface="Noto Sans CJK SC"/>
            </a:endParaRPr>
          </a:p>
          <a:p>
            <a:pPr marL="216000" indent="-216000" algn="just">
              <a:lnSpc>
                <a:spcPct val="150000"/>
              </a:lnSpc>
              <a:spcBef>
                <a:spcPts val="1134"/>
              </a:spcBef>
              <a:spcAft>
                <a:spcPts val="1134"/>
              </a:spcAft>
              <a:buClr>
                <a:srgbClr val="000000"/>
              </a:buClr>
              <a:buSzPct val="45000"/>
              <a:buFont typeface="Wingdings" charset="2"/>
              <a:buChar char=""/>
            </a:pPr>
            <a:r>
              <a:rPr lang="en-IN" sz="1800" b="0" strike="noStrike" spc="-1">
                <a:latin typeface="Arial"/>
              </a:rPr>
              <a:t>As reactive streams are non-blocking, the rest of the application doesn’t have to be waiting while the data is being processed. This helps to allow reactive servers to scale significantly further beyond more traditional implementations because the worker threads in the application are not tied up waiting for other resources – they’re typically free to handle more incoming requests.</a:t>
            </a:r>
            <a:endParaRPr lang="en-IN" sz="1800" b="0" strike="noStrike" spc="-1">
              <a:latin typeface="Arial"/>
              <a:ea typeface="Noto Sans CJK S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100"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01" name="Picture 13_6" descr="Logo&#10;&#10;Description automatically generated"/>
          <p:cNvPicPr/>
          <p:nvPr/>
        </p:nvPicPr>
        <p:blipFill>
          <a:blip r:embed="rId2"/>
          <a:stretch/>
        </p:blipFill>
        <p:spPr>
          <a:xfrm>
            <a:off x="8457840" y="86400"/>
            <a:ext cx="1482480" cy="389880"/>
          </a:xfrm>
          <a:prstGeom prst="rect">
            <a:avLst/>
          </a:prstGeom>
          <a:ln>
            <a:noFill/>
          </a:ln>
        </p:spPr>
      </p:pic>
      <p:sp>
        <p:nvSpPr>
          <p:cNvPr id="102"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103"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04" name="Picture 13_7" descr="Logo&#10;&#10;Description automatically generated"/>
          <p:cNvPicPr/>
          <p:nvPr/>
        </p:nvPicPr>
        <p:blipFill>
          <a:blip r:embed="rId2"/>
          <a:stretch/>
        </p:blipFill>
        <p:spPr>
          <a:xfrm>
            <a:off x="8458200" y="86400"/>
            <a:ext cx="1482480" cy="389880"/>
          </a:xfrm>
          <a:prstGeom prst="rect">
            <a:avLst/>
          </a:prstGeom>
          <a:ln>
            <a:noFill/>
          </a:ln>
        </p:spPr>
      </p:pic>
      <p:pic>
        <p:nvPicPr>
          <p:cNvPr id="105" name="Picture 13_8" descr="Logo&#10;&#10;Description automatically generated"/>
          <p:cNvPicPr/>
          <p:nvPr/>
        </p:nvPicPr>
        <p:blipFill>
          <a:blip r:embed="rId2"/>
          <a:stretch/>
        </p:blipFill>
        <p:spPr>
          <a:xfrm>
            <a:off x="8458200" y="86400"/>
            <a:ext cx="1482480" cy="389880"/>
          </a:xfrm>
          <a:prstGeom prst="rect">
            <a:avLst/>
          </a:prstGeom>
          <a:ln>
            <a:noFill/>
          </a:ln>
        </p:spPr>
      </p:pic>
      <p:sp>
        <p:nvSpPr>
          <p:cNvPr id="106" name="TextShape 5"/>
          <p:cNvSpPr txBox="1"/>
          <p:nvPr/>
        </p:nvSpPr>
        <p:spPr>
          <a:xfrm>
            <a:off x="36000" y="72000"/>
            <a:ext cx="7488000" cy="346320"/>
          </a:xfrm>
          <a:prstGeom prst="rect">
            <a:avLst/>
          </a:prstGeom>
          <a:noFill/>
          <a:ln>
            <a:noFill/>
          </a:ln>
        </p:spPr>
        <p:txBody>
          <a:bodyPr lIns="90000" tIns="45000" rIns="90000" bIns="45000">
            <a:noAutofit/>
          </a:bodyPr>
          <a:lstStyle/>
          <a:p>
            <a:r>
              <a:rPr lang="en-IN" sz="1800" b="1" strike="noStrike" spc="-1">
                <a:solidFill>
                  <a:srgbClr val="C9211E"/>
                </a:solidFill>
                <a:latin typeface="Arial"/>
              </a:rPr>
              <a:t>Blocking vs Non-blocking (Async) Request Processing</a:t>
            </a:r>
          </a:p>
        </p:txBody>
      </p:sp>
      <p:sp>
        <p:nvSpPr>
          <p:cNvPr id="107" name="TextShape 6"/>
          <p:cNvSpPr txBox="1"/>
          <p:nvPr/>
        </p:nvSpPr>
        <p:spPr>
          <a:xfrm>
            <a:off x="0" y="648000"/>
            <a:ext cx="10080000" cy="2009160"/>
          </a:xfrm>
          <a:prstGeom prst="rect">
            <a:avLst/>
          </a:prstGeom>
          <a:noFill/>
          <a:ln>
            <a:noFill/>
          </a:ln>
        </p:spPr>
        <p:txBody>
          <a:bodyPr lIns="90000" tIns="45000" rIns="90000" bIns="45000">
            <a:noAutofit/>
          </a:bodyPr>
          <a:lstStyle/>
          <a:p>
            <a:pPr algn="just">
              <a:lnSpc>
                <a:spcPct val="150000"/>
              </a:lnSpc>
            </a:pPr>
            <a:r>
              <a:rPr lang="en-IN" sz="1800" b="1" strike="noStrike" spc="-1">
                <a:latin typeface="Arial"/>
              </a:rPr>
              <a:t>Blocking Request Processing</a:t>
            </a:r>
            <a:endParaRPr lang="en-IN" sz="1800" b="0" strike="noStrike" spc="-1">
              <a:latin typeface="Arial"/>
            </a:endParaRPr>
          </a:p>
          <a:p>
            <a:pPr algn="just">
              <a:lnSpc>
                <a:spcPct val="150000"/>
              </a:lnSpc>
            </a:pPr>
            <a:r>
              <a:rPr lang="en-IN" sz="1800" b="0" strike="noStrike" spc="-1">
                <a:latin typeface="Arial"/>
              </a:rPr>
              <a:t>In traditional MVC applications, a new servlet thread is created when a request comes to the server. It delegates the request to worker threads for I/O operations such as database access etc. During the time worker threads are busy, the servlet thread (request thread) remains in waiting status, and thus it is blocked. It is also called synchronous request processing.</a:t>
            </a:r>
          </a:p>
        </p:txBody>
      </p:sp>
      <p:pic>
        <p:nvPicPr>
          <p:cNvPr id="108" name="Picture 107"/>
          <p:cNvPicPr/>
          <p:nvPr/>
        </p:nvPicPr>
        <p:blipFill>
          <a:blip r:embed="rId3"/>
          <a:stretch/>
        </p:blipFill>
        <p:spPr>
          <a:xfrm>
            <a:off x="144360" y="2808000"/>
            <a:ext cx="8351640" cy="2425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10" name="Picture 13_9" descr="Logo&#10;&#10;Description automatically generated"/>
          <p:cNvPicPr/>
          <p:nvPr/>
        </p:nvPicPr>
        <p:blipFill>
          <a:blip r:embed="rId2"/>
          <a:stretch/>
        </p:blipFill>
        <p:spPr>
          <a:xfrm>
            <a:off x="8457840" y="86400"/>
            <a:ext cx="1482480" cy="389880"/>
          </a:xfrm>
          <a:prstGeom prst="rect">
            <a:avLst/>
          </a:prstGeom>
          <a:ln>
            <a:noFill/>
          </a:ln>
        </p:spPr>
      </p:pic>
      <p:sp>
        <p:nvSpPr>
          <p:cNvPr id="111" name="CustomShape 2"/>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112" name="CustomShape 3"/>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13" name="Picture 13_10" descr="Logo&#10;&#10;Description automatically generated"/>
          <p:cNvPicPr/>
          <p:nvPr/>
        </p:nvPicPr>
        <p:blipFill>
          <a:blip r:embed="rId2"/>
          <a:stretch/>
        </p:blipFill>
        <p:spPr>
          <a:xfrm>
            <a:off x="8458200" y="86400"/>
            <a:ext cx="1482480" cy="389880"/>
          </a:xfrm>
          <a:prstGeom prst="rect">
            <a:avLst/>
          </a:prstGeom>
          <a:ln>
            <a:noFill/>
          </a:ln>
        </p:spPr>
      </p:pic>
      <p:pic>
        <p:nvPicPr>
          <p:cNvPr id="114" name="Picture 13_11" descr="Logo&#10;&#10;Description automatically generated"/>
          <p:cNvPicPr/>
          <p:nvPr/>
        </p:nvPicPr>
        <p:blipFill>
          <a:blip r:embed="rId2"/>
          <a:stretch/>
        </p:blipFill>
        <p:spPr>
          <a:xfrm>
            <a:off x="8458200" y="86400"/>
            <a:ext cx="1482480" cy="389880"/>
          </a:xfrm>
          <a:prstGeom prst="rect">
            <a:avLst/>
          </a:prstGeom>
          <a:ln>
            <a:noFill/>
          </a:ln>
        </p:spPr>
      </p:pic>
      <p:sp>
        <p:nvSpPr>
          <p:cNvPr id="115" name="CustomShape 4"/>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116" name="TextShape 5"/>
          <p:cNvSpPr txBox="1"/>
          <p:nvPr/>
        </p:nvSpPr>
        <p:spPr>
          <a:xfrm>
            <a:off x="0" y="36000"/>
            <a:ext cx="7632000" cy="1625400"/>
          </a:xfrm>
          <a:prstGeom prst="rect">
            <a:avLst/>
          </a:prstGeom>
          <a:noFill/>
          <a:ln>
            <a:noFill/>
          </a:ln>
        </p:spPr>
        <p:txBody>
          <a:bodyPr lIns="90000" tIns="45000" rIns="90000" bIns="45000">
            <a:noAutofit/>
          </a:bodyPr>
          <a:lstStyle/>
          <a:p>
            <a:pPr algn="just">
              <a:lnSpc>
                <a:spcPct val="150000"/>
              </a:lnSpc>
            </a:pPr>
            <a:r>
              <a:rPr lang="en-IN" sz="1800" b="0" strike="noStrike" spc="-1">
                <a:latin typeface="Arial"/>
              </a:rPr>
              <a:t>As a server can have some finite number of request threads, it limits the server’s capability to process that number of requests at maximum server load. It may hamper the performance and limit the full utilization of server capability.</a:t>
            </a:r>
          </a:p>
        </p:txBody>
      </p:sp>
      <p:sp>
        <p:nvSpPr>
          <p:cNvPr id="117" name="TextShape 6"/>
          <p:cNvSpPr txBox="1"/>
          <p:nvPr/>
        </p:nvSpPr>
        <p:spPr>
          <a:xfrm>
            <a:off x="72000" y="1944000"/>
            <a:ext cx="6192000" cy="346320"/>
          </a:xfrm>
          <a:prstGeom prst="rect">
            <a:avLst/>
          </a:prstGeom>
          <a:noFill/>
          <a:ln>
            <a:noFill/>
          </a:ln>
        </p:spPr>
        <p:txBody>
          <a:bodyPr lIns="90000" tIns="45000" rIns="90000" bIns="45000">
            <a:noAutofit/>
          </a:bodyPr>
          <a:lstStyle/>
          <a:p>
            <a:r>
              <a:rPr lang="en-IN" sz="1800" b="1" strike="noStrike" spc="-1">
                <a:solidFill>
                  <a:srgbClr val="C9211E"/>
                </a:solidFill>
                <a:latin typeface="Arial"/>
              </a:rPr>
              <a:t>Non-blocking Request Processing</a:t>
            </a:r>
          </a:p>
        </p:txBody>
      </p:sp>
      <p:sp>
        <p:nvSpPr>
          <p:cNvPr id="118" name="TextShape 7"/>
          <p:cNvSpPr txBox="1"/>
          <p:nvPr/>
        </p:nvSpPr>
        <p:spPr>
          <a:xfrm>
            <a:off x="72000" y="2376000"/>
            <a:ext cx="10008000" cy="1190520"/>
          </a:xfrm>
          <a:prstGeom prst="rect">
            <a:avLst/>
          </a:prstGeom>
          <a:noFill/>
          <a:ln>
            <a:noFill/>
          </a:ln>
        </p:spPr>
        <p:txBody>
          <a:bodyPr lIns="90000" tIns="45000" rIns="90000" bIns="45000">
            <a:noAutofit/>
          </a:bodyPr>
          <a:lstStyle/>
          <a:p>
            <a:pPr algn="just">
              <a:lnSpc>
                <a:spcPct val="115000"/>
              </a:lnSpc>
            </a:pPr>
            <a:r>
              <a:rPr lang="en-IN" sz="1800" b="0" strike="noStrike" spc="-1">
                <a:latin typeface="Arial"/>
              </a:rPr>
              <a:t>In non-blocking or asynchronous request processing, no thread is in waiting state. There is generally only one request thread receiving the request.</a:t>
            </a:r>
          </a:p>
          <a:p>
            <a:pPr algn="just"/>
            <a:endParaRPr lang="en-IN" sz="1800" b="0" strike="noStrike" spc="-1">
              <a:latin typeface="Arial"/>
            </a:endParaRPr>
          </a:p>
          <a:p>
            <a:pPr algn="just"/>
            <a:endParaRPr lang="en-IN" sz="1800" b="0" strike="noStrike" spc="-1">
              <a:latin typeface="Arial"/>
            </a:endParaRPr>
          </a:p>
        </p:txBody>
      </p:sp>
      <p:sp>
        <p:nvSpPr>
          <p:cNvPr id="119" name="TextShape 8"/>
          <p:cNvSpPr txBox="1"/>
          <p:nvPr/>
        </p:nvSpPr>
        <p:spPr>
          <a:xfrm>
            <a:off x="72000" y="3240000"/>
            <a:ext cx="10008000" cy="1625400"/>
          </a:xfrm>
          <a:prstGeom prst="rect">
            <a:avLst/>
          </a:prstGeom>
          <a:noFill/>
          <a:ln>
            <a:noFill/>
          </a:ln>
        </p:spPr>
        <p:txBody>
          <a:bodyPr lIns="90000" tIns="45000" rIns="90000" bIns="45000">
            <a:noAutofit/>
          </a:bodyPr>
          <a:lstStyle/>
          <a:p>
            <a:pPr algn="just">
              <a:lnSpc>
                <a:spcPct val="150000"/>
              </a:lnSpc>
            </a:pPr>
            <a:r>
              <a:rPr lang="en-IN" sz="1800" b="0" strike="noStrike" spc="-1">
                <a:latin typeface="Arial"/>
              </a:rPr>
              <a:t>All incoming requests come with an event handler and callback information. Request thread delegates the incoming requests to a thread pool (generally a small number of threads) which delegates the request to its handler function and immediately starts processing other incoming requests from the request thread.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121"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22" name="Picture 13_12" descr="Logo&#10;&#10;Description automatically generated"/>
          <p:cNvPicPr/>
          <p:nvPr/>
        </p:nvPicPr>
        <p:blipFill>
          <a:blip r:embed="rId2"/>
          <a:stretch/>
        </p:blipFill>
        <p:spPr>
          <a:xfrm>
            <a:off x="8457840" y="86400"/>
            <a:ext cx="1482480" cy="389880"/>
          </a:xfrm>
          <a:prstGeom prst="rect">
            <a:avLst/>
          </a:prstGeom>
          <a:ln>
            <a:noFill/>
          </a:ln>
        </p:spPr>
      </p:pic>
      <p:sp>
        <p:nvSpPr>
          <p:cNvPr id="123" name="CustomShape 3"/>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24" name="Picture 13_13" descr="Logo&#10;&#10;Description automatically generated"/>
          <p:cNvPicPr/>
          <p:nvPr/>
        </p:nvPicPr>
        <p:blipFill>
          <a:blip r:embed="rId2"/>
          <a:stretch/>
        </p:blipFill>
        <p:spPr>
          <a:xfrm>
            <a:off x="8458200" y="86400"/>
            <a:ext cx="1482480" cy="389880"/>
          </a:xfrm>
          <a:prstGeom prst="rect">
            <a:avLst/>
          </a:prstGeom>
          <a:ln>
            <a:noFill/>
          </a:ln>
        </p:spPr>
      </p:pic>
      <p:pic>
        <p:nvPicPr>
          <p:cNvPr id="125" name="Picture 13_14" descr="Logo&#10;&#10;Description automatically generated"/>
          <p:cNvPicPr/>
          <p:nvPr/>
        </p:nvPicPr>
        <p:blipFill>
          <a:blip r:embed="rId2"/>
          <a:stretch/>
        </p:blipFill>
        <p:spPr>
          <a:xfrm>
            <a:off x="8458200" y="86400"/>
            <a:ext cx="1482480" cy="389880"/>
          </a:xfrm>
          <a:prstGeom prst="rect">
            <a:avLst/>
          </a:prstGeom>
          <a:ln>
            <a:noFill/>
          </a:ln>
        </p:spPr>
      </p:pic>
      <p:sp>
        <p:nvSpPr>
          <p:cNvPr id="126" name="CustomShape 4"/>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127" name="TextShape 5"/>
          <p:cNvSpPr txBox="1"/>
          <p:nvPr/>
        </p:nvSpPr>
        <p:spPr>
          <a:xfrm>
            <a:off x="0" y="0"/>
            <a:ext cx="7704000" cy="678600"/>
          </a:xfrm>
          <a:prstGeom prst="rect">
            <a:avLst/>
          </a:prstGeom>
          <a:noFill/>
          <a:ln>
            <a:noFill/>
          </a:ln>
        </p:spPr>
        <p:txBody>
          <a:bodyPr lIns="90000" tIns="45000" rIns="90000" bIns="45000">
            <a:noAutofit/>
          </a:bodyPr>
          <a:lstStyle/>
          <a:p>
            <a:pPr algn="just">
              <a:lnSpc>
                <a:spcPct val="115000"/>
              </a:lnSpc>
            </a:pPr>
            <a:r>
              <a:rPr lang="en-IN" sz="1800" b="0" strike="noStrike" spc="-1">
                <a:latin typeface="Arial"/>
              </a:rPr>
              <a:t>When the handler function is complete, one thread from the pool collects the response and passes it to the call back function.</a:t>
            </a:r>
          </a:p>
        </p:txBody>
      </p:sp>
      <p:pic>
        <p:nvPicPr>
          <p:cNvPr id="128" name="Picture 127"/>
          <p:cNvPicPr/>
          <p:nvPr/>
        </p:nvPicPr>
        <p:blipFill>
          <a:blip r:embed="rId3"/>
          <a:stretch/>
        </p:blipFill>
        <p:spPr>
          <a:xfrm>
            <a:off x="205200" y="1080000"/>
            <a:ext cx="8902800" cy="3452040"/>
          </a:xfrm>
          <a:prstGeom prst="rect">
            <a:avLst/>
          </a:prstGeom>
          <a:ln>
            <a:noFill/>
          </a:ln>
        </p:spPr>
      </p:pic>
      <p:sp>
        <p:nvSpPr>
          <p:cNvPr id="129" name="TextShape 6"/>
          <p:cNvSpPr txBox="1"/>
          <p:nvPr/>
        </p:nvSpPr>
        <p:spPr>
          <a:xfrm>
            <a:off x="2664000" y="4680000"/>
            <a:ext cx="3816000" cy="602280"/>
          </a:xfrm>
          <a:prstGeom prst="rect">
            <a:avLst/>
          </a:prstGeom>
          <a:noFill/>
          <a:ln>
            <a:noFill/>
          </a:ln>
        </p:spPr>
        <p:txBody>
          <a:bodyPr lIns="90000" tIns="45000" rIns="90000" bIns="45000">
            <a:noAutofit/>
          </a:bodyPr>
          <a:lstStyle/>
          <a:p>
            <a:r>
              <a:rPr lang="en-IN" sz="1800" b="1" strike="noStrike" spc="-1">
                <a:latin typeface="Arial"/>
              </a:rPr>
              <a:t>Non-blocking request processing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131"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32" name="Picture 13_15" descr="Logo&#10;&#10;Description automatically generated"/>
          <p:cNvPicPr/>
          <p:nvPr/>
        </p:nvPicPr>
        <p:blipFill>
          <a:blip r:embed="rId2"/>
          <a:stretch/>
        </p:blipFill>
        <p:spPr>
          <a:xfrm>
            <a:off x="8457840" y="86400"/>
            <a:ext cx="1482480" cy="389880"/>
          </a:xfrm>
          <a:prstGeom prst="rect">
            <a:avLst/>
          </a:prstGeom>
          <a:ln>
            <a:noFill/>
          </a:ln>
        </p:spPr>
      </p:pic>
      <p:sp>
        <p:nvSpPr>
          <p:cNvPr id="133"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134"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35" name="Picture 13_16" descr="Logo&#10;&#10;Description automatically generated"/>
          <p:cNvPicPr/>
          <p:nvPr/>
        </p:nvPicPr>
        <p:blipFill>
          <a:blip r:embed="rId2"/>
          <a:stretch/>
        </p:blipFill>
        <p:spPr>
          <a:xfrm>
            <a:off x="8458200" y="86400"/>
            <a:ext cx="1482480" cy="389880"/>
          </a:xfrm>
          <a:prstGeom prst="rect">
            <a:avLst/>
          </a:prstGeom>
          <a:ln>
            <a:noFill/>
          </a:ln>
        </p:spPr>
      </p:pic>
      <p:pic>
        <p:nvPicPr>
          <p:cNvPr id="136" name="Picture 13_17" descr="Logo&#10;&#10;Description automatically generated"/>
          <p:cNvPicPr/>
          <p:nvPr/>
        </p:nvPicPr>
        <p:blipFill>
          <a:blip r:embed="rId2"/>
          <a:stretch/>
        </p:blipFill>
        <p:spPr>
          <a:xfrm>
            <a:off x="8458200" y="86400"/>
            <a:ext cx="1482480" cy="389880"/>
          </a:xfrm>
          <a:prstGeom prst="rect">
            <a:avLst/>
          </a:prstGeom>
          <a:ln>
            <a:noFill/>
          </a:ln>
        </p:spPr>
      </p:pic>
      <p:sp>
        <p:nvSpPr>
          <p:cNvPr id="137"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138" name="TextShape 6"/>
          <p:cNvSpPr txBox="1"/>
          <p:nvPr/>
        </p:nvSpPr>
        <p:spPr>
          <a:xfrm>
            <a:off x="144000" y="216000"/>
            <a:ext cx="6624000" cy="346320"/>
          </a:xfrm>
          <a:prstGeom prst="rect">
            <a:avLst/>
          </a:prstGeom>
          <a:noFill/>
          <a:ln>
            <a:noFill/>
          </a:ln>
        </p:spPr>
        <p:txBody>
          <a:bodyPr lIns="90000" tIns="45000" rIns="90000" bIns="45000">
            <a:noAutofit/>
          </a:bodyPr>
          <a:lstStyle/>
          <a:p>
            <a:r>
              <a:rPr lang="en-IN" sz="1800" b="1" strike="noStrike" spc="-1">
                <a:solidFill>
                  <a:srgbClr val="C9211E"/>
                </a:solidFill>
                <a:latin typeface="Arial"/>
              </a:rPr>
              <a:t>Non-Blocking clients using WebClient</a:t>
            </a:r>
          </a:p>
        </p:txBody>
      </p:sp>
      <p:sp>
        <p:nvSpPr>
          <p:cNvPr id="139" name="TextShape 7"/>
          <p:cNvSpPr txBox="1"/>
          <p:nvPr/>
        </p:nvSpPr>
        <p:spPr>
          <a:xfrm>
            <a:off x="144000" y="936000"/>
            <a:ext cx="2592000" cy="40284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IN" sz="2200" b="1" strike="noStrike" spc="-1">
                <a:solidFill>
                  <a:srgbClr val="2A6099"/>
                </a:solidFill>
                <a:latin typeface="Arial"/>
              </a:rPr>
              <a:t>Maven</a:t>
            </a:r>
          </a:p>
        </p:txBody>
      </p:sp>
      <p:sp>
        <p:nvSpPr>
          <p:cNvPr id="140" name="TextShape 8"/>
          <p:cNvSpPr txBox="1"/>
          <p:nvPr/>
        </p:nvSpPr>
        <p:spPr>
          <a:xfrm>
            <a:off x="0" y="1728000"/>
            <a:ext cx="9936000" cy="1114200"/>
          </a:xfrm>
          <a:prstGeom prst="rect">
            <a:avLst/>
          </a:prstGeom>
          <a:noFill/>
          <a:ln>
            <a:noFill/>
          </a:ln>
        </p:spPr>
        <p:txBody>
          <a:bodyPr lIns="90000" tIns="45000" rIns="90000" bIns="45000">
            <a:noAutofit/>
          </a:bodyPr>
          <a:lstStyle/>
          <a:p>
            <a:pPr algn="just"/>
            <a:r>
              <a:rPr lang="en-IN" sz="1800" b="0" strike="noStrike" spc="-1">
                <a:latin typeface="Arial"/>
              </a:rPr>
              <a:t>To use WebClient api, we must have spring-boot-starter-webflux module imported into the project.</a:t>
            </a:r>
          </a:p>
          <a:p>
            <a:pPr algn="just"/>
            <a:endParaRPr lang="en-IN" sz="1800" b="0" strike="noStrike" spc="-1">
              <a:latin typeface="Arial"/>
            </a:endParaRPr>
          </a:p>
          <a:p>
            <a:pPr algn="just"/>
            <a:endParaRPr lang="en-IN" sz="1800" b="0" strike="noStrike" spc="-1">
              <a:latin typeface="Arial"/>
            </a:endParaRPr>
          </a:p>
        </p:txBody>
      </p:sp>
      <p:sp>
        <p:nvSpPr>
          <p:cNvPr id="141" name="CustomShape 9"/>
          <p:cNvSpPr/>
          <p:nvPr/>
        </p:nvSpPr>
        <p:spPr>
          <a:xfrm>
            <a:off x="1440000" y="2842200"/>
            <a:ext cx="6048000" cy="12618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just"/>
            <a:r>
              <a:rPr lang="en-IN" sz="1800" b="1" strike="noStrike" spc="-1">
                <a:latin typeface="Arial"/>
              </a:rPr>
              <a:t>&lt;dependency&gt;</a:t>
            </a:r>
            <a:endParaRPr lang="en-IN" sz="1800" b="0" strike="noStrike" spc="-1">
              <a:latin typeface="Arial"/>
            </a:endParaRPr>
          </a:p>
          <a:p>
            <a:pPr algn="just"/>
            <a:r>
              <a:rPr lang="en-IN" sz="1800" b="1" strike="noStrike" spc="-1">
                <a:latin typeface="Arial"/>
              </a:rPr>
              <a:t>    &lt;groupId&gt;org.springframework.boot&lt;/groupId&gt;</a:t>
            </a:r>
            <a:endParaRPr lang="en-IN" sz="1800" b="0" strike="noStrike" spc="-1">
              <a:latin typeface="Arial"/>
            </a:endParaRPr>
          </a:p>
          <a:p>
            <a:pPr algn="just"/>
            <a:r>
              <a:rPr lang="en-IN" sz="1800" b="1" strike="noStrike" spc="-1">
                <a:latin typeface="Arial"/>
              </a:rPr>
              <a:t>    &lt;artifactId&gt;spring-boot-starter-webflux&lt;/artifactId&gt;</a:t>
            </a:r>
            <a:endParaRPr lang="en-IN" sz="1800" b="0" strike="noStrike" spc="-1">
              <a:latin typeface="Arial"/>
            </a:endParaRPr>
          </a:p>
          <a:p>
            <a:pPr algn="just"/>
            <a:r>
              <a:rPr lang="en-IN" sz="1800" b="1" strike="noStrike" spc="-1">
                <a:latin typeface="Arial"/>
              </a:rPr>
              <a:t>&lt;/dependency&gt;</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143"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44" name="Picture 13_18" descr="Logo&#10;&#10;Description automatically generated"/>
          <p:cNvPicPr/>
          <p:nvPr/>
        </p:nvPicPr>
        <p:blipFill>
          <a:blip r:embed="rId2"/>
          <a:stretch/>
        </p:blipFill>
        <p:spPr>
          <a:xfrm>
            <a:off x="8457840" y="86400"/>
            <a:ext cx="1482480" cy="389880"/>
          </a:xfrm>
          <a:prstGeom prst="rect">
            <a:avLst/>
          </a:prstGeom>
          <a:ln>
            <a:noFill/>
          </a:ln>
        </p:spPr>
      </p:pic>
      <p:sp>
        <p:nvSpPr>
          <p:cNvPr id="145"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146"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47" name="Picture 13_19" descr="Logo&#10;&#10;Description automatically generated"/>
          <p:cNvPicPr/>
          <p:nvPr/>
        </p:nvPicPr>
        <p:blipFill>
          <a:blip r:embed="rId2"/>
          <a:stretch/>
        </p:blipFill>
        <p:spPr>
          <a:xfrm>
            <a:off x="8458200" y="86400"/>
            <a:ext cx="1482480" cy="389880"/>
          </a:xfrm>
          <a:prstGeom prst="rect">
            <a:avLst/>
          </a:prstGeom>
          <a:ln>
            <a:noFill/>
          </a:ln>
        </p:spPr>
      </p:pic>
      <p:pic>
        <p:nvPicPr>
          <p:cNvPr id="148" name="Picture 13_20" descr="Logo&#10;&#10;Description automatically generated"/>
          <p:cNvPicPr/>
          <p:nvPr/>
        </p:nvPicPr>
        <p:blipFill>
          <a:blip r:embed="rId2"/>
          <a:stretch/>
        </p:blipFill>
        <p:spPr>
          <a:xfrm>
            <a:off x="8458200" y="86400"/>
            <a:ext cx="1482480" cy="389880"/>
          </a:xfrm>
          <a:prstGeom prst="rect">
            <a:avLst/>
          </a:prstGeom>
          <a:ln>
            <a:noFill/>
          </a:ln>
        </p:spPr>
      </p:pic>
      <p:sp>
        <p:nvSpPr>
          <p:cNvPr id="149"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150" name="TextShape 6"/>
          <p:cNvSpPr txBox="1"/>
          <p:nvPr/>
        </p:nvSpPr>
        <p:spPr>
          <a:xfrm>
            <a:off x="0" y="144000"/>
            <a:ext cx="5400000" cy="34632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IN" sz="1800" b="1" strike="noStrike" spc="-1">
                <a:solidFill>
                  <a:srgbClr val="2A6099"/>
                </a:solidFill>
                <a:latin typeface="Arial"/>
              </a:rPr>
              <a:t>Creating Spring WebClient</a:t>
            </a:r>
          </a:p>
        </p:txBody>
      </p:sp>
      <p:sp>
        <p:nvSpPr>
          <p:cNvPr id="151" name="TextShape 7"/>
          <p:cNvSpPr txBox="1"/>
          <p:nvPr/>
        </p:nvSpPr>
        <p:spPr>
          <a:xfrm>
            <a:off x="144000" y="720000"/>
            <a:ext cx="9720000" cy="1626120"/>
          </a:xfrm>
          <a:prstGeom prst="rect">
            <a:avLst/>
          </a:prstGeom>
          <a:noFill/>
          <a:ln>
            <a:noFill/>
          </a:ln>
        </p:spPr>
        <p:txBody>
          <a:bodyPr lIns="90000" tIns="45000" rIns="90000" bIns="45000">
            <a:noAutofit/>
          </a:bodyPr>
          <a:lstStyle/>
          <a:p>
            <a:r>
              <a:rPr lang="en-IN" sz="1800" b="0" strike="noStrike" spc="-1">
                <a:latin typeface="Arial"/>
              </a:rPr>
              <a:t>To create WebClient bean, we can follow any one of the given approaches.</a:t>
            </a:r>
          </a:p>
          <a:p>
            <a:endParaRPr lang="en-IN" sz="1800" b="0" strike="noStrike" spc="-1">
              <a:latin typeface="Arial"/>
            </a:endParaRPr>
          </a:p>
          <a:p>
            <a:pPr marL="216000" indent="-216000">
              <a:buClr>
                <a:srgbClr val="000000"/>
              </a:buClr>
              <a:buSzPct val="45000"/>
              <a:buFont typeface="Wingdings" charset="2"/>
              <a:buChar char=""/>
            </a:pPr>
            <a:r>
              <a:rPr lang="en-IN" sz="1800" b="1" strike="noStrike" spc="-1">
                <a:latin typeface="Arial"/>
              </a:rPr>
              <a:t>Using WebClient.create()</a:t>
            </a:r>
            <a:endParaRPr lang="en-IN" sz="1800" b="0" strike="noStrike" spc="-1">
              <a:latin typeface="Arial"/>
            </a:endParaRPr>
          </a:p>
          <a:p>
            <a:pPr marL="216000" indent="-216000">
              <a:buClr>
                <a:srgbClr val="000000"/>
              </a:buClr>
              <a:buSzPct val="45000"/>
              <a:buFont typeface="Wingdings" charset="2"/>
              <a:buChar char=""/>
            </a:pPr>
            <a:endParaRPr lang="en-IN" sz="1800" b="0" strike="noStrike" spc="-1">
              <a:latin typeface="Arial"/>
            </a:endParaRPr>
          </a:p>
          <a:p>
            <a:r>
              <a:rPr lang="en-IN" sz="1800" b="0" strike="noStrike" spc="-1">
                <a:latin typeface="Arial"/>
              </a:rPr>
              <a:t>The create() method is an overloaded method and can optionally accept a base URL for requests.</a:t>
            </a:r>
          </a:p>
        </p:txBody>
      </p:sp>
      <p:sp>
        <p:nvSpPr>
          <p:cNvPr id="152" name="CustomShape 8"/>
          <p:cNvSpPr/>
          <p:nvPr/>
        </p:nvSpPr>
        <p:spPr>
          <a:xfrm>
            <a:off x="171360" y="2975040"/>
            <a:ext cx="9406080" cy="1800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just"/>
            <a:r>
              <a:rPr lang="en-IN" sz="1800" b="1" strike="noStrike" spc="-1" dirty="0" err="1">
                <a:latin typeface="Arial"/>
              </a:rPr>
              <a:t>WebClient</a:t>
            </a:r>
            <a:r>
              <a:rPr lang="en-IN" sz="1800" b="1" strike="noStrike" spc="-1" dirty="0">
                <a:latin typeface="Arial"/>
              </a:rPr>
              <a:t> webClient1 = </a:t>
            </a:r>
            <a:r>
              <a:rPr lang="en-IN" sz="1800" b="1" strike="noStrike" spc="-1" dirty="0" err="1">
                <a:latin typeface="Arial"/>
              </a:rPr>
              <a:t>WebClient.create</a:t>
            </a:r>
            <a:r>
              <a:rPr lang="en-IN" sz="1800" b="1" strike="noStrike" spc="-1" dirty="0">
                <a:latin typeface="Arial"/>
              </a:rPr>
              <a:t>();  //with empty URI</a:t>
            </a:r>
            <a:endParaRPr lang="en-IN" sz="1800" b="0" strike="noStrike" spc="-1" dirty="0">
              <a:latin typeface="Arial"/>
            </a:endParaRPr>
          </a:p>
          <a:p>
            <a:pPr algn="just"/>
            <a:endParaRPr lang="en-IN" sz="1800" b="0" strike="noStrike" spc="-1" dirty="0">
              <a:latin typeface="Arial"/>
            </a:endParaRPr>
          </a:p>
          <a:p>
            <a:pPr algn="just"/>
            <a:r>
              <a:rPr lang="en-IN" sz="1800" b="1" strike="noStrike" spc="-1" dirty="0" err="1">
                <a:latin typeface="Arial"/>
              </a:rPr>
              <a:t>WebClient</a:t>
            </a:r>
            <a:r>
              <a:rPr lang="en-IN" sz="1800" b="1" strike="noStrike" spc="-1" dirty="0">
                <a:latin typeface="Arial"/>
              </a:rPr>
              <a:t> webClient2 = </a:t>
            </a:r>
            <a:r>
              <a:rPr lang="en-IN" sz="1800" b="1" strike="noStrike" spc="-1" dirty="0" err="1">
                <a:latin typeface="Arial"/>
              </a:rPr>
              <a:t>WebClient.create</a:t>
            </a:r>
            <a:r>
              <a:rPr lang="en-IN" sz="1800" b="1" strike="noStrike" spc="-1" dirty="0">
                <a:latin typeface="Arial"/>
              </a:rPr>
              <a:t>("https://client-domain.com");</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154"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55" name="Picture 13_21" descr="Logo&#10;&#10;Description automatically generated"/>
          <p:cNvPicPr/>
          <p:nvPr/>
        </p:nvPicPr>
        <p:blipFill>
          <a:blip r:embed="rId2"/>
          <a:stretch/>
        </p:blipFill>
        <p:spPr>
          <a:xfrm>
            <a:off x="8457840" y="86400"/>
            <a:ext cx="1482480" cy="389880"/>
          </a:xfrm>
          <a:prstGeom prst="rect">
            <a:avLst/>
          </a:prstGeom>
          <a:ln>
            <a:noFill/>
          </a:ln>
        </p:spPr>
      </p:pic>
      <p:sp>
        <p:nvSpPr>
          <p:cNvPr id="156"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157"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58" name="Picture 13_22" descr="Logo&#10;&#10;Description automatically generated"/>
          <p:cNvPicPr/>
          <p:nvPr/>
        </p:nvPicPr>
        <p:blipFill>
          <a:blip r:embed="rId2"/>
          <a:stretch/>
        </p:blipFill>
        <p:spPr>
          <a:xfrm>
            <a:off x="8458200" y="86400"/>
            <a:ext cx="1482480" cy="389880"/>
          </a:xfrm>
          <a:prstGeom prst="rect">
            <a:avLst/>
          </a:prstGeom>
          <a:ln>
            <a:noFill/>
          </a:ln>
        </p:spPr>
      </p:pic>
      <p:pic>
        <p:nvPicPr>
          <p:cNvPr id="159" name="Picture 13_23" descr="Logo&#10;&#10;Description automatically generated"/>
          <p:cNvPicPr/>
          <p:nvPr/>
        </p:nvPicPr>
        <p:blipFill>
          <a:blip r:embed="rId2"/>
          <a:stretch/>
        </p:blipFill>
        <p:spPr>
          <a:xfrm>
            <a:off x="8458200" y="86400"/>
            <a:ext cx="1482480" cy="389880"/>
          </a:xfrm>
          <a:prstGeom prst="rect">
            <a:avLst/>
          </a:prstGeom>
          <a:ln>
            <a:noFill/>
          </a:ln>
        </p:spPr>
      </p:pic>
      <p:sp>
        <p:nvSpPr>
          <p:cNvPr id="160"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161" name="TextShape 6"/>
          <p:cNvSpPr txBox="1"/>
          <p:nvPr/>
        </p:nvSpPr>
        <p:spPr>
          <a:xfrm>
            <a:off x="0" y="109800"/>
            <a:ext cx="7416000" cy="1369800"/>
          </a:xfrm>
          <a:prstGeom prst="rect">
            <a:avLst/>
          </a:prstGeom>
          <a:noFill/>
          <a:ln>
            <a:noFill/>
          </a:ln>
        </p:spPr>
        <p:txBody>
          <a:bodyPr lIns="90000" tIns="45000" rIns="90000" bIns="45000">
            <a:noAutofit/>
          </a:bodyPr>
          <a:lstStyle/>
          <a:p>
            <a:pPr marL="216000" indent="-216000">
              <a:buClr>
                <a:srgbClr val="000000"/>
              </a:buClr>
              <a:buSzPct val="45000"/>
              <a:buFont typeface="Wingdings" charset="2"/>
              <a:buChar char=""/>
            </a:pPr>
            <a:r>
              <a:rPr lang="en-IN" sz="1800" b="1" strike="noStrike" spc="-1">
                <a:solidFill>
                  <a:srgbClr val="2A6099"/>
                </a:solidFill>
                <a:latin typeface="Arial"/>
              </a:rPr>
              <a:t>Using WebClient.Builder API</a:t>
            </a:r>
            <a:endParaRPr lang="en-IN" sz="1800" b="0" strike="noStrike" spc="-1">
              <a:latin typeface="Arial"/>
            </a:endParaRPr>
          </a:p>
          <a:p>
            <a:endParaRPr lang="en-IN" sz="1800" b="0" strike="noStrike" spc="-1">
              <a:latin typeface="Arial"/>
            </a:endParaRPr>
          </a:p>
          <a:p>
            <a:pPr marL="216000" indent="-216000" algn="just">
              <a:lnSpc>
                <a:spcPct val="150000"/>
              </a:lnSpc>
              <a:buClr>
                <a:srgbClr val="000000"/>
              </a:buClr>
              <a:buSzPct val="45000"/>
              <a:buFont typeface="Wingdings" charset="2"/>
              <a:buChar char=""/>
            </a:pPr>
            <a:r>
              <a:rPr lang="en-IN" sz="1800" b="0" strike="noStrike" spc="-1">
                <a:latin typeface="Arial"/>
              </a:rPr>
              <a:t>We can also build the client using the DefaultWebClientBuilder class, which uses builder pattern style fluent-API.</a:t>
            </a:r>
          </a:p>
        </p:txBody>
      </p:sp>
      <p:sp>
        <p:nvSpPr>
          <p:cNvPr id="162" name="CustomShape 7"/>
          <p:cNvSpPr/>
          <p:nvPr/>
        </p:nvSpPr>
        <p:spPr>
          <a:xfrm>
            <a:off x="0" y="2304000"/>
            <a:ext cx="10080000" cy="13680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IN" sz="1800" b="1" strike="noStrike" spc="-1" dirty="0" err="1">
                <a:latin typeface="Arial"/>
              </a:rPr>
              <a:t>WebClient</a:t>
            </a:r>
            <a:r>
              <a:rPr lang="en-IN" sz="1800" b="1" strike="noStrike" spc="-1" dirty="0">
                <a:latin typeface="Arial"/>
              </a:rPr>
              <a:t> webClient2 = </a:t>
            </a:r>
            <a:r>
              <a:rPr lang="en-IN" sz="1800" b="1" strike="noStrike" spc="-1" dirty="0" err="1">
                <a:latin typeface="Arial"/>
              </a:rPr>
              <a:t>WebClient.builder</a:t>
            </a:r>
            <a:r>
              <a:rPr lang="en-IN" sz="1800" b="1" strike="noStrike" spc="-1" dirty="0">
                <a:latin typeface="Arial"/>
              </a:rPr>
              <a:t>()</a:t>
            </a:r>
            <a:endParaRPr lang="en-IN" sz="1800" b="0" strike="noStrike" spc="-1" dirty="0">
              <a:latin typeface="Arial"/>
            </a:endParaRPr>
          </a:p>
          <a:p>
            <a:r>
              <a:rPr lang="en-IN" sz="1800" b="1" strike="noStrike" spc="-1" dirty="0">
                <a:latin typeface="Arial"/>
              </a:rPr>
              <a:t> .</a:t>
            </a:r>
            <a:r>
              <a:rPr lang="en-IN" sz="1800" b="1" strike="noStrike" spc="-1" dirty="0" err="1">
                <a:latin typeface="Arial"/>
              </a:rPr>
              <a:t>baseUrl</a:t>
            </a:r>
            <a:r>
              <a:rPr lang="en-IN" sz="1800" b="1" strike="noStrike" spc="-1" dirty="0">
                <a:latin typeface="Arial"/>
              </a:rPr>
              <a:t>("http://localhost:3000")</a:t>
            </a:r>
            <a:endParaRPr lang="en-IN" sz="1800" b="0" strike="noStrike" spc="-1" dirty="0">
              <a:latin typeface="Arial"/>
            </a:endParaRPr>
          </a:p>
          <a:p>
            <a:r>
              <a:rPr lang="en-IN" sz="1800" b="1" strike="noStrike" spc="-1" dirty="0">
                <a:latin typeface="Arial"/>
              </a:rPr>
              <a:t>.</a:t>
            </a:r>
            <a:r>
              <a:rPr lang="en-IN" sz="1800" b="1" strike="noStrike" spc="-1" dirty="0" err="1">
                <a:latin typeface="Arial"/>
              </a:rPr>
              <a:t>defaultCookie</a:t>
            </a:r>
            <a:r>
              <a:rPr lang="en-IN" sz="1800" b="1" strike="noStrike" spc="-1" dirty="0">
                <a:latin typeface="Arial"/>
              </a:rPr>
              <a:t>("cookie-name", "cookie-value")</a:t>
            </a:r>
            <a:endParaRPr lang="en-IN" sz="1800" b="0" strike="noStrike" spc="-1" dirty="0">
              <a:latin typeface="Arial"/>
            </a:endParaRPr>
          </a:p>
          <a:p>
            <a:r>
              <a:rPr lang="en-IN" sz="1800" b="1" strike="noStrike" spc="-1" dirty="0">
                <a:latin typeface="Arial"/>
              </a:rPr>
              <a:t>.</a:t>
            </a:r>
            <a:r>
              <a:rPr lang="en-IN" sz="1800" b="1" strike="noStrike" spc="-1" dirty="0" err="1">
                <a:latin typeface="Arial"/>
              </a:rPr>
              <a:t>defaultHeader</a:t>
            </a:r>
            <a:r>
              <a:rPr lang="en-IN" sz="1800" b="1" strike="noStrike" spc="-1" dirty="0">
                <a:latin typeface="Arial"/>
              </a:rPr>
              <a:t>(</a:t>
            </a:r>
            <a:r>
              <a:rPr lang="en-IN" sz="1800" b="1" strike="noStrike" spc="-1" dirty="0" err="1">
                <a:latin typeface="Arial"/>
              </a:rPr>
              <a:t>HttpHeaders.CONTENT_TYPE</a:t>
            </a:r>
            <a:r>
              <a:rPr lang="en-IN" sz="1800" b="1" strike="noStrike" spc="-1" dirty="0">
                <a:latin typeface="Arial"/>
              </a:rPr>
              <a:t>, </a:t>
            </a:r>
            <a:r>
              <a:rPr lang="en-IN" sz="1800" b="1" strike="noStrike" spc="-1" dirty="0" err="1">
                <a:latin typeface="Arial"/>
              </a:rPr>
              <a:t>MediaType.APPLICATION_JSON_VALUE</a:t>
            </a:r>
            <a:r>
              <a:rPr lang="en-IN" sz="1800" b="1" strike="noStrike" spc="-1" dirty="0">
                <a:latin typeface="Arial"/>
              </a:rPr>
              <a:t>)</a:t>
            </a:r>
            <a:endParaRPr lang="en-IN" sz="1800" b="0" strike="noStrike" spc="-1" dirty="0">
              <a:latin typeface="Arial"/>
            </a:endParaRPr>
          </a:p>
          <a:p>
            <a:r>
              <a:rPr lang="en-IN" sz="1800" b="1" strike="noStrike" spc="-1" dirty="0">
                <a:latin typeface="Arial"/>
              </a:rPr>
              <a:t> .build();</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rot="21558600">
            <a:off x="3088800" y="48960"/>
            <a:ext cx="3984120" cy="506160"/>
          </a:xfrm>
          <a:prstGeom prst="rect">
            <a:avLst/>
          </a:prstGeom>
          <a:noFill/>
          <a:ln>
            <a:noFill/>
          </a:ln>
        </p:spPr>
        <p:style>
          <a:lnRef idx="0">
            <a:scrgbClr r="0" g="0" b="0"/>
          </a:lnRef>
          <a:fillRef idx="0">
            <a:scrgbClr r="0" g="0" b="0"/>
          </a:fillRef>
          <a:effectRef idx="0">
            <a:scrgbClr r="0" g="0" b="0"/>
          </a:effectRef>
          <a:fontRef idx="minor"/>
        </p:style>
      </p:sp>
      <p:sp>
        <p:nvSpPr>
          <p:cNvPr id="164" name="CustomShape 2"/>
          <p:cNvSpPr/>
          <p:nvPr/>
        </p:nvSpPr>
        <p:spPr>
          <a:xfrm>
            <a:off x="6982560" y="5408280"/>
            <a:ext cx="2927880" cy="249480"/>
          </a:xfrm>
          <a:prstGeom prst="rect">
            <a:avLst/>
          </a:prstGeom>
          <a:noFill/>
          <a:ln>
            <a:solidFill>
              <a:srgbClr val="BFBFBF"/>
            </a:solidFill>
          </a:ln>
          <a:effectLst>
            <a:outerShdw dist="317520" dir="540000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marL="87480" indent="-82800" algn="ctr">
              <a:lnSpc>
                <a:spcPct val="100000"/>
              </a:lnSpc>
              <a:tabLst>
                <a:tab pos="0" algn="l"/>
              </a:tabLst>
            </a:pPr>
            <a:r>
              <a:rPr lang="en-US" sz="1050" b="1" strike="noStrike" spc="265">
                <a:solidFill>
                  <a:srgbClr val="808080"/>
                </a:solidFill>
                <a:latin typeface="Roboto"/>
                <a:ea typeface="Roboto"/>
              </a:rPr>
              <a:t>Java Full Stack Program</a:t>
            </a:r>
            <a:endParaRPr lang="en-IN" sz="1050" b="0" strike="noStrike" spc="-1">
              <a:latin typeface="Arial"/>
            </a:endParaRPr>
          </a:p>
        </p:txBody>
      </p:sp>
      <p:pic>
        <p:nvPicPr>
          <p:cNvPr id="165" name="Picture 13_24" descr="Logo&#10;&#10;Description automatically generated"/>
          <p:cNvPicPr/>
          <p:nvPr/>
        </p:nvPicPr>
        <p:blipFill>
          <a:blip r:embed="rId2"/>
          <a:stretch/>
        </p:blipFill>
        <p:spPr>
          <a:xfrm>
            <a:off x="8457840" y="86400"/>
            <a:ext cx="1482480" cy="389880"/>
          </a:xfrm>
          <a:prstGeom prst="rect">
            <a:avLst/>
          </a:prstGeom>
          <a:ln>
            <a:noFill/>
          </a:ln>
        </p:spPr>
      </p:pic>
      <p:sp>
        <p:nvSpPr>
          <p:cNvPr id="166" name="CustomShape 3"/>
          <p:cNvSpPr/>
          <p:nvPr/>
        </p:nvSpPr>
        <p:spPr>
          <a:xfrm>
            <a:off x="313920" y="944280"/>
            <a:ext cx="9263520" cy="4459680"/>
          </a:xfrm>
          <a:prstGeom prst="rect">
            <a:avLst/>
          </a:prstGeom>
          <a:noFill/>
          <a:ln>
            <a:noFill/>
          </a:ln>
        </p:spPr>
        <p:style>
          <a:lnRef idx="0">
            <a:scrgbClr r="0" g="0" b="0"/>
          </a:lnRef>
          <a:fillRef idx="0">
            <a:scrgbClr r="0" g="0" b="0"/>
          </a:fillRef>
          <a:effectRef idx="0">
            <a:scrgbClr r="0" g="0" b="0"/>
          </a:effectRef>
          <a:fontRef idx="minor"/>
        </p:style>
      </p:sp>
      <p:sp>
        <p:nvSpPr>
          <p:cNvPr id="167" name="CustomShape 4"/>
          <p:cNvSpPr/>
          <p:nvPr/>
        </p:nvSpPr>
        <p:spPr>
          <a:xfrm>
            <a:off x="440280" y="213120"/>
            <a:ext cx="7430400" cy="665280"/>
          </a:xfrm>
          <a:prstGeom prst="rect">
            <a:avLst/>
          </a:prstGeom>
          <a:noFill/>
          <a:ln>
            <a:noFill/>
          </a:ln>
        </p:spPr>
        <p:style>
          <a:lnRef idx="0">
            <a:scrgbClr r="0" g="0" b="0"/>
          </a:lnRef>
          <a:fillRef idx="0">
            <a:scrgbClr r="0" g="0" b="0"/>
          </a:fillRef>
          <a:effectRef idx="0">
            <a:scrgbClr r="0" g="0" b="0"/>
          </a:effectRef>
          <a:fontRef idx="minor"/>
        </p:style>
      </p:sp>
      <p:pic>
        <p:nvPicPr>
          <p:cNvPr id="168" name="Picture 13_25" descr="Logo&#10;&#10;Description automatically generated"/>
          <p:cNvPicPr/>
          <p:nvPr/>
        </p:nvPicPr>
        <p:blipFill>
          <a:blip r:embed="rId2"/>
          <a:stretch/>
        </p:blipFill>
        <p:spPr>
          <a:xfrm>
            <a:off x="8458200" y="86400"/>
            <a:ext cx="1482480" cy="389880"/>
          </a:xfrm>
          <a:prstGeom prst="rect">
            <a:avLst/>
          </a:prstGeom>
          <a:ln>
            <a:noFill/>
          </a:ln>
        </p:spPr>
      </p:pic>
      <p:pic>
        <p:nvPicPr>
          <p:cNvPr id="169" name="Picture 13_26" descr="Logo&#10;&#10;Description automatically generated"/>
          <p:cNvPicPr/>
          <p:nvPr/>
        </p:nvPicPr>
        <p:blipFill>
          <a:blip r:embed="rId2"/>
          <a:stretch/>
        </p:blipFill>
        <p:spPr>
          <a:xfrm>
            <a:off x="8458200" y="86400"/>
            <a:ext cx="1482480" cy="389880"/>
          </a:xfrm>
          <a:prstGeom prst="rect">
            <a:avLst/>
          </a:prstGeom>
          <a:ln>
            <a:noFill/>
          </a:ln>
        </p:spPr>
      </p:pic>
      <p:sp>
        <p:nvSpPr>
          <p:cNvPr id="170" name="CustomShape 5"/>
          <p:cNvSpPr/>
          <p:nvPr/>
        </p:nvSpPr>
        <p:spPr>
          <a:xfrm>
            <a:off x="475200" y="2082600"/>
            <a:ext cx="9067680" cy="943920"/>
          </a:xfrm>
          <a:prstGeom prst="rect">
            <a:avLst/>
          </a:prstGeom>
          <a:noFill/>
          <a:ln>
            <a:noFill/>
          </a:ln>
        </p:spPr>
        <p:style>
          <a:lnRef idx="0">
            <a:scrgbClr r="0" g="0" b="0"/>
          </a:lnRef>
          <a:fillRef idx="0">
            <a:scrgbClr r="0" g="0" b="0"/>
          </a:fillRef>
          <a:effectRef idx="0">
            <a:scrgbClr r="0" g="0" b="0"/>
          </a:effectRef>
          <a:fontRef idx="minor"/>
        </p:style>
      </p:sp>
      <p:sp>
        <p:nvSpPr>
          <p:cNvPr id="171" name="TextShape 6"/>
          <p:cNvSpPr txBox="1"/>
          <p:nvPr/>
        </p:nvSpPr>
        <p:spPr>
          <a:xfrm>
            <a:off x="0" y="0"/>
            <a:ext cx="10008000" cy="5463360"/>
          </a:xfrm>
          <a:prstGeom prst="rect">
            <a:avLst/>
          </a:prstGeom>
          <a:noFill/>
          <a:ln>
            <a:noFill/>
          </a:ln>
        </p:spPr>
        <p:txBody>
          <a:bodyPr lIns="90000" tIns="45000" rIns="90000" bIns="45000">
            <a:noAutofit/>
          </a:bodyPr>
          <a:lstStyle/>
          <a:p>
            <a:pPr marL="216000" indent="-216000" algn="just">
              <a:buClr>
                <a:srgbClr val="000000"/>
              </a:buClr>
              <a:buSzPct val="45000"/>
              <a:buFont typeface="Wingdings" charset="2"/>
              <a:buChar char=""/>
            </a:pPr>
            <a:r>
              <a:rPr lang="en-IN" sz="1800" b="1" strike="noStrike" spc="-1" dirty="0">
                <a:solidFill>
                  <a:srgbClr val="2A6099"/>
                </a:solidFill>
                <a:latin typeface="Arial"/>
              </a:rPr>
              <a:t>Sending HTTP Requests</a:t>
            </a:r>
            <a:endParaRPr lang="en-IN" sz="1800" b="0" strike="noStrike" spc="-1" dirty="0">
              <a:latin typeface="Arial"/>
            </a:endParaRPr>
          </a:p>
          <a:p>
            <a:pPr marL="216000" indent="-216000" algn="just">
              <a:buClr>
                <a:srgbClr val="000000"/>
              </a:buClr>
              <a:buSzPct val="45000"/>
              <a:buFont typeface="Wingdings" charset="2"/>
              <a:buChar char=""/>
            </a:pPr>
            <a:endParaRPr lang="en-IN" sz="1800" b="0" strike="noStrike" spc="-1" dirty="0">
              <a:latin typeface="Arial"/>
            </a:endParaRPr>
          </a:p>
          <a:p>
            <a:pPr algn="just">
              <a:lnSpc>
                <a:spcPct val="150000"/>
              </a:lnSpc>
            </a:pPr>
            <a:r>
              <a:rPr lang="en-IN" sz="1800" b="0" strike="noStrike" spc="-1" dirty="0">
                <a:latin typeface="Arial"/>
              </a:rPr>
              <a:t>To send a request, we can use its fluent API and execute the necessary steps as per requirements. For example, sending an HTTP POST request involves the following steps.</a:t>
            </a:r>
          </a:p>
          <a:p>
            <a:pPr algn="just"/>
            <a:endParaRPr lang="en-IN" sz="1800" b="0" strike="noStrike" spc="-1" dirty="0">
              <a:latin typeface="Arial"/>
            </a:endParaRPr>
          </a:p>
          <a:p>
            <a:pPr marL="216000" indent="-216000" algn="just">
              <a:lnSpc>
                <a:spcPct val="150000"/>
              </a:lnSpc>
              <a:buClr>
                <a:srgbClr val="000000"/>
              </a:buClr>
              <a:buSzPct val="45000"/>
              <a:buFont typeface="Wingdings" charset="2"/>
              <a:buChar char=""/>
            </a:pPr>
            <a:r>
              <a:rPr lang="en-IN" sz="1800" b="0" strike="noStrike" spc="-1" dirty="0">
                <a:latin typeface="Arial"/>
              </a:rPr>
              <a:t>Create </a:t>
            </a:r>
            <a:r>
              <a:rPr lang="en-IN" sz="1800" b="0" strike="noStrike" spc="-1" dirty="0" err="1">
                <a:latin typeface="Arial"/>
              </a:rPr>
              <a:t>WebClient.UriSpec</a:t>
            </a:r>
            <a:r>
              <a:rPr lang="en-IN" sz="1800" b="0" strike="noStrike" spc="-1" dirty="0">
                <a:latin typeface="Arial"/>
              </a:rPr>
              <a:t> reference using method(</a:t>
            </a:r>
            <a:r>
              <a:rPr lang="en-IN" sz="1800" b="0" strike="noStrike" spc="-1" dirty="0" err="1">
                <a:latin typeface="Arial"/>
              </a:rPr>
              <a:t>HttpMethod</a:t>
            </a:r>
            <a:r>
              <a:rPr lang="en-IN" sz="1800" b="0" strike="noStrike" spc="-1" dirty="0">
                <a:latin typeface="Arial"/>
              </a:rPr>
              <a:t>) or prebuilt methods such as get(), put(), post() or delete().</a:t>
            </a:r>
          </a:p>
          <a:p>
            <a:pPr marL="216000" indent="-216000" algn="just">
              <a:lnSpc>
                <a:spcPct val="150000"/>
              </a:lnSpc>
              <a:buClr>
                <a:srgbClr val="000000"/>
              </a:buClr>
              <a:buSzPct val="45000"/>
              <a:buFont typeface="Wingdings" charset="2"/>
              <a:buChar char=""/>
            </a:pPr>
            <a:r>
              <a:rPr lang="en-IN" sz="1800" b="0" strike="noStrike" spc="-1" dirty="0">
                <a:latin typeface="Arial"/>
              </a:rPr>
              <a:t>Set the request URI if not set already.</a:t>
            </a:r>
          </a:p>
          <a:p>
            <a:pPr marL="216000" indent="-216000" algn="just">
              <a:lnSpc>
                <a:spcPct val="150000"/>
              </a:lnSpc>
              <a:buClr>
                <a:srgbClr val="000000"/>
              </a:buClr>
              <a:buSzPct val="45000"/>
              <a:buFont typeface="Wingdings" charset="2"/>
              <a:buChar char=""/>
            </a:pPr>
            <a:r>
              <a:rPr lang="en-IN" sz="1800" b="0" strike="noStrike" spc="-1" dirty="0">
                <a:latin typeface="Arial"/>
              </a:rPr>
              <a:t>Set the request headers and authentication details, if any.</a:t>
            </a:r>
          </a:p>
          <a:p>
            <a:pPr marL="216000" indent="-216000" algn="just">
              <a:lnSpc>
                <a:spcPct val="150000"/>
              </a:lnSpc>
              <a:buClr>
                <a:srgbClr val="000000"/>
              </a:buClr>
              <a:buSzPct val="45000"/>
              <a:buFont typeface="Wingdings" charset="2"/>
              <a:buChar char=""/>
            </a:pPr>
            <a:r>
              <a:rPr lang="en-IN" sz="1800" b="0" strike="noStrike" spc="-1" dirty="0">
                <a:latin typeface="Arial"/>
              </a:rPr>
              <a:t>Set the request body, if any.</a:t>
            </a:r>
          </a:p>
          <a:p>
            <a:pPr marL="216000" indent="-216000" algn="just">
              <a:lnSpc>
                <a:spcPct val="150000"/>
              </a:lnSpc>
              <a:buClr>
                <a:srgbClr val="000000"/>
              </a:buClr>
              <a:buSzPct val="45000"/>
              <a:buFont typeface="Wingdings" charset="2"/>
              <a:buChar char=""/>
            </a:pPr>
            <a:r>
              <a:rPr lang="en-IN" sz="1800" b="0" strike="noStrike" spc="-1" dirty="0">
                <a:latin typeface="Arial"/>
              </a:rPr>
              <a:t>Call the retrieve() or exchange() method. The retrieve() method directly performs the HTTP request and retrieves the response body. The exchange() method returns </a:t>
            </a:r>
            <a:r>
              <a:rPr lang="en-IN" sz="1800" b="0" strike="noStrike" spc="-1" dirty="0" err="1">
                <a:latin typeface="Arial"/>
              </a:rPr>
              <a:t>ClientResponse</a:t>
            </a:r>
            <a:r>
              <a:rPr lang="en-IN" sz="1800" b="0" strike="noStrike" spc="-1" dirty="0">
                <a:latin typeface="Arial"/>
              </a:rPr>
              <a:t> having the response status and headers. We can get the response body from </a:t>
            </a:r>
            <a:r>
              <a:rPr lang="en-IN" sz="1800" b="0" strike="noStrike" spc="-1" dirty="0" err="1">
                <a:latin typeface="Arial"/>
              </a:rPr>
              <a:t>ClientResponse</a:t>
            </a:r>
            <a:r>
              <a:rPr lang="en-IN" sz="1800" b="0" strike="noStrike" spc="-1" dirty="0">
                <a:latin typeface="Arial"/>
              </a:rPr>
              <a:t> instance.</a:t>
            </a:r>
          </a:p>
          <a:p>
            <a:pPr marL="216000" indent="-216000" algn="just">
              <a:lnSpc>
                <a:spcPct val="150000"/>
              </a:lnSpc>
              <a:buClr>
                <a:srgbClr val="000000"/>
              </a:buClr>
              <a:buSzPct val="45000"/>
              <a:buFont typeface="Wingdings" charset="2"/>
              <a:buChar char=""/>
            </a:pPr>
            <a:r>
              <a:rPr lang="en-IN" sz="1800" b="0" strike="noStrike" spc="-1" dirty="0">
                <a:latin typeface="Arial"/>
              </a:rPr>
              <a:t>Handle the response returned from the server.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TotalTime>
  <Words>1136</Words>
  <Application>Microsoft Office PowerPoint</Application>
  <PresentationFormat>Custom</PresentationFormat>
  <Paragraphs>124</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DejaVu Sans</vt:lpstr>
      <vt:lpstr>Noto Sans CJK SC</vt:lpstr>
      <vt:lpstr>Roboto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DELL</cp:lastModifiedBy>
  <cp:revision>10</cp:revision>
  <dcterms:created xsi:type="dcterms:W3CDTF">2023-03-11T19:59:01Z</dcterms:created>
  <dcterms:modified xsi:type="dcterms:W3CDTF">2023-03-16T08:13:19Z</dcterms:modified>
  <dc:language>en-IN</dc:language>
</cp:coreProperties>
</file>