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  <p:sldMasterId id="2147483878" r:id="rId2"/>
    <p:sldMasterId id="2147483883" r:id="rId3"/>
    <p:sldMasterId id="2147483885" r:id="rId4"/>
  </p:sldMasterIdLst>
  <p:notesMasterIdLst>
    <p:notesMasterId r:id="rId26"/>
  </p:notesMasterIdLst>
  <p:sldIdLst>
    <p:sldId id="1507" r:id="rId5"/>
    <p:sldId id="1483" r:id="rId6"/>
    <p:sldId id="1484" r:id="rId7"/>
    <p:sldId id="1485" r:id="rId8"/>
    <p:sldId id="1486" r:id="rId9"/>
    <p:sldId id="1487" r:id="rId10"/>
    <p:sldId id="1489" r:id="rId11"/>
    <p:sldId id="1500" r:id="rId12"/>
    <p:sldId id="1488" r:id="rId13"/>
    <p:sldId id="1501" r:id="rId14"/>
    <p:sldId id="1490" r:id="rId15"/>
    <p:sldId id="1502" r:id="rId16"/>
    <p:sldId id="1499" r:id="rId17"/>
    <p:sldId id="1503" r:id="rId18"/>
    <p:sldId id="1504" r:id="rId19"/>
    <p:sldId id="1505" r:id="rId20"/>
    <p:sldId id="1506" r:id="rId21"/>
    <p:sldId id="1508" r:id="rId22"/>
    <p:sldId id="1509" r:id="rId23"/>
    <p:sldId id="1510" r:id="rId24"/>
    <p:sldId id="15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A0E"/>
    <a:srgbClr val="537DE0"/>
    <a:srgbClr val="5E85E1"/>
    <a:srgbClr val="A7B9EF"/>
    <a:srgbClr val="819DE8"/>
    <a:srgbClr val="A7B9EE"/>
    <a:srgbClr val="2B549F"/>
    <a:srgbClr val="4F7ADF"/>
    <a:srgbClr val="A7BAEE"/>
    <a:srgbClr val="556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606" autoAdjust="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846FA-0421-4F7C-A92D-B4B7AEE8ABE8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B5BEC-4703-437E-97BF-8F343EF8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BBC-6349-444D-A301-236DE2CF34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3941" y="1081420"/>
            <a:ext cx="9144000" cy="1020335"/>
          </a:xfrm>
          <a:prstGeom prst="rect">
            <a:avLst/>
          </a:prstGeom>
        </p:spPr>
        <p:txBody>
          <a:bodyPr anchor="t"/>
          <a:lstStyle>
            <a:lvl1pPr algn="l">
              <a:defRPr sz="6000" b="1"/>
            </a:lvl1pPr>
          </a:lstStyle>
          <a:p>
            <a:r>
              <a:rPr lang="en-US" dirty="0"/>
              <a:t>Main title goes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6E939-9F0A-47E6-9CD5-6DA0A3B15D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83" y="2360092"/>
            <a:ext cx="9144000" cy="587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2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AD94-C961-4D11-9A0B-345A6402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15" y="92166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08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6A40-B03F-49CF-A48C-779572389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C247B-A178-4664-BF1D-771AA2E91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08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EE4A-AD7B-493D-ACEF-8139213E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330A-4FF5-4BE8-84C7-B6B670C3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8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133F-AE8B-41C2-8ABD-1BBD0A83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EC1D1-4BD0-4EC9-99ED-53AA90C7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81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3222-1024-4287-B34A-8D9CFA921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1849" y="327209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separator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33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3222-1024-4287-B34A-8D9CFA92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5" y="265794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63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8407B9F-3EBF-4676-9D4A-DB3E02590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36087F9-89DD-4614-8CC2-87F4B93FE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60" y="301888"/>
            <a:ext cx="4773177" cy="7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1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A9E1631-45C4-43B8-A26E-30C5BDC0D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52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DF0FC-D165-4A90-B38D-9DA75175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594D5-954E-40EC-A1AF-F7FAEB39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0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51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5D2BB16F-3BDA-48B6-853A-3C3488600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51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BB932DD9-5F92-4CE2-9E1D-3C2A12D45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2" t="11144" r="33391" b="13035"/>
          <a:stretch/>
        </p:blipFill>
        <p:spPr>
          <a:xfrm>
            <a:off x="818867" y="832517"/>
            <a:ext cx="3725840" cy="51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1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1A6A-BF0A-4C76-B7A5-2218BBDC0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3929"/>
            <a:ext cx="9144000" cy="189155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Working with SQL DB - </a:t>
            </a:r>
            <a:r>
              <a:rPr lang="en-US" sz="5400" b="1" dirty="0" err="1">
                <a:solidFill>
                  <a:schemeClr val="accent2"/>
                </a:solidFill>
              </a:rPr>
              <a:t>PostGres</a:t>
            </a:r>
            <a:r>
              <a:rPr lang="en-US" sz="5400" b="1" dirty="0">
                <a:solidFill>
                  <a:schemeClr val="accent2"/>
                </a:solidFill>
              </a:rPr>
              <a:t> (DDL, DML, DQL, TCL) </a:t>
            </a:r>
            <a:endParaRPr lang="en-IN" sz="5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7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94" y="735106"/>
            <a:ext cx="9900230" cy="580811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Storage model: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uses a storage model that supports both row-based and column-based storage.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Each table in PostgreSQL is stored as a set of files on disk.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These files contain the data for the table, as well as any associated indexes and constraints.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also supports a range of storage engines, including B-tree, Hash,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GiST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and SP-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GiST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Backup and recovery: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provides several options for backup and recovery, including logical backups, physical backups, and point-in-time recovery.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Logical backups involve dumping the data from a database into a set of SQL statements that can be used to recreate the database.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Physical backups involve copying the data files and associated metadata directly from disk.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65" y="824753"/>
            <a:ext cx="10506635" cy="5468471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</a:rPr>
              <a:t>PostgreSQL Ecosystem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PostgreSQL Global Development Group: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PostgreSQL Global Development Group is the organization that oversees the development and maintenance of the PostgreSQL open-source database management system.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group is made up of developers and contributors from around the world who work together to improve and enhance PostgreSQL.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group is responsible for managing the code base, reviewing and accepting contributions, and releasing new versions of PostgreSQL.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Community-contributed extensions: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74151"/>
                </a:solidFill>
                <a:effectLst/>
              </a:rPr>
              <a:t>PostgreSQL has a large and active community of developers and contributors who create extensions to enhance the functionality of the database.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74151"/>
                </a:solidFill>
                <a:effectLst/>
              </a:rPr>
              <a:t>These extensions can be used to add new data types, support for additional programming languages, or to provide new features or performance optimizations.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74151"/>
                </a:solidFill>
                <a:effectLst/>
              </a:rPr>
              <a:t>Some popular extensions include </a:t>
            </a:r>
            <a:r>
              <a:rPr lang="en-US" b="0" dirty="0" err="1">
                <a:solidFill>
                  <a:srgbClr val="374151"/>
                </a:solidFill>
                <a:effectLst/>
              </a:rPr>
              <a:t>PostGIS</a:t>
            </a:r>
            <a:r>
              <a:rPr lang="en-US" b="0" dirty="0">
                <a:solidFill>
                  <a:srgbClr val="374151"/>
                </a:solidFill>
                <a:effectLst/>
              </a:rPr>
              <a:t>, which adds support for geographic data, and </a:t>
            </a:r>
            <a:r>
              <a:rPr lang="en-US" b="0" dirty="0" err="1">
                <a:solidFill>
                  <a:srgbClr val="374151"/>
                </a:solidFill>
                <a:effectLst/>
              </a:rPr>
              <a:t>pgAdmin</a:t>
            </a:r>
            <a:r>
              <a:rPr lang="en-US" b="0" dirty="0">
                <a:solidFill>
                  <a:srgbClr val="374151"/>
                </a:solidFill>
                <a:effectLst/>
              </a:rPr>
              <a:t>, a web-based administrative tool for managing PostgreSQL databases.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9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582206"/>
            <a:ext cx="10228729" cy="575135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Tools and libraries: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has a rich ecosystem of tools and libraries that can be used to develop and manage databases.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These tools include graphical user interfaces, command-line utilities, and programming libraries for a variety of programming languages, such as Python, Java, and Ruby.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Some popular tools and libraries include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pgAdmin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psql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and psycopg2.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Cloud-based offerings: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is available as a cloud-based offering from a variety of vendors, including Amazon Web Services, Google Cloud Platform, and Microsoft Azure.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These offerings provide scalable and reliable hosting for PostgreSQL databases, as well as additional features and services, such as automated backups and monitoring.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Many cloud-based offerings also provide integration with other cloud-based services, such as storage and analytics tools.</a:t>
            </a: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1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717" y="744071"/>
            <a:ext cx="10605247" cy="5459505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374151"/>
                </a:solidFill>
                <a:effectLst/>
              </a:rPr>
              <a:t>PostgreSQL in the Cloud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374151"/>
                </a:solidFill>
                <a:effectLst/>
              </a:rPr>
              <a:t>Cloud-based hosting options: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</a:rPr>
              <a:t>There are several cloud-based hosting options available for PostgreSQL, including Amazon Web Services (AWS) RDS, Google Cloud SQL, and Microsoft Azure Database for PostgreSQL.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</a:rPr>
              <a:t>These hosting providers offer managed PostgreSQL services that take care of many aspects of database management, including backups, software updates, and scaling.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Cloud-based management tools: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Cloud-based management tools, such as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pgAdmin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and AWS Management Console, provide a user-friendly interface for managing PostgreSQL databases in the cloud.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These tools allow you to perform common database management tasks, such as creating and modifying tables, running SQL queries, and monitoring database performance.</a:t>
            </a:r>
          </a:p>
          <a:p>
            <a:pPr algn="l"/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4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82205"/>
            <a:ext cx="10434918" cy="575584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374151"/>
                </a:solidFill>
                <a:effectLst/>
              </a:rPr>
              <a:t>Benefits of using PostgreSQL in the cloud: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Using PostgreSQL in the cloud offers several benefits, including: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Scalability: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Cloud-based PostgreSQL can easily scale up or down to meet changing demands, making it a great option for applications with unpredictable traffic patterns.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Availability: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Cloud-based PostgreSQL can provide high availability and reliability through features such as automatic failover, backups, and disaster recovery.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Security: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Cloud-based PostgreSQL can be more secure than self-hosted solutions, with features such as encryption, network isolation, and access control.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Cost-effectiveness: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Cloud-based PostgreSQL can be more cost-effective than self-hosted solutions, especially for small and medium-sized applications that don't require dedicated hardware or infrastructure.</a:t>
            </a: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4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423" y="905435"/>
            <a:ext cx="10757647" cy="535193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444444"/>
                </a:solidFill>
                <a:effectLst/>
              </a:rPr>
              <a:t>Common </a:t>
            </a:r>
            <a:r>
              <a:rPr lang="en-US" sz="2800" b="1" i="0" dirty="0" err="1">
                <a:solidFill>
                  <a:srgbClr val="444444"/>
                </a:solidFill>
                <a:effectLst/>
              </a:rPr>
              <a:t>psql</a:t>
            </a:r>
            <a:r>
              <a:rPr lang="en-US" sz="2800" b="1" i="0" dirty="0">
                <a:solidFill>
                  <a:srgbClr val="444444"/>
                </a:solidFill>
                <a:effectLst/>
              </a:rPr>
              <a:t> Command Line Options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A, --no-align: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set output to non-aligned, no padding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c </a:t>
            </a:r>
            <a:r>
              <a:rPr lang="en-US" b="1" i="0" dirty="0" err="1">
                <a:solidFill>
                  <a:srgbClr val="444444"/>
                </a:solidFill>
                <a:effectLst/>
              </a:rPr>
              <a:t>sql</a:t>
            </a:r>
            <a:r>
              <a:rPr lang="en-US" b="1" i="0" dirty="0">
                <a:solidFill>
                  <a:srgbClr val="444444"/>
                </a:solidFill>
                <a:effectLst/>
              </a:rPr>
              <a:t>, --command </a:t>
            </a:r>
            <a:r>
              <a:rPr lang="en-US" b="1" i="0" dirty="0" err="1">
                <a:solidFill>
                  <a:srgbClr val="444444"/>
                </a:solidFill>
                <a:effectLst/>
              </a:rPr>
              <a:t>sql</a:t>
            </a:r>
            <a:r>
              <a:rPr lang="en-US" b="1" i="0" dirty="0">
                <a:solidFill>
                  <a:srgbClr val="444444"/>
                </a:solidFill>
                <a:effectLst/>
              </a:rPr>
              <a:t>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execute the 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sql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command and then exit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d name, --</a:t>
            </a:r>
            <a:r>
              <a:rPr lang="en-US" b="1" i="0" dirty="0" err="1">
                <a:solidFill>
                  <a:srgbClr val="444444"/>
                </a:solidFill>
                <a:effectLst/>
              </a:rPr>
              <a:t>dbname</a:t>
            </a:r>
            <a:r>
              <a:rPr lang="en-US" b="1" i="0" dirty="0">
                <a:solidFill>
                  <a:srgbClr val="444444"/>
                </a:solidFill>
                <a:effectLst/>
              </a:rPr>
              <a:t> name: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name of database, same as name as the first non-option argument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f name, --file name: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use name as the source of commands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o name, --output name: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put the output in 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q, --quiet: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suppress welcome messages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t, --tuples-only: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suppress print column names, result row counters, 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etc</a:t>
            </a:r>
            <a:endParaRPr lang="en-US" b="0" i="0" dirty="0">
              <a:solidFill>
                <a:srgbClr val="444444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?, --help: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get command line help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423" y="1021976"/>
            <a:ext cx="10632141" cy="510091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1" i="0" dirty="0">
                <a:solidFill>
                  <a:srgbClr val="444444"/>
                </a:solidFill>
                <a:effectLst/>
              </a:rPr>
              <a:t>Common </a:t>
            </a:r>
            <a:r>
              <a:rPr lang="en-US" sz="3200" b="1" i="0" dirty="0" err="1">
                <a:solidFill>
                  <a:srgbClr val="444444"/>
                </a:solidFill>
                <a:effectLst/>
              </a:rPr>
              <a:t>psql</a:t>
            </a:r>
            <a:r>
              <a:rPr lang="en-US" sz="3200" b="1" i="0" dirty="0">
                <a:solidFill>
                  <a:srgbClr val="444444"/>
                </a:solidFill>
                <a:effectLst/>
              </a:rPr>
              <a:t> Meta-commands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\a: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toggle output format (aligned/unaligned)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\c name: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connect to a database 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\copy table: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copy a table to/from a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\d 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list all tables (display)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\d table: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show information about a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\e: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edit the query buffer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\g: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execute the query buffer (go)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\h command: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display help on command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</a:t>
            </a:r>
            <a:r>
              <a:rPr lang="en-US" sz="2800" b="1" i="0" dirty="0" err="1">
                <a:solidFill>
                  <a:srgbClr val="444444"/>
                </a:solidFill>
                <a:effectLst/>
              </a:rPr>
              <a:t>i</a:t>
            </a:r>
            <a:r>
              <a:rPr lang="en-US" sz="2800" b="1" i="0" dirty="0">
                <a:solidFill>
                  <a:srgbClr val="444444"/>
                </a:solidFill>
                <a:effectLst/>
              </a:rPr>
              <a:t> name: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read name into query buffer (input)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7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718" y="878541"/>
            <a:ext cx="10192870" cy="5351929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444444"/>
                </a:solidFill>
                <a:effectLst/>
              </a:rPr>
              <a:t>Common </a:t>
            </a:r>
            <a:r>
              <a:rPr lang="en-US" sz="3200" b="1" i="0" dirty="0" err="1">
                <a:solidFill>
                  <a:srgbClr val="444444"/>
                </a:solidFill>
                <a:effectLst/>
              </a:rPr>
              <a:t>psql</a:t>
            </a:r>
            <a:r>
              <a:rPr lang="en-US" sz="3200" b="1" i="0" dirty="0">
                <a:solidFill>
                  <a:srgbClr val="444444"/>
                </a:solidFill>
                <a:effectLst/>
              </a:rPr>
              <a:t> Meta-commands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\o name: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send output to 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\p: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display the query buffer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\q: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quit the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\r: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resets (clears) the query buffer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\t: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toggle the output headers on/off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\w name: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write the query buffer to 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\! command: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execute the Linux command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44444"/>
                </a:solidFill>
                <a:effectLst/>
              </a:rPr>
              <a:t>\?: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help on meta-commands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7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735106"/>
            <a:ext cx="10327341" cy="5513294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444444"/>
                </a:solidFill>
                <a:effectLst/>
              </a:rPr>
              <a:t>Basic Data Types in SQL</a:t>
            </a:r>
          </a:p>
          <a:p>
            <a:pPr algn="l"/>
            <a:endParaRPr lang="en-US" sz="3200" b="1" i="0" dirty="0">
              <a:solidFill>
                <a:srgbClr val="444444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Character, Varchar: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A sequence of alphanumeric characters enclosed in single quotes; ‘a string 123’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</a:rPr>
              <a:t>To include a single quote in a string double it; 'Mike's string’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Integers: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A number without a decimal point; 125, -2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Real: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A number with a decimal point; , 25.00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Decimal, Numeric: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Fixed decimal point, accurate but slow math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444444"/>
                </a:solidFill>
                <a:effectLst/>
              </a:rPr>
              <a:t>Boolean: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TRUE or FALSE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</a:rPr>
              <a:t>in 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psql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TRUE is displayed as t, FALSE is displayed as f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4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1" y="860612"/>
            <a:ext cx="10659035" cy="5486400"/>
          </a:xfrm>
        </p:spPr>
        <p:txBody>
          <a:bodyPr>
            <a:normAutofit/>
          </a:bodyPr>
          <a:lstStyle/>
          <a:p>
            <a:pPr algn="l"/>
            <a:r>
              <a:rPr lang="en-IN" sz="3600" b="1" i="0" dirty="0">
                <a:solidFill>
                  <a:srgbClr val="343541"/>
                </a:solidFill>
                <a:effectLst/>
              </a:rPr>
              <a:t>Control and connectivity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User and role management: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allows you to create and manage multiple users and roles with different levels of privileges.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This allows you to control who can access and modify your databases, tables, and other database objects.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Access control lists (ACLs):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provides granular access control through access control lists (ACLs).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ACLs allow you to specify permissions at the level of individual database objects, such as tables, views, and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Foreign data wrappers (FDWs):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allows you to connect to and query data from external databases and data sources through the use of foreign data wrappers (FDWs).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FDWs provide a way to access data from other PostgreSQL databases, as well as from non-PostgreSQL databases such as MySQL, Oracle, and MongoDB.</a:t>
            </a:r>
          </a:p>
          <a:p>
            <a:pPr algn="l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0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025" y="582207"/>
            <a:ext cx="11223810" cy="5890312"/>
          </a:xfrm>
        </p:spPr>
        <p:txBody>
          <a:bodyPr>
            <a:normAutofit/>
          </a:bodyPr>
          <a:lstStyle/>
          <a:p>
            <a:pPr algn="l"/>
            <a:r>
              <a:rPr lang="en-IN" sz="3600" b="1" i="0" dirty="0">
                <a:solidFill>
                  <a:srgbClr val="343541"/>
                </a:solidFill>
                <a:effectLst/>
              </a:rPr>
              <a:t>What is </a:t>
            </a:r>
            <a:r>
              <a:rPr lang="en-IN" sz="3600" b="1" i="0" dirty="0">
                <a:solidFill>
                  <a:srgbClr val="374151"/>
                </a:solidFill>
                <a:effectLst/>
              </a:rPr>
              <a:t>PostgreSQL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An open-source object-relational database management system (DBMS)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Provides a reliable and scalable solution for managing large and complex data sets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Supports a wide range of data types, including text, numeric,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boolean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date/time, and more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Includes advanced features such as transactions, foreign keys, triggers, and stored procedures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Supports advanced indexing and full-text search capabilities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</a:rPr>
              <a:t>PostgreSQL is also known as Postgres.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algn="l"/>
            <a:endParaRPr lang="en-IN" sz="3600" b="1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D0E27-3C56-CA26-23AE-15156AC49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" t="6250" r="7394" b="4688"/>
          <a:stretch/>
        </p:blipFill>
        <p:spPr>
          <a:xfrm>
            <a:off x="9538446" y="4742828"/>
            <a:ext cx="2151529" cy="15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0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775" y="761999"/>
            <a:ext cx="10569389" cy="549536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374151"/>
                </a:solidFill>
              </a:rPr>
              <a:t>4</a:t>
            </a:r>
            <a:r>
              <a:rPr lang="en-US" sz="2800" b="1" i="0" dirty="0">
                <a:solidFill>
                  <a:srgbClr val="374151"/>
                </a:solidFill>
                <a:effectLst/>
              </a:rPr>
              <a:t>.Extensibility: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is highly extensible, allowing you to add custom data types, functions, and operators to meet the specific needs of your application.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</a:rPr>
              <a:t>5.Concurrency control: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provides robust concurrency control through multi-version concurrency control (MVCC).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MVCC allows multiple transactions to access and modify the same data simultaneously without interfering with each other.</a:t>
            </a:r>
          </a:p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</a:rPr>
              <a:t>6.Replication: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supports various types of replication, including synchronous and asynchronous replication.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Replication allows you to create redundant copies of your data for high availability and disaster recovery.</a:t>
            </a:r>
          </a:p>
          <a:p>
            <a:pPr algn="l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0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5002-228D-F817-69E1-F692C795A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0471"/>
            <a:ext cx="8758518" cy="1089492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THANK YOU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4DBAF0C-EF89-AFBC-830B-416EFDE03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2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71" y="753035"/>
            <a:ext cx="10049435" cy="5602941"/>
          </a:xfrm>
        </p:spPr>
        <p:txBody>
          <a:bodyPr/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</a:rPr>
              <a:t>Brief History of PostgreSQL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First released in 1989 by Michael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Stonebraker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and his team at the University of California, Berkeley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Originally named Postgres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Open-sourced in 1996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Renamed to PostgreSQL in 1996 to reflect its support for SQL</a:t>
            </a:r>
          </a:p>
          <a:p>
            <a:pPr algn="l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7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65" y="663387"/>
            <a:ext cx="9897035" cy="5701553"/>
          </a:xfrm>
        </p:spPr>
        <p:txBody>
          <a:bodyPr/>
          <a:lstStyle/>
          <a:p>
            <a:pPr algn="l"/>
            <a:r>
              <a:rPr lang="en-IN" sz="3600" b="1" i="0" dirty="0">
                <a:solidFill>
                  <a:srgbClr val="374151"/>
                </a:solidFill>
                <a:effectLst/>
              </a:rPr>
              <a:t>Why Choose PostgreSQL?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Adherence to standards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Robustness and reliability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Extensibility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Active and supportive community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Free and open-source software</a:t>
            </a:r>
          </a:p>
          <a:p>
            <a:pPr algn="l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894" y="770965"/>
            <a:ext cx="10112188" cy="5549153"/>
          </a:xfrm>
        </p:spPr>
        <p:txBody>
          <a:bodyPr/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</a:rPr>
              <a:t>Key Features of PostgreSQL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ACID-compliant transactions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Foreign keys and referential integrity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Triggers and stored procedures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Full-text search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Advanced indexing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Concurrency control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Replication and high availability</a:t>
            </a:r>
          </a:p>
          <a:p>
            <a:pPr algn="l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1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823" y="699247"/>
            <a:ext cx="10201835" cy="5522259"/>
          </a:xfrm>
        </p:spPr>
        <p:txBody>
          <a:bodyPr/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</a:rPr>
              <a:t>PostgreSQL vs Other Databases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374151"/>
                </a:solidFill>
                <a:effectLst/>
              </a:rPr>
              <a:t>PostgreSQL vs MySQL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374151"/>
                </a:solidFill>
                <a:effectLst/>
              </a:rPr>
              <a:t>PostgreSQL vs Oracle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374151"/>
                </a:solidFill>
                <a:effectLst/>
              </a:rPr>
              <a:t>PostgreSQL vs SQL Server</a:t>
            </a:r>
          </a:p>
          <a:p>
            <a:pPr algn="l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893" y="663389"/>
            <a:ext cx="10551459" cy="5647764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</a:rPr>
              <a:t>PostgreSQL Use Cases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Large and complex data sets: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is designed to handle large and complex data sets.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It can handle thousands of concurrent transactions, and can manage terabytes of data.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This makes it a popular choice for companies that deal with large volumes of data, such as social media platforms and scientific research organizations.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Financial services: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is a popular choice for financial services companies because of its ability to handle high transaction volumes and complex data sets.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It is also highly secure, with advanced features like row-level security and encryption.</a:t>
            </a:r>
            <a:endParaRPr lang="en-US" b="1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Government and public sector: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is used by government agencies and public sector organizations because of its reliability, scalability, and security features.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It is also open source, which means that it is free to use and can be customized to meet specific needs.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9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1004047"/>
            <a:ext cx="10739718" cy="536985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Healthcare: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is used in healthcare for its ability to handle large and complex data sets, such as medical records and patient data.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It is also highly secure, which is important for protecting sensitive medical information.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E-commerce and online marketplaces: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is a popular choice for e-commerce companies and online marketplaces because of its ability to handle high transaction volumes and complex data sets.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It is also highly customizable, which makes it a good fit for companies that need to tailor their databases to their specific needs.</a:t>
            </a:r>
          </a:p>
          <a:p>
            <a:pPr algn="l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7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FC4B99-5F8D-449E-A47D-CCE465819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182" y="703729"/>
            <a:ext cx="9834282" cy="5450541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>
                <a:solidFill>
                  <a:srgbClr val="374151"/>
                </a:solidFill>
                <a:effectLst/>
              </a:rPr>
              <a:t>PostgreSQL Architecture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</a:rPr>
              <a:t>Client-server architecture: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follows a client-server architecture, which means that it has two major components - the client application and the server process.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client application communicates with the server process using a standard protocol, such as TCP/IP. </a:t>
            </a:r>
            <a:endParaRPr lang="en-IN" b="0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74151"/>
                </a:solidFill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Process model: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PostgreSQL uses a process-based model to manage its resources.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server process creates a number of child processes to handle client requests.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Each child process is responsible for managing a single client connection, and it communicates with the parent process to coordinate its activities.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This model provides several benefits, including the ability to handle multiple client connections simultaneously, efficient use of system resources, and isolation between client connections.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dirty="0">
              <a:solidFill>
                <a:srgbClr val="37415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B9AD5-132F-E67B-8206-D26C1F667C82}"/>
              </a:ext>
            </a:extLst>
          </p:cNvPr>
          <p:cNvSpPr/>
          <p:nvPr/>
        </p:nvSpPr>
        <p:spPr>
          <a:xfrm>
            <a:off x="9188123" y="6543221"/>
            <a:ext cx="2806683" cy="261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marL="87313" lvl="1" indent="-87313" algn="ctr"/>
            <a:r>
              <a:rPr lang="en-US" sz="1050" b="1" spc="3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Full Stack Program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F901998-0B96-05CE-E641-81D84F4F4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23" y="105531"/>
            <a:ext cx="1798378" cy="4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263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BOI - V4</Template>
  <TotalTime>24382</TotalTime>
  <Words>1894</Words>
  <Application>Microsoft Office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Söhne</vt:lpstr>
      <vt:lpstr>Wingdings</vt:lpstr>
      <vt:lpstr>Custom Design</vt:lpstr>
      <vt:lpstr>Office Theme</vt:lpstr>
      <vt:lpstr>1_Custom Design</vt:lpstr>
      <vt:lpstr>2_Custom Design</vt:lpstr>
      <vt:lpstr>Working with SQL DB - PostGres (DDL, DML, DQL, TCL)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structure Learning Journey</dc:title>
  <dc:creator>Praveen B A [MAHE-BC]</dc:creator>
  <cp:lastModifiedBy>Ayushi Joshi</cp:lastModifiedBy>
  <cp:revision>214</cp:revision>
  <dcterms:created xsi:type="dcterms:W3CDTF">2021-09-21T08:34:11Z</dcterms:created>
  <dcterms:modified xsi:type="dcterms:W3CDTF">2023-02-25T08:18:25Z</dcterms:modified>
</cp:coreProperties>
</file>