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 id="2147483878" r:id="rId2"/>
    <p:sldMasterId id="2147483883" r:id="rId3"/>
    <p:sldMasterId id="2147483885" r:id="rId4"/>
  </p:sldMasterIdLst>
  <p:notesMasterIdLst>
    <p:notesMasterId r:id="rId33"/>
  </p:notesMasterIdLst>
  <p:sldIdLst>
    <p:sldId id="1482" r:id="rId5"/>
    <p:sldId id="1483" r:id="rId6"/>
    <p:sldId id="1484" r:id="rId7"/>
    <p:sldId id="1485" r:id="rId8"/>
    <p:sldId id="1486" r:id="rId9"/>
    <p:sldId id="1487" r:id="rId10"/>
    <p:sldId id="1489" r:id="rId11"/>
    <p:sldId id="1488" r:id="rId12"/>
    <p:sldId id="1490" r:id="rId13"/>
    <p:sldId id="1491" r:id="rId14"/>
    <p:sldId id="1492" r:id="rId15"/>
    <p:sldId id="1493" r:id="rId16"/>
    <p:sldId id="1494" r:id="rId17"/>
    <p:sldId id="1495" r:id="rId18"/>
    <p:sldId id="1518" r:id="rId19"/>
    <p:sldId id="1520" r:id="rId20"/>
    <p:sldId id="1515" r:id="rId21"/>
    <p:sldId id="1516" r:id="rId22"/>
    <p:sldId id="1517" r:id="rId23"/>
    <p:sldId id="1496" r:id="rId24"/>
    <p:sldId id="1497" r:id="rId25"/>
    <p:sldId id="1498" r:id="rId26"/>
    <p:sldId id="1499" r:id="rId27"/>
    <p:sldId id="1500" r:id="rId28"/>
    <p:sldId id="1501" r:id="rId29"/>
    <p:sldId id="1502" r:id="rId30"/>
    <p:sldId id="1503" r:id="rId31"/>
    <p:sldId id="150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A0E"/>
    <a:srgbClr val="537DE0"/>
    <a:srgbClr val="5E85E1"/>
    <a:srgbClr val="A7B9EF"/>
    <a:srgbClr val="819DE8"/>
    <a:srgbClr val="A7B9EE"/>
    <a:srgbClr val="2B549F"/>
    <a:srgbClr val="4F7ADF"/>
    <a:srgbClr val="A7BAEE"/>
    <a:srgbClr val="556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1606" autoAdjust="0"/>
  </p:normalViewPr>
  <p:slideViewPr>
    <p:cSldViewPr snapToGrid="0">
      <p:cViewPr varScale="1">
        <p:scale>
          <a:sx n="74" d="100"/>
          <a:sy n="74" d="100"/>
        </p:scale>
        <p:origin x="576" y="7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A846FA-0421-4F7C-A92D-B4B7AEE8ABE8}" type="datetimeFigureOut">
              <a:rPr lang="en-US" smtClean="0"/>
              <a:t>3/7/2023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2B5BEC-4703-437E-97BF-8F343EF8F945}" type="slidenum">
              <a:rPr lang="en-US" smtClean="0"/>
              <a:t>‹#›</a:t>
            </a:fld>
            <a:endParaRPr lang="en-US"/>
          </a:p>
        </p:txBody>
      </p:sp>
    </p:spTree>
    <p:extLst>
      <p:ext uri="{BB962C8B-B14F-4D97-AF65-F5344CB8AC3E}">
        <p14:creationId xmlns:p14="http://schemas.microsoft.com/office/powerpoint/2010/main" val="172371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C60BBC-6349-444D-A301-236DE2CF341D}"/>
              </a:ext>
            </a:extLst>
          </p:cNvPr>
          <p:cNvSpPr>
            <a:spLocks noGrp="1"/>
          </p:cNvSpPr>
          <p:nvPr>
            <p:ph type="ctrTitle" hasCustomPrompt="1"/>
          </p:nvPr>
        </p:nvSpPr>
        <p:spPr>
          <a:xfrm>
            <a:off x="363941" y="1081420"/>
            <a:ext cx="9144000" cy="1020335"/>
          </a:xfrm>
          <a:prstGeom prst="rect">
            <a:avLst/>
          </a:prstGeom>
        </p:spPr>
        <p:txBody>
          <a:bodyPr anchor="t"/>
          <a:lstStyle>
            <a:lvl1pPr algn="l">
              <a:defRPr sz="6000" b="1"/>
            </a:lvl1pPr>
          </a:lstStyle>
          <a:p>
            <a:r>
              <a:rPr lang="en-US" dirty="0"/>
              <a:t>Main title goes here</a:t>
            </a:r>
            <a:endParaRPr lang="en-IN" dirty="0"/>
          </a:p>
        </p:txBody>
      </p:sp>
      <p:sp>
        <p:nvSpPr>
          <p:cNvPr id="3" name="Subtitle 2">
            <a:extLst>
              <a:ext uri="{FF2B5EF4-FFF2-40B4-BE49-F238E27FC236}">
                <a16:creationId xmlns:a16="http://schemas.microsoft.com/office/drawing/2014/main" xmlns="" id="{B1D6E939-9F0A-47E6-9CD5-6DA0A3B15DD6}"/>
              </a:ext>
            </a:extLst>
          </p:cNvPr>
          <p:cNvSpPr>
            <a:spLocks noGrp="1"/>
          </p:cNvSpPr>
          <p:nvPr>
            <p:ph type="subTitle" idx="1" hasCustomPrompt="1"/>
          </p:nvPr>
        </p:nvSpPr>
        <p:spPr>
          <a:xfrm>
            <a:off x="404883" y="2360092"/>
            <a:ext cx="9144000" cy="587824"/>
          </a:xfrm>
          <a:prstGeom prst="rect">
            <a:avLst/>
          </a:prstGeom>
        </p:spPr>
        <p:txBody>
          <a:bodyPr/>
          <a:lstStyle>
            <a:lvl1pPr marL="0" indent="0" algn="l">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 </a:t>
            </a:r>
            <a:endParaRPr lang="en-IN" dirty="0"/>
          </a:p>
        </p:txBody>
      </p:sp>
    </p:spTree>
    <p:extLst>
      <p:ext uri="{BB962C8B-B14F-4D97-AF65-F5344CB8AC3E}">
        <p14:creationId xmlns:p14="http://schemas.microsoft.com/office/powerpoint/2010/main" val="1365267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36AD94-C961-4D11-9A0B-345A6402795F}"/>
              </a:ext>
            </a:extLst>
          </p:cNvPr>
          <p:cNvSpPr>
            <a:spLocks noGrp="1"/>
          </p:cNvSpPr>
          <p:nvPr>
            <p:ph type="title"/>
          </p:nvPr>
        </p:nvSpPr>
        <p:spPr>
          <a:xfrm>
            <a:off x="101215" y="92166"/>
            <a:ext cx="10515600" cy="1325563"/>
          </a:xfrm>
        </p:spPr>
        <p:txBody>
          <a:bodyPr/>
          <a:lstStyle>
            <a:lvl1pPr>
              <a:defRPr b="1"/>
            </a:lvl1pPr>
          </a:lstStyle>
          <a:p>
            <a:r>
              <a:rPr lang="en-US"/>
              <a:t>Click to edit Master title style</a:t>
            </a:r>
            <a:endParaRPr lang="en-IN" dirty="0"/>
          </a:p>
        </p:txBody>
      </p:sp>
    </p:spTree>
    <p:extLst>
      <p:ext uri="{BB962C8B-B14F-4D97-AF65-F5344CB8AC3E}">
        <p14:creationId xmlns:p14="http://schemas.microsoft.com/office/powerpoint/2010/main" val="2054089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8A6A40-B03F-49CF-A48C-7795723899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94C247B-A178-4664-BF1D-771AA2E915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3403088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B6EE4A-AD7B-493D-ACEF-8139213E5B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F11330A-4FF5-4BE8-84C7-B6B670C304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888487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E8133F-AE8B-41C2-8ABD-1BBD0A8333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6FEC1D1-4BD0-4EC9-99ED-53AA90C7B5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24812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373222-1024-4287-B34A-8D9CFA921C0F}"/>
              </a:ext>
            </a:extLst>
          </p:cNvPr>
          <p:cNvSpPr>
            <a:spLocks noGrp="1"/>
          </p:cNvSpPr>
          <p:nvPr>
            <p:ph type="title" hasCustomPrompt="1"/>
          </p:nvPr>
        </p:nvSpPr>
        <p:spPr>
          <a:xfrm>
            <a:off x="851849" y="3272098"/>
            <a:ext cx="10515600" cy="1325563"/>
          </a:xfrm>
          <a:prstGeom prst="rect">
            <a:avLst/>
          </a:prstGeom>
        </p:spPr>
        <p:txBody>
          <a:bodyPr/>
          <a:lstStyle>
            <a:lvl1pPr>
              <a:defRPr sz="6000" b="1">
                <a:solidFill>
                  <a:schemeClr val="bg1"/>
                </a:solidFill>
              </a:defRPr>
            </a:lvl1pPr>
          </a:lstStyle>
          <a:p>
            <a:r>
              <a:rPr lang="en-US" dirty="0"/>
              <a:t>Slide separator</a:t>
            </a:r>
            <a:endParaRPr lang="en-IN" dirty="0"/>
          </a:p>
        </p:txBody>
      </p:sp>
    </p:spTree>
    <p:extLst>
      <p:ext uri="{BB962C8B-B14F-4D97-AF65-F5344CB8AC3E}">
        <p14:creationId xmlns:p14="http://schemas.microsoft.com/office/powerpoint/2010/main" val="493337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373222-1024-4287-B34A-8D9CFA921C0F}"/>
              </a:ext>
            </a:extLst>
          </p:cNvPr>
          <p:cNvSpPr>
            <a:spLocks noGrp="1"/>
          </p:cNvSpPr>
          <p:nvPr>
            <p:ph type="title"/>
          </p:nvPr>
        </p:nvSpPr>
        <p:spPr>
          <a:xfrm>
            <a:off x="142165" y="2657949"/>
            <a:ext cx="10515600"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7846332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background pattern&#10;&#10;Description automatically generated">
            <a:extLst>
              <a:ext uri="{FF2B5EF4-FFF2-40B4-BE49-F238E27FC236}">
                <a16:creationId xmlns:a16="http://schemas.microsoft.com/office/drawing/2014/main" xmlns="" id="{68407B9F-3EBF-4676-9D4A-DB3E02590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pic>
        <p:nvPicPr>
          <p:cNvPr id="10" name="Picture 9" descr="Logo&#10;&#10;Description automatically generated">
            <a:extLst>
              <a:ext uri="{FF2B5EF4-FFF2-40B4-BE49-F238E27FC236}">
                <a16:creationId xmlns:a16="http://schemas.microsoft.com/office/drawing/2014/main" xmlns="" id="{B36087F9-89DD-4614-8CC2-87F4B93FEC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6760" y="301888"/>
            <a:ext cx="4773177" cy="713233"/>
          </a:xfrm>
          <a:prstGeom prst="rect">
            <a:avLst/>
          </a:prstGeom>
        </p:spPr>
      </p:pic>
    </p:spTree>
    <p:extLst>
      <p:ext uri="{BB962C8B-B14F-4D97-AF65-F5344CB8AC3E}">
        <p14:creationId xmlns:p14="http://schemas.microsoft.com/office/powerpoint/2010/main" val="2616118172"/>
      </p:ext>
    </p:extLst>
  </p:cSld>
  <p:clrMap bg1="lt1" tx1="dk1" bg2="lt2" tx2="dk2" accent1="accent1" accent2="accent2" accent3="accent3" accent4="accent4" accent5="accent5" accent6="accent6" hlink="hlink" folHlink="folHlink"/>
  <p:sldLayoutIdLst>
    <p:sldLayoutId id="214748387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shape&#10;&#10;Description automatically generated">
            <a:extLst>
              <a:ext uri="{FF2B5EF4-FFF2-40B4-BE49-F238E27FC236}">
                <a16:creationId xmlns:a16="http://schemas.microsoft.com/office/drawing/2014/main" xmlns="" id="{2A9E1631-45C4-43B8-A26E-30C5BDC0D3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7" y="0"/>
            <a:ext cx="12188952" cy="6858000"/>
          </a:xfrm>
          <a:prstGeom prst="rect">
            <a:avLst/>
          </a:prstGeom>
        </p:spPr>
      </p:pic>
      <p:sp>
        <p:nvSpPr>
          <p:cNvPr id="2" name="Title Placeholder 1">
            <a:extLst>
              <a:ext uri="{FF2B5EF4-FFF2-40B4-BE49-F238E27FC236}">
                <a16:creationId xmlns:a16="http://schemas.microsoft.com/office/drawing/2014/main" xmlns="" id="{D96DF0FC-D165-4A90-B38D-9DA75175DC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a:extLst>
              <a:ext uri="{FF2B5EF4-FFF2-40B4-BE49-F238E27FC236}">
                <a16:creationId xmlns:a16="http://schemas.microsoft.com/office/drawing/2014/main" xmlns="" id="{20E594D5-954E-40EC-A1AF-F7FAEB39F0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563805052"/>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351D6"/>
        </a:solidFill>
        <a:effectLst/>
      </p:bgPr>
    </p:bg>
    <p:spTree>
      <p:nvGrpSpPr>
        <p:cNvPr id="1" name=""/>
        <p:cNvGrpSpPr/>
        <p:nvPr/>
      </p:nvGrpSpPr>
      <p:grpSpPr>
        <a:xfrm>
          <a:off x="0" y="0"/>
          <a:ext cx="0" cy="0"/>
          <a:chOff x="0" y="0"/>
          <a:chExt cx="0" cy="0"/>
        </a:xfrm>
      </p:grpSpPr>
      <p:pic>
        <p:nvPicPr>
          <p:cNvPr id="8" name="Picture 7" descr="A picture containing outdoor object&#10;&#10;Description automatically generated">
            <a:extLst>
              <a:ext uri="{FF2B5EF4-FFF2-40B4-BE49-F238E27FC236}">
                <a16:creationId xmlns:a16="http://schemas.microsoft.com/office/drawing/2014/main" xmlns="" id="{5D2BB16F-3BDA-48B6-853A-3C3488600F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spTree>
    <p:extLst>
      <p:ext uri="{BB962C8B-B14F-4D97-AF65-F5344CB8AC3E}">
        <p14:creationId xmlns:p14="http://schemas.microsoft.com/office/powerpoint/2010/main" val="3611691535"/>
      </p:ext>
    </p:extLst>
  </p:cSld>
  <p:clrMap bg1="lt1" tx1="dk1" bg2="lt2" tx2="dk2" accent1="accent1" accent2="accent2" accent3="accent3" accent4="accent4" accent5="accent5" accent6="accent6" hlink="hlink" folHlink="folHlink"/>
  <p:sldLayoutIdLst>
    <p:sldLayoutId id="214748388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351D6"/>
        </a:solidFill>
        <a:effectLst/>
      </p:bgPr>
    </p:bg>
    <p:spTree>
      <p:nvGrpSpPr>
        <p:cNvPr id="1" name=""/>
        <p:cNvGrpSpPr/>
        <p:nvPr/>
      </p:nvGrpSpPr>
      <p:grpSpPr>
        <a:xfrm>
          <a:off x="0" y="0"/>
          <a:ext cx="0" cy="0"/>
          <a:chOff x="0" y="0"/>
          <a:chExt cx="0" cy="0"/>
        </a:xfrm>
      </p:grpSpPr>
      <p:pic>
        <p:nvPicPr>
          <p:cNvPr id="3" name="Picture 2" descr="A picture containing light&#10;&#10;Description automatically generated">
            <a:extLst>
              <a:ext uri="{FF2B5EF4-FFF2-40B4-BE49-F238E27FC236}">
                <a16:creationId xmlns:a16="http://schemas.microsoft.com/office/drawing/2014/main" xmlns="" id="{BB932DD9-5F92-4CE2-9E1D-3C2A12D4585F}"/>
              </a:ext>
            </a:extLst>
          </p:cNvPr>
          <p:cNvPicPr>
            <a:picLocks noChangeAspect="1"/>
          </p:cNvPicPr>
          <p:nvPr/>
        </p:nvPicPr>
        <p:blipFill rotWithShape="1">
          <a:blip r:embed="rId3">
            <a:extLst>
              <a:ext uri="{28A0092B-C50C-407E-A947-70E740481C1C}">
                <a14:useLocalDpi xmlns:a14="http://schemas.microsoft.com/office/drawing/2010/main" val="0"/>
              </a:ext>
            </a:extLst>
          </a:blip>
          <a:srcRect l="36042" t="11144" r="33391" b="13035"/>
          <a:stretch/>
        </p:blipFill>
        <p:spPr>
          <a:xfrm>
            <a:off x="818867" y="832517"/>
            <a:ext cx="3725840" cy="5199798"/>
          </a:xfrm>
          <a:prstGeom prst="rect">
            <a:avLst/>
          </a:prstGeom>
        </p:spPr>
      </p:pic>
    </p:spTree>
    <p:extLst>
      <p:ext uri="{BB962C8B-B14F-4D97-AF65-F5344CB8AC3E}">
        <p14:creationId xmlns:p14="http://schemas.microsoft.com/office/powerpoint/2010/main" val="3802817573"/>
      </p:ext>
    </p:extLst>
  </p:cSld>
  <p:clrMap bg1="lt1" tx1="dk1" bg2="lt2" tx2="dk2" accent1="accent1" accent2="accent2" accent3="accent3" accent4="accent4" accent5="accent5" accent6="accent6" hlink="hlink" folHlink="folHlink"/>
  <p:sldLayoutIdLst>
    <p:sldLayoutId id="214748388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E1A6A-BF0A-4C76-B7A5-2218BBDC01FE}"/>
              </a:ext>
            </a:extLst>
          </p:cNvPr>
          <p:cNvSpPr>
            <a:spLocks noGrp="1"/>
          </p:cNvSpPr>
          <p:nvPr>
            <p:ph type="ctrTitle"/>
          </p:nvPr>
        </p:nvSpPr>
        <p:spPr>
          <a:xfrm>
            <a:off x="1524000" y="2008093"/>
            <a:ext cx="9144000" cy="2528047"/>
          </a:xfrm>
        </p:spPr>
        <p:txBody>
          <a:bodyPr>
            <a:noAutofit/>
          </a:bodyPr>
          <a:lstStyle/>
          <a:p>
            <a:r>
              <a:rPr lang="en-IN" b="1" dirty="0">
                <a:solidFill>
                  <a:schemeClr val="accent2"/>
                </a:solidFill>
              </a:rPr>
              <a:t>Domain Training DDD (Banking) </a:t>
            </a:r>
            <a:br>
              <a:rPr lang="en-IN" b="1" dirty="0">
                <a:solidFill>
                  <a:schemeClr val="accent2"/>
                </a:solidFill>
              </a:rPr>
            </a:br>
            <a:r>
              <a:rPr lang="en-IN" b="1" dirty="0">
                <a:solidFill>
                  <a:schemeClr val="accent2"/>
                </a:solidFill>
              </a:rPr>
              <a:t>Event Driven Design (Theory)</a:t>
            </a:r>
          </a:p>
        </p:txBody>
      </p:sp>
      <p:sp>
        <p:nvSpPr>
          <p:cNvPr id="12" name="Rectangle 11">
            <a:extLst>
              <a:ext uri="{FF2B5EF4-FFF2-40B4-BE49-F238E27FC236}">
                <a16:creationId xmlns:a16="http://schemas.microsoft.com/office/drawing/2014/main" xmlns="" id="{8EDB9AD5-132F-E67B-8206-D26C1F667C82}"/>
              </a:ext>
            </a:extLst>
          </p:cNvPr>
          <p:cNvSpPr/>
          <p:nvPr/>
        </p:nvSpPr>
        <p:spPr>
          <a:xfrm>
            <a:off x="9188123" y="6543221"/>
            <a:ext cx="2806683" cy="261610"/>
          </a:xfrm>
          <a:prstGeom prst="rect">
            <a:avLst/>
          </a:prstGeom>
          <a:ln>
            <a:solidFill>
              <a:schemeClr val="bg1">
                <a:lumMod val="75000"/>
              </a:schemeClr>
            </a:solidFill>
          </a:ln>
          <a:effectLst>
            <a:outerShdw blurRad="152400" dist="317500" dir="5400000" sx="90000" sy="-19000" rotWithShape="0">
              <a:prstClr val="black">
                <a:alpha val="15000"/>
              </a:prstClr>
            </a:outerShdw>
          </a:effectLst>
        </p:spPr>
        <p:txBody>
          <a:bodyPr wrap="square">
            <a:spAutoFit/>
          </a:bodyPr>
          <a:lstStyle/>
          <a:p>
            <a:pPr marL="87313" lvl="1" indent="-87313" algn="ctr"/>
            <a:r>
              <a:rPr lang="en-US" sz="1050" b="1" spc="300" dirty="0">
                <a:solidFill>
                  <a:schemeClr val="bg1">
                    <a:lumMod val="50000"/>
                  </a:schemeClr>
                </a:solidFill>
                <a:latin typeface="Roboto" panose="02000000000000000000" pitchFamily="2" charset="0"/>
                <a:ea typeface="Roboto" panose="02000000000000000000" pitchFamily="2" charset="0"/>
              </a:rPr>
              <a:t>Java Full Stack Program</a:t>
            </a:r>
          </a:p>
        </p:txBody>
      </p:sp>
      <p:pic>
        <p:nvPicPr>
          <p:cNvPr id="14" name="Picture 13" descr="Logo&#10;&#10;Description automatically generated">
            <a:extLst>
              <a:ext uri="{FF2B5EF4-FFF2-40B4-BE49-F238E27FC236}">
                <a16:creationId xmlns:a16="http://schemas.microsoft.com/office/drawing/2014/main" xmlns="" id="{AF901998-0B96-05CE-E641-81D84F4F4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198864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EA26E34-C4DF-3B1D-9880-3D5EDEEF45D3}"/>
              </a:ext>
            </a:extLst>
          </p:cNvPr>
          <p:cNvSpPr>
            <a:spLocks noGrp="1"/>
          </p:cNvSpPr>
          <p:nvPr>
            <p:ph type="subTitle" idx="1"/>
          </p:nvPr>
        </p:nvSpPr>
        <p:spPr>
          <a:xfrm>
            <a:off x="591671" y="313765"/>
            <a:ext cx="10999694" cy="6158753"/>
          </a:xfrm>
        </p:spPr>
        <p:txBody>
          <a:bodyPr/>
          <a:lstStyle/>
          <a:p>
            <a:endParaRPr lang="en-IN" dirty="0"/>
          </a:p>
        </p:txBody>
      </p:sp>
      <p:pic>
        <p:nvPicPr>
          <p:cNvPr id="4" name="Picture 3" descr="Logo&#10;&#10;Description automatically generated">
            <a:extLst>
              <a:ext uri="{FF2B5EF4-FFF2-40B4-BE49-F238E27FC236}">
                <a16:creationId xmlns:a16="http://schemas.microsoft.com/office/drawing/2014/main" xmlns=""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pic>
        <p:nvPicPr>
          <p:cNvPr id="5" name="Picture 4">
            <a:extLst>
              <a:ext uri="{FF2B5EF4-FFF2-40B4-BE49-F238E27FC236}">
                <a16:creationId xmlns:a16="http://schemas.microsoft.com/office/drawing/2014/main" xmlns="" id="{46F5FE12-32F0-34F2-366D-DBC3392F1D9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34" r="1159"/>
          <a:stretch/>
        </p:blipFill>
        <p:spPr>
          <a:xfrm>
            <a:off x="2501153" y="582206"/>
            <a:ext cx="7180729" cy="5477935"/>
          </a:xfrm>
          <a:prstGeom prst="rect">
            <a:avLst/>
          </a:prstGeom>
        </p:spPr>
      </p:pic>
    </p:spTree>
    <p:extLst>
      <p:ext uri="{BB962C8B-B14F-4D97-AF65-F5344CB8AC3E}">
        <p14:creationId xmlns:p14="http://schemas.microsoft.com/office/powerpoint/2010/main" val="3151827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EA26E34-C4DF-3B1D-9880-3D5EDEEF45D3}"/>
              </a:ext>
            </a:extLst>
          </p:cNvPr>
          <p:cNvSpPr>
            <a:spLocks noGrp="1"/>
          </p:cNvSpPr>
          <p:nvPr>
            <p:ph type="subTitle" idx="1"/>
          </p:nvPr>
        </p:nvSpPr>
        <p:spPr>
          <a:xfrm>
            <a:off x="591671" y="1111624"/>
            <a:ext cx="10999694" cy="5360894"/>
          </a:xfrm>
        </p:spPr>
        <p:txBody>
          <a:bodyPr/>
          <a:lstStyle/>
          <a:p>
            <a:pPr marL="342900" indent="-342900" algn="l">
              <a:buFont typeface="Arial" panose="020B0604020202020204" pitchFamily="34" charset="0"/>
              <a:buChar char="•"/>
            </a:pPr>
            <a:r>
              <a:rPr lang="en-US" b="0" dirty="0">
                <a:solidFill>
                  <a:srgbClr val="273239"/>
                </a:solidFill>
                <a:effectLst/>
              </a:rPr>
              <a:t>In the above example if root entity User or Order gets deleted other entities associated with the root entity will be of no use and this associated information will also be deleted. </a:t>
            </a:r>
          </a:p>
          <a:p>
            <a:pPr marL="342900" indent="-342900" algn="l">
              <a:buFont typeface="Arial" panose="020B0604020202020204" pitchFamily="34" charset="0"/>
              <a:buChar char="•"/>
            </a:pPr>
            <a:r>
              <a:rPr lang="en-US" b="0" dirty="0">
                <a:solidFill>
                  <a:srgbClr val="273239"/>
                </a:solidFill>
                <a:effectLst/>
              </a:rPr>
              <a:t>That means an aggregate is always consistent in nature and this done with help of domain events. </a:t>
            </a:r>
          </a:p>
          <a:p>
            <a:pPr marL="342900" indent="-342900" algn="l">
              <a:buFont typeface="Arial" panose="020B0604020202020204" pitchFamily="34" charset="0"/>
              <a:buChar char="•"/>
            </a:pPr>
            <a:r>
              <a:rPr lang="en-US" b="0" dirty="0">
                <a:solidFill>
                  <a:srgbClr val="273239"/>
                </a:solidFill>
                <a:effectLst/>
              </a:rPr>
              <a:t>Domain events are generated to ensure eventual consistency.</a:t>
            </a:r>
            <a:r>
              <a:rPr lang="en-US" dirty="0"/>
              <a:t/>
            </a:r>
            <a:br>
              <a:rPr lang="en-US" dirty="0"/>
            </a:br>
            <a:endParaRPr lang="en-US" dirty="0"/>
          </a:p>
          <a:p>
            <a:pPr marL="342900" indent="-342900" algn="l">
              <a:buFont typeface="Arial" panose="020B0604020202020204" pitchFamily="34" charset="0"/>
              <a:buChar char="•"/>
            </a:pPr>
            <a:r>
              <a:rPr lang="en-US" b="0" dirty="0">
                <a:solidFill>
                  <a:srgbClr val="273239"/>
                </a:solidFill>
                <a:effectLst/>
              </a:rPr>
              <a:t>In the above example if address of User has been changed then it has to be reflected in Order as well. </a:t>
            </a:r>
          </a:p>
          <a:p>
            <a:pPr marL="342900" indent="-342900" algn="l">
              <a:buFont typeface="Arial" panose="020B0604020202020204" pitchFamily="34" charset="0"/>
              <a:buChar char="•"/>
            </a:pPr>
            <a:r>
              <a:rPr lang="en-US" b="0" dirty="0">
                <a:solidFill>
                  <a:srgbClr val="273239"/>
                </a:solidFill>
                <a:effectLst/>
              </a:rPr>
              <a:t>To do so we can fire a domain event from User to Order so that Order updates address so that we have eventual consistency and Order will be eventually consistent.</a:t>
            </a:r>
            <a:endParaRPr lang="en-IN" dirty="0"/>
          </a:p>
        </p:txBody>
      </p:sp>
      <p:pic>
        <p:nvPicPr>
          <p:cNvPr id="4" name="Picture 3" descr="Logo&#10;&#10;Description automatically generated">
            <a:extLst>
              <a:ext uri="{FF2B5EF4-FFF2-40B4-BE49-F238E27FC236}">
                <a16:creationId xmlns:a16="http://schemas.microsoft.com/office/drawing/2014/main" xmlns=""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341238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EA26E34-C4DF-3B1D-9880-3D5EDEEF45D3}"/>
              </a:ext>
            </a:extLst>
          </p:cNvPr>
          <p:cNvSpPr>
            <a:spLocks noGrp="1"/>
          </p:cNvSpPr>
          <p:nvPr>
            <p:ph type="subTitle" idx="1"/>
          </p:nvPr>
        </p:nvSpPr>
        <p:spPr>
          <a:xfrm>
            <a:off x="591671" y="582206"/>
            <a:ext cx="10999694" cy="5890312"/>
          </a:xfrm>
        </p:spPr>
        <p:txBody>
          <a:bodyPr/>
          <a:lstStyle/>
          <a:p>
            <a:pPr algn="l"/>
            <a:r>
              <a:rPr lang="en-US" sz="3200" b="1" i="0" dirty="0">
                <a:solidFill>
                  <a:srgbClr val="273239"/>
                </a:solidFill>
                <a:effectLst/>
              </a:rPr>
              <a:t>5. Factories and Repositories </a:t>
            </a:r>
          </a:p>
          <a:p>
            <a:pPr marL="342900" indent="-342900" algn="l">
              <a:buFont typeface="Arial" panose="020B0604020202020204" pitchFamily="34" charset="0"/>
              <a:buChar char="•"/>
            </a:pPr>
            <a:r>
              <a:rPr lang="en-US" b="0" i="0" dirty="0">
                <a:solidFill>
                  <a:srgbClr val="273239"/>
                </a:solidFill>
                <a:effectLst/>
              </a:rPr>
              <a:t>Factories and Repositories are used to handle aggregate. </a:t>
            </a:r>
          </a:p>
          <a:p>
            <a:pPr marL="342900" indent="-342900" algn="l">
              <a:buFont typeface="Arial" panose="020B0604020202020204" pitchFamily="34" charset="0"/>
              <a:buChar char="•"/>
            </a:pPr>
            <a:r>
              <a:rPr lang="en-US" b="0" i="0" dirty="0">
                <a:solidFill>
                  <a:srgbClr val="273239"/>
                </a:solidFill>
                <a:effectLst/>
              </a:rPr>
              <a:t>Factories help in managing beginning of lifecycle of aggregates whereas Repositories help in managing middle and end of lifecycle of an aggregate. </a:t>
            </a:r>
          </a:p>
          <a:p>
            <a:pPr marL="342900" indent="-342900" algn="l">
              <a:buFont typeface="Arial" panose="020B0604020202020204" pitchFamily="34" charset="0"/>
              <a:buChar char="•"/>
            </a:pPr>
            <a:r>
              <a:rPr lang="en-US" b="0" i="0" dirty="0">
                <a:solidFill>
                  <a:srgbClr val="273239"/>
                </a:solidFill>
                <a:effectLst/>
              </a:rPr>
              <a:t>Factories help in creating aggregates whereas Repositories help in persisting aggregates. </a:t>
            </a:r>
          </a:p>
          <a:p>
            <a:pPr marL="342900" indent="-342900" algn="l">
              <a:buFont typeface="Arial" panose="020B0604020202020204" pitchFamily="34" charset="0"/>
              <a:buChar char="•"/>
            </a:pPr>
            <a:r>
              <a:rPr lang="en-US" b="0" i="0" dirty="0">
                <a:solidFill>
                  <a:srgbClr val="273239"/>
                </a:solidFill>
                <a:effectLst/>
              </a:rPr>
              <a:t>We should always create a repository per aggregate root but not for all entities.</a:t>
            </a:r>
          </a:p>
          <a:p>
            <a:pPr algn="l"/>
            <a:endParaRPr lang="en-IN" dirty="0"/>
          </a:p>
        </p:txBody>
      </p:sp>
      <p:pic>
        <p:nvPicPr>
          <p:cNvPr id="4" name="Picture 3" descr="Logo&#10;&#10;Description automatically generated">
            <a:extLst>
              <a:ext uri="{FF2B5EF4-FFF2-40B4-BE49-F238E27FC236}">
                <a16:creationId xmlns:a16="http://schemas.microsoft.com/office/drawing/2014/main" xmlns=""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874706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EA26E34-C4DF-3B1D-9880-3D5EDEEF45D3}"/>
              </a:ext>
            </a:extLst>
          </p:cNvPr>
          <p:cNvSpPr>
            <a:spLocks noGrp="1"/>
          </p:cNvSpPr>
          <p:nvPr>
            <p:ph type="subTitle" idx="1"/>
          </p:nvPr>
        </p:nvSpPr>
        <p:spPr>
          <a:xfrm>
            <a:off x="591671" y="672353"/>
            <a:ext cx="10999694" cy="5800165"/>
          </a:xfrm>
        </p:spPr>
        <p:txBody>
          <a:bodyPr/>
          <a:lstStyle/>
          <a:p>
            <a:pPr marL="342900" indent="-342900" algn="l" fontAlgn="base">
              <a:buFont typeface="Wingdings" panose="05000000000000000000" pitchFamily="2" charset="2"/>
              <a:buChar char="Ø"/>
            </a:pPr>
            <a:r>
              <a:rPr lang="en-US" b="1" i="0" dirty="0">
                <a:solidFill>
                  <a:srgbClr val="273239"/>
                </a:solidFill>
                <a:effectLst/>
              </a:rPr>
              <a:t>Advantages of Domain-Driven Design :</a:t>
            </a:r>
            <a:endParaRPr lang="en-US" b="0" i="0" dirty="0">
              <a:solidFill>
                <a:srgbClr val="273239"/>
              </a:solidFill>
              <a:effectLst/>
            </a:endParaRPr>
          </a:p>
          <a:p>
            <a:pPr algn="l" fontAlgn="base">
              <a:buFont typeface="Arial" panose="020B0604020202020204" pitchFamily="34" charset="0"/>
              <a:buChar char="•"/>
            </a:pPr>
            <a:r>
              <a:rPr lang="en-US" b="0" i="0" dirty="0">
                <a:solidFill>
                  <a:srgbClr val="273239"/>
                </a:solidFill>
                <a:effectLst/>
              </a:rPr>
              <a:t>  It improves our craft.</a:t>
            </a:r>
          </a:p>
          <a:p>
            <a:pPr algn="l" fontAlgn="base">
              <a:buFont typeface="Arial" panose="020B0604020202020204" pitchFamily="34" charset="0"/>
              <a:buChar char="•"/>
            </a:pPr>
            <a:r>
              <a:rPr lang="en-US" b="0" i="0" dirty="0">
                <a:solidFill>
                  <a:srgbClr val="273239"/>
                </a:solidFill>
                <a:effectLst/>
              </a:rPr>
              <a:t>  It provides flexibility</a:t>
            </a:r>
          </a:p>
          <a:p>
            <a:pPr algn="l" fontAlgn="base">
              <a:buFont typeface="Arial" panose="020B0604020202020204" pitchFamily="34" charset="0"/>
              <a:buChar char="•"/>
            </a:pPr>
            <a:r>
              <a:rPr lang="en-US" b="0" i="0" dirty="0">
                <a:solidFill>
                  <a:srgbClr val="273239"/>
                </a:solidFill>
                <a:effectLst/>
              </a:rPr>
              <a:t>  It prefers domains over interface</a:t>
            </a:r>
          </a:p>
          <a:p>
            <a:pPr algn="l" fontAlgn="base">
              <a:buFont typeface="Arial" panose="020B0604020202020204" pitchFamily="34" charset="0"/>
              <a:buChar char="•"/>
            </a:pPr>
            <a:r>
              <a:rPr lang="en-US" b="0" i="0" dirty="0">
                <a:solidFill>
                  <a:srgbClr val="273239"/>
                </a:solidFill>
                <a:effectLst/>
              </a:rPr>
              <a:t>  It reduces communication gap between teams through Ubiquitous Language</a:t>
            </a:r>
          </a:p>
          <a:p>
            <a:pPr marL="342900" indent="-342900" algn="l" fontAlgn="base">
              <a:buFont typeface="Wingdings" panose="05000000000000000000" pitchFamily="2" charset="2"/>
              <a:buChar char="Ø"/>
            </a:pPr>
            <a:r>
              <a:rPr lang="en-US" b="1" i="0" dirty="0">
                <a:solidFill>
                  <a:srgbClr val="273239"/>
                </a:solidFill>
                <a:effectLst/>
              </a:rPr>
              <a:t>Disadvantages of Domain-Driven Design :</a:t>
            </a:r>
            <a:endParaRPr lang="en-US" b="0" i="0" dirty="0">
              <a:solidFill>
                <a:srgbClr val="273239"/>
              </a:solidFill>
              <a:effectLst/>
            </a:endParaRPr>
          </a:p>
          <a:p>
            <a:pPr algn="l" fontAlgn="base">
              <a:buFont typeface="Arial" panose="020B0604020202020204" pitchFamily="34" charset="0"/>
              <a:buChar char="•"/>
            </a:pPr>
            <a:r>
              <a:rPr lang="en-US" b="0" i="0" dirty="0">
                <a:solidFill>
                  <a:srgbClr val="273239"/>
                </a:solidFill>
                <a:effectLst/>
              </a:rPr>
              <a:t>  It requires a professional who has strong domain expertise</a:t>
            </a:r>
          </a:p>
          <a:p>
            <a:pPr algn="l" fontAlgn="base">
              <a:buFont typeface="Arial" panose="020B0604020202020204" pitchFamily="34" charset="0"/>
              <a:buChar char="•"/>
            </a:pPr>
            <a:r>
              <a:rPr lang="en-US" b="0" i="0" dirty="0">
                <a:solidFill>
                  <a:srgbClr val="273239"/>
                </a:solidFill>
                <a:effectLst/>
              </a:rPr>
              <a:t>  It encourages team to follow iterative practices</a:t>
            </a:r>
          </a:p>
          <a:p>
            <a:r>
              <a:rPr lang="en-US" sz="1800" b="0" i="0" dirty="0">
                <a:solidFill>
                  <a:srgbClr val="273239"/>
                </a:solidFill>
                <a:effectLst/>
                <a:latin typeface="urw-din"/>
              </a:rPr>
              <a:t/>
            </a:r>
            <a:br>
              <a:rPr lang="en-US" sz="1800" b="0" i="0" dirty="0">
                <a:solidFill>
                  <a:srgbClr val="273239"/>
                </a:solidFill>
                <a:effectLst/>
                <a:latin typeface="urw-din"/>
              </a:rPr>
            </a:br>
            <a:endParaRPr lang="en-IN" dirty="0"/>
          </a:p>
        </p:txBody>
      </p:sp>
      <p:pic>
        <p:nvPicPr>
          <p:cNvPr id="4" name="Picture 3" descr="Logo&#10;&#10;Description automatically generated">
            <a:extLst>
              <a:ext uri="{FF2B5EF4-FFF2-40B4-BE49-F238E27FC236}">
                <a16:creationId xmlns:a16="http://schemas.microsoft.com/office/drawing/2014/main" xmlns=""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185777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EA26E34-C4DF-3B1D-9880-3D5EDEEF45D3}"/>
              </a:ext>
            </a:extLst>
          </p:cNvPr>
          <p:cNvSpPr>
            <a:spLocks noGrp="1"/>
          </p:cNvSpPr>
          <p:nvPr>
            <p:ph type="subTitle" idx="1"/>
          </p:nvPr>
        </p:nvSpPr>
        <p:spPr>
          <a:xfrm>
            <a:off x="591671" y="170329"/>
            <a:ext cx="10999694" cy="6302189"/>
          </a:xfrm>
        </p:spPr>
        <p:txBody>
          <a:bodyPr/>
          <a:lstStyle/>
          <a:p>
            <a:pPr algn="l" fontAlgn="base"/>
            <a:endParaRPr lang="en-US" b="1" i="0" dirty="0">
              <a:solidFill>
                <a:srgbClr val="273239"/>
              </a:solidFill>
              <a:effectLst/>
              <a:latin typeface="urw-din"/>
            </a:endParaRPr>
          </a:p>
          <a:p>
            <a:pPr algn="l" fontAlgn="base"/>
            <a:r>
              <a:rPr lang="en-IN" sz="3600" b="1" dirty="0">
                <a:solidFill>
                  <a:schemeClr val="accent2"/>
                </a:solidFill>
              </a:rPr>
              <a:t>Event Driven Design (Theory)</a:t>
            </a:r>
            <a:endParaRPr lang="en-US" sz="3600" b="1" dirty="0">
              <a:solidFill>
                <a:schemeClr val="accent2"/>
              </a:solidFill>
            </a:endParaRPr>
          </a:p>
          <a:p>
            <a:pPr algn="l" fontAlgn="base"/>
            <a:endParaRPr lang="en-US" b="1" i="0" dirty="0">
              <a:solidFill>
                <a:srgbClr val="273239"/>
              </a:solidFill>
              <a:effectLst/>
            </a:endParaRPr>
          </a:p>
          <a:p>
            <a:pPr algn="l" fontAlgn="base"/>
            <a:r>
              <a:rPr lang="en-US" b="1" i="0" dirty="0">
                <a:solidFill>
                  <a:srgbClr val="273239"/>
                </a:solidFill>
                <a:effectLst/>
              </a:rPr>
              <a:t>Event-Driven Architecture (EDA) :</a:t>
            </a:r>
            <a:r>
              <a:rPr lang="en-US" b="0" i="0" dirty="0">
                <a:solidFill>
                  <a:srgbClr val="273239"/>
                </a:solidFill>
                <a:effectLst/>
                <a:latin typeface="urw-din"/>
              </a:rPr>
              <a:t/>
            </a:r>
            <a:br>
              <a:rPr lang="en-US" b="0" i="0" dirty="0">
                <a:solidFill>
                  <a:srgbClr val="273239"/>
                </a:solidFill>
                <a:effectLst/>
                <a:latin typeface="urw-din"/>
              </a:rPr>
            </a:br>
            <a:endParaRPr lang="en-US" b="0" i="0" dirty="0">
              <a:solidFill>
                <a:srgbClr val="273239"/>
              </a:solidFill>
              <a:effectLst/>
              <a:latin typeface="urw-din"/>
            </a:endParaRPr>
          </a:p>
          <a:p>
            <a:pPr marL="342900" indent="-342900" algn="l" fontAlgn="base">
              <a:buFont typeface="Arial" panose="020B0604020202020204" pitchFamily="34" charset="0"/>
              <a:buChar char="•"/>
            </a:pPr>
            <a:r>
              <a:rPr lang="en-US" b="0" i="0" dirty="0">
                <a:solidFill>
                  <a:srgbClr val="273239"/>
                </a:solidFill>
                <a:effectLst/>
              </a:rPr>
              <a:t>Event-Driven Architecture is a software development approach in which services (operations) of the software are triggered by events. </a:t>
            </a:r>
          </a:p>
          <a:p>
            <a:pPr marL="342900" indent="-342900" algn="l" fontAlgn="base">
              <a:buFont typeface="Arial" panose="020B0604020202020204" pitchFamily="34" charset="0"/>
              <a:buChar char="•"/>
            </a:pPr>
            <a:r>
              <a:rPr lang="en-US" b="0" i="0" dirty="0">
                <a:solidFill>
                  <a:srgbClr val="273239"/>
                </a:solidFill>
                <a:effectLst/>
              </a:rPr>
              <a:t>And that is why this approach is known as Event-Driven Architecture. </a:t>
            </a:r>
          </a:p>
          <a:p>
            <a:pPr marL="342900" indent="-342900" algn="l" fontAlgn="base">
              <a:buFont typeface="Arial" panose="020B0604020202020204" pitchFamily="34" charset="0"/>
              <a:buChar char="•"/>
            </a:pPr>
            <a:r>
              <a:rPr lang="en-US" b="0" i="0" dirty="0">
                <a:solidFill>
                  <a:srgbClr val="273239"/>
                </a:solidFill>
                <a:effectLst/>
              </a:rPr>
              <a:t>Well, then what does an event mean? When a user takes an action in the application built using the EDA approach, a state change happens and a reaction is generated that is called an event.  </a:t>
            </a:r>
          </a:p>
          <a:p>
            <a:pPr algn="l"/>
            <a:endParaRPr lang="en-IN" dirty="0"/>
          </a:p>
        </p:txBody>
      </p:sp>
      <p:pic>
        <p:nvPicPr>
          <p:cNvPr id="4" name="Picture 3" descr="Logo&#10;&#10;Description automatically generated">
            <a:extLst>
              <a:ext uri="{FF2B5EF4-FFF2-40B4-BE49-F238E27FC236}">
                <a16:creationId xmlns:a16="http://schemas.microsoft.com/office/drawing/2014/main" xmlns=""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221536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EA26E34-C4DF-3B1D-9880-3D5EDEEF45D3}"/>
              </a:ext>
            </a:extLst>
          </p:cNvPr>
          <p:cNvSpPr>
            <a:spLocks noGrp="1"/>
          </p:cNvSpPr>
          <p:nvPr>
            <p:ph type="subTitle" idx="1"/>
          </p:nvPr>
        </p:nvSpPr>
        <p:spPr>
          <a:xfrm>
            <a:off x="591671" y="815788"/>
            <a:ext cx="10999694" cy="5656730"/>
          </a:xfrm>
        </p:spPr>
        <p:txBody>
          <a:bodyPr/>
          <a:lstStyle/>
          <a:p>
            <a:pPr algn="l"/>
            <a:r>
              <a:rPr lang="en-US" b="1" dirty="0"/>
              <a:t>Types of events in EDD</a:t>
            </a:r>
          </a:p>
          <a:p>
            <a:pPr algn="l"/>
            <a:r>
              <a:rPr lang="en-US" b="1" i="0" dirty="0">
                <a:effectLst/>
              </a:rPr>
              <a:t>In Event Driven Design (EDD), events can be classified into two main types:</a:t>
            </a:r>
          </a:p>
          <a:p>
            <a:pPr algn="l">
              <a:buFont typeface="+mj-lt"/>
              <a:buAutoNum type="arabicPeriod"/>
            </a:pPr>
            <a:r>
              <a:rPr lang="en-US" b="1" i="0" dirty="0">
                <a:effectLst/>
              </a:rPr>
              <a:t>Internal events: </a:t>
            </a:r>
          </a:p>
          <a:p>
            <a:pPr marL="342900" indent="-342900" algn="l">
              <a:buFont typeface="Arial" panose="020B0604020202020204" pitchFamily="34" charset="0"/>
              <a:buChar char="•"/>
            </a:pPr>
            <a:r>
              <a:rPr lang="en-US" i="0" dirty="0">
                <a:effectLst/>
              </a:rPr>
              <a:t>These are events that are generated within the system, such as a system error, a timer expiration, or a state change in a component. </a:t>
            </a:r>
          </a:p>
          <a:p>
            <a:pPr marL="342900" indent="-342900" algn="l">
              <a:buFont typeface="Arial" panose="020B0604020202020204" pitchFamily="34" charset="0"/>
              <a:buChar char="•"/>
            </a:pPr>
            <a:r>
              <a:rPr lang="en-US" i="0" dirty="0">
                <a:effectLst/>
              </a:rPr>
              <a:t>Internal events are triggered by the system itself and are typically handled by event handlers or event-driven components within the system.</a:t>
            </a:r>
          </a:p>
          <a:p>
            <a:pPr algn="l"/>
            <a:r>
              <a:rPr lang="en-US" b="1" i="0" dirty="0">
                <a:effectLst/>
              </a:rPr>
              <a:t>2.External events: </a:t>
            </a:r>
          </a:p>
          <a:p>
            <a:pPr marL="342900" indent="-342900" algn="l">
              <a:buFont typeface="Arial" panose="020B0604020202020204" pitchFamily="34" charset="0"/>
              <a:buChar char="•"/>
            </a:pPr>
            <a:r>
              <a:rPr lang="en-US" i="0" dirty="0">
                <a:effectLst/>
              </a:rPr>
              <a:t>These are events that originate outside the system, such as user inputs, sensor readings, or data feeds from external sources. </a:t>
            </a:r>
          </a:p>
          <a:p>
            <a:pPr marL="342900" indent="-342900" algn="l">
              <a:buFont typeface="Arial" panose="020B0604020202020204" pitchFamily="34" charset="0"/>
              <a:buChar char="•"/>
            </a:pPr>
            <a:r>
              <a:rPr lang="en-US" i="0" dirty="0">
                <a:effectLst/>
              </a:rPr>
              <a:t>External events are typically captured by the system through event listeners or event subscriptions, and are then processed by event handlers or event-driven components within the system.</a:t>
            </a:r>
          </a:p>
        </p:txBody>
      </p:sp>
      <p:pic>
        <p:nvPicPr>
          <p:cNvPr id="4" name="Picture 3" descr="Logo&#10;&#10;Description automatically generated">
            <a:extLst>
              <a:ext uri="{FF2B5EF4-FFF2-40B4-BE49-F238E27FC236}">
                <a16:creationId xmlns:a16="http://schemas.microsoft.com/office/drawing/2014/main" xmlns=""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795267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EA26E34-C4DF-3B1D-9880-3D5EDEEF45D3}"/>
              </a:ext>
            </a:extLst>
          </p:cNvPr>
          <p:cNvSpPr>
            <a:spLocks noGrp="1"/>
          </p:cNvSpPr>
          <p:nvPr>
            <p:ph type="subTitle" idx="1"/>
          </p:nvPr>
        </p:nvSpPr>
        <p:spPr>
          <a:xfrm>
            <a:off x="591671" y="1120588"/>
            <a:ext cx="10999694" cy="5351930"/>
          </a:xfrm>
        </p:spPr>
        <p:txBody>
          <a:bodyPr/>
          <a:lstStyle/>
          <a:p>
            <a:pPr algn="l"/>
            <a:r>
              <a:rPr lang="en-US" b="1" i="0" dirty="0">
                <a:effectLst/>
              </a:rPr>
              <a:t>Events in EDD can also be classified based on their temporal characteristics:</a:t>
            </a:r>
          </a:p>
          <a:p>
            <a:pPr algn="l">
              <a:buFont typeface="+mj-lt"/>
              <a:buAutoNum type="arabicPeriod"/>
            </a:pPr>
            <a:r>
              <a:rPr lang="en-US" b="1" i="0" dirty="0">
                <a:effectLst/>
              </a:rPr>
              <a:t> Synchronous events: </a:t>
            </a:r>
          </a:p>
          <a:p>
            <a:pPr marL="342900" indent="-342900" algn="l">
              <a:buFont typeface="Arial" panose="020B0604020202020204" pitchFamily="34" charset="0"/>
              <a:buChar char="•"/>
            </a:pPr>
            <a:r>
              <a:rPr lang="en-US" b="0" i="0" dirty="0">
                <a:effectLst/>
              </a:rPr>
              <a:t>These are events that occur in real-time and are processed immediately by the system. </a:t>
            </a:r>
          </a:p>
          <a:p>
            <a:pPr marL="342900" indent="-342900" algn="l">
              <a:buFont typeface="Arial" panose="020B0604020202020204" pitchFamily="34" charset="0"/>
              <a:buChar char="•"/>
            </a:pPr>
            <a:r>
              <a:rPr lang="en-US" b="0" i="0" dirty="0">
                <a:effectLst/>
              </a:rPr>
              <a:t>Synchronous events typically require immediate attention and processing, and are often used in systems that require real-time processing, such as financial systems or trading platforms.</a:t>
            </a:r>
          </a:p>
          <a:p>
            <a:pPr algn="l"/>
            <a:r>
              <a:rPr lang="en-US" b="1" i="0" dirty="0">
                <a:effectLst/>
              </a:rPr>
              <a:t>2. Asynchronous events: </a:t>
            </a:r>
          </a:p>
          <a:p>
            <a:pPr marL="342900" indent="-342900" algn="l">
              <a:buFont typeface="Arial" panose="020B0604020202020204" pitchFamily="34" charset="0"/>
              <a:buChar char="•"/>
            </a:pPr>
            <a:r>
              <a:rPr lang="en-US" b="0" i="0" dirty="0">
                <a:effectLst/>
              </a:rPr>
              <a:t>These are events that occur over time and are processed when resources are available. </a:t>
            </a:r>
          </a:p>
          <a:p>
            <a:pPr marL="342900" indent="-342900" algn="l">
              <a:buFont typeface="Arial" panose="020B0604020202020204" pitchFamily="34" charset="0"/>
              <a:buChar char="•"/>
            </a:pPr>
            <a:r>
              <a:rPr lang="en-US" b="0" i="0" dirty="0">
                <a:effectLst/>
              </a:rPr>
              <a:t>Asynchronous events are often used in systems that require batch processing or periodic updates, such as data warehousing systems or reporting systems.</a:t>
            </a:r>
          </a:p>
          <a:p>
            <a:pPr algn="l"/>
            <a:endParaRPr lang="en-IN" dirty="0"/>
          </a:p>
        </p:txBody>
      </p:sp>
      <p:pic>
        <p:nvPicPr>
          <p:cNvPr id="4" name="Picture 3" descr="Logo&#10;&#10;Description automatically generated">
            <a:extLst>
              <a:ext uri="{FF2B5EF4-FFF2-40B4-BE49-F238E27FC236}">
                <a16:creationId xmlns:a16="http://schemas.microsoft.com/office/drawing/2014/main" xmlns=""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66933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27EC1C4-5F7A-4754-85EC-AEF34B1675D0}"/>
              </a:ext>
            </a:extLst>
          </p:cNvPr>
          <p:cNvSpPr>
            <a:spLocks noGrp="1"/>
          </p:cNvSpPr>
          <p:nvPr>
            <p:ph type="subTitle" idx="1"/>
          </p:nvPr>
        </p:nvSpPr>
        <p:spPr>
          <a:xfrm>
            <a:off x="717175" y="645459"/>
            <a:ext cx="10676965" cy="5836023"/>
          </a:xfrm>
        </p:spPr>
        <p:txBody>
          <a:bodyPr/>
          <a:lstStyle/>
          <a:p>
            <a:pPr marL="457200" indent="-457200" algn="l">
              <a:buFont typeface="Wingdings" panose="05000000000000000000" pitchFamily="2" charset="2"/>
              <a:buChar char="Ø"/>
            </a:pPr>
            <a:r>
              <a:rPr lang="en-IN" sz="2800" b="1" i="0" dirty="0">
                <a:effectLst/>
              </a:rPr>
              <a:t>Benefits of using EDD</a:t>
            </a:r>
          </a:p>
          <a:p>
            <a:pPr algn="l"/>
            <a:r>
              <a:rPr lang="en-US" sz="2800" b="1" i="0" dirty="0">
                <a:effectLst/>
              </a:rPr>
              <a:t>1. Scalability: </a:t>
            </a:r>
          </a:p>
          <a:p>
            <a:pPr marL="342900" indent="-342900" algn="l">
              <a:buFont typeface="Arial" panose="020B0604020202020204" pitchFamily="34" charset="0"/>
              <a:buChar char="•"/>
            </a:pPr>
            <a:r>
              <a:rPr lang="en-US" b="0" i="0" dirty="0">
                <a:effectLst/>
              </a:rPr>
              <a:t>EDD is a highly scalable approach to software design because it allows the system to respond to events rather than being driven by user requests. </a:t>
            </a:r>
          </a:p>
          <a:p>
            <a:pPr marL="342900" indent="-342900" algn="l">
              <a:buFont typeface="Arial" panose="020B0604020202020204" pitchFamily="34" charset="0"/>
              <a:buChar char="•"/>
            </a:pPr>
            <a:r>
              <a:rPr lang="en-US" b="0" i="0" dirty="0">
                <a:effectLst/>
              </a:rPr>
              <a:t>This means that the system can handle a large number of events simultaneously, enabling it to scale effectively to meet the needs of the business.</a:t>
            </a:r>
          </a:p>
          <a:p>
            <a:pPr algn="l"/>
            <a:r>
              <a:rPr lang="en-US" sz="2800" b="1" i="0" dirty="0">
                <a:effectLst/>
              </a:rPr>
              <a:t>2. Responsiveness: </a:t>
            </a:r>
          </a:p>
          <a:p>
            <a:pPr marL="342900" indent="-342900" algn="l">
              <a:buFont typeface="Arial" panose="020B0604020202020204" pitchFamily="34" charset="0"/>
              <a:buChar char="•"/>
            </a:pPr>
            <a:r>
              <a:rPr lang="en-US" b="0" i="0" dirty="0">
                <a:effectLst/>
              </a:rPr>
              <a:t>EDD enables developers to create software that responds quickly and effectively to events, enabling the system to adapt to changing conditions or requirements. </a:t>
            </a:r>
          </a:p>
          <a:p>
            <a:pPr marL="342900" indent="-342900" algn="l">
              <a:buFont typeface="Arial" panose="020B0604020202020204" pitchFamily="34" charset="0"/>
              <a:buChar char="•"/>
            </a:pPr>
            <a:r>
              <a:rPr lang="en-US" b="0" i="0" dirty="0">
                <a:effectLst/>
              </a:rPr>
              <a:t>This is particularly important in real-time processing systems, where delays or slow response times can have significant consequences.</a:t>
            </a:r>
          </a:p>
          <a:p>
            <a:pPr algn="l"/>
            <a:endParaRPr lang="en-IN" dirty="0"/>
          </a:p>
        </p:txBody>
      </p:sp>
      <p:pic>
        <p:nvPicPr>
          <p:cNvPr id="4" name="Picture 3" descr="Logo&#10;&#10;Description automatically generated">
            <a:extLst>
              <a:ext uri="{FF2B5EF4-FFF2-40B4-BE49-F238E27FC236}">
                <a16:creationId xmlns:a16="http://schemas.microsoft.com/office/drawing/2014/main" xmlns="" id="{165A4ECB-DBE9-A510-9E15-B9B06F79EF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556466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27EC1C4-5F7A-4754-85EC-AEF34B1675D0}"/>
              </a:ext>
            </a:extLst>
          </p:cNvPr>
          <p:cNvSpPr>
            <a:spLocks noGrp="1"/>
          </p:cNvSpPr>
          <p:nvPr>
            <p:ph type="subTitle" idx="1"/>
          </p:nvPr>
        </p:nvSpPr>
        <p:spPr>
          <a:xfrm>
            <a:off x="717175" y="645459"/>
            <a:ext cx="10676965" cy="5836023"/>
          </a:xfrm>
        </p:spPr>
        <p:txBody>
          <a:bodyPr/>
          <a:lstStyle/>
          <a:p>
            <a:pPr algn="l"/>
            <a:r>
              <a:rPr lang="en-US" sz="2800" b="1" dirty="0"/>
              <a:t>3.</a:t>
            </a:r>
            <a:r>
              <a:rPr lang="en-US" sz="2800" b="1" i="0" dirty="0">
                <a:effectLst/>
              </a:rPr>
              <a:t> Modularity: </a:t>
            </a:r>
          </a:p>
          <a:p>
            <a:pPr marL="342900" indent="-342900" algn="l">
              <a:buFont typeface="Arial" panose="020B0604020202020204" pitchFamily="34" charset="0"/>
              <a:buChar char="•"/>
            </a:pPr>
            <a:r>
              <a:rPr lang="en-US" b="0" i="0" dirty="0">
                <a:effectLst/>
              </a:rPr>
              <a:t>EDD enables developers to create modular, event-driven components that can be easily reused in different parts of the system. </a:t>
            </a:r>
          </a:p>
          <a:p>
            <a:pPr marL="342900" indent="-342900" algn="l">
              <a:buFont typeface="Arial" panose="020B0604020202020204" pitchFamily="34" charset="0"/>
              <a:buChar char="•"/>
            </a:pPr>
            <a:r>
              <a:rPr lang="en-US" b="0" i="0" dirty="0">
                <a:effectLst/>
              </a:rPr>
              <a:t>This makes it easier to develop and maintain complex systems, as components can be added or removed as needed without affecting other parts of the system.</a:t>
            </a:r>
          </a:p>
          <a:p>
            <a:pPr algn="l"/>
            <a:r>
              <a:rPr lang="en-US" sz="2800" b="1" i="0" dirty="0">
                <a:effectLst/>
              </a:rPr>
              <a:t>4. Flexibility: </a:t>
            </a:r>
          </a:p>
          <a:p>
            <a:pPr marL="342900" indent="-342900" algn="l">
              <a:buFont typeface="Arial" panose="020B0604020202020204" pitchFamily="34" charset="0"/>
              <a:buChar char="•"/>
            </a:pPr>
            <a:r>
              <a:rPr lang="en-US" b="0" i="0" dirty="0">
                <a:effectLst/>
              </a:rPr>
              <a:t>EDD allows developers to create systems that are flexible and adaptable, enabling them to respond to changes in the business or regulatory environment. </a:t>
            </a:r>
          </a:p>
          <a:p>
            <a:pPr marL="342900" indent="-342900" algn="l">
              <a:buFont typeface="Arial" panose="020B0604020202020204" pitchFamily="34" charset="0"/>
              <a:buChar char="•"/>
            </a:pPr>
            <a:r>
              <a:rPr lang="en-US" b="0" i="0" dirty="0">
                <a:effectLst/>
              </a:rPr>
              <a:t>This is particularly important in industries such as finance or healthcare, where regulations and requirements can change rapidly.</a:t>
            </a:r>
          </a:p>
          <a:p>
            <a:pPr algn="l"/>
            <a:endParaRPr lang="en-IN" dirty="0"/>
          </a:p>
        </p:txBody>
      </p:sp>
      <p:pic>
        <p:nvPicPr>
          <p:cNvPr id="4" name="Picture 3" descr="Logo&#10;&#10;Description automatically generated">
            <a:extLst>
              <a:ext uri="{FF2B5EF4-FFF2-40B4-BE49-F238E27FC236}">
                <a16:creationId xmlns:a16="http://schemas.microsoft.com/office/drawing/2014/main" xmlns="" id="{165A4ECB-DBE9-A510-9E15-B9B06F79EF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47740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27EC1C4-5F7A-4754-85EC-AEF34B1675D0}"/>
              </a:ext>
            </a:extLst>
          </p:cNvPr>
          <p:cNvSpPr>
            <a:spLocks noGrp="1"/>
          </p:cNvSpPr>
          <p:nvPr>
            <p:ph type="subTitle" idx="1"/>
          </p:nvPr>
        </p:nvSpPr>
        <p:spPr>
          <a:xfrm>
            <a:off x="717175" y="806824"/>
            <a:ext cx="10676965" cy="5674658"/>
          </a:xfrm>
        </p:spPr>
        <p:txBody>
          <a:bodyPr/>
          <a:lstStyle/>
          <a:p>
            <a:pPr algn="l"/>
            <a:r>
              <a:rPr lang="en-US" sz="2800" b="1" i="0" dirty="0">
                <a:effectLst/>
              </a:rPr>
              <a:t>5. Reduced coupling: </a:t>
            </a:r>
          </a:p>
          <a:p>
            <a:pPr marL="342900" indent="-342900" algn="l">
              <a:buFont typeface="Arial" panose="020B0604020202020204" pitchFamily="34" charset="0"/>
              <a:buChar char="•"/>
            </a:pPr>
            <a:r>
              <a:rPr lang="en-US" b="0" i="0" dirty="0">
                <a:effectLst/>
              </a:rPr>
              <a:t>EDD reduces the coupling between different parts of the system, making it easier to develop and maintain complex systems. </a:t>
            </a:r>
          </a:p>
          <a:p>
            <a:pPr marL="342900" indent="-342900" algn="l">
              <a:buFont typeface="Arial" panose="020B0604020202020204" pitchFamily="34" charset="0"/>
              <a:buChar char="•"/>
            </a:pPr>
            <a:r>
              <a:rPr lang="en-US" b="0" i="0" dirty="0">
                <a:effectLst/>
              </a:rPr>
              <a:t>This is because events provide a decoupling mechanism that allows components to communicate without knowing about each other's internal workings.</a:t>
            </a:r>
          </a:p>
          <a:p>
            <a:pPr algn="l"/>
            <a:endParaRPr lang="en-IN" dirty="0"/>
          </a:p>
        </p:txBody>
      </p:sp>
      <p:pic>
        <p:nvPicPr>
          <p:cNvPr id="4" name="Picture 3" descr="Logo&#10;&#10;Description automatically generated">
            <a:extLst>
              <a:ext uri="{FF2B5EF4-FFF2-40B4-BE49-F238E27FC236}">
                <a16:creationId xmlns:a16="http://schemas.microsoft.com/office/drawing/2014/main" xmlns="" id="{165A4ECB-DBE9-A510-9E15-B9B06F79EF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637732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EA26E34-C4DF-3B1D-9880-3D5EDEEF45D3}"/>
              </a:ext>
            </a:extLst>
          </p:cNvPr>
          <p:cNvSpPr>
            <a:spLocks noGrp="1"/>
          </p:cNvSpPr>
          <p:nvPr>
            <p:ph type="subTitle" idx="1"/>
          </p:nvPr>
        </p:nvSpPr>
        <p:spPr>
          <a:xfrm>
            <a:off x="591671" y="367553"/>
            <a:ext cx="10999694" cy="6104965"/>
          </a:xfrm>
        </p:spPr>
        <p:txBody>
          <a:bodyPr>
            <a:normAutofit/>
          </a:bodyPr>
          <a:lstStyle/>
          <a:p>
            <a:pPr algn="l"/>
            <a:r>
              <a:rPr lang="en-IN" sz="2800" b="1" dirty="0">
                <a:effectLst/>
              </a:rPr>
              <a:t>Domain-Driven Design (DDD)</a:t>
            </a:r>
          </a:p>
          <a:p>
            <a:pPr algn="l"/>
            <a:r>
              <a:rPr lang="en-US" sz="2600" b="1" dirty="0">
                <a:effectLst/>
              </a:rPr>
              <a:t>What is Domain ?</a:t>
            </a:r>
          </a:p>
          <a:p>
            <a:pPr marL="342900" indent="-342900" algn="l">
              <a:buFont typeface="Arial" panose="020B0604020202020204" pitchFamily="34" charset="0"/>
              <a:buChar char="•"/>
            </a:pPr>
            <a:r>
              <a:rPr lang="en-US" b="0" dirty="0">
                <a:effectLst/>
              </a:rPr>
              <a:t>The word Domain used in context of software development refers to business. </a:t>
            </a:r>
          </a:p>
          <a:p>
            <a:pPr marL="342900" indent="-342900" algn="l">
              <a:buFont typeface="Arial" panose="020B0604020202020204" pitchFamily="34" charset="0"/>
              <a:buChar char="•"/>
            </a:pPr>
            <a:r>
              <a:rPr lang="en-US" b="0" dirty="0">
                <a:effectLst/>
              </a:rPr>
              <a:t>In the process of application development, term domain logic or business logic is commonly used. </a:t>
            </a:r>
          </a:p>
          <a:p>
            <a:pPr marL="342900" indent="-342900" algn="l">
              <a:buFont typeface="Arial" panose="020B0604020202020204" pitchFamily="34" charset="0"/>
              <a:buChar char="•"/>
            </a:pPr>
            <a:r>
              <a:rPr lang="en-US" b="0" dirty="0">
                <a:effectLst/>
              </a:rPr>
              <a:t>Basically, business logic is area of knowledge around which application logic revolves. </a:t>
            </a:r>
          </a:p>
          <a:p>
            <a:pPr marL="342900" indent="-342900" algn="l">
              <a:buFont typeface="Arial" panose="020B0604020202020204" pitchFamily="34" charset="0"/>
              <a:buChar char="•"/>
            </a:pPr>
            <a:r>
              <a:rPr lang="en-US" b="0" dirty="0">
                <a:effectLst/>
              </a:rPr>
              <a:t>The business logic of an application is a set of rules and guidelines that explain how business object should interact with each other to process modeled data.</a:t>
            </a:r>
          </a:p>
        </p:txBody>
      </p:sp>
      <p:pic>
        <p:nvPicPr>
          <p:cNvPr id="4" name="Picture 3" descr="Logo&#10;&#10;Description automatically generated">
            <a:extLst>
              <a:ext uri="{FF2B5EF4-FFF2-40B4-BE49-F238E27FC236}">
                <a16:creationId xmlns:a16="http://schemas.microsoft.com/office/drawing/2014/main" xmlns=""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663298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EA26E34-C4DF-3B1D-9880-3D5EDEEF45D3}"/>
              </a:ext>
            </a:extLst>
          </p:cNvPr>
          <p:cNvSpPr>
            <a:spLocks noGrp="1"/>
          </p:cNvSpPr>
          <p:nvPr>
            <p:ph type="subTitle" idx="1"/>
          </p:nvPr>
        </p:nvSpPr>
        <p:spPr>
          <a:xfrm>
            <a:off x="591671" y="699247"/>
            <a:ext cx="10999694" cy="5773271"/>
          </a:xfrm>
        </p:spPr>
        <p:txBody>
          <a:bodyPr/>
          <a:lstStyle/>
          <a:p>
            <a:pPr algn="l" fontAlgn="base"/>
            <a:r>
              <a:rPr lang="en-US" b="1" i="0" dirty="0">
                <a:solidFill>
                  <a:srgbClr val="273239"/>
                </a:solidFill>
                <a:effectLst/>
              </a:rPr>
              <a:t>Here are some examples,</a:t>
            </a:r>
          </a:p>
          <a:p>
            <a:pPr algn="l" fontAlgn="base">
              <a:buFont typeface="Arial" panose="020B0604020202020204" pitchFamily="34" charset="0"/>
              <a:buChar char="•"/>
            </a:pPr>
            <a:r>
              <a:rPr lang="en-US" b="0" i="0" dirty="0">
                <a:solidFill>
                  <a:srgbClr val="273239"/>
                </a:solidFill>
                <a:effectLst/>
              </a:rPr>
              <a:t>A new user fills the form and clicks the signup button then an account is created, which is an event.</a:t>
            </a:r>
          </a:p>
          <a:p>
            <a:pPr algn="l" fontAlgn="base">
              <a:buFont typeface="Arial" panose="020B0604020202020204" pitchFamily="34" charset="0"/>
              <a:buChar char="•"/>
            </a:pPr>
            <a:r>
              <a:rPr lang="en-US" b="0" i="0" dirty="0">
                <a:solidFill>
                  <a:srgbClr val="273239"/>
                </a:solidFill>
                <a:effectLst/>
              </a:rPr>
              <a:t>You click the subscribe button on a YouTube channel and you become their subscriber. This subscription is an event.</a:t>
            </a:r>
          </a:p>
          <a:p>
            <a:pPr algn="l" fontAlgn="base">
              <a:buFont typeface="Arial" panose="020B0604020202020204" pitchFamily="34" charset="0"/>
              <a:buChar char="•"/>
            </a:pPr>
            <a:r>
              <a:rPr lang="en-US" b="0" i="0" dirty="0">
                <a:solidFill>
                  <a:srgbClr val="273239"/>
                </a:solidFill>
                <a:effectLst/>
              </a:rPr>
              <a:t>You press the send button after typing a message and a sending process is an event.</a:t>
            </a:r>
          </a:p>
          <a:p>
            <a:pPr algn="l"/>
            <a:endParaRPr lang="en-IN" dirty="0"/>
          </a:p>
        </p:txBody>
      </p:sp>
      <p:pic>
        <p:nvPicPr>
          <p:cNvPr id="4" name="Picture 3" descr="Logo&#10;&#10;Description automatically generated">
            <a:extLst>
              <a:ext uri="{FF2B5EF4-FFF2-40B4-BE49-F238E27FC236}">
                <a16:creationId xmlns:a16="http://schemas.microsoft.com/office/drawing/2014/main" xmlns=""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4068281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EA26E34-C4DF-3B1D-9880-3D5EDEEF45D3}"/>
              </a:ext>
            </a:extLst>
          </p:cNvPr>
          <p:cNvSpPr>
            <a:spLocks noGrp="1"/>
          </p:cNvSpPr>
          <p:nvPr>
            <p:ph type="subTitle" idx="1"/>
          </p:nvPr>
        </p:nvSpPr>
        <p:spPr>
          <a:xfrm>
            <a:off x="591671" y="484094"/>
            <a:ext cx="10999694" cy="5988424"/>
          </a:xfrm>
        </p:spPr>
        <p:txBody>
          <a:bodyPr/>
          <a:lstStyle/>
          <a:p>
            <a:pPr algn="l"/>
            <a:r>
              <a:rPr lang="en-US" b="1" i="0" dirty="0">
                <a:solidFill>
                  <a:srgbClr val="273239"/>
                </a:solidFill>
                <a:effectLst/>
              </a:rPr>
              <a:t>Components of EDA :</a:t>
            </a:r>
            <a:r>
              <a:rPr lang="en-US" dirty="0"/>
              <a:t/>
            </a:r>
            <a:br>
              <a:rPr lang="en-US" dirty="0"/>
            </a:br>
            <a:r>
              <a:rPr lang="en-US" b="0" i="0" dirty="0">
                <a:solidFill>
                  <a:srgbClr val="273239"/>
                </a:solidFill>
                <a:effectLst/>
              </a:rPr>
              <a:t>EDA has 4 components as below.</a:t>
            </a:r>
          </a:p>
          <a:p>
            <a:pPr algn="l" fontAlgn="base"/>
            <a:r>
              <a:rPr lang="en-US" b="1" dirty="0">
                <a:solidFill>
                  <a:srgbClr val="273239"/>
                </a:solidFill>
              </a:rPr>
              <a:t>1. </a:t>
            </a:r>
            <a:r>
              <a:rPr lang="en-US" b="1" i="0" dirty="0">
                <a:solidFill>
                  <a:srgbClr val="273239"/>
                </a:solidFill>
                <a:effectLst/>
              </a:rPr>
              <a:t>Event </a:t>
            </a:r>
          </a:p>
          <a:p>
            <a:pPr marL="342900" indent="-342900" algn="l" fontAlgn="base">
              <a:buFont typeface="Arial" panose="020B0604020202020204" pitchFamily="34" charset="0"/>
              <a:buChar char="•"/>
            </a:pPr>
            <a:r>
              <a:rPr lang="en-US" b="0" i="0" dirty="0">
                <a:solidFill>
                  <a:srgbClr val="273239"/>
                </a:solidFill>
                <a:effectLst/>
              </a:rPr>
              <a:t>A state change happened by a user’s action.</a:t>
            </a:r>
          </a:p>
          <a:p>
            <a:pPr algn="l" fontAlgn="base"/>
            <a:r>
              <a:rPr lang="en-US" b="1" dirty="0">
                <a:solidFill>
                  <a:srgbClr val="273239"/>
                </a:solidFill>
              </a:rPr>
              <a:t>2. </a:t>
            </a:r>
            <a:r>
              <a:rPr lang="en-US" b="1" i="0" dirty="0">
                <a:solidFill>
                  <a:srgbClr val="273239"/>
                </a:solidFill>
                <a:effectLst/>
              </a:rPr>
              <a:t>Service/event handler</a:t>
            </a:r>
          </a:p>
          <a:p>
            <a:pPr marL="342900" indent="-342900" algn="l" fontAlgn="base">
              <a:buFont typeface="Arial" panose="020B0604020202020204" pitchFamily="34" charset="0"/>
              <a:buChar char="•"/>
            </a:pPr>
            <a:r>
              <a:rPr lang="en-US" b="1" i="0" dirty="0">
                <a:solidFill>
                  <a:srgbClr val="273239"/>
                </a:solidFill>
                <a:effectLst/>
              </a:rPr>
              <a:t> </a:t>
            </a:r>
            <a:r>
              <a:rPr lang="en-US" b="0" i="0" dirty="0">
                <a:solidFill>
                  <a:srgbClr val="273239"/>
                </a:solidFill>
                <a:effectLst/>
              </a:rPr>
              <a:t>Services typically react to the events, and reaction can be a process or a generation of events </a:t>
            </a:r>
            <a:r>
              <a:rPr lang="en-US" b="0" i="0" dirty="0" smtClean="0">
                <a:solidFill>
                  <a:srgbClr val="273239"/>
                </a:solidFill>
                <a:effectLst/>
              </a:rPr>
              <a:t>accordingly.4</a:t>
            </a:r>
            <a:endParaRPr lang="en-US" b="0" i="0" dirty="0">
              <a:solidFill>
                <a:srgbClr val="273239"/>
              </a:solidFill>
              <a:effectLst/>
            </a:endParaRPr>
          </a:p>
          <a:p>
            <a:pPr algn="l" fontAlgn="base"/>
            <a:r>
              <a:rPr lang="en-US" b="1" dirty="0">
                <a:solidFill>
                  <a:srgbClr val="273239"/>
                </a:solidFill>
              </a:rPr>
              <a:t>3. </a:t>
            </a:r>
            <a:r>
              <a:rPr lang="en-US" b="1" i="0" dirty="0">
                <a:solidFill>
                  <a:srgbClr val="273239"/>
                </a:solidFill>
                <a:effectLst/>
              </a:rPr>
              <a:t>Event Loop </a:t>
            </a:r>
          </a:p>
          <a:p>
            <a:pPr marL="342900" indent="-342900" algn="l" fontAlgn="base">
              <a:buFont typeface="Arial" panose="020B0604020202020204" pitchFamily="34" charset="0"/>
              <a:buChar char="•"/>
            </a:pPr>
            <a:r>
              <a:rPr lang="en-US" b="0" i="0" dirty="0">
                <a:solidFill>
                  <a:srgbClr val="273239"/>
                </a:solidFill>
                <a:effectLst/>
              </a:rPr>
              <a:t>The event loop handles and ensures the smooth flow of interactions between events and services.</a:t>
            </a:r>
          </a:p>
          <a:p>
            <a:pPr algn="l" fontAlgn="base"/>
            <a:r>
              <a:rPr lang="en-US" b="1" i="0" dirty="0">
                <a:solidFill>
                  <a:srgbClr val="273239"/>
                </a:solidFill>
                <a:effectLst/>
              </a:rPr>
              <a:t>4. Event Flow Layers </a:t>
            </a:r>
            <a:endParaRPr lang="en-US" dirty="0">
              <a:solidFill>
                <a:srgbClr val="273239"/>
              </a:solidFill>
            </a:endParaRPr>
          </a:p>
          <a:p>
            <a:pPr marL="342900" indent="-342900" algn="l" fontAlgn="base">
              <a:buFont typeface="Arial" panose="020B0604020202020204" pitchFamily="34" charset="0"/>
              <a:buChar char="•"/>
            </a:pPr>
            <a:r>
              <a:rPr lang="en-US" b="0" i="0" dirty="0">
                <a:solidFill>
                  <a:srgbClr val="273239"/>
                </a:solidFill>
                <a:effectLst/>
              </a:rPr>
              <a:t>Event flow layers are classified into three. They are, Event producer, event consumer. event channel/router.</a:t>
            </a:r>
          </a:p>
        </p:txBody>
      </p:sp>
      <p:pic>
        <p:nvPicPr>
          <p:cNvPr id="4" name="Picture 3" descr="Logo&#10;&#10;Description automatically generated">
            <a:extLst>
              <a:ext uri="{FF2B5EF4-FFF2-40B4-BE49-F238E27FC236}">
                <a16:creationId xmlns:a16="http://schemas.microsoft.com/office/drawing/2014/main" xmlns=""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384739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EA26E34-C4DF-3B1D-9880-3D5EDEEF45D3}"/>
              </a:ext>
            </a:extLst>
          </p:cNvPr>
          <p:cNvSpPr>
            <a:spLocks noGrp="1"/>
          </p:cNvSpPr>
          <p:nvPr>
            <p:ph type="subTitle" idx="1"/>
          </p:nvPr>
        </p:nvSpPr>
        <p:spPr>
          <a:xfrm>
            <a:off x="591671" y="582206"/>
            <a:ext cx="10999694" cy="5890312"/>
          </a:xfrm>
        </p:spPr>
        <p:txBody>
          <a:bodyPr>
            <a:normAutofit/>
          </a:bodyPr>
          <a:lstStyle/>
          <a:p>
            <a:pPr algn="l" fontAlgn="base"/>
            <a:r>
              <a:rPr lang="en-US" b="1" i="0" dirty="0">
                <a:solidFill>
                  <a:srgbClr val="273239"/>
                </a:solidFill>
                <a:effectLst/>
              </a:rPr>
              <a:t>How does EDA work ? </a:t>
            </a:r>
          </a:p>
          <a:p>
            <a:pPr marL="342900" indent="-342900" algn="l" fontAlgn="base">
              <a:buFont typeface="Arial" panose="020B0604020202020204" pitchFamily="34" charset="0"/>
              <a:buChar char="•"/>
            </a:pPr>
            <a:r>
              <a:rPr lang="en-US" b="0" i="0" dirty="0">
                <a:solidFill>
                  <a:srgbClr val="273239"/>
                </a:solidFill>
                <a:effectLst/>
              </a:rPr>
              <a:t>When an event producer detects a state change, it produces an event and represents event as a message. </a:t>
            </a:r>
          </a:p>
          <a:p>
            <a:pPr marL="342900" indent="-342900" algn="l" fontAlgn="base">
              <a:buFont typeface="Arial" panose="020B0604020202020204" pitchFamily="34" charset="0"/>
              <a:buChar char="•"/>
            </a:pPr>
            <a:r>
              <a:rPr lang="en-US" b="0" i="0" dirty="0">
                <a:solidFill>
                  <a:srgbClr val="273239"/>
                </a:solidFill>
                <a:effectLst/>
              </a:rPr>
              <a:t>In this stage, producer doesn’t know the event consumer. </a:t>
            </a:r>
          </a:p>
          <a:p>
            <a:pPr marL="342900" indent="-342900" algn="l" fontAlgn="base">
              <a:buFont typeface="Arial" panose="020B0604020202020204" pitchFamily="34" charset="0"/>
              <a:buChar char="•"/>
            </a:pPr>
            <a:r>
              <a:rPr lang="en-US" b="0" i="0" dirty="0">
                <a:solidFill>
                  <a:srgbClr val="273239"/>
                </a:solidFill>
                <a:effectLst/>
              </a:rPr>
              <a:t>It just sends the event to the router. </a:t>
            </a:r>
          </a:p>
          <a:p>
            <a:pPr marL="342900" indent="-342900" algn="l" fontAlgn="base">
              <a:buFont typeface="Arial" panose="020B0604020202020204" pitchFamily="34" charset="0"/>
              <a:buChar char="•"/>
            </a:pPr>
            <a:r>
              <a:rPr lang="en-US" b="0" i="0" dirty="0">
                <a:solidFill>
                  <a:srgbClr val="273239"/>
                </a:solidFill>
                <a:effectLst/>
              </a:rPr>
              <a:t>The router then processes event and performs required response to the event. </a:t>
            </a:r>
          </a:p>
          <a:p>
            <a:pPr marL="342900" indent="-342900" algn="l" fontAlgn="base">
              <a:buFont typeface="Arial" panose="020B0604020202020204" pitchFamily="34" charset="0"/>
              <a:buChar char="•"/>
            </a:pPr>
            <a:r>
              <a:rPr lang="en-US" b="0" i="0" dirty="0">
                <a:solidFill>
                  <a:srgbClr val="273239"/>
                </a:solidFill>
                <a:effectLst/>
              </a:rPr>
              <a:t>After that, router informs event consumer and sends the event to the consumer. </a:t>
            </a:r>
          </a:p>
          <a:p>
            <a:pPr marL="342900" indent="-342900" algn="l" fontAlgn="base">
              <a:buFont typeface="Arial" panose="020B0604020202020204" pitchFamily="34" charset="0"/>
              <a:buChar char="•"/>
            </a:pPr>
            <a:r>
              <a:rPr lang="en-US" b="0" i="0" dirty="0">
                <a:solidFill>
                  <a:srgbClr val="273239"/>
                </a:solidFill>
                <a:effectLst/>
              </a:rPr>
              <a:t>The output of the event is result of event consumption.  </a:t>
            </a:r>
          </a:p>
          <a:p>
            <a:pPr marL="342900" indent="-342900" algn="l" fontAlgn="base">
              <a:buFont typeface="Arial" panose="020B0604020202020204" pitchFamily="34" charset="0"/>
              <a:buChar char="•"/>
            </a:pPr>
            <a:r>
              <a:rPr lang="en-US" b="0" i="0" dirty="0">
                <a:solidFill>
                  <a:srgbClr val="273239"/>
                </a:solidFill>
                <a:effectLst/>
              </a:rPr>
              <a:t>Here, the layers are loosely connected. </a:t>
            </a:r>
          </a:p>
          <a:p>
            <a:pPr marL="342900" indent="-342900" algn="l" fontAlgn="base">
              <a:buFont typeface="Arial" panose="020B0604020202020204" pitchFamily="34" charset="0"/>
              <a:buChar char="•"/>
            </a:pPr>
            <a:r>
              <a:rPr lang="en-US" b="0" i="0" dirty="0">
                <a:solidFill>
                  <a:srgbClr val="273239"/>
                </a:solidFill>
                <a:effectLst/>
              </a:rPr>
              <a:t>So the event sender doesn’t have to know the event consumer. </a:t>
            </a:r>
          </a:p>
          <a:p>
            <a:pPr marL="342900" indent="-342900" algn="l" fontAlgn="base">
              <a:buFont typeface="Arial" panose="020B0604020202020204" pitchFamily="34" charset="0"/>
              <a:buChar char="•"/>
            </a:pPr>
            <a:r>
              <a:rPr lang="en-US" b="0" i="0" dirty="0">
                <a:solidFill>
                  <a:srgbClr val="273239"/>
                </a:solidFill>
                <a:effectLst/>
              </a:rPr>
              <a:t>And also the consumer doesn’t have to know the producer of events. </a:t>
            </a:r>
          </a:p>
          <a:p>
            <a:pPr marL="342900" indent="-342900" algn="l" fontAlgn="base">
              <a:buFont typeface="Arial" panose="020B0604020202020204" pitchFamily="34" charset="0"/>
              <a:buChar char="•"/>
            </a:pPr>
            <a:r>
              <a:rPr lang="en-US" b="0" i="0" dirty="0">
                <a:solidFill>
                  <a:srgbClr val="273239"/>
                </a:solidFill>
                <a:effectLst/>
              </a:rPr>
              <a:t>This arrangement leads to interoperability.</a:t>
            </a:r>
          </a:p>
          <a:p>
            <a:pPr algn="l"/>
            <a:endParaRPr lang="en-IN" dirty="0"/>
          </a:p>
        </p:txBody>
      </p:sp>
      <p:pic>
        <p:nvPicPr>
          <p:cNvPr id="4" name="Picture 3" descr="Logo&#10;&#10;Description automatically generated">
            <a:extLst>
              <a:ext uri="{FF2B5EF4-FFF2-40B4-BE49-F238E27FC236}">
                <a16:creationId xmlns:a16="http://schemas.microsoft.com/office/drawing/2014/main" xmlns=""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541207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EA26E34-C4DF-3B1D-9880-3D5EDEEF45D3}"/>
              </a:ext>
            </a:extLst>
          </p:cNvPr>
          <p:cNvSpPr>
            <a:spLocks noGrp="1"/>
          </p:cNvSpPr>
          <p:nvPr>
            <p:ph type="subTitle" idx="1"/>
          </p:nvPr>
        </p:nvSpPr>
        <p:spPr>
          <a:xfrm>
            <a:off x="591671" y="788894"/>
            <a:ext cx="10999694" cy="5683624"/>
          </a:xfrm>
        </p:spPr>
        <p:txBody>
          <a:bodyPr/>
          <a:lstStyle/>
          <a:p>
            <a:pPr marL="342900" indent="-342900" algn="l" fontAlgn="base">
              <a:buFont typeface="Wingdings" panose="05000000000000000000" pitchFamily="2" charset="2"/>
              <a:buChar char="Ø"/>
            </a:pPr>
            <a:r>
              <a:rPr lang="en-US" b="1" i="0" dirty="0">
                <a:solidFill>
                  <a:srgbClr val="273239"/>
                </a:solidFill>
                <a:effectLst/>
              </a:rPr>
              <a:t>Benefits of Event-Driven Architecture :</a:t>
            </a:r>
            <a:endParaRPr lang="en-US" b="0" i="0" dirty="0">
              <a:solidFill>
                <a:srgbClr val="273239"/>
              </a:solidFill>
              <a:effectLst/>
            </a:endParaRPr>
          </a:p>
          <a:p>
            <a:pPr algn="l" fontAlgn="base"/>
            <a:r>
              <a:rPr lang="en-US" b="1" i="0" dirty="0">
                <a:solidFill>
                  <a:srgbClr val="273239"/>
                </a:solidFill>
                <a:effectLst/>
              </a:rPr>
              <a:t>1. Scalability </a:t>
            </a:r>
          </a:p>
          <a:p>
            <a:pPr marL="342900" indent="-342900" algn="l" fontAlgn="base">
              <a:buFont typeface="Arial" panose="020B0604020202020204" pitchFamily="34" charset="0"/>
              <a:buChar char="•"/>
            </a:pPr>
            <a:r>
              <a:rPr lang="en-US" b="0" i="0" dirty="0">
                <a:solidFill>
                  <a:srgbClr val="273239"/>
                </a:solidFill>
                <a:effectLst/>
              </a:rPr>
              <a:t>The flexibility of an application developed in this approach enables scaling up and down based on the needs. </a:t>
            </a:r>
          </a:p>
          <a:p>
            <a:pPr marL="342900" indent="-342900" algn="l" fontAlgn="base">
              <a:buFont typeface="Arial" panose="020B0604020202020204" pitchFamily="34" charset="0"/>
              <a:buChar char="•"/>
            </a:pPr>
            <a:r>
              <a:rPr lang="en-US" b="0" i="0" dirty="0">
                <a:solidFill>
                  <a:srgbClr val="273239"/>
                </a:solidFill>
                <a:effectLst/>
              </a:rPr>
              <a:t>It can also handle an enormous amount of data needed for analytics.</a:t>
            </a:r>
          </a:p>
          <a:p>
            <a:pPr algn="l" fontAlgn="base"/>
            <a:r>
              <a:rPr lang="en-US" b="1" i="0" dirty="0">
                <a:solidFill>
                  <a:srgbClr val="273239"/>
                </a:solidFill>
                <a:effectLst/>
              </a:rPr>
              <a:t>2. Interoperability </a:t>
            </a:r>
            <a:endParaRPr lang="en-US" dirty="0">
              <a:solidFill>
                <a:srgbClr val="273239"/>
              </a:solidFill>
            </a:endParaRPr>
          </a:p>
          <a:p>
            <a:pPr marL="342900" indent="-342900" algn="l" fontAlgn="base">
              <a:buFont typeface="Arial" panose="020B0604020202020204" pitchFamily="34" charset="0"/>
              <a:buChar char="•"/>
            </a:pPr>
            <a:r>
              <a:rPr lang="en-US" b="0" i="0" dirty="0">
                <a:solidFill>
                  <a:srgbClr val="273239"/>
                </a:solidFill>
                <a:effectLst/>
              </a:rPr>
              <a:t>The loosely coupled layers/services of EDA enables instant access to big and varied volumes of data. </a:t>
            </a:r>
          </a:p>
          <a:p>
            <a:pPr marL="342900" indent="-342900" algn="l" fontAlgn="base">
              <a:buFont typeface="Arial" panose="020B0604020202020204" pitchFamily="34" charset="0"/>
              <a:buChar char="•"/>
            </a:pPr>
            <a:r>
              <a:rPr lang="en-US" b="0" i="0" dirty="0">
                <a:solidFill>
                  <a:srgbClr val="273239"/>
                </a:solidFill>
                <a:effectLst/>
              </a:rPr>
              <a:t>And when the producer sends an event for consumer even if the consumer is down, the event persists on router and then consumer can consume event. </a:t>
            </a:r>
          </a:p>
          <a:p>
            <a:pPr marL="342900" indent="-342900" algn="l" fontAlgn="base">
              <a:buFont typeface="Arial" panose="020B0604020202020204" pitchFamily="34" charset="0"/>
              <a:buChar char="•"/>
            </a:pPr>
            <a:r>
              <a:rPr lang="en-US" b="0" i="0" dirty="0">
                <a:solidFill>
                  <a:srgbClr val="273239"/>
                </a:solidFill>
                <a:effectLst/>
              </a:rPr>
              <a:t>It enhances flexibility and robustness of the application.</a:t>
            </a:r>
          </a:p>
        </p:txBody>
      </p:sp>
      <p:pic>
        <p:nvPicPr>
          <p:cNvPr id="4" name="Picture 3" descr="Logo&#10;&#10;Description automatically generated">
            <a:extLst>
              <a:ext uri="{FF2B5EF4-FFF2-40B4-BE49-F238E27FC236}">
                <a16:creationId xmlns:a16="http://schemas.microsoft.com/office/drawing/2014/main" xmlns=""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979553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EA26E34-C4DF-3B1D-9880-3D5EDEEF45D3}"/>
              </a:ext>
            </a:extLst>
          </p:cNvPr>
          <p:cNvSpPr>
            <a:spLocks noGrp="1"/>
          </p:cNvSpPr>
          <p:nvPr>
            <p:ph type="subTitle" idx="1"/>
          </p:nvPr>
        </p:nvSpPr>
        <p:spPr>
          <a:xfrm>
            <a:off x="591671" y="1192306"/>
            <a:ext cx="10999694" cy="5280212"/>
          </a:xfrm>
        </p:spPr>
        <p:txBody>
          <a:bodyPr/>
          <a:lstStyle/>
          <a:p>
            <a:pPr algn="l" fontAlgn="base"/>
            <a:r>
              <a:rPr lang="en-US" b="1" i="0" dirty="0">
                <a:solidFill>
                  <a:srgbClr val="273239"/>
                </a:solidFill>
                <a:effectLst/>
              </a:rPr>
              <a:t>3.  Cut down operational costs </a:t>
            </a:r>
            <a:endParaRPr lang="en-US" dirty="0">
              <a:solidFill>
                <a:srgbClr val="273239"/>
              </a:solidFill>
            </a:endParaRPr>
          </a:p>
          <a:p>
            <a:pPr marL="342900" indent="-342900" algn="l" fontAlgn="base">
              <a:buFont typeface="Arial" panose="020B0604020202020204" pitchFamily="34" charset="0"/>
              <a:buChar char="•"/>
            </a:pPr>
            <a:r>
              <a:rPr lang="en-US" b="0" i="0" dirty="0">
                <a:solidFill>
                  <a:srgbClr val="273239"/>
                </a:solidFill>
                <a:effectLst/>
              </a:rPr>
              <a:t>In Event-Driven Architecture, everything happens in response to an event. </a:t>
            </a:r>
          </a:p>
          <a:p>
            <a:pPr marL="342900" indent="-342900" algn="l" fontAlgn="base">
              <a:buFont typeface="Arial" panose="020B0604020202020204" pitchFamily="34" charset="0"/>
              <a:buChar char="•"/>
            </a:pPr>
            <a:r>
              <a:rPr lang="en-US" b="0" i="0" dirty="0">
                <a:solidFill>
                  <a:srgbClr val="273239"/>
                </a:solidFill>
                <a:effectLst/>
              </a:rPr>
              <a:t>So the network bandwidth consumption, CPU utilization, and encryptions are comparatively lower than traditional architecture – Request Driven model.</a:t>
            </a:r>
          </a:p>
          <a:p>
            <a:pPr algn="l" fontAlgn="base"/>
            <a:r>
              <a:rPr lang="en-US" b="1" i="0" dirty="0">
                <a:solidFill>
                  <a:srgbClr val="273239"/>
                </a:solidFill>
                <a:effectLst/>
              </a:rPr>
              <a:t>4. Auditing is made easier </a:t>
            </a:r>
            <a:endParaRPr lang="en-US" dirty="0">
              <a:solidFill>
                <a:srgbClr val="273239"/>
              </a:solidFill>
            </a:endParaRPr>
          </a:p>
          <a:p>
            <a:pPr marL="342900" indent="-342900" algn="l" fontAlgn="base">
              <a:buFont typeface="Arial" panose="020B0604020202020204" pitchFamily="34" charset="0"/>
              <a:buChar char="•"/>
            </a:pPr>
            <a:r>
              <a:rPr lang="en-US" b="0" i="0" dirty="0">
                <a:solidFill>
                  <a:srgbClr val="273239"/>
                </a:solidFill>
                <a:effectLst/>
              </a:rPr>
              <a:t>The event channel or router is an intermediate that audits application and defines guidelines. </a:t>
            </a:r>
          </a:p>
          <a:p>
            <a:pPr marL="342900" indent="-342900" algn="l" fontAlgn="base">
              <a:buFont typeface="Arial" panose="020B0604020202020204" pitchFamily="34" charset="0"/>
              <a:buChar char="•"/>
            </a:pPr>
            <a:r>
              <a:rPr lang="en-US" b="0" i="0" dirty="0">
                <a:solidFill>
                  <a:srgbClr val="273239"/>
                </a:solidFill>
                <a:effectLst/>
              </a:rPr>
              <a:t>These guidelines can set data access control and encrypt events on both the producer and consumer layers.</a:t>
            </a:r>
          </a:p>
          <a:p>
            <a:pPr algn="l"/>
            <a:endParaRPr lang="en-IN" dirty="0"/>
          </a:p>
        </p:txBody>
      </p:sp>
      <p:pic>
        <p:nvPicPr>
          <p:cNvPr id="4" name="Picture 3" descr="Logo&#10;&#10;Description automatically generated">
            <a:extLst>
              <a:ext uri="{FF2B5EF4-FFF2-40B4-BE49-F238E27FC236}">
                <a16:creationId xmlns:a16="http://schemas.microsoft.com/office/drawing/2014/main" xmlns=""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300392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EA26E34-C4DF-3B1D-9880-3D5EDEEF45D3}"/>
              </a:ext>
            </a:extLst>
          </p:cNvPr>
          <p:cNvSpPr>
            <a:spLocks noGrp="1"/>
          </p:cNvSpPr>
          <p:nvPr>
            <p:ph type="subTitle" idx="1"/>
          </p:nvPr>
        </p:nvSpPr>
        <p:spPr>
          <a:xfrm>
            <a:off x="591671" y="1129552"/>
            <a:ext cx="10999694" cy="5342965"/>
          </a:xfrm>
        </p:spPr>
        <p:txBody>
          <a:bodyPr/>
          <a:lstStyle/>
          <a:p>
            <a:pPr algn="l"/>
            <a:r>
              <a:rPr lang="en-US" b="1" i="0" dirty="0">
                <a:solidFill>
                  <a:srgbClr val="273239"/>
                </a:solidFill>
                <a:effectLst/>
              </a:rPr>
              <a:t>5.  </a:t>
            </a:r>
            <a:r>
              <a:rPr lang="en-US" b="1" i="0" dirty="0" err="1">
                <a:solidFill>
                  <a:srgbClr val="273239"/>
                </a:solidFill>
                <a:effectLst/>
              </a:rPr>
              <a:t>Asynchronicity</a:t>
            </a:r>
            <a:endParaRPr lang="en-US" dirty="0">
              <a:solidFill>
                <a:srgbClr val="273239"/>
              </a:solidFill>
            </a:endParaRPr>
          </a:p>
          <a:p>
            <a:pPr marL="342900" indent="-342900" algn="l">
              <a:buFont typeface="Arial" panose="020B0604020202020204" pitchFamily="34" charset="0"/>
              <a:buChar char="•"/>
            </a:pPr>
            <a:r>
              <a:rPr lang="en-US" b="0" i="0" dirty="0">
                <a:solidFill>
                  <a:srgbClr val="273239"/>
                </a:solidFill>
                <a:effectLst/>
              </a:rPr>
              <a:t>Event-Driven Architecture is asynchronous without blocking. </a:t>
            </a:r>
          </a:p>
          <a:p>
            <a:pPr marL="342900" indent="-342900" algn="l">
              <a:buFont typeface="Arial" panose="020B0604020202020204" pitchFamily="34" charset="0"/>
              <a:buChar char="•"/>
            </a:pPr>
            <a:r>
              <a:rPr lang="en-US" b="0" i="0" dirty="0">
                <a:solidFill>
                  <a:srgbClr val="273239"/>
                </a:solidFill>
                <a:effectLst/>
              </a:rPr>
              <a:t>That means if an event triggers a service and starts reacting to the event, then this will not block other services from being running or reacting. </a:t>
            </a:r>
          </a:p>
          <a:p>
            <a:pPr marL="342900" indent="-342900" algn="l">
              <a:buFont typeface="Arial" panose="020B0604020202020204" pitchFamily="34" charset="0"/>
              <a:buChar char="•"/>
            </a:pPr>
            <a:r>
              <a:rPr lang="en-US" b="0" i="0" dirty="0">
                <a:solidFill>
                  <a:srgbClr val="273239"/>
                </a:solidFill>
                <a:effectLst/>
              </a:rPr>
              <a:t>This aspect makes Event-Driven Architecture more flexible and adaptable. </a:t>
            </a:r>
          </a:p>
          <a:p>
            <a:pPr marL="342900" indent="-342900" algn="l">
              <a:buFont typeface="Arial" panose="020B0604020202020204" pitchFamily="34" charset="0"/>
              <a:buChar char="•"/>
            </a:pPr>
            <a:r>
              <a:rPr lang="en-US" b="0" i="0" dirty="0">
                <a:solidFill>
                  <a:srgbClr val="273239"/>
                </a:solidFill>
                <a:effectLst/>
              </a:rPr>
              <a:t>Services in this architecture are not connected to are not dependent on each other. </a:t>
            </a:r>
          </a:p>
          <a:p>
            <a:pPr marL="342900" indent="-342900" algn="l">
              <a:buFont typeface="Arial" panose="020B0604020202020204" pitchFamily="34" charset="0"/>
              <a:buChar char="•"/>
            </a:pPr>
            <a:r>
              <a:rPr lang="en-US" b="0" i="0" dirty="0">
                <a:solidFill>
                  <a:srgbClr val="273239"/>
                </a:solidFill>
                <a:effectLst/>
              </a:rPr>
              <a:t>So this has higher fault tolerance as well.</a:t>
            </a:r>
          </a:p>
          <a:p>
            <a:pPr algn="l"/>
            <a:endParaRPr lang="en-IN" dirty="0"/>
          </a:p>
        </p:txBody>
      </p:sp>
      <p:pic>
        <p:nvPicPr>
          <p:cNvPr id="4" name="Picture 3" descr="Logo&#10;&#10;Description automatically generated">
            <a:extLst>
              <a:ext uri="{FF2B5EF4-FFF2-40B4-BE49-F238E27FC236}">
                <a16:creationId xmlns:a16="http://schemas.microsoft.com/office/drawing/2014/main" xmlns=""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987483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EA26E34-C4DF-3B1D-9880-3D5EDEEF45D3}"/>
              </a:ext>
            </a:extLst>
          </p:cNvPr>
          <p:cNvSpPr>
            <a:spLocks noGrp="1"/>
          </p:cNvSpPr>
          <p:nvPr>
            <p:ph type="subTitle" idx="1"/>
          </p:nvPr>
        </p:nvSpPr>
        <p:spPr>
          <a:xfrm>
            <a:off x="591671" y="1111624"/>
            <a:ext cx="10999694" cy="5360894"/>
          </a:xfrm>
        </p:spPr>
        <p:txBody>
          <a:bodyPr/>
          <a:lstStyle/>
          <a:p>
            <a:pPr marL="342900" indent="-342900" algn="l" fontAlgn="base">
              <a:buFont typeface="Wingdings" panose="05000000000000000000" pitchFamily="2" charset="2"/>
              <a:buChar char="Ø"/>
            </a:pPr>
            <a:r>
              <a:rPr lang="en-US" b="1" i="0" dirty="0">
                <a:solidFill>
                  <a:srgbClr val="273239"/>
                </a:solidFill>
                <a:effectLst/>
              </a:rPr>
              <a:t>When we will go for Event Driven Architecture :</a:t>
            </a:r>
            <a:endParaRPr lang="en-US" b="0" i="0" dirty="0">
              <a:solidFill>
                <a:srgbClr val="273239"/>
              </a:solidFill>
              <a:effectLst/>
            </a:endParaRPr>
          </a:p>
          <a:p>
            <a:pPr algn="l" fontAlgn="base"/>
            <a:r>
              <a:rPr lang="en-US" b="1" i="0" dirty="0">
                <a:solidFill>
                  <a:srgbClr val="273239"/>
                </a:solidFill>
                <a:effectLst/>
              </a:rPr>
              <a:t>1. Parallel Processing </a:t>
            </a:r>
            <a:endParaRPr lang="en-US" dirty="0">
              <a:solidFill>
                <a:srgbClr val="273239"/>
              </a:solidFill>
            </a:endParaRPr>
          </a:p>
          <a:p>
            <a:pPr marL="342900" indent="-342900" algn="l" fontAlgn="base">
              <a:buFont typeface="Arial" panose="020B0604020202020204" pitchFamily="34" charset="0"/>
              <a:buChar char="•"/>
            </a:pPr>
            <a:r>
              <a:rPr lang="en-US" b="0" i="0" dirty="0">
                <a:solidFill>
                  <a:srgbClr val="273239"/>
                </a:solidFill>
                <a:effectLst/>
              </a:rPr>
              <a:t>When there is a need that multiple systems will run to operate in response to an event in that case we can use Event-Driven Architecture. </a:t>
            </a:r>
          </a:p>
          <a:p>
            <a:pPr marL="342900" indent="-342900" algn="l" fontAlgn="base">
              <a:buFont typeface="Arial" panose="020B0604020202020204" pitchFamily="34" charset="0"/>
              <a:buChar char="•"/>
            </a:pPr>
            <a:r>
              <a:rPr lang="en-US" b="0" i="0" dirty="0">
                <a:solidFill>
                  <a:srgbClr val="273239"/>
                </a:solidFill>
                <a:effectLst/>
              </a:rPr>
              <a:t>So, that the respective router will push the events to systems and each system can be process the event differently for different purposes.</a:t>
            </a:r>
          </a:p>
          <a:p>
            <a:pPr algn="l" fontAlgn="base"/>
            <a:r>
              <a:rPr lang="en-US" b="1" i="0" dirty="0">
                <a:solidFill>
                  <a:srgbClr val="273239"/>
                </a:solidFill>
                <a:effectLst/>
              </a:rPr>
              <a:t>2. Resource State Monitoring </a:t>
            </a:r>
          </a:p>
          <a:p>
            <a:pPr marL="342900" indent="-342900" algn="l" fontAlgn="base">
              <a:buFont typeface="Arial" panose="020B0604020202020204" pitchFamily="34" charset="0"/>
              <a:buChar char="•"/>
            </a:pPr>
            <a:r>
              <a:rPr lang="en-US" b="0" i="0" dirty="0">
                <a:solidFill>
                  <a:srgbClr val="273239"/>
                </a:solidFill>
                <a:effectLst/>
              </a:rPr>
              <a:t>Event-Driven Architecture is helpful when there is a need of continuous tracking and monitoring of resources in that case EDA can monitor and alert any changes or updates in the resources.</a:t>
            </a:r>
          </a:p>
          <a:p>
            <a:pPr algn="l"/>
            <a:endParaRPr lang="en-IN" dirty="0"/>
          </a:p>
        </p:txBody>
      </p:sp>
      <p:pic>
        <p:nvPicPr>
          <p:cNvPr id="4" name="Picture 3" descr="Logo&#10;&#10;Description automatically generated">
            <a:extLst>
              <a:ext uri="{FF2B5EF4-FFF2-40B4-BE49-F238E27FC236}">
                <a16:creationId xmlns:a16="http://schemas.microsoft.com/office/drawing/2014/main" xmlns=""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003890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EA26E34-C4DF-3B1D-9880-3D5EDEEF45D3}"/>
              </a:ext>
            </a:extLst>
          </p:cNvPr>
          <p:cNvSpPr>
            <a:spLocks noGrp="1"/>
          </p:cNvSpPr>
          <p:nvPr>
            <p:ph type="subTitle" idx="1"/>
          </p:nvPr>
        </p:nvSpPr>
        <p:spPr>
          <a:xfrm>
            <a:off x="591671" y="1111624"/>
            <a:ext cx="10999694" cy="5360894"/>
          </a:xfrm>
        </p:spPr>
        <p:txBody>
          <a:bodyPr/>
          <a:lstStyle/>
          <a:p>
            <a:pPr algn="l"/>
            <a:r>
              <a:rPr lang="en-US" b="1" i="0" dirty="0">
                <a:solidFill>
                  <a:srgbClr val="273239"/>
                </a:solidFill>
                <a:effectLst/>
                <a:latin typeface="urw-din"/>
              </a:rPr>
              <a:t>3. Heterogeneous System </a:t>
            </a:r>
            <a:endParaRPr lang="en-US" dirty="0">
              <a:solidFill>
                <a:srgbClr val="273239"/>
              </a:solidFill>
              <a:latin typeface="urw-din"/>
            </a:endParaRPr>
          </a:p>
          <a:p>
            <a:pPr marL="342900" indent="-342900" algn="l">
              <a:buFont typeface="Arial" panose="020B0604020202020204" pitchFamily="34" charset="0"/>
              <a:buChar char="•"/>
            </a:pPr>
            <a:r>
              <a:rPr lang="en-US" b="0" i="0" dirty="0">
                <a:solidFill>
                  <a:srgbClr val="273239"/>
                </a:solidFill>
                <a:effectLst/>
                <a:latin typeface="urw-din"/>
              </a:rPr>
              <a:t>If the system running on multiple stacks, in that case Event-Driven Architecture can be used to share information between them. </a:t>
            </a:r>
          </a:p>
          <a:p>
            <a:pPr marL="342900" indent="-342900" algn="l">
              <a:buFont typeface="Arial" panose="020B0604020202020204" pitchFamily="34" charset="0"/>
              <a:buChar char="•"/>
            </a:pPr>
            <a:r>
              <a:rPr lang="en-US" b="0" i="0" dirty="0">
                <a:solidFill>
                  <a:srgbClr val="273239"/>
                </a:solidFill>
                <a:effectLst/>
                <a:latin typeface="urw-din"/>
              </a:rPr>
              <a:t>The event router will take the responsibility of interoperability among the systems.</a:t>
            </a:r>
          </a:p>
          <a:p>
            <a:pPr algn="l"/>
            <a:endParaRPr lang="en-IN" dirty="0"/>
          </a:p>
        </p:txBody>
      </p:sp>
      <p:pic>
        <p:nvPicPr>
          <p:cNvPr id="4" name="Picture 3" descr="Logo&#10;&#10;Description automatically generated">
            <a:extLst>
              <a:ext uri="{FF2B5EF4-FFF2-40B4-BE49-F238E27FC236}">
                <a16:creationId xmlns:a16="http://schemas.microsoft.com/office/drawing/2014/main" xmlns=""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4049843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EA26E34-C4DF-3B1D-9880-3D5EDEEF45D3}"/>
              </a:ext>
            </a:extLst>
          </p:cNvPr>
          <p:cNvSpPr>
            <a:spLocks noGrp="1"/>
          </p:cNvSpPr>
          <p:nvPr>
            <p:ph type="subTitle" idx="1"/>
          </p:nvPr>
        </p:nvSpPr>
        <p:spPr>
          <a:xfrm>
            <a:off x="3406588" y="2339789"/>
            <a:ext cx="4401671" cy="1210235"/>
          </a:xfrm>
        </p:spPr>
        <p:txBody>
          <a:bodyPr>
            <a:noAutofit/>
          </a:bodyPr>
          <a:lstStyle/>
          <a:p>
            <a:r>
              <a:rPr lang="en-IN" sz="6000" dirty="0">
                <a:solidFill>
                  <a:schemeClr val="accent2"/>
                </a:solidFill>
              </a:rPr>
              <a:t>THANK YOU	</a:t>
            </a:r>
          </a:p>
        </p:txBody>
      </p:sp>
      <p:pic>
        <p:nvPicPr>
          <p:cNvPr id="4" name="Picture 3" descr="Logo&#10;&#10;Description automatically generated">
            <a:extLst>
              <a:ext uri="{FF2B5EF4-FFF2-40B4-BE49-F238E27FC236}">
                <a16:creationId xmlns:a16="http://schemas.microsoft.com/office/drawing/2014/main" xmlns=""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560617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EA26E34-C4DF-3B1D-9880-3D5EDEEF45D3}"/>
              </a:ext>
            </a:extLst>
          </p:cNvPr>
          <p:cNvSpPr>
            <a:spLocks noGrp="1"/>
          </p:cNvSpPr>
          <p:nvPr>
            <p:ph type="subTitle" idx="1"/>
          </p:nvPr>
        </p:nvSpPr>
        <p:spPr>
          <a:xfrm>
            <a:off x="591671" y="1111624"/>
            <a:ext cx="10999694" cy="5360894"/>
          </a:xfrm>
        </p:spPr>
        <p:txBody>
          <a:bodyPr/>
          <a:lstStyle/>
          <a:p>
            <a:pPr algn="l"/>
            <a:r>
              <a:rPr lang="en-IN" sz="2600" b="1" dirty="0">
                <a:effectLst/>
              </a:rPr>
              <a:t>Definition of DDD?</a:t>
            </a:r>
            <a:endParaRPr lang="en-US" sz="2600" b="1" dirty="0"/>
          </a:p>
          <a:p>
            <a:pPr marL="342900" indent="-342900" algn="l">
              <a:buFont typeface="Arial" panose="020B0604020202020204" pitchFamily="34" charset="0"/>
              <a:buChar char="•"/>
            </a:pPr>
            <a:r>
              <a:rPr lang="en-US" b="0" dirty="0">
                <a:effectLst/>
              </a:rPr>
              <a:t>Domain-Driven Design (DDD) is an approach to software development that focuses on modeling complex business domains to produce high-quality software that meets the needs of the business. </a:t>
            </a:r>
          </a:p>
          <a:p>
            <a:pPr marL="342900" indent="-342900" algn="l">
              <a:buFont typeface="Arial" panose="020B0604020202020204" pitchFamily="34" charset="0"/>
              <a:buChar char="•"/>
            </a:pPr>
            <a:r>
              <a:rPr lang="en-US" b="0" dirty="0">
                <a:effectLst/>
              </a:rPr>
              <a:t>It is a way of thinking about software design that emphasizes the importance of understanding the business problem at hand and creating a model of that problem domain that can be used to guide the development process.</a:t>
            </a:r>
            <a:endParaRPr lang="en-IN" dirty="0"/>
          </a:p>
          <a:p>
            <a:pPr algn="l"/>
            <a:endParaRPr lang="en-IN" dirty="0"/>
          </a:p>
        </p:txBody>
      </p:sp>
      <p:pic>
        <p:nvPicPr>
          <p:cNvPr id="4" name="Picture 3" descr="Logo&#10;&#10;Description automatically generated">
            <a:extLst>
              <a:ext uri="{FF2B5EF4-FFF2-40B4-BE49-F238E27FC236}">
                <a16:creationId xmlns:a16="http://schemas.microsoft.com/office/drawing/2014/main" xmlns=""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986131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EA26E34-C4DF-3B1D-9880-3D5EDEEF45D3}"/>
              </a:ext>
            </a:extLst>
          </p:cNvPr>
          <p:cNvSpPr>
            <a:spLocks noGrp="1"/>
          </p:cNvSpPr>
          <p:nvPr>
            <p:ph type="subTitle" idx="1"/>
          </p:nvPr>
        </p:nvSpPr>
        <p:spPr>
          <a:xfrm>
            <a:off x="591671" y="833718"/>
            <a:ext cx="10999694" cy="5638800"/>
          </a:xfrm>
        </p:spPr>
        <p:txBody>
          <a:bodyPr>
            <a:normAutofit lnSpcReduction="10000"/>
          </a:bodyPr>
          <a:lstStyle/>
          <a:p>
            <a:pPr marL="342900" indent="-342900" algn="l" fontAlgn="base">
              <a:buFont typeface="Wingdings" panose="05000000000000000000" pitchFamily="2" charset="2"/>
              <a:buChar char="Ø"/>
            </a:pPr>
            <a:r>
              <a:rPr lang="en-US" sz="2800" b="1" i="0" dirty="0">
                <a:solidFill>
                  <a:srgbClr val="273239"/>
                </a:solidFill>
                <a:effectLst/>
              </a:rPr>
              <a:t>Strategic Design :</a:t>
            </a:r>
          </a:p>
          <a:p>
            <a:pPr marL="342900" indent="-342900" algn="l" fontAlgn="base">
              <a:buFont typeface="Arial" panose="020B0604020202020204" pitchFamily="34" charset="0"/>
              <a:buChar char="•"/>
            </a:pPr>
            <a:r>
              <a:rPr lang="en-US" b="0" i="0" dirty="0">
                <a:solidFill>
                  <a:srgbClr val="273239"/>
                </a:solidFill>
                <a:effectLst/>
              </a:rPr>
              <a:t>The strategic design tools help us to solve all problems that are related to software modeling. </a:t>
            </a:r>
          </a:p>
          <a:p>
            <a:pPr marL="342900" indent="-342900" algn="l" fontAlgn="base">
              <a:buFont typeface="Arial" panose="020B0604020202020204" pitchFamily="34" charset="0"/>
              <a:buChar char="•"/>
            </a:pPr>
            <a:r>
              <a:rPr lang="en-US" b="0" i="0" dirty="0">
                <a:solidFill>
                  <a:srgbClr val="273239"/>
                </a:solidFill>
                <a:effectLst/>
              </a:rPr>
              <a:t>It is a design approach that is similar to Object-oriented design where we are forced   to think in terms of objects. </a:t>
            </a:r>
          </a:p>
          <a:p>
            <a:pPr marL="342900" indent="-342900" algn="l" fontAlgn="base">
              <a:buFont typeface="Arial" panose="020B0604020202020204" pitchFamily="34" charset="0"/>
              <a:buChar char="•"/>
            </a:pPr>
            <a:r>
              <a:rPr lang="en-US" b="0" i="0" dirty="0">
                <a:solidFill>
                  <a:srgbClr val="273239"/>
                </a:solidFill>
                <a:effectLst/>
              </a:rPr>
              <a:t>Herewith strategic design we are forced to think in terms of a context.</a:t>
            </a:r>
          </a:p>
          <a:p>
            <a:pPr algn="l" fontAlgn="base"/>
            <a:r>
              <a:rPr lang="en-US" sz="2800" b="1" i="0" dirty="0">
                <a:solidFill>
                  <a:srgbClr val="273239"/>
                </a:solidFill>
                <a:effectLst/>
              </a:rPr>
              <a:t>Context :</a:t>
            </a:r>
          </a:p>
          <a:p>
            <a:pPr marL="342900" indent="-342900" algn="l" fontAlgn="base">
              <a:buFont typeface="Arial" panose="020B0604020202020204" pitchFamily="34" charset="0"/>
              <a:buChar char="•"/>
            </a:pPr>
            <a:r>
              <a:rPr lang="en-US" b="0" i="0" dirty="0">
                <a:solidFill>
                  <a:srgbClr val="273239"/>
                </a:solidFill>
                <a:effectLst/>
              </a:rPr>
              <a:t>We can consider this an English word that refers to circumstances of an event, incident, statement, or idea, and in terms of which it’s meaning could be determined.</a:t>
            </a:r>
          </a:p>
          <a:p>
            <a:pPr marL="342900" indent="-342900" algn="l" fontAlgn="base">
              <a:buFont typeface="Arial" panose="020B0604020202020204" pitchFamily="34" charset="0"/>
              <a:buChar char="•"/>
            </a:pPr>
            <a:r>
              <a:rPr lang="en-US" b="0" i="0" dirty="0">
                <a:solidFill>
                  <a:srgbClr val="273239"/>
                </a:solidFill>
                <a:effectLst/>
              </a:rPr>
              <a:t>Apart from Context, Strategic design also talks about Model, Ubiquitous Language, and Bounded Context. </a:t>
            </a:r>
          </a:p>
          <a:p>
            <a:pPr marL="342900" indent="-342900" algn="l" fontAlgn="base">
              <a:buFont typeface="Arial" panose="020B0604020202020204" pitchFamily="34" charset="0"/>
              <a:buChar char="•"/>
            </a:pPr>
            <a:r>
              <a:rPr lang="en-US" b="0" i="0" dirty="0">
                <a:solidFill>
                  <a:srgbClr val="273239"/>
                </a:solidFill>
                <a:effectLst/>
              </a:rPr>
              <a:t>These are common terms used in strategic Design of Domain-Driven Design. </a:t>
            </a:r>
          </a:p>
          <a:p>
            <a:pPr marL="342900" indent="-342900" algn="l" fontAlgn="base">
              <a:buFont typeface="Arial" panose="020B0604020202020204" pitchFamily="34" charset="0"/>
              <a:buChar char="•"/>
            </a:pPr>
            <a:r>
              <a:rPr lang="en-US" b="0" i="0" dirty="0">
                <a:solidFill>
                  <a:srgbClr val="273239"/>
                </a:solidFill>
                <a:effectLst/>
              </a:rPr>
              <a:t>Let’s understand each one by one.</a:t>
            </a:r>
          </a:p>
          <a:p>
            <a:pPr algn="l"/>
            <a:endParaRPr lang="en-IN" dirty="0"/>
          </a:p>
        </p:txBody>
      </p:sp>
      <p:pic>
        <p:nvPicPr>
          <p:cNvPr id="4" name="Picture 3" descr="Logo&#10;&#10;Description automatically generated">
            <a:extLst>
              <a:ext uri="{FF2B5EF4-FFF2-40B4-BE49-F238E27FC236}">
                <a16:creationId xmlns:a16="http://schemas.microsoft.com/office/drawing/2014/main" xmlns=""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356281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EA26E34-C4DF-3B1D-9880-3D5EDEEF45D3}"/>
              </a:ext>
            </a:extLst>
          </p:cNvPr>
          <p:cNvSpPr>
            <a:spLocks noGrp="1"/>
          </p:cNvSpPr>
          <p:nvPr>
            <p:ph type="subTitle" idx="1"/>
          </p:nvPr>
        </p:nvSpPr>
        <p:spPr>
          <a:xfrm>
            <a:off x="591671" y="582206"/>
            <a:ext cx="10999694" cy="5890312"/>
          </a:xfrm>
        </p:spPr>
        <p:txBody>
          <a:bodyPr/>
          <a:lstStyle/>
          <a:p>
            <a:pPr algn="l" fontAlgn="base"/>
            <a:r>
              <a:rPr lang="en-US" b="1" i="0" dirty="0">
                <a:solidFill>
                  <a:srgbClr val="273239"/>
                </a:solidFill>
                <a:effectLst/>
                <a:latin typeface="urw-din"/>
              </a:rPr>
              <a:t>1. Model </a:t>
            </a:r>
          </a:p>
          <a:p>
            <a:pPr marL="342900" indent="-342900" algn="l" fontAlgn="base">
              <a:buFont typeface="Arial" panose="020B0604020202020204" pitchFamily="34" charset="0"/>
              <a:buChar char="•"/>
            </a:pPr>
            <a:r>
              <a:rPr lang="en-US" b="0" i="0" dirty="0">
                <a:solidFill>
                  <a:srgbClr val="273239"/>
                </a:solidFill>
                <a:effectLst/>
                <a:latin typeface="urw-din"/>
              </a:rPr>
              <a:t>It acts as a core logic and describes selected aspects of domain. </a:t>
            </a:r>
          </a:p>
          <a:p>
            <a:pPr marL="342900" indent="-342900" algn="l" fontAlgn="base">
              <a:buFont typeface="Arial" panose="020B0604020202020204" pitchFamily="34" charset="0"/>
              <a:buChar char="•"/>
            </a:pPr>
            <a:r>
              <a:rPr lang="en-US" dirty="0">
                <a:solidFill>
                  <a:srgbClr val="273239"/>
                </a:solidFill>
                <a:latin typeface="urw-din"/>
              </a:rPr>
              <a:t>I</a:t>
            </a:r>
            <a:r>
              <a:rPr lang="en-US" b="0" i="0" dirty="0">
                <a:solidFill>
                  <a:srgbClr val="273239"/>
                </a:solidFill>
                <a:effectLst/>
                <a:latin typeface="urw-din"/>
              </a:rPr>
              <a:t>t is used to solve problems related to that business.</a:t>
            </a:r>
          </a:p>
          <a:p>
            <a:pPr algn="l" fontAlgn="base"/>
            <a:r>
              <a:rPr lang="en-US" b="1" dirty="0">
                <a:solidFill>
                  <a:srgbClr val="273239"/>
                </a:solidFill>
                <a:latin typeface="urw-din"/>
              </a:rPr>
              <a:t>2. </a:t>
            </a:r>
            <a:r>
              <a:rPr lang="en-US" b="1" i="0" dirty="0">
                <a:solidFill>
                  <a:srgbClr val="273239"/>
                </a:solidFill>
                <a:effectLst/>
                <a:latin typeface="urw-din"/>
              </a:rPr>
              <a:t>Ubiquitous Language </a:t>
            </a:r>
            <a:endParaRPr lang="en-US" b="0" i="0" dirty="0">
              <a:solidFill>
                <a:srgbClr val="273239"/>
              </a:solidFill>
              <a:effectLst/>
              <a:latin typeface="urw-din"/>
            </a:endParaRPr>
          </a:p>
          <a:p>
            <a:pPr marL="342900" indent="-342900" algn="l" fontAlgn="base">
              <a:buFont typeface="Arial" panose="020B0604020202020204" pitchFamily="34" charset="0"/>
              <a:buChar char="•"/>
            </a:pPr>
            <a:r>
              <a:rPr lang="en-US" b="0" i="0" dirty="0">
                <a:solidFill>
                  <a:srgbClr val="273239"/>
                </a:solidFill>
                <a:effectLst/>
                <a:latin typeface="urw-din"/>
              </a:rPr>
              <a:t>A common language used by all team members to connect all activities of team    around domain model. </a:t>
            </a:r>
          </a:p>
          <a:p>
            <a:pPr marL="342900" indent="-342900" algn="l" fontAlgn="base">
              <a:buFont typeface="Arial" panose="020B0604020202020204" pitchFamily="34" charset="0"/>
              <a:buChar char="•"/>
            </a:pPr>
            <a:r>
              <a:rPr lang="en-US" b="0" i="0" dirty="0">
                <a:solidFill>
                  <a:srgbClr val="273239"/>
                </a:solidFill>
                <a:effectLst/>
                <a:latin typeface="urw-din"/>
              </a:rPr>
              <a:t>Consider it like using common verbs and nouns for classes, methods, services, and objects while talking with domain experts and team members.</a:t>
            </a:r>
          </a:p>
          <a:p>
            <a:pPr algn="l" fontAlgn="base"/>
            <a:r>
              <a:rPr lang="en-US" b="1" i="0" dirty="0">
                <a:solidFill>
                  <a:srgbClr val="273239"/>
                </a:solidFill>
                <a:effectLst/>
                <a:latin typeface="urw-din"/>
              </a:rPr>
              <a:t>3. Bounded Context </a:t>
            </a:r>
            <a:endParaRPr lang="en-US" dirty="0">
              <a:solidFill>
                <a:srgbClr val="273239"/>
              </a:solidFill>
              <a:latin typeface="urw-din"/>
            </a:endParaRPr>
          </a:p>
          <a:p>
            <a:pPr marL="342900" indent="-342900" algn="l" fontAlgn="base">
              <a:buFont typeface="Arial" panose="020B0604020202020204" pitchFamily="34" charset="0"/>
              <a:buChar char="•"/>
            </a:pPr>
            <a:r>
              <a:rPr lang="en-US" b="0" i="0" dirty="0">
                <a:solidFill>
                  <a:srgbClr val="273239"/>
                </a:solidFill>
                <a:effectLst/>
                <a:latin typeface="urw-din"/>
              </a:rPr>
              <a:t>It refers to boundary conditions of context. </a:t>
            </a:r>
          </a:p>
          <a:p>
            <a:pPr marL="342900" indent="-342900" algn="l" fontAlgn="base">
              <a:buFont typeface="Arial" panose="020B0604020202020204" pitchFamily="34" charset="0"/>
              <a:buChar char="•"/>
            </a:pPr>
            <a:r>
              <a:rPr lang="en-US" b="0" i="0" dirty="0">
                <a:solidFill>
                  <a:srgbClr val="273239"/>
                </a:solidFill>
                <a:effectLst/>
                <a:latin typeface="urw-din"/>
              </a:rPr>
              <a:t>It is a description of a boundary and acts as a threshold within which, a particular domain model is defined and applicable.</a:t>
            </a:r>
          </a:p>
          <a:p>
            <a:pPr algn="l"/>
            <a:endParaRPr lang="en-IN" dirty="0"/>
          </a:p>
        </p:txBody>
      </p:sp>
      <p:pic>
        <p:nvPicPr>
          <p:cNvPr id="4" name="Picture 3" descr="Logo&#10;&#10;Description automatically generated">
            <a:extLst>
              <a:ext uri="{FF2B5EF4-FFF2-40B4-BE49-F238E27FC236}">
                <a16:creationId xmlns:a16="http://schemas.microsoft.com/office/drawing/2014/main" xmlns=""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1032561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EA26E34-C4DF-3B1D-9880-3D5EDEEF45D3}"/>
              </a:ext>
            </a:extLst>
          </p:cNvPr>
          <p:cNvSpPr>
            <a:spLocks noGrp="1"/>
          </p:cNvSpPr>
          <p:nvPr>
            <p:ph type="subTitle" idx="1"/>
          </p:nvPr>
        </p:nvSpPr>
        <p:spPr>
          <a:xfrm>
            <a:off x="591671" y="582206"/>
            <a:ext cx="10999694" cy="5890312"/>
          </a:xfrm>
        </p:spPr>
        <p:txBody>
          <a:bodyPr>
            <a:normAutofit/>
          </a:bodyPr>
          <a:lstStyle/>
          <a:p>
            <a:pPr marL="571500" indent="-571500" algn="l">
              <a:buFont typeface="Wingdings" panose="05000000000000000000" pitchFamily="2" charset="2"/>
              <a:buChar char="Ø"/>
            </a:pPr>
            <a:r>
              <a:rPr lang="en-US" sz="3600" b="1" i="0" dirty="0">
                <a:solidFill>
                  <a:srgbClr val="273239"/>
                </a:solidFill>
                <a:effectLst/>
              </a:rPr>
              <a:t>Tactical Design :</a:t>
            </a:r>
            <a:endParaRPr lang="en-US" sz="3600" b="1" dirty="0">
              <a:solidFill>
                <a:srgbClr val="273239"/>
              </a:solidFill>
            </a:endParaRPr>
          </a:p>
          <a:p>
            <a:pPr marL="457200" indent="-457200" algn="l">
              <a:buFont typeface="Arial" panose="020B0604020202020204" pitchFamily="34" charset="0"/>
              <a:buChar char="•"/>
            </a:pPr>
            <a:r>
              <a:rPr lang="en-US" b="0" i="0" dirty="0">
                <a:solidFill>
                  <a:srgbClr val="273239"/>
                </a:solidFill>
                <a:effectLst/>
              </a:rPr>
              <a:t>Tactical design talks about implementation details i.e., modeling domain. </a:t>
            </a:r>
          </a:p>
          <a:p>
            <a:pPr marL="457200" indent="-457200" algn="l">
              <a:buFont typeface="Arial" panose="020B0604020202020204" pitchFamily="34" charset="0"/>
              <a:buChar char="•"/>
            </a:pPr>
            <a:r>
              <a:rPr lang="en-US" b="0" i="0" dirty="0">
                <a:solidFill>
                  <a:srgbClr val="273239"/>
                </a:solidFill>
                <a:effectLst/>
              </a:rPr>
              <a:t>It generally takes care of components inside a bounded context. </a:t>
            </a:r>
          </a:p>
          <a:p>
            <a:pPr marL="457200" indent="-457200" algn="l">
              <a:buFont typeface="Arial" panose="020B0604020202020204" pitchFamily="34" charset="0"/>
              <a:buChar char="•"/>
            </a:pPr>
            <a:r>
              <a:rPr lang="en-US" b="0" i="0" dirty="0">
                <a:solidFill>
                  <a:srgbClr val="273239"/>
                </a:solidFill>
                <a:effectLst/>
              </a:rPr>
              <a:t>We might have heard or used stuff like services, entities, repositories, and factories. </a:t>
            </a:r>
          </a:p>
          <a:p>
            <a:pPr marL="457200" indent="-457200" algn="l">
              <a:buFont typeface="Arial" panose="020B0604020202020204" pitchFamily="34" charset="0"/>
              <a:buChar char="•"/>
            </a:pPr>
            <a:r>
              <a:rPr lang="en-US" b="0" i="0" dirty="0">
                <a:solidFill>
                  <a:srgbClr val="273239"/>
                </a:solidFill>
                <a:effectLst/>
              </a:rPr>
              <a:t>They have all coined and made popular by Domain-Driven design. </a:t>
            </a:r>
          </a:p>
          <a:p>
            <a:pPr marL="457200" indent="-457200" algn="l">
              <a:buFont typeface="Arial" panose="020B0604020202020204" pitchFamily="34" charset="0"/>
              <a:buChar char="•"/>
            </a:pPr>
            <a:r>
              <a:rPr lang="en-US" b="0" i="0" dirty="0">
                <a:solidFill>
                  <a:srgbClr val="273239"/>
                </a:solidFill>
                <a:effectLst/>
              </a:rPr>
              <a:t>The tactical design process occurs during product development phase.</a:t>
            </a:r>
          </a:p>
          <a:p>
            <a:pPr marL="457200" indent="-457200" algn="l" fontAlgn="base">
              <a:buFont typeface="Arial" panose="020B0604020202020204" pitchFamily="34" charset="0"/>
              <a:buChar char="•"/>
            </a:pPr>
            <a:r>
              <a:rPr lang="en-US" b="0" i="0" dirty="0">
                <a:solidFill>
                  <a:srgbClr val="273239"/>
                </a:solidFill>
                <a:effectLst/>
              </a:rPr>
              <a:t>Let’s discuss some of important tactical design tools. </a:t>
            </a:r>
          </a:p>
          <a:p>
            <a:pPr marL="457200" indent="-457200" algn="l" fontAlgn="base">
              <a:buFont typeface="Arial" panose="020B0604020202020204" pitchFamily="34" charset="0"/>
              <a:buChar char="•"/>
            </a:pPr>
            <a:r>
              <a:rPr lang="en-US" b="0" i="0" dirty="0">
                <a:solidFill>
                  <a:srgbClr val="273239"/>
                </a:solidFill>
                <a:effectLst/>
              </a:rPr>
              <a:t>These tools are high-level concepts that can be used to create and modify domain models.</a:t>
            </a:r>
          </a:p>
        </p:txBody>
      </p:sp>
      <p:pic>
        <p:nvPicPr>
          <p:cNvPr id="4" name="Picture 3" descr="Logo&#10;&#10;Description automatically generated">
            <a:extLst>
              <a:ext uri="{FF2B5EF4-FFF2-40B4-BE49-F238E27FC236}">
                <a16:creationId xmlns:a16="http://schemas.microsoft.com/office/drawing/2014/main" xmlns=""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580138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EA26E34-C4DF-3B1D-9880-3D5EDEEF45D3}"/>
              </a:ext>
            </a:extLst>
          </p:cNvPr>
          <p:cNvSpPr>
            <a:spLocks noGrp="1"/>
          </p:cNvSpPr>
          <p:nvPr>
            <p:ph type="subTitle" idx="1"/>
          </p:nvPr>
        </p:nvSpPr>
        <p:spPr>
          <a:xfrm>
            <a:off x="591671" y="744071"/>
            <a:ext cx="10999694" cy="5728447"/>
          </a:xfrm>
        </p:spPr>
        <p:txBody>
          <a:bodyPr/>
          <a:lstStyle/>
          <a:p>
            <a:pPr algn="l" fontAlgn="base"/>
            <a:r>
              <a:rPr lang="en-US" sz="3200" b="1" i="0" dirty="0">
                <a:solidFill>
                  <a:srgbClr val="273239"/>
                </a:solidFill>
                <a:effectLst/>
              </a:rPr>
              <a:t>1. Entity </a:t>
            </a:r>
          </a:p>
          <a:p>
            <a:pPr marL="457200" indent="-457200" algn="l" fontAlgn="base">
              <a:buFont typeface="Arial" panose="020B0604020202020204" pitchFamily="34" charset="0"/>
              <a:buChar char="•"/>
            </a:pPr>
            <a:r>
              <a:rPr lang="en-US" sz="2400" b="0" i="0" dirty="0">
                <a:solidFill>
                  <a:srgbClr val="273239"/>
                </a:solidFill>
                <a:effectLst/>
              </a:rPr>
              <a:t>A programmer who has worked on Object-oriented principles might be aware of concepts called class and objects. </a:t>
            </a:r>
          </a:p>
          <a:p>
            <a:pPr marL="457200" indent="-457200" algn="l" fontAlgn="base">
              <a:buFont typeface="Arial" panose="020B0604020202020204" pitchFamily="34" charset="0"/>
              <a:buChar char="•"/>
            </a:pPr>
            <a:r>
              <a:rPr lang="en-US" sz="2400" b="0" i="0" dirty="0">
                <a:solidFill>
                  <a:srgbClr val="273239"/>
                </a:solidFill>
                <a:effectLst/>
              </a:rPr>
              <a:t>Here an entity is a class that has some properties. </a:t>
            </a:r>
          </a:p>
          <a:p>
            <a:pPr marL="457200" indent="-457200" algn="l" fontAlgn="base">
              <a:buFont typeface="Arial" panose="020B0604020202020204" pitchFamily="34" charset="0"/>
              <a:buChar char="•"/>
            </a:pPr>
            <a:r>
              <a:rPr lang="en-US" sz="2400" b="0" i="0" dirty="0">
                <a:solidFill>
                  <a:srgbClr val="273239"/>
                </a:solidFill>
                <a:effectLst/>
              </a:rPr>
              <a:t>The instance of these classes has a global identity and keeps same identity throughout lifespan. </a:t>
            </a:r>
          </a:p>
          <a:p>
            <a:pPr marL="457200" indent="-457200" algn="l" fontAlgn="base">
              <a:buFont typeface="Arial" panose="020B0604020202020204" pitchFamily="34" charset="0"/>
              <a:buChar char="•"/>
            </a:pPr>
            <a:r>
              <a:rPr lang="en-US" sz="2400" b="0" i="0" dirty="0">
                <a:solidFill>
                  <a:srgbClr val="273239"/>
                </a:solidFill>
                <a:effectLst/>
              </a:rPr>
              <a:t>Remember there can be a change in state of property but identity never changes. </a:t>
            </a:r>
          </a:p>
          <a:p>
            <a:pPr marL="457200" indent="-457200" algn="l" fontAlgn="base">
              <a:buFont typeface="Arial" panose="020B0604020202020204" pitchFamily="34" charset="0"/>
              <a:buChar char="•"/>
            </a:pPr>
            <a:r>
              <a:rPr lang="en-US" sz="2400" b="0" i="0" dirty="0">
                <a:solidFill>
                  <a:srgbClr val="273239"/>
                </a:solidFill>
                <a:effectLst/>
              </a:rPr>
              <a:t>In short, an entity implements some business logic and could be uniquely identified using an ID. </a:t>
            </a:r>
          </a:p>
          <a:p>
            <a:pPr marL="457200" indent="-457200" algn="l" fontAlgn="base">
              <a:buFont typeface="Arial" panose="020B0604020202020204" pitchFamily="34" charset="0"/>
              <a:buChar char="•"/>
            </a:pPr>
            <a:r>
              <a:rPr lang="en-US" sz="2400" b="0" i="0" dirty="0">
                <a:solidFill>
                  <a:srgbClr val="273239"/>
                </a:solidFill>
                <a:effectLst/>
              </a:rPr>
              <a:t>In context of programming, it generally persisted as a row in DB and it consists of value objects.</a:t>
            </a:r>
          </a:p>
          <a:p>
            <a:pPr algn="l"/>
            <a:endParaRPr lang="en-IN" dirty="0"/>
          </a:p>
        </p:txBody>
      </p:sp>
      <p:pic>
        <p:nvPicPr>
          <p:cNvPr id="4" name="Picture 3" descr="Logo&#10;&#10;Description automatically generated">
            <a:extLst>
              <a:ext uri="{FF2B5EF4-FFF2-40B4-BE49-F238E27FC236}">
                <a16:creationId xmlns:a16="http://schemas.microsoft.com/office/drawing/2014/main" xmlns=""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2274297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EA26E34-C4DF-3B1D-9880-3D5EDEEF45D3}"/>
              </a:ext>
            </a:extLst>
          </p:cNvPr>
          <p:cNvSpPr>
            <a:spLocks noGrp="1"/>
          </p:cNvSpPr>
          <p:nvPr>
            <p:ph type="subTitle" idx="1"/>
          </p:nvPr>
        </p:nvSpPr>
        <p:spPr>
          <a:xfrm>
            <a:off x="591671" y="699247"/>
            <a:ext cx="10999694" cy="6053222"/>
          </a:xfrm>
        </p:spPr>
        <p:txBody>
          <a:bodyPr>
            <a:normAutofit/>
          </a:bodyPr>
          <a:lstStyle/>
          <a:p>
            <a:pPr algn="l"/>
            <a:r>
              <a:rPr lang="en-US" sz="2800" b="1" dirty="0">
                <a:effectLst/>
              </a:rPr>
              <a:t>2. Value Objects –</a:t>
            </a:r>
          </a:p>
          <a:p>
            <a:pPr marL="342900" indent="-342900" algn="l">
              <a:buFont typeface="Arial" panose="020B0604020202020204" pitchFamily="34" charset="0"/>
              <a:buChar char="•"/>
            </a:pPr>
            <a:r>
              <a:rPr lang="en-US" b="0" dirty="0">
                <a:effectLst/>
              </a:rPr>
              <a:t>These are immutable, light-weight objects that don’t have any identity.</a:t>
            </a:r>
          </a:p>
          <a:p>
            <a:pPr marL="342900" indent="-342900" algn="l">
              <a:buFont typeface="Arial" panose="020B0604020202020204" pitchFamily="34" charset="0"/>
              <a:buChar char="•"/>
            </a:pPr>
            <a:r>
              <a:rPr lang="en-US" b="0" dirty="0">
                <a:effectLst/>
              </a:rPr>
              <a:t> Value objects reduce complexity by performing complex calculations,</a:t>
            </a:r>
          </a:p>
          <a:p>
            <a:pPr algn="l"/>
            <a:r>
              <a:rPr lang="en-US" b="0" dirty="0">
                <a:effectLst/>
              </a:rPr>
              <a:t>         isolating heavy computational logic from entities.</a:t>
            </a:r>
          </a:p>
          <a:p>
            <a:pPr marL="342900" indent="-342900" algn="l">
              <a:buFont typeface="Arial" panose="020B0604020202020204" pitchFamily="34" charset="0"/>
              <a:buChar char="•"/>
            </a:pPr>
            <a:r>
              <a:rPr lang="en-US" b="0" dirty="0">
                <a:effectLst/>
              </a:rPr>
              <a:t> In the above image User is an entity and Address is a value </a:t>
            </a:r>
          </a:p>
          <a:p>
            <a:pPr algn="l"/>
            <a:r>
              <a:rPr lang="en-US" b="0" dirty="0">
                <a:effectLst/>
              </a:rPr>
              <a:t>        object, address can change many times but </a:t>
            </a:r>
          </a:p>
          <a:p>
            <a:pPr algn="l"/>
            <a:r>
              <a:rPr lang="en-US" b="0" dirty="0">
                <a:effectLst/>
              </a:rPr>
              <a:t>        identity of User never changes. </a:t>
            </a:r>
          </a:p>
          <a:p>
            <a:pPr marL="342900" indent="-342900" algn="l">
              <a:buFont typeface="Arial" panose="020B0604020202020204" pitchFamily="34" charset="0"/>
              <a:buChar char="•"/>
            </a:pPr>
            <a:r>
              <a:rPr lang="en-US" b="0" dirty="0">
                <a:effectLst/>
              </a:rPr>
              <a:t>Whenever an Address gets change then a new </a:t>
            </a:r>
          </a:p>
          <a:p>
            <a:pPr algn="l"/>
            <a:r>
              <a:rPr lang="en-US" b="0" dirty="0">
                <a:effectLst/>
              </a:rPr>
              <a:t>      Address will be instantiated and assigned to User.</a:t>
            </a:r>
            <a:endParaRPr lang="en-IN" dirty="0"/>
          </a:p>
        </p:txBody>
      </p:sp>
      <p:pic>
        <p:nvPicPr>
          <p:cNvPr id="4" name="Picture 3" descr="Logo&#10;&#10;Description automatically generated">
            <a:extLst>
              <a:ext uri="{FF2B5EF4-FFF2-40B4-BE49-F238E27FC236}">
                <a16:creationId xmlns:a16="http://schemas.microsoft.com/office/drawing/2014/main" xmlns=""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pic>
        <p:nvPicPr>
          <p:cNvPr id="5" name="Picture 4">
            <a:extLst>
              <a:ext uri="{FF2B5EF4-FFF2-40B4-BE49-F238E27FC236}">
                <a16:creationId xmlns:a16="http://schemas.microsoft.com/office/drawing/2014/main" xmlns="" id="{20B1D52C-F2A0-2C7E-4CFB-FBD7FAABF32C}"/>
              </a:ext>
            </a:extLst>
          </p:cNvPr>
          <p:cNvPicPr>
            <a:picLocks noChangeAspect="1"/>
          </p:cNvPicPr>
          <p:nvPr/>
        </p:nvPicPr>
        <p:blipFill rotWithShape="1">
          <a:blip r:embed="rId3">
            <a:extLst>
              <a:ext uri="{28A0092B-C50C-407E-A947-70E740481C1C}">
                <a14:useLocalDpi xmlns:a14="http://schemas.microsoft.com/office/drawing/2010/main" val="0"/>
              </a:ext>
            </a:extLst>
          </a:blip>
          <a:srcRect l="6243" r="7337"/>
          <a:stretch/>
        </p:blipFill>
        <p:spPr>
          <a:xfrm>
            <a:off x="9332257" y="2043954"/>
            <a:ext cx="2124636" cy="4365811"/>
          </a:xfrm>
          <a:prstGeom prst="rect">
            <a:avLst/>
          </a:prstGeom>
        </p:spPr>
      </p:pic>
    </p:spTree>
    <p:extLst>
      <p:ext uri="{BB962C8B-B14F-4D97-AF65-F5344CB8AC3E}">
        <p14:creationId xmlns:p14="http://schemas.microsoft.com/office/powerpoint/2010/main" val="3821740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EA26E34-C4DF-3B1D-9880-3D5EDEEF45D3}"/>
              </a:ext>
            </a:extLst>
          </p:cNvPr>
          <p:cNvSpPr>
            <a:spLocks noGrp="1"/>
          </p:cNvSpPr>
          <p:nvPr>
            <p:ph type="subTitle" idx="1"/>
          </p:nvPr>
        </p:nvSpPr>
        <p:spPr>
          <a:xfrm>
            <a:off x="591671" y="878541"/>
            <a:ext cx="10999694" cy="5593977"/>
          </a:xfrm>
        </p:spPr>
        <p:txBody>
          <a:bodyPr/>
          <a:lstStyle/>
          <a:p>
            <a:pPr algn="l" fontAlgn="base"/>
            <a:r>
              <a:rPr lang="en-US" sz="3200" b="1" i="0" dirty="0">
                <a:solidFill>
                  <a:srgbClr val="273239"/>
                </a:solidFill>
                <a:effectLst/>
              </a:rPr>
              <a:t>3. Services</a:t>
            </a:r>
          </a:p>
          <a:p>
            <a:pPr marL="342900" indent="-342900" algn="l" fontAlgn="base">
              <a:buFont typeface="Arial" panose="020B0604020202020204" pitchFamily="34" charset="0"/>
              <a:buChar char="•"/>
            </a:pPr>
            <a:r>
              <a:rPr lang="en-US" b="1" i="0" dirty="0">
                <a:solidFill>
                  <a:srgbClr val="273239"/>
                </a:solidFill>
                <a:effectLst/>
              </a:rPr>
              <a:t> </a:t>
            </a:r>
            <a:r>
              <a:rPr lang="en-US" b="0" i="0" dirty="0">
                <a:solidFill>
                  <a:srgbClr val="273239"/>
                </a:solidFill>
                <a:effectLst/>
              </a:rPr>
              <a:t>A service is a stateless class that fits somewhere else other than an entity or value object. </a:t>
            </a:r>
          </a:p>
          <a:p>
            <a:pPr marL="342900" indent="-342900" algn="l" fontAlgn="base">
              <a:buFont typeface="Arial" panose="020B0604020202020204" pitchFamily="34" charset="0"/>
              <a:buChar char="•"/>
            </a:pPr>
            <a:r>
              <a:rPr lang="en-US" b="0" i="0" dirty="0">
                <a:solidFill>
                  <a:srgbClr val="273239"/>
                </a:solidFill>
                <a:effectLst/>
              </a:rPr>
              <a:t>In short, a service is a functionality that exists somewhere between entities and values objects but it is neither related to an entity nor values objects.</a:t>
            </a:r>
          </a:p>
          <a:p>
            <a:pPr algn="l" fontAlgn="base"/>
            <a:r>
              <a:rPr lang="en-US" sz="3200" b="1" i="0" dirty="0">
                <a:solidFill>
                  <a:srgbClr val="273239"/>
                </a:solidFill>
                <a:effectLst/>
              </a:rPr>
              <a:t>4. Aggregates </a:t>
            </a:r>
          </a:p>
          <a:p>
            <a:pPr marL="342900" indent="-342900" algn="l" fontAlgn="base">
              <a:buFont typeface="Arial" panose="020B0604020202020204" pitchFamily="34" charset="0"/>
              <a:buChar char="•"/>
            </a:pPr>
            <a:r>
              <a:rPr lang="en-US" b="0" i="0" dirty="0">
                <a:solidFill>
                  <a:srgbClr val="273239"/>
                </a:solidFill>
                <a:effectLst/>
              </a:rPr>
              <a:t>When we have bigger project, object graph becomes big, The bigger object graph harder it is to maintain it. </a:t>
            </a:r>
          </a:p>
          <a:p>
            <a:pPr marL="342900" indent="-342900" algn="l" fontAlgn="base">
              <a:buFont typeface="Arial" panose="020B0604020202020204" pitchFamily="34" charset="0"/>
              <a:buChar char="•"/>
            </a:pPr>
            <a:r>
              <a:rPr lang="en-US" b="0" i="0" dirty="0">
                <a:solidFill>
                  <a:srgbClr val="273239"/>
                </a:solidFill>
                <a:effectLst/>
              </a:rPr>
              <a:t>An aggregate is a collection of entities and values which come under a single transaction boundary. </a:t>
            </a:r>
          </a:p>
          <a:p>
            <a:pPr marL="342900" indent="-342900" algn="l" fontAlgn="base">
              <a:buFont typeface="Arial" panose="020B0604020202020204" pitchFamily="34" charset="0"/>
              <a:buChar char="•"/>
            </a:pPr>
            <a:r>
              <a:rPr lang="en-US" b="0" i="0" dirty="0">
                <a:solidFill>
                  <a:srgbClr val="273239"/>
                </a:solidFill>
                <a:effectLst/>
              </a:rPr>
              <a:t>Aggregates basically, control change and have a root entity called aggregate roots. </a:t>
            </a:r>
          </a:p>
          <a:p>
            <a:pPr marL="342900" indent="-342900" algn="l" fontAlgn="base">
              <a:buFont typeface="Arial" panose="020B0604020202020204" pitchFamily="34" charset="0"/>
              <a:buChar char="•"/>
            </a:pPr>
            <a:r>
              <a:rPr lang="en-US" b="0" i="0" dirty="0">
                <a:solidFill>
                  <a:srgbClr val="273239"/>
                </a:solidFill>
                <a:effectLst/>
              </a:rPr>
              <a:t>The root entity governs lifetime of other entities in aggregates.</a:t>
            </a:r>
          </a:p>
          <a:p>
            <a:pPr algn="l"/>
            <a:endParaRPr lang="en-IN" dirty="0"/>
          </a:p>
        </p:txBody>
      </p:sp>
      <p:pic>
        <p:nvPicPr>
          <p:cNvPr id="4" name="Picture 3" descr="Logo&#10;&#10;Description automatically generated">
            <a:extLst>
              <a:ext uri="{FF2B5EF4-FFF2-40B4-BE49-F238E27FC236}">
                <a16:creationId xmlns:a16="http://schemas.microsoft.com/office/drawing/2014/main" xmlns="" id="{3A2335A6-4FB3-F012-6705-45D8E0A65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31923" y="105531"/>
            <a:ext cx="1798378" cy="476675"/>
          </a:xfrm>
          <a:prstGeom prst="rect">
            <a:avLst/>
          </a:prstGeom>
        </p:spPr>
      </p:pic>
    </p:spTree>
    <p:extLst>
      <p:ext uri="{BB962C8B-B14F-4D97-AF65-F5344CB8AC3E}">
        <p14:creationId xmlns:p14="http://schemas.microsoft.com/office/powerpoint/2010/main" val="341379504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BOI - V4</Template>
  <TotalTime>24612</TotalTime>
  <Words>1711</Words>
  <Application>Microsoft Office PowerPoint</Application>
  <PresentationFormat>Widescreen</PresentationFormat>
  <Paragraphs>172</Paragraphs>
  <Slides>28</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28</vt:i4>
      </vt:variant>
    </vt:vector>
  </HeadingPairs>
  <TitlesOfParts>
    <vt:vector size="38" baseType="lpstr">
      <vt:lpstr>Arial</vt:lpstr>
      <vt:lpstr>Calibri</vt:lpstr>
      <vt:lpstr>Calibri Light</vt:lpstr>
      <vt:lpstr>Roboto</vt:lpstr>
      <vt:lpstr>urw-din</vt:lpstr>
      <vt:lpstr>Wingdings</vt:lpstr>
      <vt:lpstr>Custom Design</vt:lpstr>
      <vt:lpstr>Office Theme</vt:lpstr>
      <vt:lpstr>1_Custom Design</vt:lpstr>
      <vt:lpstr>2_Custom Design</vt:lpstr>
      <vt:lpstr>Domain Training DDD (Banking)  Event Driven Design (Theory)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structure Learning Journey</dc:title>
  <dc:creator>Praveen B A [MAHE-BC]</dc:creator>
  <cp:lastModifiedBy>DELL</cp:lastModifiedBy>
  <cp:revision>212</cp:revision>
  <dcterms:created xsi:type="dcterms:W3CDTF">2021-09-21T08:34:11Z</dcterms:created>
  <dcterms:modified xsi:type="dcterms:W3CDTF">2023-03-07T07:10:35Z</dcterms:modified>
</cp:coreProperties>
</file>