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40"/>
  </p:notesMasterIdLst>
  <p:sldIdLst>
    <p:sldId id="1482" r:id="rId5"/>
    <p:sldId id="1483" r:id="rId6"/>
    <p:sldId id="1484" r:id="rId7"/>
    <p:sldId id="1485" r:id="rId8"/>
    <p:sldId id="1486" r:id="rId9"/>
    <p:sldId id="1487" r:id="rId10"/>
    <p:sldId id="1488" r:id="rId11"/>
    <p:sldId id="1489" r:id="rId12"/>
    <p:sldId id="1490" r:id="rId13"/>
    <p:sldId id="1491" r:id="rId14"/>
    <p:sldId id="1492" r:id="rId15"/>
    <p:sldId id="1493" r:id="rId16"/>
    <p:sldId id="1494" r:id="rId17"/>
    <p:sldId id="1495" r:id="rId18"/>
    <p:sldId id="1496" r:id="rId19"/>
    <p:sldId id="1497" r:id="rId20"/>
    <p:sldId id="1498" r:id="rId21"/>
    <p:sldId id="1499" r:id="rId22"/>
    <p:sldId id="1500" r:id="rId23"/>
    <p:sldId id="1501" r:id="rId24"/>
    <p:sldId id="1502" r:id="rId25"/>
    <p:sldId id="1503" r:id="rId26"/>
    <p:sldId id="1504" r:id="rId27"/>
    <p:sldId id="1505" r:id="rId28"/>
    <p:sldId id="1506" r:id="rId29"/>
    <p:sldId id="1507" r:id="rId30"/>
    <p:sldId id="1508" r:id="rId31"/>
    <p:sldId id="1509" r:id="rId32"/>
    <p:sldId id="1510" r:id="rId33"/>
    <p:sldId id="1511" r:id="rId34"/>
    <p:sldId id="1512" r:id="rId35"/>
    <p:sldId id="1513" r:id="rId36"/>
    <p:sldId id="1514" r:id="rId37"/>
    <p:sldId id="1515" r:id="rId38"/>
    <p:sldId id="151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06" autoAdjust="0"/>
  </p:normalViewPr>
  <p:slideViewPr>
    <p:cSldViewPr snapToGrid="0">
      <p:cViewPr varScale="1">
        <p:scale>
          <a:sx n="85" d="100"/>
          <a:sy n="85" d="100"/>
        </p:scale>
        <p:origin x="590" y="-18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toplight.io/api-design-guide#why-api-design-first-matter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toplight.io/api-design-guide#what-is-api-design"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524000" y="2214281"/>
            <a:ext cx="9144000" cy="1541931"/>
          </a:xfrm>
        </p:spPr>
        <p:txBody>
          <a:bodyPr/>
          <a:lstStyle/>
          <a:p>
            <a:r>
              <a:rPr lang="en-IN" b="1" dirty="0">
                <a:solidFill>
                  <a:schemeClr val="accent2"/>
                </a:solidFill>
              </a:rPr>
              <a:t>API Design, API Security</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normAutofit lnSpcReduction="10000"/>
          </a:bodyPr>
          <a:lstStyle/>
          <a:p>
            <a:pPr marL="457200" indent="-457200" algn="l">
              <a:buFont typeface="Wingdings" panose="05000000000000000000" pitchFamily="2" charset="2"/>
              <a:buChar char="Ø"/>
            </a:pPr>
            <a:r>
              <a:rPr lang="en-IN" sz="3200" b="1" i="0" dirty="0">
                <a:solidFill>
                  <a:schemeClr val="accent1"/>
                </a:solidFill>
                <a:effectLst/>
              </a:rPr>
              <a:t>RESTful API Design</a:t>
            </a:r>
          </a:p>
          <a:p>
            <a:pPr marL="342900" indent="-342900" algn="l">
              <a:buFont typeface="Arial" panose="020B0604020202020204" pitchFamily="34" charset="0"/>
              <a:buChar char="•"/>
            </a:pPr>
            <a:r>
              <a:rPr lang="en-US" b="0" i="0" dirty="0">
                <a:effectLst/>
              </a:rPr>
              <a:t>REST (Representational State Transfer) is a popular architectural style for designing web APIs. </a:t>
            </a:r>
          </a:p>
          <a:p>
            <a:pPr marL="342900" indent="-342900" algn="l">
              <a:buFont typeface="Arial" panose="020B0604020202020204" pitchFamily="34" charset="0"/>
              <a:buChar char="•"/>
            </a:pPr>
            <a:r>
              <a:rPr lang="en-US" b="0" i="0" dirty="0">
                <a:effectLst/>
              </a:rPr>
              <a:t>RESTful APIs are designed to be lightweight, flexible, and scalable, making them ideal for building modern web applications. </a:t>
            </a:r>
          </a:p>
          <a:p>
            <a:pPr algn="l"/>
            <a:endParaRPr lang="en-US" b="0" i="0" dirty="0">
              <a:effectLst/>
            </a:endParaRPr>
          </a:p>
          <a:p>
            <a:pPr marL="342900" indent="-342900" algn="l">
              <a:buFont typeface="Wingdings" panose="05000000000000000000" pitchFamily="2" charset="2"/>
              <a:buChar char="Ø"/>
            </a:pPr>
            <a:r>
              <a:rPr lang="en-US" b="1" i="0" dirty="0">
                <a:effectLst/>
              </a:rPr>
              <a:t>Here are some key considerations for designing a RESTful API:</a:t>
            </a:r>
          </a:p>
          <a:p>
            <a:pPr algn="l"/>
            <a:r>
              <a:rPr lang="en-US" sz="2600" b="1" i="0" dirty="0">
                <a:effectLst/>
              </a:rPr>
              <a:t>1.  Use HTTP methods: </a:t>
            </a:r>
          </a:p>
          <a:p>
            <a:pPr marL="342900" indent="-342900" algn="l">
              <a:buFont typeface="Arial" panose="020B0604020202020204" pitchFamily="34" charset="0"/>
              <a:buChar char="•"/>
            </a:pPr>
            <a:r>
              <a:rPr lang="en-US" b="0" i="0" dirty="0">
                <a:effectLst/>
              </a:rPr>
              <a:t>RESTful APIs rely on the HTTP protocol to handle requests and responses.</a:t>
            </a:r>
          </a:p>
          <a:p>
            <a:pPr marL="342900" indent="-342900" algn="l">
              <a:buFont typeface="Arial" panose="020B0604020202020204" pitchFamily="34" charset="0"/>
              <a:buChar char="•"/>
            </a:pPr>
            <a:r>
              <a:rPr lang="en-US" b="0" i="0" dirty="0">
                <a:effectLst/>
              </a:rPr>
              <a:t>This includes using HTTP methods (such as GET, POST, PUT, DELETE) to interact with resources.</a:t>
            </a:r>
          </a:p>
          <a:p>
            <a:pPr algn="l"/>
            <a:endParaRPr lang="en-IN" b="1" i="0" u="none" strike="noStrike" dirty="0">
              <a:effectLst/>
              <a:hlinkClick r:id="rId2">
                <a:extLst>
                  <a:ext uri="{A12FA001-AC4F-418D-AE19-62706E023703}">
                    <ahyp:hlinkClr xmlns:ahyp="http://schemas.microsoft.com/office/drawing/2018/hyperlinkcolor" val="tx"/>
                  </a:ext>
                </a:extLst>
              </a:hlinkClick>
            </a:endParaRPr>
          </a:p>
          <a:p>
            <a:br>
              <a:rPr lang="en-IN" dirty="0"/>
            </a:b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46830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normAutofit/>
          </a:bodyPr>
          <a:lstStyle/>
          <a:p>
            <a:pPr algn="l"/>
            <a:r>
              <a:rPr lang="en-US" sz="2600" b="1" i="0" dirty="0">
                <a:effectLst/>
              </a:rPr>
              <a:t>2.  Use resource-oriented URLs: </a:t>
            </a:r>
          </a:p>
          <a:p>
            <a:pPr marL="342900" indent="-342900" algn="l">
              <a:buFont typeface="Arial" panose="020B0604020202020204" pitchFamily="34" charset="0"/>
              <a:buChar char="•"/>
            </a:pPr>
            <a:r>
              <a:rPr lang="en-US" b="0" i="0" dirty="0">
                <a:effectLst/>
              </a:rPr>
              <a:t>RESTful APIs use resource-oriented URLs to represent data entities. </a:t>
            </a:r>
          </a:p>
          <a:p>
            <a:pPr marL="342900" indent="-342900" algn="l">
              <a:buFont typeface="Arial" panose="020B0604020202020204" pitchFamily="34" charset="0"/>
              <a:buChar char="•"/>
            </a:pPr>
            <a:r>
              <a:rPr lang="en-US" b="0" i="0" dirty="0">
                <a:effectLst/>
              </a:rPr>
              <a:t>This means that URLs should represent resources (such as /users or /orders) rather than actions (such as /create-user or /update-order).</a:t>
            </a:r>
          </a:p>
          <a:p>
            <a:pPr algn="l"/>
            <a:r>
              <a:rPr lang="en-US" sz="2600" b="1" dirty="0"/>
              <a:t>3.  </a:t>
            </a:r>
            <a:r>
              <a:rPr lang="en-US" sz="2600" b="1" i="0" dirty="0">
                <a:effectLst/>
              </a:rPr>
              <a:t>Use JSON for data exchange: </a:t>
            </a:r>
          </a:p>
          <a:p>
            <a:pPr marL="342900" indent="-342900" algn="l">
              <a:buFont typeface="Arial" panose="020B0604020202020204" pitchFamily="34" charset="0"/>
              <a:buChar char="•"/>
            </a:pPr>
            <a:r>
              <a:rPr lang="en-US" b="0" i="0" dirty="0">
                <a:effectLst/>
              </a:rPr>
              <a:t>RESTful APIs commonly use JSON (JavaScript Object Notation) as the data exchange format. </a:t>
            </a:r>
          </a:p>
          <a:p>
            <a:pPr marL="342900" indent="-342900" algn="l">
              <a:buFont typeface="Arial" panose="020B0604020202020204" pitchFamily="34" charset="0"/>
              <a:buChar char="•"/>
            </a:pPr>
            <a:r>
              <a:rPr lang="en-US" b="0" i="0" dirty="0">
                <a:effectLst/>
              </a:rPr>
              <a:t>JSON is a lightweight and flexible format that is easy to read and parse.</a:t>
            </a:r>
          </a:p>
          <a:p>
            <a:pPr algn="l"/>
            <a:r>
              <a:rPr lang="en-US" sz="2600" b="1" i="0" dirty="0">
                <a:effectLst/>
              </a:rPr>
              <a:t>4.  Use HTTP status codes: </a:t>
            </a:r>
          </a:p>
          <a:p>
            <a:pPr marL="342900" indent="-342900" algn="l">
              <a:buFont typeface="Arial" panose="020B0604020202020204" pitchFamily="34" charset="0"/>
              <a:buChar char="•"/>
            </a:pPr>
            <a:r>
              <a:rPr lang="en-US" b="0" i="0" dirty="0">
                <a:effectLst/>
              </a:rPr>
              <a:t>HTTP status codes provide a standard way to communicate the outcome of an API request. </a:t>
            </a:r>
          </a:p>
          <a:p>
            <a:pPr marL="342900" indent="-342900" algn="l">
              <a:buFont typeface="Arial" panose="020B0604020202020204" pitchFamily="34" charset="0"/>
              <a:buChar char="•"/>
            </a:pPr>
            <a:r>
              <a:rPr lang="en-US" b="0" i="0" dirty="0">
                <a:effectLst/>
              </a:rPr>
              <a:t>RESTful APIs commonly use status codes such as 200 OK (successful request), 201 Created (resource created), 400 Bad Request (invalid request), and 404 Not Found (resource not found).</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37520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algn="l"/>
            <a:r>
              <a:rPr lang="en-US" sz="2600" b="1" i="0" dirty="0">
                <a:effectLst/>
              </a:rPr>
              <a:t>5.  Use HATEOAS: </a:t>
            </a:r>
          </a:p>
          <a:p>
            <a:pPr marL="342900" indent="-342900" algn="l">
              <a:buFont typeface="Arial" panose="020B0604020202020204" pitchFamily="34" charset="0"/>
              <a:buChar char="•"/>
            </a:pPr>
            <a:r>
              <a:rPr lang="en-US" b="0" i="0" dirty="0">
                <a:effectLst/>
              </a:rPr>
              <a:t>HATEOAS (Hypermedia as the Engine of Application State) is a constraint of REST that allows clients to discover available resources and actions dynamically. </a:t>
            </a:r>
          </a:p>
          <a:p>
            <a:pPr marL="342900" indent="-342900" algn="l">
              <a:buFont typeface="Arial" panose="020B0604020202020204" pitchFamily="34" charset="0"/>
              <a:buChar char="•"/>
            </a:pPr>
            <a:r>
              <a:rPr lang="en-US" b="0" i="0" dirty="0">
                <a:effectLst/>
              </a:rPr>
              <a:t>This means that APIs should include links to related resources in their responses, enabling clients to navigate the API without prior knowledge of its structure.</a:t>
            </a:r>
          </a:p>
          <a:p>
            <a:pPr algn="l"/>
            <a:r>
              <a:rPr lang="en-US" sz="2600" b="1" i="0" dirty="0">
                <a:effectLst/>
              </a:rPr>
              <a:t>6.  Implement caching: </a:t>
            </a:r>
          </a:p>
          <a:p>
            <a:pPr marL="342900" indent="-342900" algn="l">
              <a:buFont typeface="Arial" panose="020B0604020202020204" pitchFamily="34" charset="0"/>
              <a:buChar char="•"/>
            </a:pPr>
            <a:r>
              <a:rPr lang="en-US" b="0" i="0" dirty="0">
                <a:effectLst/>
              </a:rPr>
              <a:t>Caching can improve the performance and scalability of RESTful APIs by reducing the number of requests to the server. </a:t>
            </a:r>
          </a:p>
          <a:p>
            <a:pPr marL="342900" indent="-342900" algn="l">
              <a:buFont typeface="Arial" panose="020B0604020202020204" pitchFamily="34" charset="0"/>
              <a:buChar char="•"/>
            </a:pPr>
            <a:r>
              <a:rPr lang="en-US" b="0" i="0" dirty="0">
                <a:effectLst/>
              </a:rPr>
              <a:t>APIs can use caching mechanisms such as ETag, Last-Modified, or Expires to indicate when a resource was last modified and whether it can be cached.</a:t>
            </a:r>
          </a:p>
          <a:p>
            <a:pPr algn="l"/>
            <a:endParaRPr lang="en-US" b="0" i="0" dirty="0">
              <a:effectLst/>
            </a:endParaRPr>
          </a:p>
          <a:p>
            <a:pPr marL="342900" indent="-342900" algn="l">
              <a:buFont typeface="Wingdings" panose="05000000000000000000" pitchFamily="2" charset="2"/>
              <a:buChar char="Ø"/>
            </a:pPr>
            <a:r>
              <a:rPr lang="en-US" b="0" i="0" dirty="0">
                <a:effectLst/>
              </a:rPr>
              <a:t>By following these principles, developers can create RESTful APIs that are easy to use, flexible, and scalable, making it easier to build and maintain modern web applications.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34863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788894"/>
            <a:ext cx="10963836" cy="5656730"/>
          </a:xfrm>
        </p:spPr>
        <p:txBody>
          <a:bodyPr>
            <a:normAutofit lnSpcReduction="10000"/>
          </a:bodyPr>
          <a:lstStyle/>
          <a:p>
            <a:pPr marL="457200" indent="-457200" algn="l">
              <a:buFont typeface="Wingdings" panose="05000000000000000000" pitchFamily="2" charset="2"/>
              <a:buChar char="Ø"/>
            </a:pPr>
            <a:r>
              <a:rPr lang="en-IN" sz="3200" b="1" i="0" dirty="0">
                <a:solidFill>
                  <a:schemeClr val="accent5"/>
                </a:solidFill>
                <a:effectLst/>
              </a:rPr>
              <a:t>Advantages of API design :</a:t>
            </a:r>
          </a:p>
          <a:p>
            <a:pPr algn="l"/>
            <a:r>
              <a:rPr lang="en-US" sz="2600" b="1" i="0" dirty="0">
                <a:effectLst/>
              </a:rPr>
              <a:t>1.  Encourages modularity and reusability: </a:t>
            </a:r>
            <a:r>
              <a:rPr lang="en-US" b="0" i="0" dirty="0">
                <a:effectLst/>
              </a:rPr>
              <a:t>APIs allow developers to break down their applications into smaller, modular components, which can be reused in different contexts.</a:t>
            </a:r>
          </a:p>
          <a:p>
            <a:pPr algn="l"/>
            <a:r>
              <a:rPr lang="en-US" sz="2600" b="1" i="0" dirty="0">
                <a:effectLst/>
              </a:rPr>
              <a:t>2.  Enables platform interoperability: </a:t>
            </a:r>
            <a:r>
              <a:rPr lang="en-US" b="0" i="0" dirty="0">
                <a:effectLst/>
              </a:rPr>
              <a:t>APIs provide a standard interface for communication between different platforms, enabling interoperability and integration.</a:t>
            </a:r>
          </a:p>
          <a:p>
            <a:pPr algn="l"/>
            <a:r>
              <a:rPr lang="en-US" sz="2600" b="1" i="0" dirty="0">
                <a:effectLst/>
              </a:rPr>
              <a:t>3.  Facilitates third-party integration: </a:t>
            </a:r>
            <a:r>
              <a:rPr lang="en-US" b="0" i="0" dirty="0">
                <a:effectLst/>
              </a:rPr>
              <a:t>APIs enable third-party developers to build applications that integrate with existing software systems, expanding the reach and functionality of the software.</a:t>
            </a:r>
          </a:p>
          <a:p>
            <a:pPr algn="l"/>
            <a:r>
              <a:rPr lang="en-US" sz="2600" b="1" i="0" dirty="0">
                <a:effectLst/>
              </a:rPr>
              <a:t>4.  Supports scalability: </a:t>
            </a:r>
            <a:r>
              <a:rPr lang="en-US" b="0" i="0" dirty="0">
                <a:effectLst/>
              </a:rPr>
              <a:t>APIs can be designed to support scalable architectures, enabling software systems to handle large volumes of requests and data.</a:t>
            </a:r>
          </a:p>
          <a:p>
            <a:pPr algn="l"/>
            <a:r>
              <a:rPr lang="en-US" sz="2600" b="1" i="0" dirty="0">
                <a:effectLst/>
              </a:rPr>
              <a:t>5.  Promotes innovation: </a:t>
            </a:r>
            <a:r>
              <a:rPr lang="en-US" b="0" i="0" dirty="0">
                <a:effectLst/>
              </a:rPr>
              <a:t>APIs enable developers to experiment with new ideas and create innovative applications by leveraging existing software systems.</a:t>
            </a:r>
            <a:endParaRPr lang="en-IN" b="1" i="0" dirty="0">
              <a:effectLst/>
            </a:endParaRPr>
          </a:p>
          <a:p>
            <a:br>
              <a:rPr lang="en-IN" b="0" i="0" dirty="0">
                <a:solidFill>
                  <a:srgbClr val="D1D5DB"/>
                </a:solidFill>
                <a:effectLst/>
                <a:latin typeface="Söhne"/>
              </a:rPr>
            </a:b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40687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normAutofit/>
          </a:bodyPr>
          <a:lstStyle/>
          <a:p>
            <a:pPr algn="l"/>
            <a:r>
              <a:rPr lang="en-IN" sz="3600" b="1" i="0" dirty="0">
                <a:solidFill>
                  <a:schemeClr val="accent5"/>
                </a:solidFill>
                <a:effectLst/>
              </a:rPr>
              <a:t>Disadvantages of API design :</a:t>
            </a:r>
          </a:p>
          <a:p>
            <a:pPr algn="l"/>
            <a:r>
              <a:rPr lang="en-US" sz="2800" b="1" i="0" dirty="0">
                <a:effectLst/>
              </a:rPr>
              <a:t>1.  Security risks: </a:t>
            </a:r>
            <a:r>
              <a:rPr lang="en-US" b="0" i="0" dirty="0">
                <a:effectLst/>
              </a:rPr>
              <a:t>APIs can be vulnerable to security threats, such as unauthorized access, injection attacks, and cross-site scripting. Developers must take appropriate measures to secure their APIs against these threats.</a:t>
            </a:r>
          </a:p>
          <a:p>
            <a:pPr algn="l"/>
            <a:r>
              <a:rPr lang="en-US" sz="2800" b="1" i="0" dirty="0">
                <a:effectLst/>
              </a:rPr>
              <a:t>2.  Maintenance and support: </a:t>
            </a:r>
            <a:r>
              <a:rPr lang="en-US" b="0" i="0" dirty="0">
                <a:effectLst/>
              </a:rPr>
              <a:t>APIs require ongoing maintenance and support, including documentation updates, bug fixes, and API versioning.</a:t>
            </a:r>
          </a:p>
          <a:p>
            <a:pPr algn="l"/>
            <a:r>
              <a:rPr lang="en-US" sz="2800" b="1" i="0" dirty="0">
                <a:effectLst/>
              </a:rPr>
              <a:t>3.  Complexity: </a:t>
            </a:r>
            <a:r>
              <a:rPr lang="en-US" b="0" i="0" dirty="0">
                <a:effectLst/>
              </a:rPr>
              <a:t>APIs can be complex to design and implement, requiring a deep understanding of software architecture, data modeling, and security best practices.</a:t>
            </a:r>
          </a:p>
          <a:p>
            <a:pPr algn="l"/>
            <a:r>
              <a:rPr lang="en-US" sz="2800" b="1" i="0" dirty="0">
                <a:effectLst/>
              </a:rPr>
              <a:t>4.  Versioning: </a:t>
            </a:r>
            <a:r>
              <a:rPr lang="en-US" b="0" i="0" dirty="0">
                <a:effectLst/>
              </a:rPr>
              <a:t>As APIs evolve over time, changes may be required that could break backward compatibility. Developers must carefully manage API versioning to avoid breaking changes for existing clients.</a:t>
            </a:r>
          </a:p>
          <a:p>
            <a:pPr algn="l"/>
            <a:r>
              <a:rPr lang="en-US" sz="2800" b="1" i="0" dirty="0">
                <a:effectLst/>
              </a:rPr>
              <a:t>5.  Integration challenges: </a:t>
            </a:r>
            <a:r>
              <a:rPr lang="en-US" b="0" i="0" dirty="0">
                <a:effectLst/>
              </a:rPr>
              <a:t>Integrating APIs with existing software systems can be challenging, particularly if the API does not align with the underlying architecture and data models.</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38838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normAutofit/>
          </a:bodyPr>
          <a:lstStyle/>
          <a:p>
            <a:pPr algn="l"/>
            <a:r>
              <a:rPr lang="en-IN" sz="3200" b="1" i="0" dirty="0">
                <a:solidFill>
                  <a:schemeClr val="accent5"/>
                </a:solidFill>
                <a:effectLst/>
              </a:rPr>
              <a:t>What is API security?</a:t>
            </a:r>
          </a:p>
          <a:p>
            <a:pPr marL="342900" indent="-342900" algn="l">
              <a:buFont typeface="Arial" panose="020B0604020202020204" pitchFamily="34" charset="0"/>
              <a:buChar char="•"/>
            </a:pPr>
            <a:r>
              <a:rPr lang="en-US" b="0" i="0" dirty="0">
                <a:effectLst/>
              </a:rPr>
              <a:t>API security refers to the practice of protecting APIs (Application Programming Interfaces) against unauthorized access, data breaches, and malicious attacks. </a:t>
            </a:r>
          </a:p>
          <a:p>
            <a:pPr marL="342900" indent="-342900" algn="l">
              <a:buFont typeface="Arial" panose="020B0604020202020204" pitchFamily="34" charset="0"/>
              <a:buChar char="•"/>
            </a:pPr>
            <a:r>
              <a:rPr lang="en-US" b="0" i="0" dirty="0">
                <a:effectLst/>
              </a:rPr>
              <a:t>APIs are a set of protocols, routines, and tools that enable different software systems to interact and exchange data.</a:t>
            </a:r>
          </a:p>
          <a:p>
            <a:pPr marL="342900" indent="-342900" algn="l">
              <a:buFont typeface="Arial" panose="020B0604020202020204" pitchFamily="34" charset="0"/>
              <a:buChar char="•"/>
            </a:pPr>
            <a:r>
              <a:rPr lang="en-US" b="0" i="0" dirty="0">
                <a:effectLst/>
              </a:rPr>
              <a:t>APIs are widely used in modern software development, including web and mobile applications, cloud services, and IoT devices. </a:t>
            </a:r>
          </a:p>
          <a:p>
            <a:pPr marL="342900" indent="-342900" algn="l">
              <a:buFont typeface="Arial" panose="020B0604020202020204" pitchFamily="34" charset="0"/>
              <a:buChar char="•"/>
            </a:pPr>
            <a:r>
              <a:rPr lang="en-US" b="0" i="0" dirty="0">
                <a:effectLst/>
              </a:rPr>
              <a:t>However, APIs can also present security risks, as they provide a direct interface to an organization's data and functions.</a:t>
            </a:r>
          </a:p>
          <a:p>
            <a:pPr marL="342900" indent="-342900" algn="l">
              <a:buFont typeface="Arial" panose="020B0604020202020204" pitchFamily="34" charset="0"/>
              <a:buChar char="•"/>
            </a:pPr>
            <a:r>
              <a:rPr lang="en-US" b="0" i="0" dirty="0">
                <a:effectLst/>
              </a:rPr>
              <a:t>API security involves a range of measures and techniques to prevent unauthorized access, ensure data privacy and integrity, and detect and respond to security incidents. </a:t>
            </a:r>
          </a:p>
          <a:p>
            <a:pPr marL="342900" indent="-342900" algn="l">
              <a:buFont typeface="Arial" panose="020B0604020202020204" pitchFamily="34" charset="0"/>
              <a:buChar char="•"/>
            </a:pPr>
            <a:r>
              <a:rPr lang="en-US" b="0" i="0" dirty="0">
                <a:effectLst/>
              </a:rPr>
              <a:t>This includes authentication and authorization, encryption, access control, monitoring, logging, and testing.</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4005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normAutofit lnSpcReduction="10000"/>
          </a:bodyPr>
          <a:lstStyle/>
          <a:p>
            <a:pPr marL="342900" indent="-342900" algn="l">
              <a:buFont typeface="Wingdings" panose="05000000000000000000" pitchFamily="2" charset="2"/>
              <a:buChar char="Ø"/>
            </a:pPr>
            <a:r>
              <a:rPr lang="en-US" sz="3200" b="1" i="0" dirty="0">
                <a:solidFill>
                  <a:schemeClr val="accent5"/>
                </a:solidFill>
                <a:effectLst/>
              </a:rPr>
              <a:t>Tools and resources for API Security:</a:t>
            </a:r>
          </a:p>
          <a:p>
            <a:pPr algn="l"/>
            <a:r>
              <a:rPr lang="en-US" sz="2600" b="1" i="0" dirty="0">
                <a:effectLst/>
              </a:rPr>
              <a:t>1.  API security testing tools: </a:t>
            </a:r>
          </a:p>
          <a:p>
            <a:pPr marL="342900" indent="-342900" algn="l">
              <a:buFont typeface="Arial" panose="020B0604020202020204" pitchFamily="34" charset="0"/>
              <a:buChar char="•"/>
            </a:pPr>
            <a:r>
              <a:rPr lang="en-US" b="0" i="0" dirty="0">
                <a:effectLst/>
              </a:rPr>
              <a:t>Tools such as OWASP ZAP, Burp Suite, and Postman can be used to test the security of APIs, identify vulnerabilities, and perform penetration testing.</a:t>
            </a:r>
          </a:p>
          <a:p>
            <a:pPr algn="l"/>
            <a:r>
              <a:rPr lang="en-US" sz="2600" b="1" i="0" dirty="0">
                <a:effectLst/>
              </a:rPr>
              <a:t>2.  API security gateways: </a:t>
            </a:r>
          </a:p>
          <a:p>
            <a:pPr marL="342900" indent="-342900" algn="l">
              <a:buFont typeface="Arial" panose="020B0604020202020204" pitchFamily="34" charset="0"/>
              <a:buChar char="•"/>
            </a:pPr>
            <a:r>
              <a:rPr lang="en-US" b="0" i="0" dirty="0">
                <a:effectLst/>
              </a:rPr>
              <a:t>API security gateways, such as Kong, Apigee, and Akamai, provide a layer of security between APIs and external users, allowing for authentication, authorization, encryption, and traffic management.</a:t>
            </a:r>
          </a:p>
          <a:p>
            <a:pPr algn="l"/>
            <a:r>
              <a:rPr lang="en-US" sz="2600" b="1" i="0" dirty="0">
                <a:effectLst/>
              </a:rPr>
              <a:t>3.  API security frameworks: </a:t>
            </a:r>
          </a:p>
          <a:p>
            <a:pPr marL="342900" indent="-342900" algn="l">
              <a:buFont typeface="Arial" panose="020B0604020202020204" pitchFamily="34" charset="0"/>
              <a:buChar char="•"/>
            </a:pPr>
            <a:r>
              <a:rPr lang="en-US" b="0" i="0" dirty="0">
                <a:effectLst/>
              </a:rPr>
              <a:t>Frameworks such as OAuth, OpenID Connect, and JSON Web Token (JWT) provide standardized authentication and authorization mechanisms for APIs.</a:t>
            </a:r>
          </a:p>
          <a:p>
            <a:pPr algn="l"/>
            <a:r>
              <a:rPr lang="en-US" sz="2600" b="1" i="0" dirty="0">
                <a:effectLst/>
              </a:rPr>
              <a:t>4.  API security standards: </a:t>
            </a:r>
          </a:p>
          <a:p>
            <a:pPr marL="342900" indent="-342900" algn="l">
              <a:buFont typeface="Arial" panose="020B0604020202020204" pitchFamily="34" charset="0"/>
              <a:buChar char="•"/>
            </a:pPr>
            <a:r>
              <a:rPr lang="en-US" b="0" i="0" dirty="0">
                <a:effectLst/>
              </a:rPr>
              <a:t>Standards such as OWASP API Security Project, NIST Special Publication 800-92, and ISO/IEC 27001 provide guidelines and best practices for securing APIs.</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23450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1174376"/>
            <a:ext cx="10963836" cy="5271248"/>
          </a:xfrm>
        </p:spPr>
        <p:txBody>
          <a:bodyPr/>
          <a:lstStyle/>
          <a:p>
            <a:pPr algn="l"/>
            <a:r>
              <a:rPr lang="en-US" sz="2600" b="1" dirty="0"/>
              <a:t>5.  </a:t>
            </a:r>
            <a:r>
              <a:rPr lang="en-US" sz="2600" b="1" i="0" dirty="0">
                <a:effectLst/>
              </a:rPr>
              <a:t>API security training and certification: </a:t>
            </a:r>
          </a:p>
          <a:p>
            <a:pPr marL="342900" indent="-342900" algn="l">
              <a:buFont typeface="Arial" panose="020B0604020202020204" pitchFamily="34" charset="0"/>
              <a:buChar char="•"/>
            </a:pPr>
            <a:r>
              <a:rPr lang="en-US" b="0" i="0" dirty="0">
                <a:effectLst/>
              </a:rPr>
              <a:t>Training programs and certifications, such as the Certified API Security Professional (CASP) and the API Security Certification Program, can help individuals and organizations enhance their knowledge and skills in API security.</a:t>
            </a:r>
          </a:p>
          <a:p>
            <a:pPr algn="l"/>
            <a:r>
              <a:rPr lang="en-US" sz="2600" b="1" i="0" dirty="0">
                <a:effectLst/>
              </a:rPr>
              <a:t>6.  API security communities and forums: </a:t>
            </a:r>
          </a:p>
          <a:p>
            <a:pPr marL="342900" indent="-342900" algn="l">
              <a:buFont typeface="Arial" panose="020B0604020202020204" pitchFamily="34" charset="0"/>
              <a:buChar char="•"/>
            </a:pPr>
            <a:r>
              <a:rPr lang="en-US" b="0" i="0" dirty="0">
                <a:effectLst/>
              </a:rPr>
              <a:t>Online communities, such as Reddit r/</a:t>
            </a:r>
            <a:r>
              <a:rPr lang="en-US" b="0" i="0" dirty="0" err="1">
                <a:effectLst/>
              </a:rPr>
              <a:t>api</a:t>
            </a:r>
            <a:r>
              <a:rPr lang="en-US" b="0" i="0" dirty="0">
                <a:effectLst/>
              </a:rPr>
              <a:t>, Stack Overflow, and API Security Slack, provide a platform for discussing API security challenges and sharing best practices and solutions.</a:t>
            </a:r>
          </a:p>
          <a:p>
            <a:pPr algn="l"/>
            <a:endParaRPr lang="en-US" b="0" i="0" dirty="0">
              <a:effectLst/>
            </a:endParaRPr>
          </a:p>
          <a:p>
            <a:pPr algn="l"/>
            <a:endParaRPr lang="en-US" dirty="0"/>
          </a:p>
          <a:p>
            <a:pPr marL="342900" indent="-342900" algn="l">
              <a:buFont typeface="Wingdings" panose="05000000000000000000" pitchFamily="2" charset="2"/>
              <a:buChar char="Ø"/>
            </a:pPr>
            <a:r>
              <a:rPr lang="en-US" b="0" i="0" dirty="0">
                <a:effectLst/>
              </a:rPr>
              <a:t>By leveraging these tools and resources, organizations can improve the security posture of their APIs, reduce the risk of security breaches, and ensure compliance with regulatory requirements and industry standards.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542124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marL="342900" indent="-342900" algn="l">
              <a:buFont typeface="Wingdings" panose="05000000000000000000" pitchFamily="2" charset="2"/>
              <a:buChar char="Ø"/>
            </a:pPr>
            <a:r>
              <a:rPr lang="en-US" sz="3200" b="1" i="0" dirty="0">
                <a:solidFill>
                  <a:schemeClr val="accent5"/>
                </a:solidFill>
                <a:effectLst/>
              </a:rPr>
              <a:t>API security threats and vulnerabilities:</a:t>
            </a:r>
          </a:p>
          <a:p>
            <a:pPr marL="342900" indent="-342900" algn="l">
              <a:buFont typeface="Arial" panose="020B0604020202020204" pitchFamily="34" charset="0"/>
              <a:buChar char="•"/>
            </a:pPr>
            <a:r>
              <a:rPr lang="en-US" b="0" i="0" dirty="0">
                <a:effectLst/>
              </a:rPr>
              <a:t>APIs (Application Programming Interfaces) are vulnerable to various security threats and vulnerabilities, which can compromise data privacy, integrity, and availability. </a:t>
            </a:r>
          </a:p>
          <a:p>
            <a:pPr algn="l"/>
            <a:r>
              <a:rPr lang="en-US" b="1" i="0" dirty="0">
                <a:effectLst/>
              </a:rPr>
              <a:t>Here are some of the most common API security threats and vulnerabilities:</a:t>
            </a:r>
          </a:p>
          <a:p>
            <a:pPr algn="l"/>
            <a:r>
              <a:rPr lang="en-US" sz="2600" b="1" i="0" dirty="0">
                <a:effectLst/>
              </a:rPr>
              <a:t>1.  Injection attacks: </a:t>
            </a:r>
          </a:p>
          <a:p>
            <a:pPr marL="342900" indent="-342900" algn="l">
              <a:buFont typeface="Arial" panose="020B0604020202020204" pitchFamily="34" charset="0"/>
              <a:buChar char="•"/>
            </a:pPr>
            <a:r>
              <a:rPr lang="en-US" b="0" i="0" dirty="0">
                <a:effectLst/>
              </a:rPr>
              <a:t>Attackers can use injection attacks to send malicious code or SQL queries to an API endpoint, which can then execute unintended actions or access unauthorized data.</a:t>
            </a:r>
          </a:p>
          <a:p>
            <a:pPr algn="l"/>
            <a:r>
              <a:rPr lang="en-US" sz="2600" b="1" i="0" dirty="0">
                <a:effectLst/>
              </a:rPr>
              <a:t>2.  Authentication and authorization attacks: </a:t>
            </a:r>
          </a:p>
          <a:p>
            <a:pPr marL="342900" indent="-342900" algn="l">
              <a:buFont typeface="Arial" panose="020B0604020202020204" pitchFamily="34" charset="0"/>
              <a:buChar char="•"/>
            </a:pPr>
            <a:r>
              <a:rPr lang="en-US" b="0" i="0" dirty="0">
                <a:effectLst/>
              </a:rPr>
              <a:t>Weak authentication and authorization mechanisms can allow attackers to bypass security controls and gain access to sensitive data or functions.</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80719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algn="l"/>
            <a:r>
              <a:rPr lang="en-US" sz="2600" b="1" i="0" dirty="0">
                <a:effectLst/>
              </a:rPr>
              <a:t>3.  Cross-site scripting (XSS) attacks: </a:t>
            </a:r>
          </a:p>
          <a:p>
            <a:pPr marL="342900" indent="-342900" algn="l">
              <a:buFont typeface="Arial" panose="020B0604020202020204" pitchFamily="34" charset="0"/>
              <a:buChar char="•"/>
            </a:pPr>
            <a:r>
              <a:rPr lang="en-US" b="0" i="0" dirty="0">
                <a:effectLst/>
              </a:rPr>
              <a:t>XSS attacks can exploit vulnerabilities in the client-side scripts used by an API to inject malicious code and execute arbitrary actions on a user's browser.</a:t>
            </a:r>
          </a:p>
          <a:p>
            <a:pPr algn="l"/>
            <a:r>
              <a:rPr lang="en-US" sz="2600" b="1" i="0" dirty="0">
                <a:effectLst/>
              </a:rPr>
              <a:t>4.  Man-in-the-middle (MitM) attacks: </a:t>
            </a:r>
          </a:p>
          <a:p>
            <a:pPr marL="342900" indent="-342900" algn="l">
              <a:buFont typeface="Arial" panose="020B0604020202020204" pitchFamily="34" charset="0"/>
              <a:buChar char="•"/>
            </a:pPr>
            <a:r>
              <a:rPr lang="en-US" b="0" i="0" dirty="0">
                <a:effectLst/>
              </a:rPr>
              <a:t>MitM attacks intercept and modify the data exchanged between an API and its users, allowing attackers to steal sensitive information or manipulate transactions.</a:t>
            </a:r>
          </a:p>
          <a:p>
            <a:pPr algn="l"/>
            <a:r>
              <a:rPr lang="en-US" sz="2600" b="1" i="0" dirty="0">
                <a:effectLst/>
              </a:rPr>
              <a:t>5.  Denial-of-service (DoS) attacks: </a:t>
            </a:r>
          </a:p>
          <a:p>
            <a:pPr marL="342900" indent="-342900" algn="l">
              <a:buFont typeface="Arial" panose="020B0604020202020204" pitchFamily="34" charset="0"/>
              <a:buChar char="•"/>
            </a:pPr>
            <a:r>
              <a:rPr lang="en-US" b="0" i="0" dirty="0">
                <a:effectLst/>
              </a:rPr>
              <a:t>DoS attacks can overload an API with requests, causing it to crash or become unresponsive, disrupting service availability.</a:t>
            </a:r>
          </a:p>
          <a:p>
            <a:pPr algn="l"/>
            <a:r>
              <a:rPr lang="en-US" sz="2600" b="1" i="0" dirty="0">
                <a:effectLst/>
              </a:rPr>
              <a:t>6.  Broken object-level authorization: </a:t>
            </a:r>
          </a:p>
          <a:p>
            <a:pPr marL="342900" indent="-342900" algn="l">
              <a:buFont typeface="Arial" panose="020B0604020202020204" pitchFamily="34" charset="0"/>
              <a:buChar char="•"/>
            </a:pPr>
            <a:r>
              <a:rPr lang="en-US" b="0" i="0" dirty="0">
                <a:effectLst/>
              </a:rPr>
              <a:t>APIs may fail to enforce proper access controls, allowing unauthorized users or applications to access sensitive data or functions.</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4179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algn="l"/>
            <a:r>
              <a:rPr lang="en-IN" sz="4000" b="1" i="0" u="none" strike="noStrike" dirty="0">
                <a:solidFill>
                  <a:schemeClr val="accent5"/>
                </a:solidFill>
                <a:effectLst/>
              </a:rPr>
              <a:t>What is API Design?</a:t>
            </a:r>
          </a:p>
          <a:p>
            <a:pPr marL="342900" indent="-342900" algn="l">
              <a:buFont typeface="Arial" panose="020B0604020202020204" pitchFamily="34" charset="0"/>
              <a:buChar char="•"/>
            </a:pPr>
            <a:r>
              <a:rPr lang="en-US" b="0" i="0" dirty="0">
                <a:effectLst/>
              </a:rPr>
              <a:t>API design is the collection of planning and architectural decisions you make when building an API. </a:t>
            </a:r>
          </a:p>
          <a:p>
            <a:pPr marL="342900" indent="-342900" algn="l">
              <a:buFont typeface="Arial" panose="020B0604020202020204" pitchFamily="34" charset="0"/>
              <a:buChar char="•"/>
            </a:pPr>
            <a:r>
              <a:rPr lang="en-US" b="0" i="0" dirty="0">
                <a:effectLst/>
              </a:rPr>
              <a:t>Your basic API design influences how well developers are able to consume it and even how they use it.</a:t>
            </a:r>
          </a:p>
          <a:p>
            <a:pPr marL="342900" indent="-342900" algn="l">
              <a:buFont typeface="Arial" panose="020B0604020202020204" pitchFamily="34" charset="0"/>
              <a:buChar char="•"/>
            </a:pPr>
            <a:r>
              <a:rPr lang="en-US" b="0" i="0" dirty="0">
                <a:effectLst/>
              </a:rPr>
              <a:t>Just like website design or product design, API design informs the user experience. </a:t>
            </a:r>
          </a:p>
          <a:p>
            <a:pPr marL="342900" indent="-342900" algn="l">
              <a:buFont typeface="Arial" panose="020B0604020202020204" pitchFamily="34" charset="0"/>
              <a:buChar char="•"/>
            </a:pPr>
            <a:r>
              <a:rPr lang="en-US" b="0" i="0" dirty="0">
                <a:effectLst/>
              </a:rPr>
              <a:t>Good API design principles meet initial expectations and continue to behave consistently and predictably.</a:t>
            </a:r>
          </a:p>
          <a:p>
            <a:pPr algn="l"/>
            <a:endParaRPr lang="en-IN" b="1" i="0" u="none" strike="noStrike" dirty="0">
              <a:solidFill>
                <a:srgbClr val="262626"/>
              </a:solidFill>
              <a:effectLst/>
              <a:latin typeface="ui-sans-serif"/>
              <a:hlinkClick r:id="rId2"/>
            </a:endParaRPr>
          </a:p>
          <a:p>
            <a:br>
              <a:rPr lang="en-IN" dirty="0"/>
            </a:b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22303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806824"/>
            <a:ext cx="10963836" cy="5638800"/>
          </a:xfrm>
        </p:spPr>
        <p:txBody>
          <a:bodyPr/>
          <a:lstStyle/>
          <a:p>
            <a:pPr algn="l"/>
            <a:r>
              <a:rPr lang="en-US" sz="2600" b="1" i="0" dirty="0">
                <a:effectLst/>
              </a:rPr>
              <a:t>7.  Insecure data storage: </a:t>
            </a:r>
          </a:p>
          <a:p>
            <a:pPr marL="342900" indent="-342900" algn="l">
              <a:buFont typeface="Arial" panose="020B0604020202020204" pitchFamily="34" charset="0"/>
              <a:buChar char="•"/>
            </a:pPr>
            <a:r>
              <a:rPr lang="en-US" b="0" i="0" dirty="0">
                <a:effectLst/>
              </a:rPr>
              <a:t>APIs that store sensitive data without proper encryption or protection mechanisms are vulnerable to data breaches and theft.</a:t>
            </a:r>
          </a:p>
          <a:p>
            <a:pPr algn="l"/>
            <a:endParaRPr lang="en-US" dirty="0"/>
          </a:p>
          <a:p>
            <a:pPr algn="l"/>
            <a:endParaRPr lang="en-US" b="0" i="0" dirty="0">
              <a:effectLst/>
            </a:endParaRPr>
          </a:p>
          <a:p>
            <a:pPr algn="l"/>
            <a:endParaRPr lang="en-US" b="0" i="0" dirty="0">
              <a:effectLst/>
            </a:endParaRPr>
          </a:p>
          <a:p>
            <a:pPr marL="342900" indent="-342900" algn="l">
              <a:buFont typeface="Wingdings" panose="05000000000000000000" pitchFamily="2" charset="2"/>
              <a:buChar char="Ø"/>
            </a:pPr>
            <a:r>
              <a:rPr lang="en-US" b="0" i="0" dirty="0">
                <a:effectLst/>
              </a:rPr>
              <a:t>To prevent these and other API security threats and vulnerabilities, organizations must implement appropriate security measures, including strong authentication and authorization mechanisms, encryption and data protection, access control, monitoring and logging, and regular security testing and assessments.</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091997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marL="342900" indent="-342900" algn="l">
              <a:buFont typeface="Wingdings" panose="05000000000000000000" pitchFamily="2" charset="2"/>
              <a:buChar char="Ø"/>
            </a:pPr>
            <a:r>
              <a:rPr lang="en-IN" sz="3200" b="1" i="0" dirty="0">
                <a:solidFill>
                  <a:schemeClr val="accent5"/>
                </a:solidFill>
                <a:effectLst/>
              </a:rPr>
              <a:t>API security testing: Techniques</a:t>
            </a:r>
          </a:p>
          <a:p>
            <a:pPr algn="l"/>
            <a:r>
              <a:rPr lang="en-US" b="0" i="0" dirty="0">
                <a:effectLst/>
              </a:rPr>
              <a:t>API security testing is a critical aspect of securing APIs against potential threats and vulnerabilities. </a:t>
            </a:r>
          </a:p>
          <a:p>
            <a:pPr algn="l"/>
            <a:r>
              <a:rPr lang="en-US" b="1" i="0" dirty="0">
                <a:effectLst/>
              </a:rPr>
              <a:t>Here are some of the techniques and methodologies used for API security testing:</a:t>
            </a:r>
          </a:p>
          <a:p>
            <a:pPr algn="l"/>
            <a:r>
              <a:rPr lang="en-US" sz="2600" b="1" i="0" dirty="0">
                <a:effectLst/>
              </a:rPr>
              <a:t>1.  Vulnerability scanning: </a:t>
            </a:r>
          </a:p>
          <a:p>
            <a:pPr marL="342900" indent="-342900" algn="l">
              <a:buFont typeface="Arial" panose="020B0604020202020204" pitchFamily="34" charset="0"/>
              <a:buChar char="•"/>
            </a:pPr>
            <a:r>
              <a:rPr lang="en-US" b="0" i="0" dirty="0">
                <a:effectLst/>
              </a:rPr>
              <a:t>Automated vulnerability scanners, such as OWASP ZAP and Burp Suite, can be used to identify known security vulnerabilities in APIs, including injection attacks, XSS, and DoS attacks.</a:t>
            </a:r>
          </a:p>
          <a:p>
            <a:pPr algn="l"/>
            <a:r>
              <a:rPr lang="en-US" sz="2600" b="1" i="0" dirty="0">
                <a:effectLst/>
              </a:rPr>
              <a:t>2.  Penetration testing: </a:t>
            </a:r>
          </a:p>
          <a:p>
            <a:pPr marL="342900" indent="-342900" algn="l">
              <a:buFont typeface="Arial" panose="020B0604020202020204" pitchFamily="34" charset="0"/>
              <a:buChar char="•"/>
            </a:pPr>
            <a:r>
              <a:rPr lang="en-US" b="0" i="0" dirty="0">
                <a:effectLst/>
              </a:rPr>
              <a:t>Penetration testing involves simulating real-world attacks on APIs to identify potential security weaknesses and validate the effectiveness of existing security controls.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524472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algn="l"/>
            <a:r>
              <a:rPr lang="en-US" sz="2600" b="1" i="0" dirty="0">
                <a:effectLst/>
              </a:rPr>
              <a:t>3.  Fuzz testing:</a:t>
            </a:r>
          </a:p>
          <a:p>
            <a:pPr marL="342900" indent="-342900" algn="l">
              <a:buFont typeface="Arial" panose="020B0604020202020204" pitchFamily="34" charset="0"/>
              <a:buChar char="•"/>
            </a:pPr>
            <a:r>
              <a:rPr lang="en-US" b="0" i="0" dirty="0">
                <a:effectLst/>
              </a:rPr>
              <a:t>Fuzz testing involves sending a large number of random or malformed requests to an API to test its behavior and identify potential vulnerabilities.</a:t>
            </a:r>
          </a:p>
          <a:p>
            <a:pPr algn="l"/>
            <a:r>
              <a:rPr lang="en-US" sz="2600" b="1" i="0" dirty="0">
                <a:effectLst/>
              </a:rPr>
              <a:t>4.  Static code analysis: </a:t>
            </a:r>
          </a:p>
          <a:p>
            <a:pPr marL="342900" indent="-342900" algn="l">
              <a:buFont typeface="Arial" panose="020B0604020202020204" pitchFamily="34" charset="0"/>
              <a:buChar char="•"/>
            </a:pPr>
            <a:r>
              <a:rPr lang="en-US" b="0" i="0" dirty="0">
                <a:effectLst/>
              </a:rPr>
              <a:t>Static code analysis tools, such as SonarQube and </a:t>
            </a:r>
            <a:r>
              <a:rPr lang="en-US" b="0" i="0" dirty="0" err="1">
                <a:effectLst/>
              </a:rPr>
              <a:t>FindBugs</a:t>
            </a:r>
            <a:r>
              <a:rPr lang="en-US" b="0" i="0" dirty="0">
                <a:effectLst/>
              </a:rPr>
              <a:t>, can be used to analyze the source code of an API for potential security flaws and vulnerabilities.</a:t>
            </a:r>
          </a:p>
          <a:p>
            <a:pPr algn="l"/>
            <a:r>
              <a:rPr lang="en-US" sz="2600" b="1" i="0" dirty="0">
                <a:effectLst/>
              </a:rPr>
              <a:t>5.  Dynamic analysis: </a:t>
            </a:r>
          </a:p>
          <a:p>
            <a:pPr marL="342900" indent="-342900" algn="l">
              <a:buFont typeface="Arial" panose="020B0604020202020204" pitchFamily="34" charset="0"/>
              <a:buChar char="•"/>
            </a:pPr>
            <a:r>
              <a:rPr lang="en-US" b="0" i="0" dirty="0">
                <a:effectLst/>
              </a:rPr>
              <a:t>Dynamic analysis tools, such as Postman and SoapUI, can be used to test the behavior and security of APIs in real-time by sending requests and analyzing the responses.</a:t>
            </a:r>
          </a:p>
          <a:p>
            <a:pPr algn="l"/>
            <a:r>
              <a:rPr lang="en-US" sz="2600" b="1" i="0" dirty="0">
                <a:effectLst/>
              </a:rPr>
              <a:t>6.  Threat modeling: </a:t>
            </a:r>
          </a:p>
          <a:p>
            <a:pPr marL="342900" indent="-342900" algn="l">
              <a:buFont typeface="Arial" panose="020B0604020202020204" pitchFamily="34" charset="0"/>
              <a:buChar char="•"/>
            </a:pPr>
            <a:r>
              <a:rPr lang="en-US" b="0" i="0" dirty="0">
                <a:effectLst/>
              </a:rPr>
              <a:t>Threat modeling involves identifying potential security threats and vulnerabilities in APIs and analyzing their potential impact and likelihood.</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177196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algn="l"/>
            <a:r>
              <a:rPr lang="en-US" sz="2600" b="1" i="0" dirty="0">
                <a:effectLst/>
              </a:rPr>
              <a:t>7.  Compliance testing: </a:t>
            </a:r>
          </a:p>
          <a:p>
            <a:pPr marL="342900" indent="-342900" algn="l">
              <a:buFont typeface="Arial" panose="020B0604020202020204" pitchFamily="34" charset="0"/>
              <a:buChar char="•"/>
            </a:pPr>
            <a:r>
              <a:rPr lang="en-US" b="0" i="0" dirty="0">
                <a:effectLst/>
              </a:rPr>
              <a:t>Compliance testing involves verifying that APIs comply with relevant security regulations and standards, such as PCI DSS, HIPAA, and GDPR.</a:t>
            </a:r>
          </a:p>
          <a:p>
            <a:pPr algn="l"/>
            <a:endParaRPr lang="en-US" dirty="0"/>
          </a:p>
          <a:p>
            <a:pPr algn="l"/>
            <a:endParaRPr lang="en-US" b="0" i="0" dirty="0">
              <a:effectLst/>
            </a:endParaRPr>
          </a:p>
          <a:p>
            <a:pPr algn="l"/>
            <a:endParaRPr lang="en-US" b="0" i="0" dirty="0">
              <a:effectLst/>
            </a:endParaRPr>
          </a:p>
          <a:p>
            <a:pPr marL="342900" indent="-342900" algn="l">
              <a:buFont typeface="Wingdings" panose="05000000000000000000" pitchFamily="2" charset="2"/>
              <a:buChar char="Ø"/>
            </a:pPr>
            <a:r>
              <a:rPr lang="en-US" b="0" i="0" dirty="0">
                <a:effectLst/>
              </a:rPr>
              <a:t>By using these techniques and methodologies, organizations can identify potential security weaknesses in their APIs and implement appropriate security controls to mitigate the risks of security breaches and data loss.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260123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marL="342900" indent="-342900" algn="l">
              <a:buFont typeface="Wingdings" panose="05000000000000000000" pitchFamily="2" charset="2"/>
              <a:buChar char="Ø"/>
            </a:pPr>
            <a:r>
              <a:rPr lang="en-IN" sz="3200" b="1" i="0" dirty="0">
                <a:solidFill>
                  <a:schemeClr val="accent5"/>
                </a:solidFill>
                <a:effectLst/>
              </a:rPr>
              <a:t>API security testing: methodologies</a:t>
            </a:r>
          </a:p>
          <a:p>
            <a:pPr marL="342900" indent="-342900" algn="l">
              <a:buFont typeface="Arial" panose="020B0604020202020204" pitchFamily="34" charset="0"/>
              <a:buChar char="•"/>
            </a:pPr>
            <a:r>
              <a:rPr lang="en-US" b="0" i="0" dirty="0">
                <a:effectLst/>
              </a:rPr>
              <a:t>API security testing involves various methodologies and approaches to identify potential vulnerabilities and weaknesses in APIs. </a:t>
            </a:r>
          </a:p>
          <a:p>
            <a:pPr algn="l"/>
            <a:r>
              <a:rPr lang="en-US" b="1" i="0" dirty="0">
                <a:effectLst/>
              </a:rPr>
              <a:t>Here are some of the commonly used methodologies for API security testing:</a:t>
            </a:r>
          </a:p>
          <a:p>
            <a:pPr algn="l"/>
            <a:r>
              <a:rPr lang="en-US" b="1" i="0" dirty="0">
                <a:effectLst/>
              </a:rPr>
              <a:t>1.  Black-box testing: </a:t>
            </a:r>
          </a:p>
          <a:p>
            <a:pPr marL="342900" indent="-342900" algn="l">
              <a:buFont typeface="Arial" panose="020B0604020202020204" pitchFamily="34" charset="0"/>
              <a:buChar char="•"/>
            </a:pPr>
            <a:r>
              <a:rPr lang="en-US" b="0" i="0" dirty="0">
                <a:effectLst/>
              </a:rPr>
              <a:t>In black-box testing, the tester has no knowledge of the internal workings of the API and tests its functionality and security from an external perspective. </a:t>
            </a:r>
          </a:p>
          <a:p>
            <a:pPr marL="342900" indent="-342900" algn="l">
              <a:buFont typeface="Arial" panose="020B0604020202020204" pitchFamily="34" charset="0"/>
              <a:buChar char="•"/>
            </a:pPr>
            <a:r>
              <a:rPr lang="en-US" b="0" i="0" dirty="0">
                <a:effectLst/>
              </a:rPr>
              <a:t>This approach is useful for identifying potential vulnerabilities in the API's inputs and outputs.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53172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7" y="582206"/>
            <a:ext cx="10515600" cy="5863417"/>
          </a:xfrm>
        </p:spPr>
        <p:txBody>
          <a:bodyPr>
            <a:normAutofit fontScale="92500" lnSpcReduction="20000"/>
          </a:bodyPr>
          <a:lstStyle/>
          <a:p>
            <a:pPr algn="l"/>
            <a:r>
              <a:rPr lang="en-US" sz="2800" b="1" i="0" dirty="0">
                <a:effectLst/>
              </a:rPr>
              <a:t>2.  White-box testing: </a:t>
            </a:r>
          </a:p>
          <a:p>
            <a:pPr marL="342900" indent="-342900" algn="l">
              <a:buFont typeface="Arial" panose="020B0604020202020204" pitchFamily="34" charset="0"/>
              <a:buChar char="•"/>
            </a:pPr>
            <a:r>
              <a:rPr lang="en-US" sz="2600" b="0" i="0" dirty="0">
                <a:effectLst/>
              </a:rPr>
              <a:t>In white-box testing, the tester has access to the internal workings of the API, including the source code and configuration files. </a:t>
            </a:r>
          </a:p>
          <a:p>
            <a:pPr marL="342900" indent="-342900" algn="l">
              <a:buFont typeface="Arial" panose="020B0604020202020204" pitchFamily="34" charset="0"/>
              <a:buChar char="•"/>
            </a:pPr>
            <a:r>
              <a:rPr lang="en-US" sz="2600" b="0" i="0" dirty="0">
                <a:effectLst/>
              </a:rPr>
              <a:t>This approach is useful for identifying potential vulnerabilities in the API's implementation, such as code-level vulnerabilities and configuration issues.</a:t>
            </a:r>
          </a:p>
          <a:p>
            <a:pPr algn="l"/>
            <a:r>
              <a:rPr lang="en-US" sz="2800" b="1" i="0" dirty="0">
                <a:effectLst/>
              </a:rPr>
              <a:t>3.  Gray-box testing: </a:t>
            </a:r>
          </a:p>
          <a:p>
            <a:pPr marL="342900" indent="-342900" algn="l">
              <a:buFont typeface="Arial" panose="020B0604020202020204" pitchFamily="34" charset="0"/>
              <a:buChar char="•"/>
            </a:pPr>
            <a:r>
              <a:rPr lang="en-US" sz="2600" b="0" i="0" dirty="0">
                <a:effectLst/>
              </a:rPr>
              <a:t>Gray-box testing is a combination of black-box and white-box testing. </a:t>
            </a:r>
          </a:p>
          <a:p>
            <a:pPr marL="342900" indent="-342900" algn="l">
              <a:buFont typeface="Arial" panose="020B0604020202020204" pitchFamily="34" charset="0"/>
              <a:buChar char="•"/>
            </a:pPr>
            <a:r>
              <a:rPr lang="en-US" sz="2600" b="0" i="0" dirty="0">
                <a:effectLst/>
              </a:rPr>
              <a:t>The tester has partial knowledge of the API's internal workings and uses this knowledge to test its functionality and security.</a:t>
            </a:r>
          </a:p>
          <a:p>
            <a:pPr algn="l"/>
            <a:r>
              <a:rPr lang="en-US" sz="2800" b="1" i="0" dirty="0">
                <a:effectLst/>
              </a:rPr>
              <a:t>4.  Positive testing: </a:t>
            </a:r>
          </a:p>
          <a:p>
            <a:pPr marL="342900" indent="-342900" algn="l">
              <a:buFont typeface="Arial" panose="020B0604020202020204" pitchFamily="34" charset="0"/>
              <a:buChar char="•"/>
            </a:pPr>
            <a:r>
              <a:rPr lang="en-US" sz="2600" b="0" i="0" dirty="0">
                <a:effectLst/>
              </a:rPr>
              <a:t>In positive testing, the tester sends valid requests to the API to verify that it behaves as expected and returns the correct responses.</a:t>
            </a:r>
          </a:p>
          <a:p>
            <a:pPr algn="l"/>
            <a:r>
              <a:rPr lang="en-US" sz="2800" b="1" i="0" dirty="0">
                <a:effectLst/>
              </a:rPr>
              <a:t>5.  Negative testing: </a:t>
            </a:r>
          </a:p>
          <a:p>
            <a:pPr marL="342900" indent="-342900" algn="l">
              <a:buFont typeface="Arial" panose="020B0604020202020204" pitchFamily="34" charset="0"/>
              <a:buChar char="•"/>
            </a:pPr>
            <a:r>
              <a:rPr lang="en-US" sz="2600" b="0" i="0" dirty="0">
                <a:effectLst/>
              </a:rPr>
              <a:t>In negative testing, the tester sends invalid or unexpected requests to the API to verify that it handles errors and exceptions properly and does not expose sensitive information.</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073554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algn="l"/>
            <a:r>
              <a:rPr lang="en-US" sz="2600" b="1" i="0" dirty="0">
                <a:effectLst/>
              </a:rPr>
              <a:t>6.  Boundary testing: </a:t>
            </a:r>
          </a:p>
          <a:p>
            <a:pPr marL="342900" indent="-342900" algn="l">
              <a:buFont typeface="Arial" panose="020B0604020202020204" pitchFamily="34" charset="0"/>
              <a:buChar char="•"/>
            </a:pPr>
            <a:r>
              <a:rPr lang="en-US" b="0" i="0" dirty="0">
                <a:effectLst/>
              </a:rPr>
              <a:t>Boundary testing involves testing the API's behavior at the limits of its input range, such as maximum and minimum values. </a:t>
            </a:r>
          </a:p>
          <a:p>
            <a:pPr marL="342900" indent="-342900" algn="l">
              <a:buFont typeface="Arial" panose="020B0604020202020204" pitchFamily="34" charset="0"/>
              <a:buChar char="•"/>
            </a:pPr>
            <a:r>
              <a:rPr lang="en-US" b="0" i="0" dirty="0">
                <a:effectLst/>
              </a:rPr>
              <a:t>This approach can help identify potential vulnerabilities and security weaknesses in input validation and error handling.</a:t>
            </a:r>
          </a:p>
          <a:p>
            <a:pPr algn="l"/>
            <a:r>
              <a:rPr lang="en-US" sz="2600" b="1" i="0" dirty="0">
                <a:effectLst/>
              </a:rPr>
              <a:t>7.  Regression testing: </a:t>
            </a:r>
          </a:p>
          <a:p>
            <a:pPr marL="342900" indent="-342900" algn="l">
              <a:buFont typeface="Arial" panose="020B0604020202020204" pitchFamily="34" charset="0"/>
              <a:buChar char="•"/>
            </a:pPr>
            <a:r>
              <a:rPr lang="en-US" b="0" i="0" dirty="0">
                <a:effectLst/>
              </a:rPr>
              <a:t>Regression testing involves testing the API after changes or updates have been made to ensure that existing functionality and security controls have not been affected.</a:t>
            </a:r>
          </a:p>
          <a:p>
            <a:pPr algn="l">
              <a:buFont typeface="+mj-lt"/>
              <a:buAutoNum type="arabicPeriod"/>
            </a:pPr>
            <a:endParaRPr lang="en-US" dirty="0"/>
          </a:p>
          <a:p>
            <a:pPr algn="l">
              <a:buFont typeface="+mj-lt"/>
              <a:buAutoNum type="arabicPeriod"/>
            </a:pPr>
            <a:endParaRPr lang="en-US" b="0" i="0" dirty="0">
              <a:effectLst/>
            </a:endParaRPr>
          </a:p>
          <a:p>
            <a:pPr marL="342900" indent="-342900" algn="l">
              <a:buFont typeface="Wingdings" panose="05000000000000000000" pitchFamily="2" charset="2"/>
              <a:buChar char="Ø"/>
            </a:pPr>
            <a:r>
              <a:rPr lang="en-US" b="0" i="0" dirty="0">
                <a:effectLst/>
              </a:rPr>
              <a:t>By using these methodologies, organizations can perform comprehensive API security testing and identify potential vulnerabilities and weaknesses that can be mitigated to ensure the security and integrity of their APIs.</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926260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99247"/>
            <a:ext cx="10685930" cy="5746378"/>
          </a:xfrm>
        </p:spPr>
        <p:txBody>
          <a:bodyPr>
            <a:normAutofit lnSpcReduction="10000"/>
          </a:bodyPr>
          <a:lstStyle/>
          <a:p>
            <a:pPr marL="457200" indent="-457200" algn="l">
              <a:buFont typeface="Wingdings" panose="05000000000000000000" pitchFamily="2" charset="2"/>
              <a:buChar char="Ø"/>
            </a:pPr>
            <a:r>
              <a:rPr lang="en-US" sz="3200" b="1" i="0" dirty="0">
                <a:solidFill>
                  <a:schemeClr val="accent5"/>
                </a:solidFill>
                <a:effectLst/>
              </a:rPr>
              <a:t>API security in cloud environments: </a:t>
            </a:r>
          </a:p>
          <a:p>
            <a:pPr marL="342900" indent="-342900" algn="l">
              <a:buFont typeface="Arial" panose="020B0604020202020204" pitchFamily="34" charset="0"/>
              <a:buChar char="•"/>
            </a:pPr>
            <a:r>
              <a:rPr lang="en-US" b="0" i="0" dirty="0">
                <a:solidFill>
                  <a:srgbClr val="343541"/>
                </a:solidFill>
                <a:effectLst/>
              </a:rPr>
              <a:t>Challenges </a:t>
            </a:r>
            <a:r>
              <a:rPr lang="en-US" b="0" i="0" dirty="0">
                <a:solidFill>
                  <a:srgbClr val="374151"/>
                </a:solidFill>
                <a:effectLst/>
              </a:rPr>
              <a:t>API security in cloud environments presents unique challenges due to the distributed nature of cloud-based APIs and the increased attack surface created by the use of multiple cloud services. </a:t>
            </a:r>
          </a:p>
          <a:p>
            <a:pPr algn="l"/>
            <a:r>
              <a:rPr lang="en-US" b="1" i="0" dirty="0">
                <a:solidFill>
                  <a:srgbClr val="374151"/>
                </a:solidFill>
                <a:effectLst/>
              </a:rPr>
              <a:t>Here are some of the challenges for API security in cloud environments:</a:t>
            </a:r>
          </a:p>
          <a:p>
            <a:pPr algn="l"/>
            <a:r>
              <a:rPr lang="en-US" sz="2600" b="1" i="0" dirty="0">
                <a:solidFill>
                  <a:srgbClr val="374151"/>
                </a:solidFill>
                <a:effectLst/>
              </a:rPr>
              <a:t>1.  Lack of visibility:</a:t>
            </a:r>
          </a:p>
          <a:p>
            <a:pPr marL="342900" indent="-342900" algn="l">
              <a:buFont typeface="Arial" panose="020B0604020202020204" pitchFamily="34" charset="0"/>
              <a:buChar char="•"/>
            </a:pPr>
            <a:r>
              <a:rPr lang="en-US" b="0" i="0" dirty="0">
                <a:solidFill>
                  <a:srgbClr val="374151"/>
                </a:solidFill>
                <a:effectLst/>
              </a:rPr>
              <a:t>Cloud-based APIs are often distributed across multiple cloud services, making it difficult to monitor and manage their security. </a:t>
            </a:r>
          </a:p>
          <a:p>
            <a:pPr marL="342900" indent="-342900" algn="l">
              <a:buFont typeface="Arial" panose="020B0604020202020204" pitchFamily="34" charset="0"/>
              <a:buChar char="•"/>
            </a:pPr>
            <a:r>
              <a:rPr lang="en-US" b="0" i="0" dirty="0">
                <a:solidFill>
                  <a:srgbClr val="374151"/>
                </a:solidFill>
                <a:effectLst/>
              </a:rPr>
              <a:t>As a result, identifying and tracking API usage and security incidents can be challenging.</a:t>
            </a:r>
          </a:p>
          <a:p>
            <a:pPr algn="l"/>
            <a:r>
              <a:rPr lang="en-US" sz="2600" b="1" i="0" dirty="0">
                <a:solidFill>
                  <a:srgbClr val="374151"/>
                </a:solidFill>
                <a:effectLst/>
              </a:rPr>
              <a:t>2.  Complexity: </a:t>
            </a:r>
          </a:p>
          <a:p>
            <a:pPr marL="342900" indent="-342900" algn="l">
              <a:buFont typeface="Arial" panose="020B0604020202020204" pitchFamily="34" charset="0"/>
              <a:buChar char="•"/>
            </a:pPr>
            <a:r>
              <a:rPr lang="en-US" b="0" i="0" dirty="0">
                <a:solidFill>
                  <a:srgbClr val="374151"/>
                </a:solidFill>
                <a:effectLst/>
              </a:rPr>
              <a:t>Cloud environments can be complex, with multiple services and interdependencies, making it challenging to secure APIs effectively.</a:t>
            </a:r>
          </a:p>
          <a:p>
            <a:pPr marL="342900" indent="-342900" algn="l">
              <a:buFont typeface="Arial" panose="020B0604020202020204" pitchFamily="34" charset="0"/>
              <a:buChar char="•"/>
            </a:pPr>
            <a:r>
              <a:rPr lang="en-US" b="0" i="0" dirty="0">
                <a:solidFill>
                  <a:srgbClr val="374151"/>
                </a:solidFill>
                <a:effectLst/>
              </a:rPr>
              <a:t> Configuring and managing security controls across multiple cloud services can be time-consuming and resource-intensive.</a:t>
            </a:r>
            <a:endParaRPr lang="en-US" b="0" i="0" dirty="0">
              <a:solidFill>
                <a:srgbClr val="374151"/>
              </a:solidFill>
              <a:effectLst/>
              <a:latin typeface="Söhne"/>
            </a:endParaRP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678366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normAutofit fontScale="92500" lnSpcReduction="20000"/>
          </a:bodyPr>
          <a:lstStyle/>
          <a:p>
            <a:pPr algn="l"/>
            <a:r>
              <a:rPr lang="en-US" sz="2800" b="1" i="0" dirty="0">
                <a:solidFill>
                  <a:srgbClr val="374151"/>
                </a:solidFill>
                <a:effectLst/>
              </a:rPr>
              <a:t>3.  Shared responsibility: </a:t>
            </a:r>
          </a:p>
          <a:p>
            <a:pPr marL="342900" indent="-342900" algn="l">
              <a:buFont typeface="Arial" panose="020B0604020202020204" pitchFamily="34" charset="0"/>
              <a:buChar char="•"/>
            </a:pPr>
            <a:r>
              <a:rPr lang="en-US" sz="2600" b="0" i="0" dirty="0">
                <a:solidFill>
                  <a:srgbClr val="374151"/>
                </a:solidFill>
                <a:effectLst/>
              </a:rPr>
              <a:t>Cloud providers offer shared responsibility models for security, but it can be challenging to understand and manage security responsibilities between the cloud provider and the customer. </a:t>
            </a:r>
          </a:p>
          <a:p>
            <a:pPr marL="342900" indent="-342900" algn="l">
              <a:buFont typeface="Arial" panose="020B0604020202020204" pitchFamily="34" charset="0"/>
              <a:buChar char="•"/>
            </a:pPr>
            <a:r>
              <a:rPr lang="en-US" sz="2600" b="0" i="0" dirty="0">
                <a:solidFill>
                  <a:srgbClr val="374151"/>
                </a:solidFill>
                <a:effectLst/>
              </a:rPr>
              <a:t>Customers are responsible for securing their applications and data, while cloud providers are responsible for securing the underlying infrastructure.</a:t>
            </a:r>
          </a:p>
          <a:p>
            <a:pPr algn="l"/>
            <a:r>
              <a:rPr lang="en-US" sz="2800" b="1" i="0" dirty="0">
                <a:solidFill>
                  <a:srgbClr val="374151"/>
                </a:solidFill>
                <a:effectLst/>
              </a:rPr>
              <a:t>4.  Data breaches: </a:t>
            </a:r>
          </a:p>
          <a:p>
            <a:pPr marL="342900" indent="-342900" algn="l">
              <a:buFont typeface="Arial" panose="020B0604020202020204" pitchFamily="34" charset="0"/>
              <a:buChar char="•"/>
            </a:pPr>
            <a:r>
              <a:rPr lang="en-US" sz="2600" b="0" i="0" dirty="0">
                <a:solidFill>
                  <a:srgbClr val="374151"/>
                </a:solidFill>
                <a:effectLst/>
              </a:rPr>
              <a:t>Cloud environments can be targeted by sophisticated attacks that can lead to data breaches and theft of sensitive data. </a:t>
            </a:r>
          </a:p>
          <a:p>
            <a:pPr marL="342900" indent="-342900" algn="l">
              <a:buFont typeface="Arial" panose="020B0604020202020204" pitchFamily="34" charset="0"/>
              <a:buChar char="•"/>
            </a:pPr>
            <a:r>
              <a:rPr lang="en-US" sz="2600" b="0" i="0" dirty="0">
                <a:solidFill>
                  <a:srgbClr val="374151"/>
                </a:solidFill>
                <a:effectLst/>
              </a:rPr>
              <a:t>The use of multiple cloud services increases the attack surface, making it more difficult to secure APIs against potential attacks.</a:t>
            </a:r>
          </a:p>
          <a:p>
            <a:pPr algn="l"/>
            <a:r>
              <a:rPr lang="en-US" sz="2800" b="1" i="0" dirty="0">
                <a:solidFill>
                  <a:srgbClr val="374151"/>
                </a:solidFill>
                <a:effectLst/>
              </a:rPr>
              <a:t>5.  Insecure APIs: </a:t>
            </a:r>
          </a:p>
          <a:p>
            <a:pPr marL="342900" indent="-342900" algn="l">
              <a:buFont typeface="Arial" panose="020B0604020202020204" pitchFamily="34" charset="0"/>
              <a:buChar char="•"/>
            </a:pPr>
            <a:r>
              <a:rPr lang="en-US" sz="2600" b="0" i="0" dirty="0">
                <a:solidFill>
                  <a:srgbClr val="374151"/>
                </a:solidFill>
                <a:effectLst/>
              </a:rPr>
              <a:t>Insecure APIs can be exploited by attackers to gain unauthorized access to cloud services and data. </a:t>
            </a:r>
          </a:p>
          <a:p>
            <a:pPr marL="342900" indent="-342900" algn="l">
              <a:buFont typeface="Arial" panose="020B0604020202020204" pitchFamily="34" charset="0"/>
              <a:buChar char="•"/>
            </a:pPr>
            <a:r>
              <a:rPr lang="en-US" sz="2600" b="0" i="0" dirty="0">
                <a:solidFill>
                  <a:srgbClr val="374151"/>
                </a:solidFill>
                <a:effectLst/>
              </a:rPr>
              <a:t>APIs that are poorly designed, lack authentication and authorization controls, or do not properly handle input validation can be particularly vulnerable.</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395964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algn="l"/>
            <a:r>
              <a:rPr lang="en-US" sz="2600" b="1" i="0" dirty="0">
                <a:solidFill>
                  <a:srgbClr val="374151"/>
                </a:solidFill>
                <a:effectLst/>
              </a:rPr>
              <a:t>6.  Compliance: </a:t>
            </a:r>
          </a:p>
          <a:p>
            <a:pPr marL="342900" indent="-342900" algn="l">
              <a:buFont typeface="Arial" panose="020B0604020202020204" pitchFamily="34" charset="0"/>
              <a:buChar char="•"/>
            </a:pPr>
            <a:r>
              <a:rPr lang="en-US" b="0" i="0" dirty="0">
                <a:solidFill>
                  <a:srgbClr val="374151"/>
                </a:solidFill>
                <a:effectLst/>
              </a:rPr>
              <a:t>Cloud environments must comply with relevant security regulations and standards, such as GDPR, HIPAA, and PCI DSS. </a:t>
            </a:r>
          </a:p>
          <a:p>
            <a:pPr marL="342900" indent="-342900" algn="l">
              <a:buFont typeface="Arial" panose="020B0604020202020204" pitchFamily="34" charset="0"/>
              <a:buChar char="•"/>
            </a:pPr>
            <a:r>
              <a:rPr lang="en-US" b="0" i="0" dirty="0">
                <a:solidFill>
                  <a:srgbClr val="374151"/>
                </a:solidFill>
                <a:effectLst/>
              </a:rPr>
              <a:t>Ensuring compliance can be challenging, as it requires implementing appropriate security controls and monitoring to ensure ongoing compliance.</a:t>
            </a:r>
          </a:p>
          <a:p>
            <a:pPr algn="l"/>
            <a:endParaRPr lang="en-US" b="0" i="0" dirty="0">
              <a:solidFill>
                <a:srgbClr val="374151"/>
              </a:solidFill>
              <a:effectLst/>
            </a:endParaRPr>
          </a:p>
          <a:p>
            <a:pPr algn="l"/>
            <a:endParaRPr lang="en-US" dirty="0">
              <a:solidFill>
                <a:srgbClr val="374151"/>
              </a:solidFill>
            </a:endParaRPr>
          </a:p>
          <a:p>
            <a:pPr algn="l"/>
            <a:endParaRPr lang="en-US" b="0" i="0" dirty="0">
              <a:solidFill>
                <a:srgbClr val="374151"/>
              </a:solidFill>
              <a:effectLst/>
            </a:endParaRPr>
          </a:p>
          <a:p>
            <a:pPr marL="342900" indent="-342900" algn="l">
              <a:buFont typeface="Wingdings" panose="05000000000000000000" pitchFamily="2" charset="2"/>
              <a:buChar char="Ø"/>
            </a:pPr>
            <a:r>
              <a:rPr lang="en-US" b="0" i="0" dirty="0">
                <a:solidFill>
                  <a:srgbClr val="374151"/>
                </a:solidFill>
                <a:effectLst/>
              </a:rPr>
              <a:t>By addressing these challenges, organizations can improve the security of their cloud-based APIs and reduce the risk of security incidents and data breaches. </a:t>
            </a:r>
          </a:p>
          <a:p>
            <a:pPr marL="342900" indent="-342900" algn="l">
              <a:buFont typeface="Wingdings" panose="05000000000000000000" pitchFamily="2" charset="2"/>
              <a:buChar char="Ø"/>
            </a:pPr>
            <a:r>
              <a:rPr lang="en-US" b="0" i="0" dirty="0">
                <a:solidFill>
                  <a:srgbClr val="374151"/>
                </a:solidFill>
                <a:effectLst/>
              </a:rPr>
              <a:t>This can be achieved by implementing appropriate security controls, continuously monitoring APIs for security threats and vulnerabilities, and ensuring compliance with relevant security regulations and standards.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4354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14082" y="1255058"/>
            <a:ext cx="10699377" cy="5189309"/>
          </a:xfrm>
        </p:spPr>
        <p:txBody>
          <a:bodyPr/>
          <a:lstStyle/>
          <a:p>
            <a:pPr marL="342900" indent="-342900" algn="l">
              <a:buFont typeface="Arial" panose="020B0604020202020204" pitchFamily="34" charset="0"/>
              <a:buChar char="•"/>
            </a:pPr>
            <a:r>
              <a:rPr lang="en-US" b="0" i="0" dirty="0">
                <a:effectLst/>
              </a:rPr>
              <a:t>Organizations with </a:t>
            </a:r>
            <a:r>
              <a:rPr lang="en-US" b="0" i="0" u="none" strike="noStrike" dirty="0">
                <a:effectLst/>
              </a:rPr>
              <a:t>high design maturity</a:t>
            </a:r>
            <a:r>
              <a:rPr lang="en-US" b="0" i="0" dirty="0">
                <a:effectLst/>
              </a:rPr>
              <a:t> experience better quality outcomes for their end users, faster time to market, and better innovation. </a:t>
            </a:r>
          </a:p>
          <a:p>
            <a:pPr marL="342900" indent="-342900" algn="l">
              <a:buFont typeface="Arial" panose="020B0604020202020204" pitchFamily="34" charset="0"/>
              <a:buChar char="•"/>
            </a:pPr>
            <a:r>
              <a:rPr lang="en-US" b="0" i="0" dirty="0">
                <a:effectLst/>
              </a:rPr>
              <a:t>That’s why this API design guide assists in supporting good design throughout your API creation process; good API design leads to better overall APIs.</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4" name="Picture 3">
            <a:extLst>
              <a:ext uri="{FF2B5EF4-FFF2-40B4-BE49-F238E27FC236}">
                <a16:creationId xmlns:a16="http://schemas.microsoft.com/office/drawing/2014/main" id="{186028A4-1F82-DE59-D7FD-CBB82C8D2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529" y="2949388"/>
            <a:ext cx="8955742" cy="3281084"/>
          </a:xfrm>
          <a:prstGeom prst="rect">
            <a:avLst/>
          </a:prstGeom>
        </p:spPr>
      </p:pic>
    </p:spTree>
    <p:extLst>
      <p:ext uri="{BB962C8B-B14F-4D97-AF65-F5344CB8AC3E}">
        <p14:creationId xmlns:p14="http://schemas.microsoft.com/office/powerpoint/2010/main" val="2894398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normAutofit lnSpcReduction="10000"/>
          </a:bodyPr>
          <a:lstStyle/>
          <a:p>
            <a:pPr marL="342900" indent="-342900" algn="l">
              <a:buFont typeface="Wingdings" panose="05000000000000000000" pitchFamily="2" charset="2"/>
              <a:buChar char="Ø"/>
            </a:pPr>
            <a:r>
              <a:rPr lang="en-IN" sz="3200" b="1" i="0" dirty="0">
                <a:solidFill>
                  <a:schemeClr val="accent5"/>
                </a:solidFill>
                <a:effectLst/>
              </a:rPr>
              <a:t>API security in cloud environments: solutions</a:t>
            </a:r>
          </a:p>
          <a:p>
            <a:pPr marL="342900" indent="-342900" algn="l">
              <a:buFont typeface="Arial" panose="020B0604020202020204" pitchFamily="34" charset="0"/>
              <a:buChar char="•"/>
            </a:pPr>
            <a:r>
              <a:rPr lang="en-US" b="0" i="0" dirty="0">
                <a:solidFill>
                  <a:srgbClr val="374151"/>
                </a:solidFill>
                <a:effectLst/>
              </a:rPr>
              <a:t>API security in cloud environments presents unique challenges due to the distributed nature of cloud-based APIs and the increased attack surface created by the use of multiple cloud services. </a:t>
            </a:r>
          </a:p>
          <a:p>
            <a:pPr algn="l"/>
            <a:r>
              <a:rPr lang="en-US" b="1" i="0" dirty="0">
                <a:solidFill>
                  <a:srgbClr val="374151"/>
                </a:solidFill>
                <a:effectLst/>
              </a:rPr>
              <a:t>Here are some solutions for API security in cloud environments:</a:t>
            </a:r>
          </a:p>
          <a:p>
            <a:pPr algn="l"/>
            <a:r>
              <a:rPr lang="en-US" sz="2600" b="1" i="0" dirty="0">
                <a:solidFill>
                  <a:srgbClr val="374151"/>
                </a:solidFill>
                <a:effectLst/>
              </a:rPr>
              <a:t>1.  API Gateway</a:t>
            </a:r>
            <a:r>
              <a:rPr lang="en-US" b="0" i="0" dirty="0">
                <a:solidFill>
                  <a:srgbClr val="374151"/>
                </a:solidFill>
                <a:effectLst/>
              </a:rPr>
              <a:t>: </a:t>
            </a:r>
          </a:p>
          <a:p>
            <a:pPr marL="342900" indent="-342900" algn="l">
              <a:buFont typeface="Arial" panose="020B0604020202020204" pitchFamily="34" charset="0"/>
              <a:buChar char="•"/>
            </a:pPr>
            <a:r>
              <a:rPr lang="en-US" b="0" i="0" dirty="0">
                <a:solidFill>
                  <a:srgbClr val="374151"/>
                </a:solidFill>
                <a:effectLst/>
              </a:rPr>
              <a:t>An API Gateway can provide a centralized point of control and security for cloud-based APIs, enabling authentication, authorization, and traffic management. </a:t>
            </a:r>
          </a:p>
          <a:p>
            <a:pPr marL="342900" indent="-342900" algn="l">
              <a:buFont typeface="Arial" panose="020B0604020202020204" pitchFamily="34" charset="0"/>
              <a:buChar char="•"/>
            </a:pPr>
            <a:r>
              <a:rPr lang="en-US" b="0" i="0" dirty="0">
                <a:solidFill>
                  <a:srgbClr val="374151"/>
                </a:solidFill>
                <a:effectLst/>
              </a:rPr>
              <a:t>API Gateway can also provide features such as rate limiting, caching, and encryption.</a:t>
            </a:r>
          </a:p>
          <a:p>
            <a:pPr algn="l"/>
            <a:r>
              <a:rPr lang="en-US" sz="2600" b="1" i="0" dirty="0">
                <a:solidFill>
                  <a:srgbClr val="374151"/>
                </a:solidFill>
                <a:effectLst/>
              </a:rPr>
              <a:t>2.  Containerization: </a:t>
            </a:r>
          </a:p>
          <a:p>
            <a:pPr marL="342900" indent="-342900" algn="l">
              <a:buFont typeface="Arial" panose="020B0604020202020204" pitchFamily="34" charset="0"/>
              <a:buChar char="•"/>
            </a:pPr>
            <a:r>
              <a:rPr lang="en-US" b="0" i="0" dirty="0">
                <a:solidFill>
                  <a:srgbClr val="374151"/>
                </a:solidFill>
                <a:effectLst/>
              </a:rPr>
              <a:t>Containerization can be used to isolate APIs from other services and limit the potential impact of security breaches. </a:t>
            </a:r>
          </a:p>
          <a:p>
            <a:pPr marL="342900" indent="-342900" algn="l">
              <a:buFont typeface="Arial" panose="020B0604020202020204" pitchFamily="34" charset="0"/>
              <a:buChar char="•"/>
            </a:pPr>
            <a:r>
              <a:rPr lang="en-US" b="0" i="0" dirty="0">
                <a:solidFill>
                  <a:srgbClr val="374151"/>
                </a:solidFill>
                <a:effectLst/>
              </a:rPr>
              <a:t>Containers can also enable easy scaling of APIs and faster deployment of security updates.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051378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normAutofit fontScale="92500"/>
          </a:bodyPr>
          <a:lstStyle/>
          <a:p>
            <a:pPr algn="l"/>
            <a:r>
              <a:rPr lang="en-US" sz="2800" b="1" i="0" dirty="0">
                <a:solidFill>
                  <a:srgbClr val="374151"/>
                </a:solidFill>
                <a:effectLst/>
              </a:rPr>
              <a:t>3.  Encryption: </a:t>
            </a:r>
          </a:p>
          <a:p>
            <a:pPr marL="342900" indent="-342900" algn="l">
              <a:buFont typeface="Arial" panose="020B0604020202020204" pitchFamily="34" charset="0"/>
              <a:buChar char="•"/>
            </a:pPr>
            <a:r>
              <a:rPr lang="en-US" b="0" i="0" dirty="0">
                <a:solidFill>
                  <a:srgbClr val="374151"/>
                </a:solidFill>
                <a:effectLst/>
              </a:rPr>
              <a:t>Data encryption can help protect sensitive data transmitted through APIs, and can be implemented using transport layer security (TLS) or secure sockets layer (SSL) protocols. </a:t>
            </a:r>
          </a:p>
          <a:p>
            <a:pPr marL="342900" indent="-342900" algn="l">
              <a:buFont typeface="Arial" panose="020B0604020202020204" pitchFamily="34" charset="0"/>
              <a:buChar char="•"/>
            </a:pPr>
            <a:r>
              <a:rPr lang="en-US" b="0" i="0" dirty="0">
                <a:solidFill>
                  <a:srgbClr val="374151"/>
                </a:solidFill>
                <a:effectLst/>
              </a:rPr>
              <a:t>Cloud providers also offer data encryption solutions that can be used to encrypt data at rest.</a:t>
            </a:r>
          </a:p>
          <a:p>
            <a:pPr algn="l"/>
            <a:r>
              <a:rPr lang="en-US" sz="2800" b="1" i="0" dirty="0">
                <a:solidFill>
                  <a:srgbClr val="374151"/>
                </a:solidFill>
                <a:effectLst/>
              </a:rPr>
              <a:t>4.  Continuous Monitoring: </a:t>
            </a:r>
          </a:p>
          <a:p>
            <a:pPr marL="342900" indent="-342900" algn="l">
              <a:buFont typeface="Arial" panose="020B0604020202020204" pitchFamily="34" charset="0"/>
              <a:buChar char="•"/>
            </a:pPr>
            <a:r>
              <a:rPr lang="en-US" b="0" i="0" dirty="0">
                <a:solidFill>
                  <a:srgbClr val="374151"/>
                </a:solidFill>
                <a:effectLst/>
              </a:rPr>
              <a:t>Continuous monitoring of APIs can help detect security threats and vulnerabilities in real-time and enable rapid response and remediation. </a:t>
            </a:r>
          </a:p>
          <a:p>
            <a:pPr marL="342900" indent="-342900" algn="l">
              <a:buFont typeface="Arial" panose="020B0604020202020204" pitchFamily="34" charset="0"/>
              <a:buChar char="•"/>
            </a:pPr>
            <a:r>
              <a:rPr lang="en-US" b="0" i="0" dirty="0">
                <a:solidFill>
                  <a:srgbClr val="374151"/>
                </a:solidFill>
                <a:effectLst/>
              </a:rPr>
              <a:t>Monitoring can include network traffic monitoring, log analysis, and anomaly detection.</a:t>
            </a:r>
          </a:p>
          <a:p>
            <a:pPr algn="l"/>
            <a:r>
              <a:rPr lang="en-US" sz="2800" b="1" i="0" dirty="0">
                <a:solidFill>
                  <a:srgbClr val="374151"/>
                </a:solidFill>
                <a:effectLst/>
              </a:rPr>
              <a:t>5.  Compliance: </a:t>
            </a:r>
          </a:p>
          <a:p>
            <a:pPr marL="342900" indent="-342900" algn="l">
              <a:buFont typeface="Arial" panose="020B0604020202020204" pitchFamily="34" charset="0"/>
              <a:buChar char="•"/>
            </a:pPr>
            <a:r>
              <a:rPr lang="en-US" b="0" i="0" dirty="0">
                <a:solidFill>
                  <a:srgbClr val="374151"/>
                </a:solidFill>
                <a:effectLst/>
              </a:rPr>
              <a:t>Ensuring compliance with relevant security regulations and standards, such as GDPR, HIPAA, and PCI DSS, can help mitigate security risks in cloud environments.</a:t>
            </a:r>
          </a:p>
          <a:p>
            <a:pPr marL="342900" indent="-342900" algn="l">
              <a:buFont typeface="Arial" panose="020B0604020202020204" pitchFamily="34" charset="0"/>
              <a:buChar char="•"/>
            </a:pPr>
            <a:r>
              <a:rPr lang="en-US" b="0" i="0" dirty="0">
                <a:solidFill>
                  <a:srgbClr val="374151"/>
                </a:solidFill>
                <a:effectLst/>
              </a:rPr>
              <a:t>Compliance can be achieved by implementing appropriate security controls, monitoring, and audits.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520793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algn="l"/>
            <a:r>
              <a:rPr lang="en-US" sz="2600" b="1" i="0" dirty="0">
                <a:solidFill>
                  <a:srgbClr val="374151"/>
                </a:solidFill>
                <a:effectLst/>
              </a:rPr>
              <a:t>6.  Access Controls: </a:t>
            </a:r>
          </a:p>
          <a:p>
            <a:pPr marL="342900" indent="-342900" algn="l">
              <a:buFont typeface="Arial" panose="020B0604020202020204" pitchFamily="34" charset="0"/>
              <a:buChar char="•"/>
            </a:pPr>
            <a:r>
              <a:rPr lang="en-US" b="0" i="0" dirty="0">
                <a:solidFill>
                  <a:srgbClr val="374151"/>
                </a:solidFill>
                <a:effectLst/>
              </a:rPr>
              <a:t>Implementing strong access controls, such as multi-factor authentication and role-based access control, can help prevent unauthorized access to cloud-based APIs. </a:t>
            </a:r>
          </a:p>
          <a:p>
            <a:pPr marL="342900" indent="-342900" algn="l">
              <a:buFont typeface="Arial" panose="020B0604020202020204" pitchFamily="34" charset="0"/>
              <a:buChar char="•"/>
            </a:pPr>
            <a:r>
              <a:rPr lang="en-US" b="0" i="0" dirty="0">
                <a:solidFill>
                  <a:srgbClr val="374151"/>
                </a:solidFill>
                <a:effectLst/>
              </a:rPr>
              <a:t>Access controls can also be used to limit access to specific resources and prevent privilege escalation.</a:t>
            </a:r>
          </a:p>
          <a:p>
            <a:pPr algn="l"/>
            <a:endParaRPr lang="en-US" dirty="0">
              <a:solidFill>
                <a:srgbClr val="374151"/>
              </a:solidFill>
            </a:endParaRPr>
          </a:p>
          <a:p>
            <a:pPr algn="l"/>
            <a:endParaRPr lang="en-US" b="0" i="0" dirty="0">
              <a:solidFill>
                <a:srgbClr val="374151"/>
              </a:solidFill>
              <a:effectLst/>
            </a:endParaRPr>
          </a:p>
          <a:p>
            <a:pPr algn="l"/>
            <a:endParaRPr lang="en-US" b="0" i="0" dirty="0">
              <a:solidFill>
                <a:srgbClr val="374151"/>
              </a:solidFill>
              <a:effectLst/>
            </a:endParaRPr>
          </a:p>
          <a:p>
            <a:pPr marL="342900" indent="-342900" algn="l">
              <a:buFont typeface="Wingdings" panose="05000000000000000000" pitchFamily="2" charset="2"/>
              <a:buChar char="Ø"/>
            </a:pPr>
            <a:r>
              <a:rPr lang="en-US" b="0" i="0" dirty="0">
                <a:solidFill>
                  <a:srgbClr val="374151"/>
                </a:solidFill>
                <a:effectLst/>
              </a:rPr>
              <a:t>By adopting these solutions and best practices, organizations can improve the security of their cloud-based APIs, reduce the risk of data breaches and security incidents, and comply with relevant security regulations and standards. </a:t>
            </a:r>
          </a:p>
          <a:p>
            <a:pPr marL="342900" indent="-342900" algn="l">
              <a:buFont typeface="Wingdings" panose="05000000000000000000" pitchFamily="2" charset="2"/>
              <a:buChar char="Ø"/>
            </a:pPr>
            <a:r>
              <a:rPr lang="en-US" b="0" i="0" dirty="0">
                <a:solidFill>
                  <a:srgbClr val="374151"/>
                </a:solidFill>
                <a:effectLst/>
              </a:rPr>
              <a:t>It is essential to implement a comprehensive security strategy that considers the unique challenges of cloud-based APIs and utilizes appropriate security controls and monitoring.</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81932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marL="342900" indent="-342900" algn="l">
              <a:buFont typeface="Wingdings" panose="05000000000000000000" pitchFamily="2" charset="2"/>
              <a:buChar char="Ø"/>
            </a:pPr>
            <a:r>
              <a:rPr lang="en-US" sz="3200" b="1" i="0" dirty="0">
                <a:solidFill>
                  <a:schemeClr val="accent5"/>
                </a:solidFill>
                <a:effectLst/>
              </a:rPr>
              <a:t>Advantages of API security:</a:t>
            </a:r>
          </a:p>
          <a:p>
            <a:pPr algn="l">
              <a:buFont typeface="+mj-lt"/>
              <a:buAutoNum type="arabicPeriod"/>
            </a:pPr>
            <a:r>
              <a:rPr lang="en-US" sz="2600" b="1" i="0" dirty="0">
                <a:solidFill>
                  <a:srgbClr val="374151"/>
                </a:solidFill>
                <a:effectLst/>
              </a:rPr>
              <a:t> Protection against security threats: </a:t>
            </a:r>
            <a:r>
              <a:rPr lang="en-US" b="0" i="0" dirty="0">
                <a:solidFill>
                  <a:srgbClr val="374151"/>
                </a:solidFill>
                <a:effectLst/>
              </a:rPr>
              <a:t>API security provides protection against security threats such as data breaches, denial-of-service (DoS) attacks, and other malicious activities.</a:t>
            </a:r>
          </a:p>
          <a:p>
            <a:pPr algn="l">
              <a:buFont typeface="+mj-lt"/>
              <a:buAutoNum type="arabicPeriod"/>
            </a:pPr>
            <a:r>
              <a:rPr lang="en-US" sz="2600" b="1" i="0" dirty="0">
                <a:solidFill>
                  <a:srgbClr val="374151"/>
                </a:solidFill>
                <a:effectLst/>
              </a:rPr>
              <a:t> Compliance with regulations: </a:t>
            </a:r>
            <a:r>
              <a:rPr lang="en-US" b="0" i="0" dirty="0">
                <a:solidFill>
                  <a:srgbClr val="374151"/>
                </a:solidFill>
                <a:effectLst/>
              </a:rPr>
              <a:t>API security helps ensure compliance with industry regulations and standards such as HIPAA, PCI-DSS, and GDPR.</a:t>
            </a:r>
          </a:p>
          <a:p>
            <a:pPr algn="l">
              <a:buFont typeface="+mj-lt"/>
              <a:buAutoNum type="arabicPeriod"/>
            </a:pPr>
            <a:r>
              <a:rPr lang="en-US" sz="2600" b="1" i="0" dirty="0">
                <a:solidFill>
                  <a:srgbClr val="374151"/>
                </a:solidFill>
                <a:effectLst/>
              </a:rPr>
              <a:t> Authentication and Authorization: </a:t>
            </a:r>
            <a:r>
              <a:rPr lang="en-US" b="0" i="0" dirty="0">
                <a:solidFill>
                  <a:srgbClr val="374151"/>
                </a:solidFill>
                <a:effectLst/>
              </a:rPr>
              <a:t>API security provides authentication and authorization mechanisms that help ensure that only authorized users and applications can access APIs.</a:t>
            </a:r>
          </a:p>
          <a:p>
            <a:pPr algn="l">
              <a:buFont typeface="+mj-lt"/>
              <a:buAutoNum type="arabicPeriod"/>
            </a:pPr>
            <a:r>
              <a:rPr lang="en-US" sz="2600" b="1" i="0" dirty="0">
                <a:solidFill>
                  <a:srgbClr val="374151"/>
                </a:solidFill>
                <a:effectLst/>
              </a:rPr>
              <a:t> Monitoring and Analytics: </a:t>
            </a:r>
            <a:r>
              <a:rPr lang="en-US" b="0" i="0" dirty="0">
                <a:solidFill>
                  <a:srgbClr val="374151"/>
                </a:solidFill>
                <a:effectLst/>
              </a:rPr>
              <a:t>API security solutions typically provide real-time monitoring and analytics capabilities that enable organizations to detect security threats and respond to them quickly.</a:t>
            </a:r>
          </a:p>
          <a:p>
            <a:pPr algn="l">
              <a:buFont typeface="+mj-lt"/>
              <a:buAutoNum type="arabicPeriod"/>
            </a:pPr>
            <a:r>
              <a:rPr lang="en-US" sz="2600" b="1" i="0" dirty="0">
                <a:solidFill>
                  <a:srgbClr val="374151"/>
                </a:solidFill>
                <a:effectLst/>
              </a:rPr>
              <a:t>  Integration: </a:t>
            </a:r>
            <a:r>
              <a:rPr lang="en-US" b="0" i="0" dirty="0">
                <a:solidFill>
                  <a:srgbClr val="374151"/>
                </a:solidFill>
                <a:effectLst/>
              </a:rPr>
              <a:t>API security solutions can be easily integrated with existing systems and processes, making it easy for organizations to adopt and implement them.</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627501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marL="342900" indent="-342900" algn="l">
              <a:buFont typeface="Wingdings" panose="05000000000000000000" pitchFamily="2" charset="2"/>
              <a:buChar char="Ø"/>
            </a:pPr>
            <a:r>
              <a:rPr lang="en-US" sz="3200" b="1" i="0" dirty="0">
                <a:solidFill>
                  <a:schemeClr val="accent5"/>
                </a:solidFill>
                <a:effectLst/>
              </a:rPr>
              <a:t>Disadvantages of API security:</a:t>
            </a:r>
          </a:p>
          <a:p>
            <a:pPr algn="l">
              <a:buFont typeface="+mj-lt"/>
              <a:buAutoNum type="arabicPeriod"/>
            </a:pPr>
            <a:r>
              <a:rPr lang="en-US" sz="2600" b="1" i="0" dirty="0">
                <a:solidFill>
                  <a:srgbClr val="374151"/>
                </a:solidFill>
                <a:effectLst/>
              </a:rPr>
              <a:t> Complexity: </a:t>
            </a:r>
            <a:r>
              <a:rPr lang="en-US" b="0" i="0" dirty="0">
                <a:solidFill>
                  <a:srgbClr val="374151"/>
                </a:solidFill>
                <a:effectLst/>
              </a:rPr>
              <a:t>Implementing API security can be complex and time-consuming, requiring organizations to invest in specialized tools and expertise.</a:t>
            </a:r>
          </a:p>
          <a:p>
            <a:pPr algn="l">
              <a:buFont typeface="+mj-lt"/>
              <a:buAutoNum type="arabicPeriod"/>
            </a:pPr>
            <a:r>
              <a:rPr lang="en-US" sz="2600" b="1" i="0" dirty="0">
                <a:solidFill>
                  <a:srgbClr val="374151"/>
                </a:solidFill>
                <a:effectLst/>
              </a:rPr>
              <a:t> Cost: </a:t>
            </a:r>
            <a:r>
              <a:rPr lang="en-US" b="0" i="0" dirty="0">
                <a:solidFill>
                  <a:srgbClr val="374151"/>
                </a:solidFill>
                <a:effectLst/>
              </a:rPr>
              <a:t>Implementing API security solutions can be costly, particularly for small organizations or those with limited budgets.</a:t>
            </a:r>
          </a:p>
          <a:p>
            <a:pPr algn="l">
              <a:buFont typeface="+mj-lt"/>
              <a:buAutoNum type="arabicPeriod"/>
            </a:pPr>
            <a:r>
              <a:rPr lang="en-US" sz="2600" b="1" i="0" dirty="0">
                <a:solidFill>
                  <a:srgbClr val="374151"/>
                </a:solidFill>
                <a:effectLst/>
              </a:rPr>
              <a:t> Performance impact: </a:t>
            </a:r>
            <a:r>
              <a:rPr lang="en-US" b="0" i="0" dirty="0">
                <a:solidFill>
                  <a:srgbClr val="374151"/>
                </a:solidFill>
                <a:effectLst/>
              </a:rPr>
              <a:t>API security solutions can impact API performance, potentially causing latency and reducing the overall user experience.</a:t>
            </a:r>
          </a:p>
          <a:p>
            <a:pPr algn="l">
              <a:buFont typeface="+mj-lt"/>
              <a:buAutoNum type="arabicPeriod"/>
            </a:pPr>
            <a:r>
              <a:rPr lang="en-US" sz="2600" b="1" i="0" dirty="0">
                <a:solidFill>
                  <a:srgbClr val="374151"/>
                </a:solidFill>
                <a:effectLst/>
              </a:rPr>
              <a:t> False positives: </a:t>
            </a:r>
            <a:r>
              <a:rPr lang="en-US" b="0" i="0" dirty="0">
                <a:solidFill>
                  <a:srgbClr val="374151"/>
                </a:solidFill>
                <a:effectLst/>
              </a:rPr>
              <a:t>API security solutions can generate false positive alerts, leading to unnecessary interruptions and overheads.</a:t>
            </a:r>
          </a:p>
          <a:p>
            <a:pPr algn="l">
              <a:buFont typeface="+mj-lt"/>
              <a:buAutoNum type="arabicPeriod"/>
            </a:pPr>
            <a:r>
              <a:rPr lang="en-US" b="0" i="0" dirty="0">
                <a:solidFill>
                  <a:srgbClr val="374151"/>
                </a:solidFill>
                <a:effectLst/>
              </a:rPr>
              <a:t> </a:t>
            </a:r>
            <a:r>
              <a:rPr lang="en-US" sz="2600" b="1" i="0" dirty="0">
                <a:solidFill>
                  <a:srgbClr val="374151"/>
                </a:solidFill>
                <a:effectLst/>
              </a:rPr>
              <a:t>Dependency on third-party providers: </a:t>
            </a:r>
            <a:r>
              <a:rPr lang="en-US" b="0" i="0" dirty="0">
                <a:solidFill>
                  <a:srgbClr val="374151"/>
                </a:solidFill>
                <a:effectLst/>
              </a:rPr>
              <a:t>Many API security solutions rely on third-party providers, making it challenging to manage security risks effectively and control data exposure.</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775103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2832846" y="2976282"/>
            <a:ext cx="6983507" cy="1004046"/>
          </a:xfrm>
        </p:spPr>
        <p:txBody>
          <a:bodyPr>
            <a:normAutofit/>
          </a:bodyPr>
          <a:lstStyle/>
          <a:p>
            <a:r>
              <a:rPr lang="en-IN" sz="6000" dirty="0">
                <a:solidFill>
                  <a:schemeClr val="accent2"/>
                </a:solidFill>
              </a:rPr>
              <a:t>THANK YOU</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60125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833718"/>
            <a:ext cx="10963836" cy="5611906"/>
          </a:xfrm>
        </p:spPr>
        <p:txBody>
          <a:bodyPr/>
          <a:lstStyle/>
          <a:p>
            <a:pPr marL="342900" indent="-342900" algn="l">
              <a:buFont typeface="Wingdings" panose="05000000000000000000" pitchFamily="2" charset="2"/>
              <a:buChar char="Ø"/>
            </a:pPr>
            <a:r>
              <a:rPr lang="en-US" sz="2800" b="1" i="0" dirty="0">
                <a:solidFill>
                  <a:schemeClr val="accent1"/>
                </a:solidFill>
                <a:effectLst/>
              </a:rPr>
              <a:t>Key considerations in API design</a:t>
            </a:r>
          </a:p>
          <a:p>
            <a:pPr algn="l"/>
            <a:r>
              <a:rPr lang="en-US" b="0" i="0" dirty="0">
                <a:effectLst/>
              </a:rPr>
              <a:t>When designing an API, there are several key considerations that should be taken into account to ensure that the API is effective, efficient, and easy to use. Here are some of the most important considerations:</a:t>
            </a:r>
          </a:p>
          <a:p>
            <a:pPr algn="l"/>
            <a:r>
              <a:rPr lang="en-US" b="1" i="0" dirty="0">
                <a:effectLst/>
              </a:rPr>
              <a:t>1. Purpose and functionality: </a:t>
            </a:r>
          </a:p>
          <a:p>
            <a:pPr marL="342900" indent="-342900" algn="l">
              <a:buFont typeface="Arial" panose="020B0604020202020204" pitchFamily="34" charset="0"/>
              <a:buChar char="•"/>
            </a:pPr>
            <a:r>
              <a:rPr lang="en-US" b="0" i="0" dirty="0">
                <a:effectLst/>
              </a:rPr>
              <a:t>Before designing an API, it's important to have a clear understanding of the purpose and functionality that it will serve. </a:t>
            </a:r>
          </a:p>
          <a:p>
            <a:pPr marL="342900" indent="-342900" algn="l">
              <a:buFont typeface="Arial" panose="020B0604020202020204" pitchFamily="34" charset="0"/>
              <a:buChar char="•"/>
            </a:pPr>
            <a:r>
              <a:rPr lang="en-US" b="0" i="0" dirty="0">
                <a:effectLst/>
              </a:rPr>
              <a:t>This includes identifying the use cases, the types of data that will be exchanged, and the endpoints that will be accessed.</a:t>
            </a:r>
          </a:p>
          <a:p>
            <a:pPr algn="l"/>
            <a:r>
              <a:rPr lang="en-US" b="1" dirty="0"/>
              <a:t>2. </a:t>
            </a:r>
            <a:r>
              <a:rPr lang="en-US" b="1" i="0" dirty="0">
                <a:effectLst/>
              </a:rPr>
              <a:t>User experience: </a:t>
            </a:r>
          </a:p>
          <a:p>
            <a:pPr marL="342900" indent="-342900" algn="l">
              <a:buFont typeface="Arial" panose="020B0604020202020204" pitchFamily="34" charset="0"/>
              <a:buChar char="•"/>
            </a:pPr>
            <a:r>
              <a:rPr lang="en-US" b="0" i="0" dirty="0">
                <a:effectLst/>
              </a:rPr>
              <a:t>A good API should be designed with the user experience in mind. </a:t>
            </a:r>
          </a:p>
          <a:p>
            <a:pPr marL="342900" indent="-342900" algn="l">
              <a:buFont typeface="Arial" panose="020B0604020202020204" pitchFamily="34" charset="0"/>
              <a:buChar char="•"/>
            </a:pPr>
            <a:r>
              <a:rPr lang="en-US" b="0" i="0" dirty="0">
                <a:effectLst/>
              </a:rPr>
              <a:t>This means making the API easy to understand and use, with clear and concise documentation, intuitive error messages, and consistent response formats.</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74025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lstStyle/>
          <a:p>
            <a:pPr algn="l"/>
            <a:r>
              <a:rPr lang="en-US" b="1" i="0" dirty="0">
                <a:effectLst/>
              </a:rPr>
              <a:t>3. Documentation: </a:t>
            </a:r>
          </a:p>
          <a:p>
            <a:pPr marL="342900" indent="-342900" algn="l">
              <a:buFont typeface="Arial" panose="020B0604020202020204" pitchFamily="34" charset="0"/>
              <a:buChar char="•"/>
            </a:pPr>
            <a:r>
              <a:rPr lang="en-US" b="0" i="0" dirty="0">
                <a:effectLst/>
              </a:rPr>
              <a:t>API documentation is critical for ensuring that developers can easily understand how to use the API. </a:t>
            </a:r>
          </a:p>
          <a:p>
            <a:pPr marL="342900" indent="-342900" algn="l">
              <a:buFont typeface="Arial" panose="020B0604020202020204" pitchFamily="34" charset="0"/>
              <a:buChar char="•"/>
            </a:pPr>
            <a:r>
              <a:rPr lang="en-US" b="0" i="0" dirty="0">
                <a:effectLst/>
              </a:rPr>
              <a:t>This includes providing clear descriptions of endpoints, input and output parameters, and any authentication or security requirements.</a:t>
            </a:r>
          </a:p>
          <a:p>
            <a:pPr algn="l"/>
            <a:r>
              <a:rPr lang="en-US" b="1" i="0" dirty="0">
                <a:effectLst/>
              </a:rPr>
              <a:t>4. Security: </a:t>
            </a:r>
          </a:p>
          <a:p>
            <a:pPr marL="342900" indent="-342900" algn="l">
              <a:buFont typeface="Arial" panose="020B0604020202020204" pitchFamily="34" charset="0"/>
              <a:buChar char="•"/>
            </a:pPr>
            <a:r>
              <a:rPr lang="en-US" b="0" i="0" dirty="0">
                <a:effectLst/>
              </a:rPr>
              <a:t>APIs can be vulnerable to security threats, so it's important to design the API with security in mind. </a:t>
            </a:r>
          </a:p>
          <a:p>
            <a:pPr marL="342900" indent="-342900" algn="l">
              <a:buFont typeface="Arial" panose="020B0604020202020204" pitchFamily="34" charset="0"/>
              <a:buChar char="•"/>
            </a:pPr>
            <a:r>
              <a:rPr lang="en-US" b="0" i="0" dirty="0">
                <a:effectLst/>
              </a:rPr>
              <a:t>This includes implementing authentication and authorization mechanisms, protecting sensitive data, and using encryption where appropriate.</a:t>
            </a:r>
          </a:p>
          <a:p>
            <a:pPr algn="l"/>
            <a:r>
              <a:rPr lang="en-US" b="1" i="0" dirty="0">
                <a:effectLst/>
              </a:rPr>
              <a:t>5. Scalability: </a:t>
            </a:r>
          </a:p>
          <a:p>
            <a:pPr algn="l"/>
            <a:r>
              <a:rPr lang="en-US" b="0" i="0" dirty="0">
                <a:effectLst/>
              </a:rPr>
              <a:t>APIs should be designed to be scalable, meaning that they can handle large volumes of requests and data without becoming slow or unresponsive. </a:t>
            </a:r>
          </a:p>
          <a:p>
            <a:pPr algn="l"/>
            <a:r>
              <a:rPr lang="en-US" b="0" i="0" dirty="0">
                <a:effectLst/>
              </a:rPr>
              <a:t>This may involve using caching mechanisms, load balancing, or other techniques</a:t>
            </a:r>
            <a:r>
              <a:rPr lang="en-US" dirty="0">
                <a:latin typeface="Söhne"/>
              </a:rPr>
              <a:t>.</a:t>
            </a:r>
            <a:endParaRPr lang="en-US" b="0" i="0" dirty="0">
              <a:effectLst/>
              <a:latin typeface="Söhne"/>
            </a:endParaRP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49521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806824"/>
            <a:ext cx="10963836" cy="5638800"/>
          </a:xfrm>
        </p:spPr>
        <p:txBody>
          <a:bodyPr/>
          <a:lstStyle/>
          <a:p>
            <a:pPr algn="l"/>
            <a:r>
              <a:rPr lang="en-US" b="1" i="0" dirty="0">
                <a:effectLst/>
              </a:rPr>
              <a:t>6. Versioning: </a:t>
            </a:r>
          </a:p>
          <a:p>
            <a:pPr marL="342900" indent="-342900" algn="l">
              <a:buFont typeface="Arial" panose="020B0604020202020204" pitchFamily="34" charset="0"/>
              <a:buChar char="•"/>
            </a:pPr>
            <a:r>
              <a:rPr lang="en-US" b="0" i="0" dirty="0">
                <a:effectLst/>
              </a:rPr>
              <a:t>APIs may need to be updated over time, which can impact the functionality and data formats that are supported. </a:t>
            </a:r>
          </a:p>
          <a:p>
            <a:pPr marL="342900" indent="-342900" algn="l">
              <a:buFont typeface="Arial" panose="020B0604020202020204" pitchFamily="34" charset="0"/>
              <a:buChar char="•"/>
            </a:pPr>
            <a:r>
              <a:rPr lang="en-US" b="0" i="0" dirty="0">
                <a:effectLst/>
              </a:rPr>
              <a:t>To ensure compatibility with existing applications, it's important to have a clear versioning strategy that allows for backward compatibility and communication of any changes to users.</a:t>
            </a:r>
          </a:p>
          <a:p>
            <a:pPr algn="l"/>
            <a:r>
              <a:rPr lang="en-US" b="1" i="0" dirty="0">
                <a:effectLst/>
              </a:rPr>
              <a:t>7. Error handling: </a:t>
            </a:r>
          </a:p>
          <a:p>
            <a:pPr marL="342900" indent="-342900" algn="l">
              <a:buFont typeface="Arial" panose="020B0604020202020204" pitchFamily="34" charset="0"/>
              <a:buChar char="•"/>
            </a:pPr>
            <a:r>
              <a:rPr lang="en-US" b="0" i="0" dirty="0">
                <a:effectLst/>
              </a:rPr>
              <a:t>Effective error handling is critical for ensuring that developers can quickly identify and resolve issues with the API. </a:t>
            </a:r>
          </a:p>
          <a:p>
            <a:pPr marL="342900" indent="-342900" algn="l">
              <a:buFont typeface="Arial" panose="020B0604020202020204" pitchFamily="34" charset="0"/>
              <a:buChar char="•"/>
            </a:pPr>
            <a:r>
              <a:rPr lang="en-US" b="0" i="0" dirty="0">
                <a:effectLst/>
              </a:rPr>
              <a:t>This includes providing clear and informative error messages, and designing the API to handle errors gracefully.</a:t>
            </a:r>
          </a:p>
          <a:p>
            <a:pPr marL="342900" indent="-342900" algn="l">
              <a:buFont typeface="Wingdings" panose="05000000000000000000" pitchFamily="2" charset="2"/>
              <a:buChar char="Ø"/>
            </a:pPr>
            <a:r>
              <a:rPr lang="en-US" b="0" i="0" dirty="0">
                <a:effectLst/>
              </a:rPr>
              <a:t>By taking these key considerations into account when designing an API, developers can create APIs that are effective, efficient, and easy to use, making it easier to build and maintain software applications.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64156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5"/>
          </a:xfrm>
        </p:spPr>
        <p:txBody>
          <a:bodyPr>
            <a:normAutofit lnSpcReduction="10000"/>
          </a:bodyPr>
          <a:lstStyle/>
          <a:p>
            <a:pPr marL="457200" indent="-457200" algn="l">
              <a:buFont typeface="Wingdings" panose="05000000000000000000" pitchFamily="2" charset="2"/>
              <a:buChar char="Ø"/>
            </a:pPr>
            <a:r>
              <a:rPr lang="en-US" sz="3200" b="1" i="0" dirty="0">
                <a:solidFill>
                  <a:schemeClr val="accent5"/>
                </a:solidFill>
                <a:effectLst/>
              </a:rPr>
              <a:t>Tools and resources for API design:</a:t>
            </a:r>
          </a:p>
          <a:p>
            <a:pPr algn="l"/>
            <a:r>
              <a:rPr lang="en-IN" sz="2600" b="1" i="0" dirty="0">
                <a:effectLst/>
              </a:rPr>
              <a:t>1.  API Design Tools: </a:t>
            </a:r>
          </a:p>
          <a:p>
            <a:pPr marL="342900" indent="-342900" algn="l">
              <a:buFont typeface="Arial" panose="020B0604020202020204" pitchFamily="34" charset="0"/>
              <a:buChar char="•"/>
            </a:pPr>
            <a:r>
              <a:rPr lang="en-IN" b="0" i="0" dirty="0">
                <a:effectLst/>
              </a:rPr>
              <a:t>There are several API design tools available that can help developers design and document their APIs. </a:t>
            </a:r>
          </a:p>
          <a:p>
            <a:pPr marL="342900" indent="-342900" algn="l">
              <a:buFont typeface="Arial" panose="020B0604020202020204" pitchFamily="34" charset="0"/>
              <a:buChar char="•"/>
            </a:pPr>
            <a:r>
              <a:rPr lang="en-IN" b="0" i="0" dirty="0">
                <a:effectLst/>
              </a:rPr>
              <a:t>Some popular tools include Swagger, Postman, and API Blueprint.</a:t>
            </a:r>
          </a:p>
          <a:p>
            <a:pPr algn="l"/>
            <a:r>
              <a:rPr lang="en-IN" sz="2600" b="1" i="0" dirty="0">
                <a:effectLst/>
              </a:rPr>
              <a:t>2. API Management Platforms: </a:t>
            </a:r>
          </a:p>
          <a:p>
            <a:pPr marL="342900" indent="-342900" algn="l">
              <a:buFont typeface="Arial" panose="020B0604020202020204" pitchFamily="34" charset="0"/>
              <a:buChar char="•"/>
            </a:pPr>
            <a:r>
              <a:rPr lang="en-IN" b="0" i="0" dirty="0">
                <a:effectLst/>
              </a:rPr>
              <a:t>API management platforms provide a set of tools and services for managing the entire lifecycle of an API. </a:t>
            </a:r>
          </a:p>
          <a:p>
            <a:pPr marL="342900" indent="-342900" algn="l">
              <a:buFont typeface="Arial" panose="020B0604020202020204" pitchFamily="34" charset="0"/>
              <a:buChar char="•"/>
            </a:pPr>
            <a:r>
              <a:rPr lang="en-IN" b="0" i="0" dirty="0">
                <a:effectLst/>
              </a:rPr>
              <a:t>Some popular API management platforms include Apigee, Amazon API Gateway, and Microsoft Azure API Management.</a:t>
            </a:r>
          </a:p>
          <a:p>
            <a:pPr algn="l"/>
            <a:r>
              <a:rPr lang="en-IN" sz="2600" b="1" i="0" dirty="0">
                <a:effectLst/>
              </a:rPr>
              <a:t>3.  API Documentation Generators: </a:t>
            </a:r>
          </a:p>
          <a:p>
            <a:pPr marL="342900" indent="-342900" algn="l">
              <a:buFont typeface="Arial" panose="020B0604020202020204" pitchFamily="34" charset="0"/>
              <a:buChar char="•"/>
            </a:pPr>
            <a:r>
              <a:rPr lang="en-IN" b="0" i="0" dirty="0">
                <a:effectLst/>
              </a:rPr>
              <a:t>API documentation generators can help developers create clear and concise documentation for their APIs. </a:t>
            </a:r>
          </a:p>
          <a:p>
            <a:pPr marL="342900" indent="-342900" algn="l">
              <a:buFont typeface="Arial" panose="020B0604020202020204" pitchFamily="34" charset="0"/>
              <a:buChar char="•"/>
            </a:pPr>
            <a:r>
              <a:rPr lang="en-IN" b="0" i="0" dirty="0">
                <a:effectLst/>
              </a:rPr>
              <a:t>Some popular documentation generators include Swagger UI, </a:t>
            </a:r>
            <a:r>
              <a:rPr lang="en-IN" b="0" i="0" dirty="0" err="1">
                <a:effectLst/>
              </a:rPr>
              <a:t>Redoc</a:t>
            </a:r>
            <a:r>
              <a:rPr lang="en-IN" b="0" i="0" dirty="0">
                <a:effectLst/>
              </a:rPr>
              <a:t>, and </a:t>
            </a:r>
            <a:r>
              <a:rPr lang="en-IN" b="0" i="0" dirty="0" err="1">
                <a:effectLst/>
              </a:rPr>
              <a:t>ReDoc</a:t>
            </a:r>
            <a:r>
              <a:rPr lang="en-IN" b="0" i="0" dirty="0">
                <a:effectLst/>
              </a:rPr>
              <a:t>.</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28287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645459"/>
            <a:ext cx="10963836" cy="5800166"/>
          </a:xfrm>
        </p:spPr>
        <p:txBody>
          <a:bodyPr/>
          <a:lstStyle/>
          <a:p>
            <a:pPr algn="l"/>
            <a:r>
              <a:rPr lang="en-US" sz="2600" b="1" i="0" dirty="0">
                <a:effectLst/>
              </a:rPr>
              <a:t>4.  Developer Portals: </a:t>
            </a:r>
          </a:p>
          <a:p>
            <a:pPr marL="342900" indent="-342900" algn="l">
              <a:buFont typeface="Arial" panose="020B0604020202020204" pitchFamily="34" charset="0"/>
              <a:buChar char="•"/>
            </a:pPr>
            <a:r>
              <a:rPr lang="en-US" b="0" i="0" dirty="0">
                <a:effectLst/>
              </a:rPr>
              <a:t>Developer portals provide a central location for developers to access API documentation, sample code, and other resources. </a:t>
            </a:r>
          </a:p>
          <a:p>
            <a:pPr marL="342900" indent="-342900" algn="l">
              <a:buFont typeface="Arial" panose="020B0604020202020204" pitchFamily="34" charset="0"/>
              <a:buChar char="•"/>
            </a:pPr>
            <a:r>
              <a:rPr lang="en-US" b="0" i="0" dirty="0">
                <a:effectLst/>
              </a:rPr>
              <a:t>Some popular developer portals include </a:t>
            </a:r>
            <a:r>
              <a:rPr lang="en-US" b="0" i="0" dirty="0" err="1">
                <a:effectLst/>
              </a:rPr>
              <a:t>RapidAPI</a:t>
            </a:r>
            <a:r>
              <a:rPr lang="en-US" b="0" i="0" dirty="0">
                <a:effectLst/>
              </a:rPr>
              <a:t>, </a:t>
            </a:r>
            <a:r>
              <a:rPr lang="en-US" b="0" i="0" dirty="0" err="1">
                <a:effectLst/>
              </a:rPr>
              <a:t>Mashape</a:t>
            </a:r>
            <a:r>
              <a:rPr lang="en-US" b="0" i="0" dirty="0">
                <a:effectLst/>
              </a:rPr>
              <a:t>, and </a:t>
            </a:r>
            <a:r>
              <a:rPr lang="en-US" b="0" i="0" dirty="0" err="1">
                <a:effectLst/>
              </a:rPr>
              <a:t>ProgrammableWeb</a:t>
            </a:r>
            <a:r>
              <a:rPr lang="en-US" b="0" i="0" dirty="0">
                <a:effectLst/>
              </a:rPr>
              <a:t>.</a:t>
            </a:r>
          </a:p>
          <a:p>
            <a:pPr algn="l"/>
            <a:r>
              <a:rPr lang="en-US" sz="2600" b="1" dirty="0"/>
              <a:t>5.  </a:t>
            </a:r>
            <a:r>
              <a:rPr lang="en-US" sz="2600" b="1" i="0" dirty="0" err="1">
                <a:effectLst/>
              </a:rPr>
              <a:t>OpenAPI</a:t>
            </a:r>
            <a:r>
              <a:rPr lang="en-US" sz="2600" b="1" i="0" dirty="0">
                <a:effectLst/>
              </a:rPr>
              <a:t> Specification: </a:t>
            </a:r>
          </a:p>
          <a:p>
            <a:pPr marL="342900" indent="-342900" algn="l">
              <a:buFont typeface="Arial" panose="020B0604020202020204" pitchFamily="34" charset="0"/>
              <a:buChar char="•"/>
            </a:pPr>
            <a:r>
              <a:rPr lang="en-US" b="0" i="0" dirty="0">
                <a:effectLst/>
              </a:rPr>
              <a:t>The </a:t>
            </a:r>
            <a:r>
              <a:rPr lang="en-US" b="0" i="0" dirty="0" err="1">
                <a:effectLst/>
              </a:rPr>
              <a:t>OpenAPI</a:t>
            </a:r>
            <a:r>
              <a:rPr lang="en-US" b="0" i="0" dirty="0">
                <a:effectLst/>
              </a:rPr>
              <a:t> Specification (formerly known as Swagger) is an open standard for defining and describing RESTful APIs. </a:t>
            </a:r>
          </a:p>
          <a:p>
            <a:pPr marL="342900" indent="-342900" algn="l">
              <a:buFont typeface="Arial" panose="020B0604020202020204" pitchFamily="34" charset="0"/>
              <a:buChar char="•"/>
            </a:pPr>
            <a:r>
              <a:rPr lang="en-US" b="0" i="0" dirty="0">
                <a:effectLst/>
              </a:rPr>
              <a:t>It provides a comprehensive framework for designing and documenting APIs, and is supported by many API design tools and platforms.</a:t>
            </a:r>
          </a:p>
          <a:p>
            <a:pPr algn="l"/>
            <a:r>
              <a:rPr lang="en-US" sz="2600" b="1" i="0" dirty="0">
                <a:effectLst/>
              </a:rPr>
              <a:t>6.  RESTful API Modeling Language (RAML): </a:t>
            </a:r>
          </a:p>
          <a:p>
            <a:pPr marL="342900" indent="-342900" algn="l">
              <a:buFont typeface="Arial" panose="020B0604020202020204" pitchFamily="34" charset="0"/>
              <a:buChar char="•"/>
            </a:pPr>
            <a:r>
              <a:rPr lang="en-US" b="0" i="0" dirty="0">
                <a:effectLst/>
              </a:rPr>
              <a:t>RAML is a YAML-based language for describing RESTful APIs. </a:t>
            </a:r>
          </a:p>
          <a:p>
            <a:pPr marL="342900" indent="-342900" algn="l">
              <a:buFont typeface="Arial" panose="020B0604020202020204" pitchFamily="34" charset="0"/>
              <a:buChar char="•"/>
            </a:pPr>
            <a:r>
              <a:rPr lang="en-US" b="0" i="0" dirty="0">
                <a:effectLst/>
              </a:rPr>
              <a:t>It provides a simple, yet powerful, way to define APIs and generate documentation.</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2776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4776" y="878541"/>
            <a:ext cx="10963836" cy="5567083"/>
          </a:xfrm>
        </p:spPr>
        <p:txBody>
          <a:bodyPr/>
          <a:lstStyle/>
          <a:p>
            <a:pPr algn="l"/>
            <a:r>
              <a:rPr lang="en-US" sz="2600" b="1" i="0" dirty="0">
                <a:effectLst/>
              </a:rPr>
              <a:t>7.  JSON Schema: </a:t>
            </a:r>
          </a:p>
          <a:p>
            <a:pPr marL="342900" indent="-342900" algn="l">
              <a:buFont typeface="Arial" panose="020B0604020202020204" pitchFamily="34" charset="0"/>
              <a:buChar char="•"/>
            </a:pPr>
            <a:r>
              <a:rPr lang="en-US" b="0" i="0" dirty="0">
                <a:effectLst/>
              </a:rPr>
              <a:t>JSON Schema is a vocabulary for validating JSON data structures. </a:t>
            </a:r>
          </a:p>
          <a:p>
            <a:pPr marL="342900" indent="-342900" algn="l">
              <a:buFont typeface="Arial" panose="020B0604020202020204" pitchFamily="34" charset="0"/>
              <a:buChar char="•"/>
            </a:pPr>
            <a:r>
              <a:rPr lang="en-US" b="0" i="0" dirty="0">
                <a:effectLst/>
              </a:rPr>
              <a:t>It provides a way to define the expected structure of JSON data, which can be useful for designing APIs that require specific input parameters and output formats.</a:t>
            </a:r>
          </a:p>
          <a:p>
            <a:pPr algn="l"/>
            <a:endParaRPr lang="en-US" dirty="0"/>
          </a:p>
          <a:p>
            <a:pPr algn="l"/>
            <a:endParaRPr lang="en-US" b="0" i="0" dirty="0">
              <a:effectLst/>
            </a:endParaRPr>
          </a:p>
          <a:p>
            <a:pPr marL="342900" indent="-342900" algn="l">
              <a:buFont typeface="Wingdings" panose="05000000000000000000" pitchFamily="2" charset="2"/>
              <a:buChar char="Ø"/>
            </a:pPr>
            <a:r>
              <a:rPr lang="en-US" b="0" i="0" dirty="0">
                <a:effectLst/>
              </a:rPr>
              <a:t>By leveraging these tools and resources, developers can create APIs that are easy to use, secure, and performant, making it easier to build and maintain software applications.</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84102349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24374</TotalTime>
  <Words>4001</Words>
  <Application>Microsoft Office PowerPoint</Application>
  <PresentationFormat>Widescreen</PresentationFormat>
  <Paragraphs>288</Paragraphs>
  <Slides>35</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35</vt:i4>
      </vt:variant>
    </vt:vector>
  </HeadingPairs>
  <TitlesOfParts>
    <vt:vector size="46" baseType="lpstr">
      <vt:lpstr>Arial</vt:lpstr>
      <vt:lpstr>Calibri</vt:lpstr>
      <vt:lpstr>Calibri Light</vt:lpstr>
      <vt:lpstr>Roboto</vt:lpstr>
      <vt:lpstr>Söhne</vt:lpstr>
      <vt:lpstr>ui-sans-serif</vt:lpstr>
      <vt:lpstr>Wingdings</vt:lpstr>
      <vt:lpstr>Custom Design</vt:lpstr>
      <vt:lpstr>Office Theme</vt:lpstr>
      <vt:lpstr>1_Custom Design</vt:lpstr>
      <vt:lpstr>2_Custom Design</vt:lpstr>
      <vt:lpstr>API Design, API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prajwalgr7@outlook.com</cp:lastModifiedBy>
  <cp:revision>211</cp:revision>
  <dcterms:created xsi:type="dcterms:W3CDTF">2021-09-21T08:34:11Z</dcterms:created>
  <dcterms:modified xsi:type="dcterms:W3CDTF">2023-03-14T09:43:15Z</dcterms:modified>
</cp:coreProperties>
</file>