
<file path=[Content_Types].xml><?xml version="1.0" encoding="utf-8"?>
<Types xmlns="http://schemas.openxmlformats.org/package/2006/content-types">
  <Default Extension="png" ContentType="image/png"/>
  <Default Extension="jfif"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5"/>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3" r:id="rId25"/>
    <p:sldId id="1502" r:id="rId26"/>
    <p:sldId id="1504" r:id="rId27"/>
    <p:sldId id="1505" r:id="rId28"/>
    <p:sldId id="1506" r:id="rId29"/>
    <p:sldId id="1507" r:id="rId30"/>
    <p:sldId id="1508" r:id="rId31"/>
    <p:sldId id="1509" r:id="rId32"/>
    <p:sldId id="1510" r:id="rId33"/>
    <p:sldId id="151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xmlns=""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xmlns=""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xmlns=""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xmlns=""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xmlns=""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xmlns=""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xmlns=""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f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524000" y="53169"/>
            <a:ext cx="9144000" cy="870196"/>
          </a:xfrm>
        </p:spPr>
        <p:txBody>
          <a:bodyPr>
            <a:normAutofit/>
          </a:bodyPr>
          <a:lstStyle/>
          <a:p>
            <a:r>
              <a:rPr lang="en-IN" sz="5400" b="1" dirty="0">
                <a:solidFill>
                  <a:schemeClr val="accent2"/>
                </a:solidFill>
              </a:rPr>
              <a:t>Git</a:t>
            </a: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878541" y="1174375"/>
            <a:ext cx="10443883" cy="5368846"/>
          </a:xfrm>
        </p:spPr>
        <p:txBody>
          <a:bodyPr>
            <a:normAutofit/>
          </a:bodyPr>
          <a:lstStyle/>
          <a:p>
            <a:pPr algn="l"/>
            <a:r>
              <a:rPr lang="en-IN" sz="3600" b="1" dirty="0"/>
              <a:t>About Git</a:t>
            </a:r>
          </a:p>
          <a:p>
            <a:pPr marL="342900" indent="-342900" algn="l">
              <a:buFont typeface="Wingdings" panose="05000000000000000000" pitchFamily="2" charset="2"/>
              <a:buChar char="Ø"/>
            </a:pPr>
            <a:r>
              <a:rPr lang="en-US" dirty="0"/>
              <a:t>Created by Linus Torvalds, </a:t>
            </a:r>
          </a:p>
          <a:p>
            <a:pPr algn="l"/>
            <a:r>
              <a:rPr lang="en-US" dirty="0"/>
              <a:t>     creator of Linux, in 2005 </a:t>
            </a:r>
          </a:p>
          <a:p>
            <a:pPr marL="800100" lvl="1" indent="-342900" algn="l">
              <a:buFont typeface="Arial" panose="020B0604020202020204" pitchFamily="34" charset="0"/>
              <a:buChar char="•"/>
            </a:pPr>
            <a:r>
              <a:rPr lang="en-US" dirty="0"/>
              <a:t>Came out of Linux development community </a:t>
            </a:r>
          </a:p>
          <a:p>
            <a:pPr marL="800100" lvl="1" indent="-342900" algn="l">
              <a:buFont typeface="Arial" panose="020B0604020202020204" pitchFamily="34" charset="0"/>
              <a:buChar char="•"/>
            </a:pPr>
            <a:r>
              <a:rPr lang="en-US" dirty="0"/>
              <a:t>Designed to do version control on Linux kernel </a:t>
            </a:r>
          </a:p>
          <a:p>
            <a:pPr marL="342900" indent="-342900" algn="l">
              <a:buFont typeface="Wingdings" panose="05000000000000000000" pitchFamily="2" charset="2"/>
              <a:buChar char="Ø"/>
            </a:pPr>
            <a:r>
              <a:rPr lang="en-US" dirty="0"/>
              <a:t>Goals of Git: </a:t>
            </a:r>
          </a:p>
          <a:p>
            <a:pPr marL="800100" lvl="1" indent="-342900" algn="l">
              <a:buFont typeface="Arial" panose="020B0604020202020204" pitchFamily="34" charset="0"/>
              <a:buChar char="•"/>
            </a:pPr>
            <a:r>
              <a:rPr lang="en-US" dirty="0"/>
              <a:t>Speed </a:t>
            </a:r>
          </a:p>
          <a:p>
            <a:pPr marL="800100" lvl="1" indent="-342900" algn="l">
              <a:buFont typeface="Arial" panose="020B0604020202020204" pitchFamily="34" charset="0"/>
              <a:buChar char="•"/>
            </a:pPr>
            <a:r>
              <a:rPr lang="en-US" dirty="0"/>
              <a:t>Support for non-linear development (thousands of parallel branches) </a:t>
            </a:r>
          </a:p>
          <a:p>
            <a:pPr marL="800100" lvl="1" indent="-342900" algn="l">
              <a:buFont typeface="Arial" panose="020B0604020202020204" pitchFamily="34" charset="0"/>
              <a:buChar char="•"/>
            </a:pPr>
            <a:r>
              <a:rPr lang="en-US" dirty="0"/>
              <a:t>Fully distributed </a:t>
            </a:r>
          </a:p>
          <a:p>
            <a:pPr marL="800100" lvl="1" indent="-342900" algn="l">
              <a:buFont typeface="Arial" panose="020B0604020202020204" pitchFamily="34" charset="0"/>
              <a:buChar char="•"/>
            </a:pPr>
            <a:r>
              <a:rPr lang="en-US" dirty="0"/>
              <a:t> Able to handle large projects efficiently </a:t>
            </a:r>
          </a:p>
          <a:p>
            <a:pPr marL="800100" lvl="1" indent="-342900" algn="l">
              <a:buFont typeface="Arial" panose="020B0604020202020204" pitchFamily="34" charset="0"/>
              <a:buChar char="•"/>
            </a:pPr>
            <a:endParaRPr lang="en-US" b="1" dirty="0"/>
          </a:p>
          <a:p>
            <a:pPr marL="800100" lvl="1" indent="-342900" algn="l">
              <a:buFont typeface="Arial" panose="020B0604020202020204" pitchFamily="34" charset="0"/>
              <a:buChar char="•"/>
            </a:pPr>
            <a:r>
              <a:rPr lang="en-US" dirty="0"/>
              <a:t>(A "git" is a cranky old man. Linus meant himself.)</a:t>
            </a:r>
            <a:endParaRPr lang="en-IN"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6" name="Picture 5">
            <a:extLst>
              <a:ext uri="{FF2B5EF4-FFF2-40B4-BE49-F238E27FC236}">
                <a16:creationId xmlns:a16="http://schemas.microsoft.com/office/drawing/2014/main" xmlns="" id="{48AFD12E-008E-E421-4532-7174B7ED4F38}"/>
              </a:ext>
            </a:extLst>
          </p:cNvPr>
          <p:cNvPicPr>
            <a:picLocks noChangeAspect="1"/>
          </p:cNvPicPr>
          <p:nvPr/>
        </p:nvPicPr>
        <p:blipFill>
          <a:blip r:embed="rId3"/>
          <a:stretch>
            <a:fillRect/>
          </a:stretch>
        </p:blipFill>
        <p:spPr>
          <a:xfrm>
            <a:off x="9188123" y="3227294"/>
            <a:ext cx="2581275" cy="203498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xmlns="" id="{A180833D-2FF0-E6C3-A858-6DC0B1E81585}"/>
              </a:ext>
            </a:extLst>
          </p:cNvPr>
          <p:cNvPicPr>
            <a:picLocks noChangeAspect="1"/>
          </p:cNvPicPr>
          <p:nvPr/>
        </p:nvPicPr>
        <p:blipFill>
          <a:blip r:embed="rId4"/>
          <a:stretch>
            <a:fillRect/>
          </a:stretch>
        </p:blipFill>
        <p:spPr>
          <a:xfrm>
            <a:off x="7333900" y="793830"/>
            <a:ext cx="2371725" cy="2305050"/>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BE7817-899C-DC89-0586-EAE195B8611D}"/>
              </a:ext>
            </a:extLst>
          </p:cNvPr>
          <p:cNvSpPr>
            <a:spLocks noGrp="1"/>
          </p:cNvSpPr>
          <p:nvPr>
            <p:ph type="subTitle" idx="1"/>
          </p:nvPr>
        </p:nvSpPr>
        <p:spPr>
          <a:xfrm>
            <a:off x="806823" y="717175"/>
            <a:ext cx="10452847" cy="5567083"/>
          </a:xfrm>
        </p:spPr>
        <p:txBody>
          <a:bodyPr>
            <a:normAutofit/>
          </a:bodyPr>
          <a:lstStyle/>
          <a:p>
            <a:pPr algn="l"/>
            <a:r>
              <a:rPr lang="en-US" sz="3600" b="1" dirty="0"/>
              <a:t>Add and commit a file</a:t>
            </a:r>
          </a:p>
          <a:p>
            <a:pPr marL="457200" indent="-457200" algn="l">
              <a:buFont typeface="Wingdings" panose="05000000000000000000" pitchFamily="2" charset="2"/>
              <a:buChar char="Ø"/>
            </a:pPr>
            <a:r>
              <a:rPr lang="en-US" sz="2800" dirty="0"/>
              <a:t>The first time we ask a file to be tracked, and every time before we commit a file, we must add it to the staging area: </a:t>
            </a:r>
          </a:p>
          <a:p>
            <a:pPr marL="914400" lvl="1" indent="-457200" algn="l">
              <a:buFont typeface="Arial" panose="020B0604020202020204" pitchFamily="34" charset="0"/>
              <a:buChar char="•"/>
            </a:pPr>
            <a:r>
              <a:rPr lang="en-US" sz="2400" dirty="0"/>
              <a:t>git add Hello.java Goodbye.java </a:t>
            </a:r>
          </a:p>
          <a:p>
            <a:pPr marL="1371600" lvl="2" indent="-457200" algn="l">
              <a:buFont typeface="Courier New" panose="02070309020205020404" pitchFamily="49" charset="0"/>
              <a:buChar char="o"/>
            </a:pPr>
            <a:r>
              <a:rPr lang="en-US" sz="2200" dirty="0"/>
              <a:t> Takes a snapshot of these files, adds them to the staging area. </a:t>
            </a:r>
          </a:p>
          <a:p>
            <a:pPr marL="1371600" lvl="2" indent="-457200" algn="l">
              <a:buFont typeface="Courier New" panose="02070309020205020404" pitchFamily="49" charset="0"/>
              <a:buChar char="o"/>
            </a:pPr>
            <a:r>
              <a:rPr lang="en-US" sz="2200" dirty="0"/>
              <a:t> In older VCS, "add" means "start tracking this file." In Git, "add" means "add to staging area" so it will be part of the next commit. </a:t>
            </a:r>
          </a:p>
          <a:p>
            <a:pPr marL="457200" indent="-457200" algn="l">
              <a:buFont typeface="Wingdings" panose="05000000000000000000" pitchFamily="2" charset="2"/>
              <a:buChar char="Ø"/>
            </a:pPr>
            <a:r>
              <a:rPr lang="en-US" sz="2800" dirty="0"/>
              <a:t>To move staged changes into the repo, we commit: </a:t>
            </a:r>
          </a:p>
          <a:p>
            <a:pPr marL="914400" lvl="1" indent="-457200" algn="l">
              <a:buFont typeface="Arial" panose="020B0604020202020204" pitchFamily="34" charset="0"/>
              <a:buChar char="•"/>
            </a:pPr>
            <a:r>
              <a:rPr lang="en-US" sz="2400" dirty="0"/>
              <a:t> git commit –m "Fixing bug #22" </a:t>
            </a:r>
          </a:p>
          <a:p>
            <a:pPr marL="457200" indent="-457200" algn="l">
              <a:buFont typeface="Wingdings" panose="05000000000000000000" pitchFamily="2" charset="2"/>
              <a:buChar char="Ø"/>
            </a:pPr>
            <a:r>
              <a:rPr lang="en-US" sz="2800" dirty="0"/>
              <a:t>To undo changes on a file before you have committed it: </a:t>
            </a:r>
          </a:p>
          <a:p>
            <a:pPr marL="914400" lvl="1" indent="-457200" algn="l">
              <a:buFont typeface="Arial" panose="020B0604020202020204" pitchFamily="34" charset="0"/>
              <a:buChar char="•"/>
            </a:pPr>
            <a:r>
              <a:rPr lang="en-US" sz="2400" dirty="0"/>
              <a:t>git reset HEAD -- filename (</a:t>
            </a:r>
            <a:r>
              <a:rPr lang="en-US" sz="2400" dirty="0" err="1"/>
              <a:t>unstages</a:t>
            </a:r>
            <a:r>
              <a:rPr lang="en-US" sz="2400" dirty="0"/>
              <a:t> the file) </a:t>
            </a:r>
          </a:p>
          <a:p>
            <a:pPr marL="914400" lvl="1" indent="-457200" algn="l">
              <a:buFont typeface="Arial" panose="020B0604020202020204" pitchFamily="34" charset="0"/>
              <a:buChar char="•"/>
            </a:pPr>
            <a:r>
              <a:rPr lang="en-US" sz="2400" dirty="0"/>
              <a:t>git checkout -- filename (undoes your changes) </a:t>
            </a:r>
          </a:p>
          <a:p>
            <a:pPr marL="914400" lvl="1" indent="-457200" algn="l">
              <a:buFont typeface="Arial" panose="020B0604020202020204" pitchFamily="34" charset="0"/>
              <a:buChar char="•"/>
            </a:pPr>
            <a:r>
              <a:rPr lang="en-US" sz="2400" dirty="0"/>
              <a:t>All these commands are acting on your local version of repo. </a:t>
            </a:r>
            <a:endParaRPr lang="en-IN" sz="3200" b="1" dirty="0"/>
          </a:p>
        </p:txBody>
      </p:sp>
      <p:pic>
        <p:nvPicPr>
          <p:cNvPr id="4" name="Picture 3" descr="Logo&#10;&#10;Description automatically generated">
            <a:extLst>
              <a:ext uri="{FF2B5EF4-FFF2-40B4-BE49-F238E27FC236}">
                <a16:creationId xmlns:a16="http://schemas.microsoft.com/office/drawing/2014/main" xmlns="" id="{1678B736-9E8E-4937-428C-1F536D6FDC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5786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24BBCE1-4044-ECB3-E7B4-8E343E87A7C4}"/>
              </a:ext>
            </a:extLst>
          </p:cNvPr>
          <p:cNvSpPr>
            <a:spLocks noGrp="1"/>
          </p:cNvSpPr>
          <p:nvPr>
            <p:ph type="subTitle" idx="1"/>
          </p:nvPr>
        </p:nvSpPr>
        <p:spPr>
          <a:xfrm>
            <a:off x="663387" y="699247"/>
            <a:ext cx="10605247" cy="5701553"/>
          </a:xfrm>
        </p:spPr>
        <p:txBody>
          <a:bodyPr>
            <a:normAutofit lnSpcReduction="10000"/>
          </a:bodyPr>
          <a:lstStyle/>
          <a:p>
            <a:pPr algn="l"/>
            <a:r>
              <a:rPr lang="en-IN" sz="3600" b="1" dirty="0"/>
              <a:t>Viewing/undoing changes</a:t>
            </a:r>
          </a:p>
          <a:p>
            <a:pPr marL="457200" indent="-457200" algn="l">
              <a:buFont typeface="Wingdings" panose="05000000000000000000" pitchFamily="2" charset="2"/>
              <a:buChar char="Ø"/>
            </a:pPr>
            <a:r>
              <a:rPr lang="en-US" sz="2800" dirty="0"/>
              <a:t>To view status of files in working directory and staging area: </a:t>
            </a:r>
          </a:p>
          <a:p>
            <a:pPr marL="914400" lvl="1" indent="-457200" algn="l">
              <a:buFont typeface="Arial" panose="020B0604020202020204" pitchFamily="34" charset="0"/>
              <a:buChar char="•"/>
            </a:pPr>
            <a:r>
              <a:rPr lang="en-US" sz="2400" dirty="0"/>
              <a:t>git status     or          git status –s (short version) </a:t>
            </a:r>
          </a:p>
          <a:p>
            <a:pPr marL="457200" indent="-457200" algn="l">
              <a:buFont typeface="Wingdings" panose="05000000000000000000" pitchFamily="2" charset="2"/>
              <a:buChar char="Ø"/>
            </a:pPr>
            <a:r>
              <a:rPr lang="en-US" sz="2800" dirty="0"/>
              <a:t>To see what is modified but </a:t>
            </a:r>
            <a:r>
              <a:rPr lang="en-US" sz="2800" dirty="0" err="1"/>
              <a:t>unstaged</a:t>
            </a:r>
            <a:r>
              <a:rPr lang="en-US" sz="2800" dirty="0"/>
              <a:t>: </a:t>
            </a:r>
          </a:p>
          <a:p>
            <a:pPr marL="914400" lvl="1" indent="-457200" algn="l">
              <a:buFont typeface="Arial" panose="020B0604020202020204" pitchFamily="34" charset="0"/>
              <a:buChar char="•"/>
            </a:pPr>
            <a:r>
              <a:rPr lang="en-US" sz="2400" dirty="0"/>
              <a:t> git diff </a:t>
            </a:r>
          </a:p>
          <a:p>
            <a:pPr marL="457200" indent="-457200" algn="l">
              <a:buFont typeface="Wingdings" panose="05000000000000000000" pitchFamily="2" charset="2"/>
              <a:buChar char="Ø"/>
            </a:pPr>
            <a:r>
              <a:rPr lang="en-US" sz="2800" dirty="0"/>
              <a:t>To see a list of staged changes: </a:t>
            </a:r>
          </a:p>
          <a:p>
            <a:pPr marL="914400" lvl="1" indent="-457200" algn="l">
              <a:buFont typeface="Arial" panose="020B0604020202020204" pitchFamily="34" charset="0"/>
              <a:buChar char="•"/>
            </a:pPr>
            <a:r>
              <a:rPr lang="en-US" sz="2400" dirty="0"/>
              <a:t> git diff --cached </a:t>
            </a:r>
          </a:p>
          <a:p>
            <a:pPr marL="457200" indent="-457200" algn="l">
              <a:buFont typeface="Wingdings" panose="05000000000000000000" pitchFamily="2" charset="2"/>
              <a:buChar char="Ø"/>
            </a:pPr>
            <a:r>
              <a:rPr lang="en-US" sz="2800" dirty="0"/>
              <a:t> To see a log of all changes in your local repo: </a:t>
            </a:r>
          </a:p>
          <a:p>
            <a:pPr marL="914400" lvl="1" indent="-457200" algn="l">
              <a:buFont typeface="Arial" panose="020B0604020202020204" pitchFamily="34" charset="0"/>
              <a:buChar char="•"/>
            </a:pPr>
            <a:r>
              <a:rPr lang="en-US" sz="2400" dirty="0"/>
              <a:t>  git log     or    git log --</a:t>
            </a:r>
            <a:r>
              <a:rPr lang="en-US" sz="2400" dirty="0" err="1"/>
              <a:t>oneline</a:t>
            </a:r>
            <a:r>
              <a:rPr lang="en-US" sz="2400" dirty="0"/>
              <a:t> (shorter version)  </a:t>
            </a:r>
          </a:p>
          <a:p>
            <a:pPr lvl="1" algn="l"/>
            <a:r>
              <a:rPr lang="en-US" sz="2400" dirty="0"/>
              <a:t>              1677b2d Edited first line of readme </a:t>
            </a:r>
          </a:p>
          <a:p>
            <a:pPr lvl="1" algn="l"/>
            <a:r>
              <a:rPr lang="en-US" sz="2400" dirty="0"/>
              <a:t>              258efa7 Added line to readme </a:t>
            </a:r>
          </a:p>
          <a:p>
            <a:pPr lvl="1" algn="l"/>
            <a:r>
              <a:rPr lang="en-US" sz="2400" dirty="0"/>
              <a:t>              0e52da7 Initial commit </a:t>
            </a:r>
          </a:p>
          <a:p>
            <a:pPr marL="2286000" lvl="4" indent="-457200" algn="l">
              <a:buFont typeface="Courier New" panose="02070309020205020404" pitchFamily="49" charset="0"/>
              <a:buChar char="o"/>
            </a:pPr>
            <a:r>
              <a:rPr lang="en-US" sz="2000" dirty="0"/>
              <a:t>git log -5 (to show only the 5 most recent updates), etc. </a:t>
            </a:r>
            <a:endParaRPr lang="en-IN" sz="2800" b="1" dirty="0"/>
          </a:p>
        </p:txBody>
      </p:sp>
      <p:pic>
        <p:nvPicPr>
          <p:cNvPr id="4" name="Picture 3" descr="Logo&#10;&#10;Description automatically generated">
            <a:extLst>
              <a:ext uri="{FF2B5EF4-FFF2-40B4-BE49-F238E27FC236}">
                <a16:creationId xmlns:a16="http://schemas.microsoft.com/office/drawing/2014/main" xmlns="" id="{AC055178-38A7-AC4D-BB43-074319ABE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0765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20B05A4-C801-64A2-F905-EB1C4D03CAF8}"/>
              </a:ext>
            </a:extLst>
          </p:cNvPr>
          <p:cNvSpPr>
            <a:spLocks noGrp="1"/>
          </p:cNvSpPr>
          <p:nvPr>
            <p:ph type="subTitle" idx="1"/>
          </p:nvPr>
        </p:nvSpPr>
        <p:spPr>
          <a:xfrm>
            <a:off x="779929" y="573741"/>
            <a:ext cx="9888071" cy="5782235"/>
          </a:xfrm>
        </p:spPr>
        <p:txBody>
          <a:bodyPr>
            <a:normAutofit fontScale="77500" lnSpcReduction="20000"/>
          </a:bodyPr>
          <a:lstStyle/>
          <a:p>
            <a:pPr algn="l"/>
            <a:r>
              <a:rPr lang="en-IN" sz="3600" b="1" dirty="0"/>
              <a:t>An example workflow</a:t>
            </a:r>
          </a:p>
          <a:p>
            <a:pPr algn="l"/>
            <a:r>
              <a:rPr lang="en-IN" sz="3100" dirty="0"/>
              <a:t>[rea@attu1 superstar]$ </a:t>
            </a:r>
            <a:r>
              <a:rPr lang="en-IN" sz="3100" b="1" dirty="0"/>
              <a:t>emacs rea.txt </a:t>
            </a:r>
          </a:p>
          <a:p>
            <a:pPr algn="l"/>
            <a:r>
              <a:rPr lang="en-IN" sz="3100" dirty="0"/>
              <a:t>[rea@attu1 superstar]$ </a:t>
            </a:r>
            <a:r>
              <a:rPr lang="en-IN" sz="3100" b="1" dirty="0"/>
              <a:t>git status </a:t>
            </a:r>
          </a:p>
          <a:p>
            <a:pPr algn="l"/>
            <a:r>
              <a:rPr lang="en-IN" sz="2800" dirty="0"/>
              <a:t>	</a:t>
            </a:r>
            <a:r>
              <a:rPr lang="en-IN" sz="2600" dirty="0"/>
              <a:t>no changes added to commit </a:t>
            </a:r>
          </a:p>
          <a:p>
            <a:pPr algn="l"/>
            <a:r>
              <a:rPr lang="en-IN" sz="2600" dirty="0"/>
              <a:t>	(use "git add" and/or "git commit -a") </a:t>
            </a:r>
          </a:p>
          <a:p>
            <a:pPr algn="l"/>
            <a:r>
              <a:rPr lang="en-IN" sz="2800" dirty="0"/>
              <a:t>[rea@attu1 superstar]$ </a:t>
            </a:r>
            <a:r>
              <a:rPr lang="en-IN" sz="2800" b="1" dirty="0"/>
              <a:t>git status -s </a:t>
            </a:r>
          </a:p>
          <a:p>
            <a:pPr algn="l"/>
            <a:r>
              <a:rPr lang="en-IN" sz="2800" dirty="0"/>
              <a:t>	</a:t>
            </a:r>
            <a:r>
              <a:rPr lang="en-IN" sz="2600" dirty="0"/>
              <a:t>M rea.txt </a:t>
            </a:r>
          </a:p>
          <a:p>
            <a:pPr algn="l"/>
            <a:r>
              <a:rPr lang="en-IN" sz="2800" dirty="0"/>
              <a:t>[rea@attu1 superstar]$ </a:t>
            </a:r>
            <a:r>
              <a:rPr lang="en-IN" sz="2800" b="1" dirty="0"/>
              <a:t>git diff </a:t>
            </a:r>
          </a:p>
          <a:p>
            <a:pPr algn="l"/>
            <a:r>
              <a:rPr lang="en-IN" sz="2800" dirty="0"/>
              <a:t>	</a:t>
            </a:r>
            <a:r>
              <a:rPr lang="en-IN" sz="2600" dirty="0"/>
              <a:t>diff --git a/rea.txt b/rea.txt </a:t>
            </a:r>
          </a:p>
          <a:p>
            <a:pPr algn="l"/>
            <a:r>
              <a:rPr lang="en-IN" sz="2800" dirty="0"/>
              <a:t>[rea@attu1 superstar]$ </a:t>
            </a:r>
            <a:r>
              <a:rPr lang="en-IN" sz="2800" b="1" dirty="0"/>
              <a:t>git add rea.txt </a:t>
            </a:r>
          </a:p>
          <a:p>
            <a:pPr algn="l"/>
            <a:r>
              <a:rPr lang="en-IN" sz="2800" dirty="0"/>
              <a:t>[rea@attu1 superstar]$ </a:t>
            </a:r>
            <a:r>
              <a:rPr lang="en-IN" sz="2800" b="1" dirty="0"/>
              <a:t>git status </a:t>
            </a:r>
          </a:p>
          <a:p>
            <a:pPr algn="l"/>
            <a:r>
              <a:rPr lang="en-IN" sz="2600" dirty="0"/>
              <a:t>    #         modified: rea.txt </a:t>
            </a:r>
          </a:p>
          <a:p>
            <a:pPr algn="l"/>
            <a:r>
              <a:rPr lang="en-IN" sz="2800" dirty="0"/>
              <a:t>[rea@attu1 superstar]$ </a:t>
            </a:r>
            <a:r>
              <a:rPr lang="en-IN" sz="2800" b="1" dirty="0"/>
              <a:t>git diff --cached </a:t>
            </a:r>
          </a:p>
          <a:p>
            <a:pPr algn="l"/>
            <a:r>
              <a:rPr lang="en-IN" sz="2800" dirty="0"/>
              <a:t>	</a:t>
            </a:r>
            <a:r>
              <a:rPr lang="en-IN" sz="2600" dirty="0"/>
              <a:t>diff --git a/rea.txt b/rea.txt </a:t>
            </a:r>
          </a:p>
          <a:p>
            <a:pPr algn="l"/>
            <a:r>
              <a:rPr lang="en-IN" sz="2800" dirty="0"/>
              <a:t>[rea@attu1 superstar]$ </a:t>
            </a:r>
            <a:r>
              <a:rPr lang="en-IN" sz="2800" b="1" dirty="0"/>
              <a:t>git commit -m "Created new text file" </a:t>
            </a:r>
            <a:endParaRPr lang="en-IN" sz="3600" b="1" dirty="0"/>
          </a:p>
        </p:txBody>
      </p:sp>
      <p:pic>
        <p:nvPicPr>
          <p:cNvPr id="4" name="Picture 3" descr="Logo&#10;&#10;Description automatically generated">
            <a:extLst>
              <a:ext uri="{FF2B5EF4-FFF2-40B4-BE49-F238E27FC236}">
                <a16:creationId xmlns:a16="http://schemas.microsoft.com/office/drawing/2014/main" xmlns="" id="{D2F51DDB-4C21-D54F-9443-DE0EFBCB22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8621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33A6AB6-1931-B8A2-FDCA-B43EEEA7E5C3}"/>
              </a:ext>
            </a:extLst>
          </p:cNvPr>
          <p:cNvSpPr>
            <a:spLocks noGrp="1"/>
          </p:cNvSpPr>
          <p:nvPr>
            <p:ph type="subTitle" idx="1"/>
          </p:nvPr>
        </p:nvSpPr>
        <p:spPr>
          <a:xfrm>
            <a:off x="788893" y="573741"/>
            <a:ext cx="10623177" cy="5746377"/>
          </a:xfrm>
        </p:spPr>
        <p:txBody>
          <a:bodyPr>
            <a:normAutofit/>
          </a:bodyPr>
          <a:lstStyle/>
          <a:p>
            <a:pPr algn="l"/>
            <a:r>
              <a:rPr lang="en-IN" sz="3600" b="1" dirty="0"/>
              <a:t>Branching and merging</a:t>
            </a:r>
          </a:p>
          <a:p>
            <a:pPr algn="l"/>
            <a:r>
              <a:rPr lang="en-US" b="1" dirty="0"/>
              <a:t>Git uses branching heavily to switch between multiple tasks. </a:t>
            </a:r>
          </a:p>
          <a:p>
            <a:pPr marL="457200" indent="-457200" algn="l">
              <a:buFont typeface="Wingdings" panose="05000000000000000000" pitchFamily="2" charset="2"/>
              <a:buChar char="Ø"/>
            </a:pPr>
            <a:r>
              <a:rPr lang="en-US" sz="2800" dirty="0"/>
              <a:t> </a:t>
            </a:r>
            <a:r>
              <a:rPr lang="en-US" dirty="0"/>
              <a:t>To create a new local branch: </a:t>
            </a:r>
          </a:p>
          <a:p>
            <a:pPr marL="800100" lvl="1" indent="-342900" algn="l">
              <a:buFont typeface="Arial" panose="020B0604020202020204" pitchFamily="34" charset="0"/>
              <a:buChar char="•"/>
            </a:pPr>
            <a:r>
              <a:rPr lang="en-US" dirty="0"/>
              <a:t>git branch name </a:t>
            </a:r>
          </a:p>
          <a:p>
            <a:pPr marL="342900" indent="-342900" algn="l">
              <a:buFont typeface="Wingdings" panose="05000000000000000000" pitchFamily="2" charset="2"/>
              <a:buChar char="Ø"/>
            </a:pPr>
            <a:r>
              <a:rPr lang="en-US" dirty="0"/>
              <a:t> To list all local branches: (* = current branch) </a:t>
            </a:r>
          </a:p>
          <a:p>
            <a:pPr marL="800100" lvl="1" indent="-342900" algn="l">
              <a:buFont typeface="Arial" panose="020B0604020202020204" pitchFamily="34" charset="0"/>
              <a:buChar char="•"/>
            </a:pPr>
            <a:r>
              <a:rPr lang="en-US" dirty="0"/>
              <a:t> git branch </a:t>
            </a:r>
          </a:p>
          <a:p>
            <a:pPr marL="342900" indent="-342900" algn="l">
              <a:buFont typeface="Wingdings" panose="05000000000000000000" pitchFamily="2" charset="2"/>
              <a:buChar char="Ø"/>
            </a:pPr>
            <a:r>
              <a:rPr lang="en-US" dirty="0"/>
              <a:t>To switch to a given local branch: </a:t>
            </a:r>
          </a:p>
          <a:p>
            <a:pPr marL="800100" lvl="1" indent="-342900" algn="l">
              <a:buFont typeface="Arial" panose="020B0604020202020204" pitchFamily="34" charset="0"/>
              <a:buChar char="•"/>
            </a:pPr>
            <a:r>
              <a:rPr lang="en-US" dirty="0"/>
              <a:t>git checkout branch name </a:t>
            </a:r>
          </a:p>
          <a:p>
            <a:pPr marL="342900" indent="-342900" algn="l">
              <a:buFont typeface="Wingdings" panose="05000000000000000000" pitchFamily="2" charset="2"/>
              <a:buChar char="Ø"/>
            </a:pPr>
            <a:r>
              <a:rPr lang="en-US" dirty="0"/>
              <a:t>To merge changes from a branch into the local master: </a:t>
            </a:r>
          </a:p>
          <a:p>
            <a:pPr marL="800100" lvl="1" indent="-342900" algn="l">
              <a:buFont typeface="Arial" panose="020B0604020202020204" pitchFamily="34" charset="0"/>
              <a:buChar char="•"/>
            </a:pPr>
            <a:r>
              <a:rPr lang="en-US" dirty="0"/>
              <a:t> git checkout master </a:t>
            </a:r>
          </a:p>
          <a:p>
            <a:pPr marL="800100" lvl="1" indent="-342900" algn="l">
              <a:buFont typeface="Arial" panose="020B0604020202020204" pitchFamily="34" charset="0"/>
              <a:buChar char="•"/>
            </a:pPr>
            <a:r>
              <a:rPr lang="en-US" dirty="0"/>
              <a:t>git merge branch name</a:t>
            </a:r>
            <a:endParaRPr lang="en-IN" b="1" dirty="0"/>
          </a:p>
        </p:txBody>
      </p:sp>
      <p:pic>
        <p:nvPicPr>
          <p:cNvPr id="4" name="Picture 3" descr="Logo&#10;&#10;Description automatically generated">
            <a:extLst>
              <a:ext uri="{FF2B5EF4-FFF2-40B4-BE49-F238E27FC236}">
                <a16:creationId xmlns:a16="http://schemas.microsoft.com/office/drawing/2014/main" xmlns="" id="{EDD4A843-7DBA-47F3-1558-23D7E1644C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1572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310CCF3-83C1-BDE5-6150-2EDF99CB295C}"/>
              </a:ext>
            </a:extLst>
          </p:cNvPr>
          <p:cNvSpPr>
            <a:spLocks noGrp="1"/>
          </p:cNvSpPr>
          <p:nvPr>
            <p:ph type="subTitle" idx="1"/>
          </p:nvPr>
        </p:nvSpPr>
        <p:spPr>
          <a:xfrm>
            <a:off x="788894" y="627529"/>
            <a:ext cx="10273553" cy="5782236"/>
          </a:xfrm>
        </p:spPr>
        <p:txBody>
          <a:bodyPr>
            <a:normAutofit/>
          </a:bodyPr>
          <a:lstStyle/>
          <a:p>
            <a:pPr algn="l"/>
            <a:r>
              <a:rPr lang="en-IN" sz="3600" b="1" dirty="0"/>
              <a:t>Interaction w/ remote repo</a:t>
            </a:r>
          </a:p>
          <a:p>
            <a:pPr marL="457200" indent="-457200" algn="l">
              <a:buFont typeface="Wingdings" panose="05000000000000000000" pitchFamily="2" charset="2"/>
              <a:buChar char="Ø"/>
            </a:pPr>
            <a:r>
              <a:rPr lang="en-US" sz="2800" dirty="0"/>
              <a:t>Push your local changes to the remote repo. </a:t>
            </a:r>
          </a:p>
          <a:p>
            <a:pPr marL="457200" indent="-457200" algn="l">
              <a:buFont typeface="Wingdings" panose="05000000000000000000" pitchFamily="2" charset="2"/>
              <a:buChar char="Ø"/>
            </a:pPr>
            <a:r>
              <a:rPr lang="en-US" sz="2800" dirty="0"/>
              <a:t>Pull from remote repo to get most recent changes. </a:t>
            </a:r>
          </a:p>
          <a:p>
            <a:pPr marL="914400" lvl="1" indent="-457200" algn="l">
              <a:buFont typeface="Arial" panose="020B0604020202020204" pitchFamily="34" charset="0"/>
              <a:buChar char="•"/>
            </a:pPr>
            <a:r>
              <a:rPr lang="en-US" sz="2400" dirty="0"/>
              <a:t> (fix conflicts if necessary, add/commit them to your local repo) </a:t>
            </a:r>
          </a:p>
          <a:p>
            <a:pPr marL="457200" indent="-457200" algn="l">
              <a:buFont typeface="Wingdings" panose="05000000000000000000" pitchFamily="2" charset="2"/>
              <a:buChar char="Ø"/>
            </a:pPr>
            <a:r>
              <a:rPr lang="en-US" sz="2800" dirty="0"/>
              <a:t> To fetch the most recent updates from the remote repo into your local repo, and put them into your working directory:</a:t>
            </a:r>
          </a:p>
          <a:p>
            <a:pPr marL="914400" lvl="1" indent="-457200" algn="l">
              <a:buFont typeface="Arial" panose="020B0604020202020204" pitchFamily="34" charset="0"/>
              <a:buChar char="•"/>
            </a:pPr>
            <a:r>
              <a:rPr lang="en-US" sz="2400" dirty="0"/>
              <a:t>  git pull origin master </a:t>
            </a:r>
          </a:p>
          <a:p>
            <a:pPr marL="457200" indent="-457200" algn="l">
              <a:buFont typeface="Wingdings" panose="05000000000000000000" pitchFamily="2" charset="2"/>
              <a:buChar char="Ø"/>
            </a:pPr>
            <a:r>
              <a:rPr lang="en-US" sz="2800" dirty="0"/>
              <a:t>To put your changes from your local repo in the remote repo: </a:t>
            </a:r>
          </a:p>
          <a:p>
            <a:pPr marL="914400" lvl="1" indent="-457200" algn="l">
              <a:buFont typeface="Arial" panose="020B0604020202020204" pitchFamily="34" charset="0"/>
              <a:buChar char="•"/>
            </a:pPr>
            <a:r>
              <a:rPr lang="en-US" sz="2400" dirty="0"/>
              <a:t> git push origin master</a:t>
            </a:r>
            <a:endParaRPr lang="en-IN" sz="3200" b="1" dirty="0"/>
          </a:p>
        </p:txBody>
      </p:sp>
      <p:pic>
        <p:nvPicPr>
          <p:cNvPr id="4" name="Picture 3" descr="Logo&#10;&#10;Description automatically generated">
            <a:extLst>
              <a:ext uri="{FF2B5EF4-FFF2-40B4-BE49-F238E27FC236}">
                <a16:creationId xmlns:a16="http://schemas.microsoft.com/office/drawing/2014/main" xmlns="" id="{21D2EBFC-4809-C355-0E84-7861A02EAF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943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60FFF-D32B-EF2B-6AB4-D41961D868F4}"/>
              </a:ext>
            </a:extLst>
          </p:cNvPr>
          <p:cNvSpPr>
            <a:spLocks noGrp="1"/>
          </p:cNvSpPr>
          <p:nvPr>
            <p:ph type="ctrTitle"/>
          </p:nvPr>
        </p:nvSpPr>
        <p:spPr>
          <a:xfrm>
            <a:off x="1237130" y="0"/>
            <a:ext cx="9036424" cy="932329"/>
          </a:xfrm>
        </p:spPr>
        <p:txBody>
          <a:bodyPr/>
          <a:lstStyle/>
          <a:p>
            <a:r>
              <a:rPr lang="en-IN" b="1" i="0" dirty="0" err="1">
                <a:solidFill>
                  <a:schemeClr val="accent2"/>
                </a:solidFill>
                <a:effectLst/>
              </a:rPr>
              <a:t>BitBucket</a:t>
            </a:r>
            <a:endParaRPr lang="en-IN" b="1" dirty="0">
              <a:solidFill>
                <a:schemeClr val="accent2"/>
              </a:solidFill>
            </a:endParaRPr>
          </a:p>
        </p:txBody>
      </p:sp>
      <p:sp>
        <p:nvSpPr>
          <p:cNvPr id="3" name="Subtitle 2">
            <a:extLst>
              <a:ext uri="{FF2B5EF4-FFF2-40B4-BE49-F238E27FC236}">
                <a16:creationId xmlns:a16="http://schemas.microsoft.com/office/drawing/2014/main" xmlns="" id="{E1B580A2-3246-1602-661D-9BBC16AC63FA}"/>
              </a:ext>
            </a:extLst>
          </p:cNvPr>
          <p:cNvSpPr>
            <a:spLocks noGrp="1"/>
          </p:cNvSpPr>
          <p:nvPr>
            <p:ph type="subTitle" idx="1"/>
          </p:nvPr>
        </p:nvSpPr>
        <p:spPr>
          <a:xfrm>
            <a:off x="887506" y="1039907"/>
            <a:ext cx="10318376" cy="5217458"/>
          </a:xfrm>
        </p:spPr>
        <p:txBody>
          <a:bodyPr>
            <a:normAutofit fontScale="77500" lnSpcReduction="20000"/>
          </a:bodyPr>
          <a:lstStyle/>
          <a:p>
            <a:pPr algn="l"/>
            <a:r>
              <a:rPr lang="en-IN" sz="4200" b="1" i="0" dirty="0">
                <a:solidFill>
                  <a:srgbClr val="343541"/>
                </a:solidFill>
                <a:effectLst/>
              </a:rPr>
              <a:t>What is </a:t>
            </a:r>
            <a:r>
              <a:rPr lang="en-IN" sz="4200" b="1" i="0" dirty="0" err="1">
                <a:solidFill>
                  <a:srgbClr val="343541"/>
                </a:solidFill>
                <a:effectLst/>
              </a:rPr>
              <a:t>BitBucket</a:t>
            </a:r>
            <a:r>
              <a:rPr lang="en-IN" sz="4200" b="1" i="0" dirty="0">
                <a:solidFill>
                  <a:srgbClr val="343541"/>
                </a:solidFill>
                <a:effectLst/>
              </a:rPr>
              <a:t>?</a:t>
            </a:r>
          </a:p>
          <a:p>
            <a:pPr algn="l"/>
            <a:endParaRPr lang="en-IN" sz="4200" b="1" i="0" dirty="0">
              <a:solidFill>
                <a:srgbClr val="343541"/>
              </a:solidFill>
              <a:effectLst/>
            </a:endParaRPr>
          </a:p>
          <a:p>
            <a:pPr marL="457200" indent="-457200" algn="l">
              <a:buFont typeface="Wingdings" panose="05000000000000000000" pitchFamily="2" charset="2"/>
              <a:buChar char="Ø"/>
            </a:pPr>
            <a:r>
              <a:rPr lang="en-US" sz="2800" b="0" i="0" dirty="0">
                <a:solidFill>
                  <a:srgbClr val="374151"/>
                </a:solidFill>
                <a:effectLst/>
              </a:rPr>
              <a:t>Bitbucket is a web-based version control repository hosting service that is primarily used for source code management. </a:t>
            </a:r>
          </a:p>
          <a:p>
            <a:pPr marL="457200" indent="-457200" algn="l">
              <a:buFont typeface="Wingdings" panose="05000000000000000000" pitchFamily="2" charset="2"/>
              <a:buChar char="Ø"/>
            </a:pPr>
            <a:r>
              <a:rPr lang="en-US" sz="2800" b="0" i="0" dirty="0">
                <a:solidFill>
                  <a:srgbClr val="374151"/>
                </a:solidFill>
                <a:effectLst/>
              </a:rPr>
              <a:t>It was created by Atlassian, the same company that created popular software development tools like Jira and Confluence. </a:t>
            </a:r>
          </a:p>
          <a:p>
            <a:pPr marL="457200" indent="-457200" algn="l">
              <a:buFont typeface="Wingdings" panose="05000000000000000000" pitchFamily="2" charset="2"/>
              <a:buChar char="Ø"/>
            </a:pPr>
            <a:r>
              <a:rPr lang="en-US" sz="2800" b="0" i="0" dirty="0">
                <a:solidFill>
                  <a:srgbClr val="374151"/>
                </a:solidFill>
                <a:effectLst/>
              </a:rPr>
              <a:t>Bitbucket allows developers to store their code in a central repository, manage code changes, collaborate with other developers, and deploy their code to various environments.</a:t>
            </a:r>
          </a:p>
          <a:p>
            <a:pPr marL="457200" indent="-457200" algn="l">
              <a:buFont typeface="Wingdings" panose="05000000000000000000" pitchFamily="2" charset="2"/>
              <a:buChar char="Ø"/>
            </a:pPr>
            <a:r>
              <a:rPr lang="en-US" sz="2800" b="0" i="0" dirty="0">
                <a:solidFill>
                  <a:srgbClr val="374151"/>
                </a:solidFill>
                <a:effectLst/>
              </a:rPr>
              <a:t>With Bitbucket, developers can create repositories for their projects and manage their code using Git or Mercurial version control systems. </a:t>
            </a:r>
          </a:p>
          <a:p>
            <a:pPr marL="457200" indent="-457200" algn="l">
              <a:buFont typeface="Wingdings" panose="05000000000000000000" pitchFamily="2" charset="2"/>
              <a:buChar char="Ø"/>
            </a:pPr>
            <a:r>
              <a:rPr lang="en-US" sz="2800" b="0" i="0" dirty="0">
                <a:solidFill>
                  <a:srgbClr val="374151"/>
                </a:solidFill>
                <a:effectLst/>
              </a:rPr>
              <a:t>They can also create branches for their code, work on multiple code changes simultaneously, and merge their changes back into the main branch. </a:t>
            </a:r>
          </a:p>
          <a:p>
            <a:pPr marL="457200" indent="-457200" algn="l">
              <a:buFont typeface="Wingdings" panose="05000000000000000000" pitchFamily="2" charset="2"/>
              <a:buChar char="Ø"/>
            </a:pPr>
            <a:r>
              <a:rPr lang="en-US" sz="2800" b="0" i="0" dirty="0">
                <a:solidFill>
                  <a:srgbClr val="374151"/>
                </a:solidFill>
                <a:effectLst/>
              </a:rPr>
              <a:t>Bitbucket also provides features such as pull requests, code reviews, and issue tracking, which make it easy for developers to collaborate on code and track issues and bugs.</a:t>
            </a:r>
          </a:p>
          <a:p>
            <a:pPr algn="l"/>
            <a:endParaRPr lang="en-IN" sz="3600" b="1" i="0" dirty="0">
              <a:solidFill>
                <a:srgbClr val="343541"/>
              </a:solidFill>
              <a:effectLst/>
            </a:endParaRPr>
          </a:p>
          <a:p>
            <a:pPr algn="l"/>
            <a:endParaRPr lang="en-IN" sz="3600" b="1" dirty="0"/>
          </a:p>
        </p:txBody>
      </p:sp>
      <p:pic>
        <p:nvPicPr>
          <p:cNvPr id="4" name="Picture 3" descr="Logo&#10;&#10;Description automatically generated">
            <a:extLst>
              <a:ext uri="{FF2B5EF4-FFF2-40B4-BE49-F238E27FC236}">
                <a16:creationId xmlns:a16="http://schemas.microsoft.com/office/drawing/2014/main" xmlns="" id="{E63D243F-F304-EDD2-2460-3199E215BF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86536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D599BD5-5970-31FC-2A6C-333EA4E4AC6E}"/>
              </a:ext>
            </a:extLst>
          </p:cNvPr>
          <p:cNvSpPr>
            <a:spLocks noGrp="1"/>
          </p:cNvSpPr>
          <p:nvPr>
            <p:ph type="subTitle" idx="1"/>
          </p:nvPr>
        </p:nvSpPr>
        <p:spPr>
          <a:xfrm>
            <a:off x="770965" y="672353"/>
            <a:ext cx="10470776" cy="5683623"/>
          </a:xfrm>
        </p:spPr>
        <p:txBody>
          <a:bodyPr>
            <a:normAutofit/>
          </a:bodyPr>
          <a:lstStyle/>
          <a:p>
            <a:pPr algn="l"/>
            <a:r>
              <a:rPr lang="en-IN" sz="3600" b="1" i="0" dirty="0">
                <a:solidFill>
                  <a:srgbClr val="343541"/>
                </a:solidFill>
                <a:effectLst/>
              </a:rPr>
              <a:t>Why developers use Bitbucket</a:t>
            </a:r>
          </a:p>
          <a:p>
            <a:pPr algn="l">
              <a:buFont typeface="+mj-lt"/>
              <a:buAutoNum type="arabicPeriod"/>
            </a:pPr>
            <a:r>
              <a:rPr lang="en-US" sz="2400" b="1" i="0" dirty="0">
                <a:solidFill>
                  <a:srgbClr val="374151"/>
                </a:solidFill>
                <a:effectLst/>
              </a:rPr>
              <a:t> Version Control: </a:t>
            </a:r>
          </a:p>
          <a:p>
            <a:pPr marL="800100" lvl="1" indent="-342900" algn="l">
              <a:buFont typeface="Arial" panose="020B0604020202020204" pitchFamily="34" charset="0"/>
              <a:buChar char="•"/>
            </a:pPr>
            <a:r>
              <a:rPr lang="en-US" b="0" i="0" dirty="0">
                <a:solidFill>
                  <a:srgbClr val="374151"/>
                </a:solidFill>
                <a:effectLst/>
              </a:rPr>
              <a:t>Bitbucket provides a centralized repository for storing and managing code changes.</a:t>
            </a:r>
          </a:p>
          <a:p>
            <a:pPr marL="800100" lvl="1" indent="-342900" algn="l">
              <a:buFont typeface="Arial" panose="020B0604020202020204" pitchFamily="34" charset="0"/>
              <a:buChar char="•"/>
            </a:pPr>
            <a:r>
              <a:rPr lang="en-US" b="0" i="0" dirty="0">
                <a:solidFill>
                  <a:srgbClr val="374151"/>
                </a:solidFill>
                <a:effectLst/>
              </a:rPr>
              <a:t>Developers can use Git or Mercurial version control systems to track changes, create branches, and merge code changes back into the main branch.</a:t>
            </a:r>
          </a:p>
          <a:p>
            <a:pPr algn="l">
              <a:buFont typeface="+mj-lt"/>
              <a:buAutoNum type="arabicPeriod"/>
            </a:pPr>
            <a:r>
              <a:rPr lang="en-US" sz="2400" b="1" i="0" dirty="0">
                <a:solidFill>
                  <a:srgbClr val="374151"/>
                </a:solidFill>
                <a:effectLst/>
              </a:rPr>
              <a:t> Collaboration: </a:t>
            </a:r>
          </a:p>
          <a:p>
            <a:pPr marL="800100" lvl="1" indent="-342900" algn="l">
              <a:buFont typeface="Arial" panose="020B0604020202020204" pitchFamily="34" charset="0"/>
              <a:buChar char="•"/>
            </a:pPr>
            <a:r>
              <a:rPr lang="en-US" b="0" i="0" dirty="0">
                <a:solidFill>
                  <a:srgbClr val="374151"/>
                </a:solidFill>
                <a:effectLst/>
              </a:rPr>
              <a:t>Bitbucket provides features such as pull requests and code reviews, which make it easy for developers to collaborate on code changes. </a:t>
            </a:r>
          </a:p>
          <a:p>
            <a:pPr marL="800100" lvl="1" indent="-342900" algn="l">
              <a:buFont typeface="Arial" panose="020B0604020202020204" pitchFamily="34" charset="0"/>
              <a:buChar char="•"/>
            </a:pPr>
            <a:r>
              <a:rPr lang="en-US" b="0" i="0" dirty="0">
                <a:solidFill>
                  <a:srgbClr val="374151"/>
                </a:solidFill>
                <a:effectLst/>
              </a:rPr>
              <a:t>Developers can provide feedback, suggest improvements, and resolve issues in a centralized platform.</a:t>
            </a:r>
          </a:p>
          <a:p>
            <a:pPr algn="l">
              <a:buFont typeface="+mj-lt"/>
              <a:buAutoNum type="arabicPeriod"/>
            </a:pPr>
            <a:r>
              <a:rPr lang="en-US" sz="2400" b="1" i="0" dirty="0">
                <a:solidFill>
                  <a:srgbClr val="374151"/>
                </a:solidFill>
                <a:effectLst/>
              </a:rPr>
              <a:t> Integration: </a:t>
            </a:r>
          </a:p>
          <a:p>
            <a:pPr marL="800100" lvl="1" indent="-342900" algn="l">
              <a:buFont typeface="Arial" panose="020B0604020202020204" pitchFamily="34" charset="0"/>
              <a:buChar char="•"/>
            </a:pPr>
            <a:r>
              <a:rPr lang="en-US" b="0" i="0" dirty="0">
                <a:solidFill>
                  <a:srgbClr val="374151"/>
                </a:solidFill>
                <a:effectLst/>
              </a:rPr>
              <a:t>Bitbucket integrates well with other development tools like Jira, Confluence, and popular IDEs like Eclipse and IntelliJ IDEA. </a:t>
            </a:r>
          </a:p>
          <a:p>
            <a:pPr marL="800100" lvl="1" indent="-342900" algn="l">
              <a:buFont typeface="Arial" panose="020B0604020202020204" pitchFamily="34" charset="0"/>
              <a:buChar char="•"/>
            </a:pPr>
            <a:r>
              <a:rPr lang="en-US" b="0" i="0" dirty="0">
                <a:solidFill>
                  <a:srgbClr val="374151"/>
                </a:solidFill>
                <a:effectLst/>
              </a:rPr>
              <a:t>This integration makes it easy for developers to manage their code changes and collaborate with other team members directly from their preferred development environments.</a:t>
            </a:r>
          </a:p>
          <a:p>
            <a:pPr algn="l"/>
            <a:endParaRPr lang="en-IN" sz="3200" b="1" dirty="0"/>
          </a:p>
        </p:txBody>
      </p:sp>
      <p:pic>
        <p:nvPicPr>
          <p:cNvPr id="4" name="Picture 3" descr="Logo&#10;&#10;Description automatically generated">
            <a:extLst>
              <a:ext uri="{FF2B5EF4-FFF2-40B4-BE49-F238E27FC236}">
                <a16:creationId xmlns:a16="http://schemas.microsoft.com/office/drawing/2014/main" xmlns="" id="{497BFAA8-2BA1-5973-8F4D-DE2EB1F823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5186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E854185-5C84-4FF7-DB3B-EBB8FA13D72C}"/>
              </a:ext>
            </a:extLst>
          </p:cNvPr>
          <p:cNvSpPr>
            <a:spLocks noGrp="1"/>
          </p:cNvSpPr>
          <p:nvPr>
            <p:ph type="subTitle" idx="1"/>
          </p:nvPr>
        </p:nvSpPr>
        <p:spPr>
          <a:xfrm>
            <a:off x="717176" y="654423"/>
            <a:ext cx="10910048" cy="5728447"/>
          </a:xfrm>
        </p:spPr>
        <p:txBody>
          <a:bodyPr/>
          <a:lstStyle/>
          <a:p>
            <a:pPr algn="l"/>
            <a:r>
              <a:rPr lang="en-US" sz="2400" b="1" i="0" dirty="0">
                <a:solidFill>
                  <a:srgbClr val="374151"/>
                </a:solidFill>
                <a:effectLst/>
              </a:rPr>
              <a:t>4. </a:t>
            </a:r>
            <a:r>
              <a:rPr lang="en-US" sz="2400" b="1" i="0" dirty="0">
                <a:solidFill>
                  <a:srgbClr val="374151"/>
                </a:solidFill>
                <a:effectLst/>
                <a:latin typeface="Söhne"/>
              </a:rPr>
              <a:t>Security: </a:t>
            </a:r>
          </a:p>
          <a:p>
            <a:pPr marL="800100" lvl="1" indent="-342900" algn="l">
              <a:buFont typeface="Arial" panose="020B0604020202020204" pitchFamily="34" charset="0"/>
              <a:buChar char="•"/>
            </a:pPr>
            <a:r>
              <a:rPr lang="en-US" b="0" i="0" dirty="0">
                <a:solidFill>
                  <a:srgbClr val="374151"/>
                </a:solidFill>
                <a:effectLst/>
                <a:latin typeface="Söhne"/>
              </a:rPr>
              <a:t>Bitbucket provides robust security features, including access controls, two-factor authentication, and encryption, which helps keep code and project data safe and secure.</a:t>
            </a:r>
          </a:p>
          <a:p>
            <a:pPr algn="l"/>
            <a:r>
              <a:rPr lang="en-US" b="1" dirty="0">
                <a:solidFill>
                  <a:srgbClr val="374151"/>
                </a:solidFill>
              </a:rPr>
              <a:t>5.</a:t>
            </a:r>
            <a:r>
              <a:rPr lang="en-US" b="1" i="0" dirty="0">
                <a:solidFill>
                  <a:srgbClr val="374151"/>
                </a:solidFill>
                <a:effectLst/>
              </a:rPr>
              <a:t> Automation: </a:t>
            </a:r>
          </a:p>
          <a:p>
            <a:pPr marL="800100" lvl="1" indent="-342900" algn="l">
              <a:buFont typeface="Arial" panose="020B0604020202020204" pitchFamily="34" charset="0"/>
              <a:buChar char="•"/>
            </a:pPr>
            <a:r>
              <a:rPr lang="en-US" b="0" i="0" dirty="0">
                <a:solidFill>
                  <a:srgbClr val="374151"/>
                </a:solidFill>
                <a:effectLst/>
                <a:latin typeface="Söhne"/>
              </a:rPr>
              <a:t>Bitbucket Pipelines provides built-in support for continuous integration and deployment (CI/CD) which helps automate build, test, and deployment processes. </a:t>
            </a:r>
          </a:p>
          <a:p>
            <a:pPr marL="800100" lvl="1" indent="-342900" algn="l">
              <a:buFont typeface="Arial" panose="020B0604020202020204" pitchFamily="34" charset="0"/>
              <a:buChar char="•"/>
            </a:pPr>
            <a:r>
              <a:rPr lang="en-US" b="0" i="0" dirty="0">
                <a:solidFill>
                  <a:srgbClr val="374151"/>
                </a:solidFill>
                <a:effectLst/>
                <a:latin typeface="Söhne"/>
              </a:rPr>
              <a:t>This automation helps teams to save time and reduce errors, leading to faster releases and better quality software.</a:t>
            </a:r>
          </a:p>
          <a:p>
            <a:pPr algn="l"/>
            <a:endParaRPr lang="en-US" sz="2400" b="0" i="0" dirty="0">
              <a:solidFill>
                <a:srgbClr val="374151"/>
              </a:solidFill>
              <a:effectLst/>
              <a:latin typeface="Söhne"/>
            </a:endParaRPr>
          </a:p>
          <a:p>
            <a:pPr algn="l"/>
            <a:endParaRPr lang="en-IN" dirty="0"/>
          </a:p>
        </p:txBody>
      </p:sp>
      <p:pic>
        <p:nvPicPr>
          <p:cNvPr id="4" name="Picture 3" descr="Logo&#10;&#10;Description automatically generated">
            <a:extLst>
              <a:ext uri="{FF2B5EF4-FFF2-40B4-BE49-F238E27FC236}">
                <a16:creationId xmlns:a16="http://schemas.microsoft.com/office/drawing/2014/main" xmlns="" id="{6E4CEF47-247D-B799-9E67-6539B13428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1081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D63CF95-6299-D1FD-A669-C319B9C17D2A}"/>
              </a:ext>
            </a:extLst>
          </p:cNvPr>
          <p:cNvSpPr>
            <a:spLocks noGrp="1"/>
          </p:cNvSpPr>
          <p:nvPr>
            <p:ph type="subTitle" idx="1"/>
          </p:nvPr>
        </p:nvSpPr>
        <p:spPr>
          <a:xfrm>
            <a:off x="735106" y="797859"/>
            <a:ext cx="10569388" cy="5710517"/>
          </a:xfrm>
        </p:spPr>
        <p:txBody>
          <a:bodyPr>
            <a:normAutofit/>
          </a:bodyPr>
          <a:lstStyle/>
          <a:p>
            <a:pPr algn="l"/>
            <a:r>
              <a:rPr lang="en-IN" sz="3600" b="1" i="0" dirty="0">
                <a:solidFill>
                  <a:srgbClr val="343541"/>
                </a:solidFill>
                <a:effectLst/>
              </a:rPr>
              <a:t>Overview of </a:t>
            </a:r>
            <a:r>
              <a:rPr lang="en-IN" sz="3600" b="1" i="0" dirty="0" err="1">
                <a:solidFill>
                  <a:srgbClr val="343541"/>
                </a:solidFill>
                <a:effectLst/>
              </a:rPr>
              <a:t>Bitbucket's</a:t>
            </a:r>
            <a:r>
              <a:rPr lang="en-IN" sz="3600" b="1" i="0" dirty="0">
                <a:solidFill>
                  <a:srgbClr val="343541"/>
                </a:solidFill>
                <a:effectLst/>
              </a:rPr>
              <a:t> features</a:t>
            </a:r>
          </a:p>
          <a:p>
            <a:pPr algn="l">
              <a:buFont typeface="+mj-lt"/>
              <a:buAutoNum type="arabicPeriod"/>
            </a:pPr>
            <a:r>
              <a:rPr lang="en-US" sz="2600" b="1" i="0" dirty="0">
                <a:solidFill>
                  <a:srgbClr val="374151"/>
                </a:solidFill>
                <a:effectLst/>
                <a:latin typeface="Söhne"/>
              </a:rPr>
              <a:t> </a:t>
            </a:r>
            <a:r>
              <a:rPr lang="en-US" sz="2600" b="1" i="0" dirty="0">
                <a:solidFill>
                  <a:srgbClr val="374151"/>
                </a:solidFill>
                <a:effectLst/>
              </a:rPr>
              <a:t>Git Repository Hosting: </a:t>
            </a:r>
            <a:r>
              <a:rPr lang="en-US" b="0" i="0" dirty="0">
                <a:solidFill>
                  <a:srgbClr val="374151"/>
                </a:solidFill>
                <a:effectLst/>
              </a:rPr>
              <a:t>Bitbucket provides Git repository hosting with unlimited private repositories for small teams, allowing them to store and manage code securely in the cloud</a:t>
            </a:r>
            <a:r>
              <a:rPr lang="en-US" sz="2800" b="0" i="0" dirty="0">
                <a:solidFill>
                  <a:srgbClr val="374151"/>
                </a:solidFill>
                <a:effectLst/>
              </a:rPr>
              <a:t>.</a:t>
            </a:r>
          </a:p>
          <a:p>
            <a:pPr algn="l">
              <a:buFont typeface="+mj-lt"/>
              <a:buAutoNum type="arabicPeriod"/>
            </a:pPr>
            <a:r>
              <a:rPr lang="en-US" sz="2800" b="1" i="0" dirty="0">
                <a:solidFill>
                  <a:srgbClr val="374151"/>
                </a:solidFill>
                <a:effectLst/>
              </a:rPr>
              <a:t> Pull Requests</a:t>
            </a:r>
            <a:r>
              <a:rPr lang="en-US" b="1" i="0" dirty="0">
                <a:solidFill>
                  <a:srgbClr val="374151"/>
                </a:solidFill>
                <a:effectLst/>
              </a:rPr>
              <a:t>: </a:t>
            </a:r>
            <a:r>
              <a:rPr lang="en-US" b="0" i="0" dirty="0">
                <a:solidFill>
                  <a:srgbClr val="374151"/>
                </a:solidFill>
                <a:effectLst/>
              </a:rPr>
              <a:t>Bitbucket makes it easy for developers to collaborate by providing pull requests, allowing them to review, discuss and merge code changes seamlessly.</a:t>
            </a:r>
          </a:p>
          <a:p>
            <a:pPr algn="l">
              <a:buFont typeface="+mj-lt"/>
              <a:buAutoNum type="arabicPeriod"/>
            </a:pPr>
            <a:r>
              <a:rPr lang="en-US" sz="2800" b="1" i="0" dirty="0">
                <a:solidFill>
                  <a:srgbClr val="374151"/>
                </a:solidFill>
                <a:effectLst/>
              </a:rPr>
              <a:t> Code Reviews: </a:t>
            </a:r>
            <a:r>
              <a:rPr lang="en-US" b="0" i="0" dirty="0" err="1">
                <a:solidFill>
                  <a:srgbClr val="374151"/>
                </a:solidFill>
                <a:effectLst/>
              </a:rPr>
              <a:t>Bitbucket's</a:t>
            </a:r>
            <a:r>
              <a:rPr lang="en-US" b="0" i="0" dirty="0">
                <a:solidFill>
                  <a:srgbClr val="374151"/>
                </a:solidFill>
                <a:effectLst/>
              </a:rPr>
              <a:t> code review tools help developers to collaborate and catch errors early in the development cycle, reducing the risk of introducing bugs or security vulnerabilities.</a:t>
            </a:r>
          </a:p>
          <a:p>
            <a:pPr algn="l">
              <a:buFont typeface="+mj-lt"/>
              <a:buAutoNum type="arabicPeriod"/>
            </a:pPr>
            <a:r>
              <a:rPr lang="en-US" sz="2800" b="1" i="0" dirty="0">
                <a:solidFill>
                  <a:srgbClr val="374151"/>
                </a:solidFill>
                <a:effectLst/>
              </a:rPr>
              <a:t> Branch Permissions: </a:t>
            </a:r>
            <a:r>
              <a:rPr lang="en-US" b="0" i="0" dirty="0">
                <a:solidFill>
                  <a:srgbClr val="374151"/>
                </a:solidFill>
                <a:effectLst/>
              </a:rPr>
              <a:t>Bitbucket allows teams to set branch permissions to control who can merge code and what changes can be made to specific branches, ensuring that the codebase is always kept secure and stable.</a:t>
            </a:r>
          </a:p>
          <a:p>
            <a:pPr algn="l"/>
            <a:endParaRPr lang="en-IN" sz="3600" b="1" dirty="0"/>
          </a:p>
        </p:txBody>
      </p:sp>
      <p:pic>
        <p:nvPicPr>
          <p:cNvPr id="4" name="Picture 3" descr="Logo&#10;&#10;Description automatically generated">
            <a:extLst>
              <a:ext uri="{FF2B5EF4-FFF2-40B4-BE49-F238E27FC236}">
                <a16:creationId xmlns:a16="http://schemas.microsoft.com/office/drawing/2014/main" xmlns="" id="{85674056-59C5-2793-0663-101EACCEE3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53398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3BB80F4-E36E-113B-6A61-3B0288706278}"/>
              </a:ext>
            </a:extLst>
          </p:cNvPr>
          <p:cNvSpPr>
            <a:spLocks noGrp="1"/>
          </p:cNvSpPr>
          <p:nvPr>
            <p:ph type="subTitle" idx="1"/>
          </p:nvPr>
        </p:nvSpPr>
        <p:spPr>
          <a:xfrm>
            <a:off x="770965" y="815787"/>
            <a:ext cx="10327341" cy="5450541"/>
          </a:xfrm>
        </p:spPr>
        <p:txBody>
          <a:bodyPr/>
          <a:lstStyle/>
          <a:p>
            <a:pPr algn="l"/>
            <a:r>
              <a:rPr lang="en-US" sz="2600" b="1" i="0" dirty="0">
                <a:solidFill>
                  <a:srgbClr val="374151"/>
                </a:solidFill>
                <a:effectLst/>
              </a:rPr>
              <a:t>5.Continuous Integration and Deployment (CI/CD): </a:t>
            </a:r>
            <a:r>
              <a:rPr lang="en-US" b="0" i="0" dirty="0">
                <a:solidFill>
                  <a:srgbClr val="374151"/>
                </a:solidFill>
                <a:effectLst/>
              </a:rPr>
              <a:t>Bitbucket integrates with a wide range of continuous integration and deployment (CI/CD) tools such as Bamboo, Jenkins, and Travis CI, allowing teams to automate their build, test, and deployment processes.</a:t>
            </a:r>
          </a:p>
          <a:p>
            <a:pPr algn="l"/>
            <a:r>
              <a:rPr lang="en-US" sz="2600" b="1" i="0" dirty="0">
                <a:solidFill>
                  <a:srgbClr val="374151"/>
                </a:solidFill>
                <a:effectLst/>
              </a:rPr>
              <a:t>6.Issue Tracking: </a:t>
            </a:r>
            <a:r>
              <a:rPr lang="en-US" b="0" i="0" dirty="0" err="1">
                <a:solidFill>
                  <a:srgbClr val="374151"/>
                </a:solidFill>
                <a:effectLst/>
              </a:rPr>
              <a:t>Bitbucket's</a:t>
            </a:r>
            <a:r>
              <a:rPr lang="en-US" b="0" i="0" dirty="0">
                <a:solidFill>
                  <a:srgbClr val="374151"/>
                </a:solidFill>
                <a:effectLst/>
              </a:rPr>
              <a:t> issue tracking system enables teams to track bugs, tasks, and other issues, making it easy to prioritize and manage work items.</a:t>
            </a:r>
          </a:p>
          <a:p>
            <a:pPr algn="l"/>
            <a:r>
              <a:rPr lang="en-US" sz="2600" b="1" i="0" dirty="0">
                <a:solidFill>
                  <a:srgbClr val="374151"/>
                </a:solidFill>
                <a:effectLst/>
              </a:rPr>
              <a:t>7.Wikis and Documentation: </a:t>
            </a:r>
            <a:r>
              <a:rPr lang="en-US" b="0" i="0" dirty="0">
                <a:solidFill>
                  <a:srgbClr val="374151"/>
                </a:solidFill>
                <a:effectLst/>
              </a:rPr>
              <a:t>Bitbucket provides wikis and documentation tools to help teams keep track of project information, specifications, and other important documentation.</a:t>
            </a:r>
          </a:p>
          <a:p>
            <a:pPr algn="l"/>
            <a:r>
              <a:rPr lang="en-US" sz="2600" b="1" i="0" dirty="0">
                <a:solidFill>
                  <a:srgbClr val="374151"/>
                </a:solidFill>
                <a:effectLst/>
              </a:rPr>
              <a:t>8.Integrations: </a:t>
            </a:r>
            <a:r>
              <a:rPr lang="en-US" b="0" i="0" dirty="0">
                <a:solidFill>
                  <a:srgbClr val="374151"/>
                </a:solidFill>
                <a:effectLst/>
              </a:rPr>
              <a:t>Bitbucket integrates with a range of third-party tools such as JIRA, Trello, Slack, and HipChat, making it easy to connect and collaborate with other tools and teams.</a:t>
            </a:r>
          </a:p>
          <a:p>
            <a:pPr algn="l"/>
            <a:endParaRPr lang="en-IN" dirty="0"/>
          </a:p>
        </p:txBody>
      </p:sp>
      <p:pic>
        <p:nvPicPr>
          <p:cNvPr id="4" name="Picture 3" descr="Logo&#10;&#10;Description automatically generated">
            <a:extLst>
              <a:ext uri="{FF2B5EF4-FFF2-40B4-BE49-F238E27FC236}">
                <a16:creationId xmlns:a16="http://schemas.microsoft.com/office/drawing/2014/main" xmlns="" id="{94E82048-640F-1CE4-18B7-3F206AC4DB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77582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E3559D5-5FCC-ABDA-8FD0-5E159A305119}"/>
              </a:ext>
            </a:extLst>
          </p:cNvPr>
          <p:cNvSpPr>
            <a:spLocks noGrp="1"/>
          </p:cNvSpPr>
          <p:nvPr>
            <p:ph type="subTitle" idx="1"/>
          </p:nvPr>
        </p:nvSpPr>
        <p:spPr>
          <a:xfrm>
            <a:off x="797859" y="779929"/>
            <a:ext cx="10210800" cy="5602941"/>
          </a:xfrm>
        </p:spPr>
        <p:txBody>
          <a:bodyPr>
            <a:normAutofit/>
          </a:bodyPr>
          <a:lstStyle/>
          <a:p>
            <a:pPr algn="l"/>
            <a:r>
              <a:rPr lang="en-IN" sz="3600" b="1" dirty="0"/>
              <a:t>Centralized VCS</a:t>
            </a:r>
          </a:p>
          <a:p>
            <a:pPr marL="457200" indent="-457200" algn="l">
              <a:buFont typeface="Wingdings" panose="05000000000000000000" pitchFamily="2" charset="2"/>
              <a:buChar char="Ø"/>
            </a:pPr>
            <a:r>
              <a:rPr lang="en-US" dirty="0"/>
              <a:t>In Subversion, CVS, Perforce, etc. A central server repository (repo) holds the "official copy" of the code	 </a:t>
            </a:r>
          </a:p>
          <a:p>
            <a:pPr marL="800100" lvl="1" indent="-342900" algn="l">
              <a:buFont typeface="Arial" panose="020B0604020202020204" pitchFamily="34" charset="0"/>
              <a:buChar char="•"/>
            </a:pPr>
            <a:r>
              <a:rPr lang="en-US" dirty="0"/>
              <a:t>the server maintains the sole version history of the repo </a:t>
            </a:r>
          </a:p>
          <a:p>
            <a:pPr marL="457200" indent="-457200" algn="l">
              <a:buFont typeface="Wingdings" panose="05000000000000000000" pitchFamily="2" charset="2"/>
              <a:buChar char="Ø"/>
            </a:pPr>
            <a:r>
              <a:rPr lang="en-US" dirty="0"/>
              <a:t>You make "checkouts" of it to your local copy </a:t>
            </a:r>
          </a:p>
          <a:p>
            <a:pPr marL="800100" lvl="1" indent="-342900" algn="l">
              <a:buFont typeface="Arial" panose="020B0604020202020204" pitchFamily="34" charset="0"/>
              <a:buChar char="•"/>
            </a:pPr>
            <a:r>
              <a:rPr lang="en-US" dirty="0"/>
              <a:t>you make local modifications </a:t>
            </a:r>
          </a:p>
          <a:p>
            <a:pPr marL="800100" lvl="1" indent="-342900" algn="l">
              <a:buFont typeface="Arial" panose="020B0604020202020204" pitchFamily="34" charset="0"/>
              <a:buChar char="•"/>
            </a:pPr>
            <a:r>
              <a:rPr lang="en-US" dirty="0"/>
              <a:t>your changes are not versioned </a:t>
            </a:r>
          </a:p>
          <a:p>
            <a:pPr marL="457200" indent="-457200" algn="l">
              <a:buFont typeface="Wingdings" panose="05000000000000000000" pitchFamily="2" charset="2"/>
              <a:buChar char="Ø"/>
            </a:pPr>
            <a:r>
              <a:rPr lang="en-US" dirty="0"/>
              <a:t>When you're done, you "check in" back to the server </a:t>
            </a:r>
          </a:p>
          <a:p>
            <a:pPr marL="800100" lvl="1" indent="-342900" algn="l">
              <a:buFont typeface="Arial" panose="020B0604020202020204" pitchFamily="34" charset="0"/>
              <a:buChar char="•"/>
            </a:pPr>
            <a:r>
              <a:rPr lang="en-US" dirty="0"/>
              <a:t> your check in increments the repo's version</a:t>
            </a:r>
            <a:endParaRPr lang="en-IN" b="1" dirty="0"/>
          </a:p>
        </p:txBody>
      </p:sp>
      <p:pic>
        <p:nvPicPr>
          <p:cNvPr id="5" name="Picture 4">
            <a:extLst>
              <a:ext uri="{FF2B5EF4-FFF2-40B4-BE49-F238E27FC236}">
                <a16:creationId xmlns:a16="http://schemas.microsoft.com/office/drawing/2014/main" xmlns="" id="{FC276E71-BC14-0FC4-B781-1DE4C7BFCBF2}"/>
              </a:ext>
            </a:extLst>
          </p:cNvPr>
          <p:cNvPicPr>
            <a:picLocks noChangeAspect="1"/>
          </p:cNvPicPr>
          <p:nvPr/>
        </p:nvPicPr>
        <p:blipFill>
          <a:blip r:embed="rId2"/>
          <a:stretch>
            <a:fillRect/>
          </a:stretch>
        </p:blipFill>
        <p:spPr>
          <a:xfrm>
            <a:off x="7942729" y="2190190"/>
            <a:ext cx="3834932" cy="3457575"/>
          </a:xfrm>
          <a:prstGeom prst="rect">
            <a:avLst/>
          </a:prstGeom>
          <a:ln>
            <a:noFill/>
          </a:ln>
          <a:effectLst>
            <a:outerShdw blurRad="190500" algn="tl" rotWithShape="0">
              <a:srgbClr val="000000">
                <a:alpha val="70000"/>
              </a:srgbClr>
            </a:outerShdw>
          </a:effectLst>
        </p:spPr>
      </p:pic>
      <p:pic>
        <p:nvPicPr>
          <p:cNvPr id="6" name="Picture 5" descr="Logo&#10;&#10;Description automatically generated">
            <a:extLst>
              <a:ext uri="{FF2B5EF4-FFF2-40B4-BE49-F238E27FC236}">
                <a16:creationId xmlns:a16="http://schemas.microsoft.com/office/drawing/2014/main" xmlns="" id="{C8D76D9D-C660-0631-7BB1-4BAAC2808B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9853" y="114496"/>
            <a:ext cx="1798378" cy="476675"/>
          </a:xfrm>
          <a:prstGeom prst="rect">
            <a:avLst/>
          </a:prstGeom>
        </p:spPr>
      </p:pic>
    </p:spTree>
    <p:extLst>
      <p:ext uri="{BB962C8B-B14F-4D97-AF65-F5344CB8AC3E}">
        <p14:creationId xmlns:p14="http://schemas.microsoft.com/office/powerpoint/2010/main" val="379951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D1F36A3-5732-9666-51D5-11FFFD6B51AC}"/>
              </a:ext>
            </a:extLst>
          </p:cNvPr>
          <p:cNvSpPr>
            <a:spLocks noGrp="1"/>
          </p:cNvSpPr>
          <p:nvPr>
            <p:ph type="subTitle" idx="1"/>
          </p:nvPr>
        </p:nvSpPr>
        <p:spPr>
          <a:xfrm>
            <a:off x="735106" y="627529"/>
            <a:ext cx="10766612" cy="5800165"/>
          </a:xfrm>
        </p:spPr>
        <p:txBody>
          <a:bodyPr>
            <a:normAutofit/>
          </a:bodyPr>
          <a:lstStyle/>
          <a:p>
            <a:pPr algn="l"/>
            <a:r>
              <a:rPr lang="en-IN" sz="3600" b="1" i="0" dirty="0">
                <a:solidFill>
                  <a:srgbClr val="343541"/>
                </a:solidFill>
                <a:effectLst/>
              </a:rPr>
              <a:t>Creating a Bitbucket Repository</a:t>
            </a:r>
          </a:p>
          <a:p>
            <a:pPr algn="l">
              <a:buFont typeface="+mj-lt"/>
              <a:buAutoNum type="arabicPeriod"/>
            </a:pPr>
            <a:r>
              <a:rPr lang="en-US" sz="2200" b="0" i="0" dirty="0">
                <a:solidFill>
                  <a:srgbClr val="374151"/>
                </a:solidFill>
                <a:effectLst/>
              </a:rPr>
              <a:t>Sign in to your Bitbucket account and navigate to the dashboard.</a:t>
            </a:r>
          </a:p>
          <a:p>
            <a:pPr algn="l">
              <a:buFont typeface="+mj-lt"/>
              <a:buAutoNum type="arabicPeriod"/>
            </a:pPr>
            <a:r>
              <a:rPr lang="en-US" sz="2200" b="0" i="0" dirty="0">
                <a:solidFill>
                  <a:srgbClr val="374151"/>
                </a:solidFill>
                <a:effectLst/>
              </a:rPr>
              <a:t>Click the "+" button in the left sidebar, then select "Repository" from the dropdown menu.</a:t>
            </a:r>
          </a:p>
          <a:p>
            <a:pPr algn="l">
              <a:buFont typeface="+mj-lt"/>
              <a:buAutoNum type="arabicPeriod"/>
            </a:pPr>
            <a:r>
              <a:rPr lang="en-US" sz="2200" b="0" i="0" dirty="0">
                <a:solidFill>
                  <a:srgbClr val="374151"/>
                </a:solidFill>
                <a:effectLst/>
              </a:rPr>
              <a:t>Select the type of repository you want to create. You can choose between Git, Mercurial, and other repository types.</a:t>
            </a:r>
          </a:p>
          <a:p>
            <a:pPr algn="l">
              <a:buFont typeface="+mj-lt"/>
              <a:buAutoNum type="arabicPeriod"/>
            </a:pPr>
            <a:r>
              <a:rPr lang="en-US" sz="2200" b="0" i="0" dirty="0">
                <a:solidFill>
                  <a:srgbClr val="374151"/>
                </a:solidFill>
                <a:effectLst/>
              </a:rPr>
              <a:t>Choose whether you want to create a new project or add the repository to an existing project. Projects are used to group related repositories together.</a:t>
            </a:r>
          </a:p>
          <a:p>
            <a:pPr algn="l">
              <a:buFont typeface="+mj-lt"/>
              <a:buAutoNum type="arabicPeriod"/>
            </a:pPr>
            <a:r>
              <a:rPr lang="en-US" sz="2200" b="0" i="0" dirty="0">
                <a:solidFill>
                  <a:srgbClr val="374151"/>
                </a:solidFill>
                <a:effectLst/>
              </a:rPr>
              <a:t>Enter a name for your repository and choose whether you want it to be public or private.</a:t>
            </a:r>
          </a:p>
          <a:p>
            <a:pPr algn="l">
              <a:buFont typeface="+mj-lt"/>
              <a:buAutoNum type="arabicPeriod"/>
            </a:pPr>
            <a:r>
              <a:rPr lang="en-US" sz="2200" b="0" i="0" dirty="0">
                <a:solidFill>
                  <a:srgbClr val="374151"/>
                </a:solidFill>
                <a:effectLst/>
              </a:rPr>
              <a:t>Add an optional description for your repository to help other users understand what it's for.</a:t>
            </a:r>
          </a:p>
          <a:p>
            <a:pPr algn="l">
              <a:buFont typeface="+mj-lt"/>
              <a:buAutoNum type="arabicPeriod"/>
            </a:pPr>
            <a:r>
              <a:rPr lang="en-US" sz="2200" b="0" i="0" dirty="0">
                <a:solidFill>
                  <a:srgbClr val="374151"/>
                </a:solidFill>
                <a:effectLst/>
              </a:rPr>
              <a:t>Choose the language that your repository is written in. This is used to help categorize your repository on Bitbucket.</a:t>
            </a:r>
          </a:p>
          <a:p>
            <a:pPr algn="l">
              <a:buFont typeface="+mj-lt"/>
              <a:buAutoNum type="arabicPeriod"/>
            </a:pPr>
            <a:r>
              <a:rPr lang="en-US" sz="2200" b="0" i="0" dirty="0">
                <a:solidFill>
                  <a:srgbClr val="374151"/>
                </a:solidFill>
                <a:effectLst/>
              </a:rPr>
              <a:t>Click the "Create Repository" button to create your new repository.</a:t>
            </a:r>
          </a:p>
          <a:p>
            <a:pPr algn="l"/>
            <a:endParaRPr lang="en-IN" dirty="0"/>
          </a:p>
        </p:txBody>
      </p:sp>
      <p:pic>
        <p:nvPicPr>
          <p:cNvPr id="4" name="Picture 3" descr="Logo&#10;&#10;Description automatically generated">
            <a:extLst>
              <a:ext uri="{FF2B5EF4-FFF2-40B4-BE49-F238E27FC236}">
                <a16:creationId xmlns:a16="http://schemas.microsoft.com/office/drawing/2014/main" xmlns="" id="{A866E74E-0A6F-804E-7BE9-573EB386D6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15171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2B59C-E926-1921-9FE9-26A92FE921B1}"/>
              </a:ext>
            </a:extLst>
          </p:cNvPr>
          <p:cNvSpPr>
            <a:spLocks noGrp="1"/>
          </p:cNvSpPr>
          <p:nvPr>
            <p:ph type="ctrTitle"/>
          </p:nvPr>
        </p:nvSpPr>
        <p:spPr>
          <a:xfrm>
            <a:off x="618565" y="80683"/>
            <a:ext cx="10049435" cy="986118"/>
          </a:xfrm>
        </p:spPr>
        <p:txBody>
          <a:bodyPr>
            <a:normAutofit/>
          </a:bodyPr>
          <a:lstStyle/>
          <a:p>
            <a:r>
              <a:rPr lang="en-IN" b="1" i="0" dirty="0">
                <a:solidFill>
                  <a:schemeClr val="accent2"/>
                </a:solidFill>
                <a:effectLst/>
                <a:latin typeface="+mn-lt"/>
              </a:rPr>
              <a:t>Gradle</a:t>
            </a:r>
            <a:endParaRPr lang="en-IN" b="1" dirty="0">
              <a:solidFill>
                <a:schemeClr val="accent2"/>
              </a:solidFill>
              <a:latin typeface="+mn-lt"/>
            </a:endParaRPr>
          </a:p>
        </p:txBody>
      </p:sp>
      <p:sp>
        <p:nvSpPr>
          <p:cNvPr id="3" name="Subtitle 2">
            <a:extLst>
              <a:ext uri="{FF2B5EF4-FFF2-40B4-BE49-F238E27FC236}">
                <a16:creationId xmlns:a16="http://schemas.microsoft.com/office/drawing/2014/main" xmlns="" id="{C0FAFC2F-A3A5-A976-DEAF-EC08D868532A}"/>
              </a:ext>
            </a:extLst>
          </p:cNvPr>
          <p:cNvSpPr>
            <a:spLocks noGrp="1"/>
          </p:cNvSpPr>
          <p:nvPr>
            <p:ph type="subTitle" idx="1"/>
          </p:nvPr>
        </p:nvSpPr>
        <p:spPr>
          <a:xfrm>
            <a:off x="699247" y="995082"/>
            <a:ext cx="10874188" cy="5459506"/>
          </a:xfrm>
        </p:spPr>
        <p:txBody>
          <a:bodyPr>
            <a:normAutofit/>
          </a:bodyPr>
          <a:lstStyle/>
          <a:p>
            <a:pPr algn="l"/>
            <a:r>
              <a:rPr lang="en-IN" sz="3600" b="1" i="0" dirty="0">
                <a:solidFill>
                  <a:srgbClr val="343541"/>
                </a:solidFill>
                <a:effectLst/>
              </a:rPr>
              <a:t>What is Gradle?</a:t>
            </a:r>
          </a:p>
          <a:p>
            <a:pPr marL="457200" indent="-457200" algn="l">
              <a:buFont typeface="Wingdings" panose="05000000000000000000" pitchFamily="2" charset="2"/>
              <a:buChar char="Ø"/>
            </a:pPr>
            <a:r>
              <a:rPr lang="en-US" b="0" i="0" dirty="0">
                <a:solidFill>
                  <a:srgbClr val="374151"/>
                </a:solidFill>
                <a:effectLst/>
              </a:rPr>
              <a:t>Gradle is a powerful open-source build automation tool that is used primarily for building, testing, and deploying software applications. </a:t>
            </a:r>
          </a:p>
          <a:p>
            <a:pPr marL="457200" indent="-457200" algn="l">
              <a:buFont typeface="Wingdings" panose="05000000000000000000" pitchFamily="2" charset="2"/>
              <a:buChar char="Ø"/>
            </a:pPr>
            <a:r>
              <a:rPr lang="en-US" b="0" i="0" dirty="0">
                <a:solidFill>
                  <a:srgbClr val="374151"/>
                </a:solidFill>
                <a:effectLst/>
              </a:rPr>
              <a:t>It was first released in 2007 and has since </a:t>
            </a:r>
          </a:p>
          <a:p>
            <a:pPr algn="l"/>
            <a:r>
              <a:rPr lang="en-US" dirty="0">
                <a:solidFill>
                  <a:srgbClr val="374151"/>
                </a:solidFill>
              </a:rPr>
              <a:t>      </a:t>
            </a:r>
            <a:r>
              <a:rPr lang="en-US" b="0" i="0" dirty="0">
                <a:solidFill>
                  <a:srgbClr val="374151"/>
                </a:solidFill>
                <a:effectLst/>
              </a:rPr>
              <a:t>become a popular choice among software development  </a:t>
            </a:r>
          </a:p>
          <a:p>
            <a:pPr algn="l"/>
            <a:r>
              <a:rPr lang="en-US" dirty="0">
                <a:solidFill>
                  <a:srgbClr val="374151"/>
                </a:solidFill>
              </a:rPr>
              <a:t>      </a:t>
            </a:r>
            <a:r>
              <a:rPr lang="en-US" b="0" i="0" dirty="0">
                <a:solidFill>
                  <a:srgbClr val="374151"/>
                </a:solidFill>
                <a:effectLst/>
              </a:rPr>
              <a:t>teams due to its flexibility, efficiency, and ease of use.</a:t>
            </a:r>
          </a:p>
          <a:p>
            <a:pPr marL="457200" indent="-457200" algn="l">
              <a:buFont typeface="Wingdings" panose="05000000000000000000" pitchFamily="2" charset="2"/>
              <a:buChar char="Ø"/>
            </a:pPr>
            <a:r>
              <a:rPr lang="en-US" b="0" i="0" dirty="0">
                <a:solidFill>
                  <a:srgbClr val="374151"/>
                </a:solidFill>
                <a:effectLst/>
              </a:rPr>
              <a:t>Gradle is based on a domain-specific language (DSL) that allows developers to describe the build process in a concise and readable way. </a:t>
            </a:r>
          </a:p>
          <a:p>
            <a:pPr marL="457200" indent="-457200" algn="l">
              <a:buFont typeface="Wingdings" panose="05000000000000000000" pitchFamily="2" charset="2"/>
              <a:buChar char="Ø"/>
            </a:pPr>
            <a:r>
              <a:rPr lang="en-US" b="0" i="0" dirty="0">
                <a:solidFill>
                  <a:srgbClr val="374151"/>
                </a:solidFill>
                <a:effectLst/>
              </a:rPr>
              <a:t>It supports multiple programming languages, including Java, Kotlin, Groovy, and C++, and can be used for a wide range of projects, from small applications to large enterprise systems.</a:t>
            </a:r>
          </a:p>
          <a:p>
            <a:pPr algn="l"/>
            <a:endParaRPr lang="en-IN" sz="3600" b="1" dirty="0"/>
          </a:p>
        </p:txBody>
      </p:sp>
      <p:pic>
        <p:nvPicPr>
          <p:cNvPr id="4" name="Picture 3">
            <a:extLst>
              <a:ext uri="{FF2B5EF4-FFF2-40B4-BE49-F238E27FC236}">
                <a16:creationId xmlns:a16="http://schemas.microsoft.com/office/drawing/2014/main" xmlns="" id="{332A7DA1-FFE6-36E8-3FC9-268CDE99330D}"/>
              </a:ext>
            </a:extLst>
          </p:cNvPr>
          <p:cNvPicPr>
            <a:picLocks noChangeAspect="1"/>
          </p:cNvPicPr>
          <p:nvPr/>
        </p:nvPicPr>
        <p:blipFill rotWithShape="1">
          <a:blip r:embed="rId2">
            <a:extLst>
              <a:ext uri="{28A0092B-C50C-407E-A947-70E740481C1C}">
                <a14:useLocalDpi xmlns:a14="http://schemas.microsoft.com/office/drawing/2010/main" val="0"/>
              </a:ext>
            </a:extLst>
          </a:blip>
          <a:srcRect l="3159" t="5360" r="55319" b="5625"/>
          <a:stretch/>
        </p:blipFill>
        <p:spPr>
          <a:xfrm>
            <a:off x="9574305" y="2097741"/>
            <a:ext cx="1918448" cy="1631578"/>
          </a:xfrm>
          <a:prstGeom prst="rect">
            <a:avLst/>
          </a:prstGeom>
        </p:spPr>
      </p:pic>
      <p:pic>
        <p:nvPicPr>
          <p:cNvPr id="5" name="Picture 4" descr="Logo&#10;&#10;Description automatically generated">
            <a:extLst>
              <a:ext uri="{FF2B5EF4-FFF2-40B4-BE49-F238E27FC236}">
                <a16:creationId xmlns:a16="http://schemas.microsoft.com/office/drawing/2014/main" xmlns="" id="{D1CA4474-1148-3640-FC08-C2C5D587A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7092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Gradle-vs-Maven">
            <a:extLst>
              <a:ext uri="{FF2B5EF4-FFF2-40B4-BE49-F238E27FC236}">
                <a16:creationId xmlns:a16="http://schemas.microsoft.com/office/drawing/2014/main" xmlns="" id="{E10C2321-5C99-92B9-E9B7-399114CAE1A8}"/>
              </a:ext>
            </a:extLst>
          </p:cNvPr>
          <p:cNvSpPr>
            <a:spLocks noGrp="1" noChangeAspect="1" noChangeArrowheads="1"/>
          </p:cNvSpPr>
          <p:nvPr>
            <p:ph type="subTitle" idx="1"/>
          </p:nvPr>
        </p:nvSpPr>
        <p:spPr bwMode="auto">
          <a:xfrm>
            <a:off x="546846" y="358588"/>
            <a:ext cx="10685929" cy="61587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sz="3600" b="1" i="0" dirty="0">
                <a:solidFill>
                  <a:srgbClr val="374151"/>
                </a:solidFill>
                <a:effectLst/>
              </a:rPr>
              <a:t>Some of the key features of Gradle include:</a:t>
            </a:r>
          </a:p>
          <a:p>
            <a:pPr marL="342900" indent="-342900" algn="l">
              <a:buFont typeface="Wingdings" panose="05000000000000000000" pitchFamily="2" charset="2"/>
              <a:buChar char="Ø"/>
            </a:pPr>
            <a:r>
              <a:rPr lang="en-US" b="0" i="0" dirty="0">
                <a:solidFill>
                  <a:srgbClr val="374151"/>
                </a:solidFill>
                <a:effectLst/>
              </a:rPr>
              <a:t>Declarative build scripts: Gradle uses a DSL called Groovy to write build scripts that are easy to read and maintain.</a:t>
            </a:r>
          </a:p>
          <a:p>
            <a:pPr marL="342900" indent="-342900" algn="l">
              <a:buFont typeface="Wingdings" panose="05000000000000000000" pitchFamily="2" charset="2"/>
              <a:buChar char="Ø"/>
            </a:pPr>
            <a:r>
              <a:rPr lang="en-US" b="0" i="0" dirty="0">
                <a:solidFill>
                  <a:srgbClr val="374151"/>
                </a:solidFill>
                <a:effectLst/>
              </a:rPr>
              <a:t>Incremental builds: Gradle only builds what is necessary, saving time and reducing build times.</a:t>
            </a:r>
          </a:p>
          <a:p>
            <a:pPr marL="342900" indent="-342900" algn="l">
              <a:buFont typeface="Wingdings" panose="05000000000000000000" pitchFamily="2" charset="2"/>
              <a:buChar char="Ø"/>
            </a:pPr>
            <a:r>
              <a:rPr lang="en-US" b="0" i="0" dirty="0">
                <a:solidFill>
                  <a:srgbClr val="374151"/>
                </a:solidFill>
                <a:effectLst/>
              </a:rPr>
              <a:t>Dependency management: Gradle makes it easy to manage dependencies and libraries, including transitive dependencies.</a:t>
            </a:r>
          </a:p>
          <a:p>
            <a:pPr marL="342900" indent="-342900" algn="l">
              <a:buFont typeface="Wingdings" panose="05000000000000000000" pitchFamily="2" charset="2"/>
              <a:buChar char="Ø"/>
            </a:pPr>
            <a:r>
              <a:rPr lang="en-US" b="0" i="0" dirty="0">
                <a:solidFill>
                  <a:srgbClr val="374151"/>
                </a:solidFill>
                <a:effectLst/>
              </a:rPr>
              <a:t>Task-oriented: Gradle organizes build logic into tasks, which can be customized and combined to create complex build workflows.</a:t>
            </a:r>
          </a:p>
          <a:p>
            <a:pPr marL="342900" indent="-342900" algn="l">
              <a:buFont typeface="Wingdings" panose="05000000000000000000" pitchFamily="2" charset="2"/>
              <a:buChar char="Ø"/>
            </a:pPr>
            <a:r>
              <a:rPr lang="en-US" b="0" i="0" dirty="0">
                <a:solidFill>
                  <a:srgbClr val="374151"/>
                </a:solidFill>
                <a:effectLst/>
              </a:rPr>
              <a:t>Plugin architecture: Gradle has a flexible plugin architecture that allows developers to extend and customize the build process for specific needs.</a:t>
            </a:r>
          </a:p>
          <a:p>
            <a:pPr marL="342900" indent="-342900" algn="l">
              <a:buFont typeface="Wingdings" panose="05000000000000000000" pitchFamily="2" charset="2"/>
              <a:buChar char="Ø"/>
            </a:pPr>
            <a:r>
              <a:rPr lang="en-US" b="0" i="0" dirty="0">
                <a:solidFill>
                  <a:srgbClr val="374151"/>
                </a:solidFill>
                <a:effectLst/>
              </a:rPr>
              <a:t>Cross-platform support: Gradle runs on multiple platforms, including Windows, macOS, and Linux, and can be integrated with other tools and technologies.</a:t>
            </a:r>
          </a:p>
          <a:p>
            <a:pPr algn="l"/>
            <a:endParaRPr lang="en-IN" dirty="0"/>
          </a:p>
        </p:txBody>
      </p:sp>
      <p:pic>
        <p:nvPicPr>
          <p:cNvPr id="8" name="Picture 7" descr="Logo&#10;&#10;Description automatically generated">
            <a:extLst>
              <a:ext uri="{FF2B5EF4-FFF2-40B4-BE49-F238E27FC236}">
                <a16:creationId xmlns:a16="http://schemas.microsoft.com/office/drawing/2014/main" xmlns="" id="{79CC715A-46F9-878C-CD1B-D55A3AD70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17235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98EF66D-9EA0-0A7F-B10D-F10D8FFC2D80}"/>
              </a:ext>
            </a:extLst>
          </p:cNvPr>
          <p:cNvSpPr>
            <a:spLocks noGrp="1"/>
          </p:cNvSpPr>
          <p:nvPr>
            <p:ph type="subTitle" idx="1"/>
          </p:nvPr>
        </p:nvSpPr>
        <p:spPr>
          <a:xfrm>
            <a:off x="708212" y="448235"/>
            <a:ext cx="10901082" cy="6024283"/>
          </a:xfrm>
        </p:spPr>
        <p:txBody>
          <a:bodyPr>
            <a:normAutofit/>
          </a:bodyPr>
          <a:lstStyle/>
          <a:p>
            <a:pPr algn="l"/>
            <a:r>
              <a:rPr lang="en-US" sz="2800" b="1" i="0" dirty="0">
                <a:solidFill>
                  <a:srgbClr val="343541"/>
                </a:solidFill>
                <a:effectLst/>
              </a:rPr>
              <a:t>Gradle Comparison with other build tools (e.g. Maven, Ant)</a:t>
            </a:r>
          </a:p>
          <a:p>
            <a:pPr algn="l"/>
            <a:r>
              <a:rPr lang="en-US" b="1" i="0" dirty="0">
                <a:solidFill>
                  <a:srgbClr val="374151"/>
                </a:solidFill>
                <a:effectLst/>
              </a:rPr>
              <a:t>Here is a comparison of Gradle with Maven and Ant:</a:t>
            </a:r>
            <a:endParaRPr lang="en-US" b="1" dirty="0">
              <a:solidFill>
                <a:srgbClr val="343541"/>
              </a:solidFill>
            </a:endParaRPr>
          </a:p>
          <a:p>
            <a:pPr algn="l">
              <a:buFont typeface="+mj-lt"/>
              <a:buAutoNum type="arabicPeriod"/>
            </a:pPr>
            <a:r>
              <a:rPr lang="en-US" b="1" i="0" dirty="0">
                <a:solidFill>
                  <a:srgbClr val="374151"/>
                </a:solidFill>
                <a:effectLst/>
              </a:rPr>
              <a:t>Build file syntax:</a:t>
            </a:r>
          </a:p>
          <a:p>
            <a:pPr lvl="1" algn="l">
              <a:buFont typeface="Arial" panose="020B0604020202020204" pitchFamily="34" charset="0"/>
              <a:buChar char="•"/>
            </a:pPr>
            <a:r>
              <a:rPr lang="en-US" sz="1600" b="0" i="0" dirty="0">
                <a:solidFill>
                  <a:srgbClr val="374151"/>
                </a:solidFill>
                <a:effectLst/>
              </a:rPr>
              <a:t>   </a:t>
            </a:r>
            <a:r>
              <a:rPr lang="en-US" sz="2400" b="0" i="0" dirty="0">
                <a:solidFill>
                  <a:srgbClr val="374151"/>
                </a:solidFill>
                <a:effectLst/>
              </a:rPr>
              <a:t>Gradle uses a domain-specific language (DSL) based on Groovy, which makes                the build files more concise and expressive than Maven's XML and Ant’s  XML or scripting language.</a:t>
            </a:r>
          </a:p>
          <a:p>
            <a:pPr algn="l">
              <a:buFont typeface="+mj-lt"/>
              <a:buAutoNum type="arabicPeriod" startAt="2"/>
            </a:pPr>
            <a:r>
              <a:rPr lang="en-US" b="1" i="0" dirty="0">
                <a:solidFill>
                  <a:srgbClr val="374151"/>
                </a:solidFill>
                <a:effectLst/>
              </a:rPr>
              <a:t>Build performance:</a:t>
            </a:r>
          </a:p>
          <a:p>
            <a:pPr lvl="1" algn="l">
              <a:buFont typeface="Arial" panose="020B0604020202020204" pitchFamily="34" charset="0"/>
              <a:buChar char="•"/>
            </a:pPr>
            <a:r>
              <a:rPr lang="en-US" sz="2400" b="0" i="0" dirty="0" smtClean="0">
                <a:solidFill>
                  <a:srgbClr val="374151"/>
                </a:solidFill>
                <a:effectLst/>
              </a:rPr>
              <a:t>builds </a:t>
            </a:r>
            <a:r>
              <a:rPr lang="en-US" sz="2400" b="0" i="0" dirty="0">
                <a:solidFill>
                  <a:srgbClr val="374151"/>
                </a:solidFill>
                <a:effectLst/>
              </a:rPr>
              <a:t>and caching </a:t>
            </a:r>
            <a:r>
              <a:rPr lang="en-US" sz="2400" dirty="0" err="1">
                <a:solidFill>
                  <a:srgbClr val="374151"/>
                </a:solidFill>
              </a:rPr>
              <a:t>mechanisGradle</a:t>
            </a:r>
            <a:r>
              <a:rPr lang="en-US" sz="2400" dirty="0">
                <a:solidFill>
                  <a:srgbClr val="374151"/>
                </a:solidFill>
              </a:rPr>
              <a:t> is known for its high performance due to its incremental m</a:t>
            </a:r>
            <a:r>
              <a:rPr lang="en-US" sz="2400" b="0" i="0" dirty="0">
                <a:solidFill>
                  <a:srgbClr val="374151"/>
                </a:solidFill>
                <a:effectLst/>
              </a:rPr>
              <a:t>, which means it only builds what has changed since the last build. This makes Gradle faster than Maven and Ant for large and complex projects.</a:t>
            </a:r>
          </a:p>
          <a:p>
            <a:pPr lvl="1" algn="l">
              <a:buFont typeface="Arial" panose="020B0604020202020204" pitchFamily="34" charset="0"/>
              <a:buChar char="•"/>
            </a:pPr>
            <a:r>
              <a:rPr lang="en-US" sz="2400" b="0" i="0" dirty="0">
                <a:solidFill>
                  <a:srgbClr val="374151"/>
                </a:solidFill>
                <a:effectLst/>
              </a:rPr>
              <a:t>  Maven and Ant require more memory and processing power for each build, which can cause longer build times.</a:t>
            </a:r>
          </a:p>
          <a:p>
            <a:pPr algn="l"/>
            <a:endParaRPr lang="en-IN" sz="2800" b="1" dirty="0"/>
          </a:p>
        </p:txBody>
      </p:sp>
      <p:pic>
        <p:nvPicPr>
          <p:cNvPr id="4" name="Picture 3" descr="Logo&#10;&#10;Description automatically generated">
            <a:extLst>
              <a:ext uri="{FF2B5EF4-FFF2-40B4-BE49-F238E27FC236}">
                <a16:creationId xmlns:a16="http://schemas.microsoft.com/office/drawing/2014/main" xmlns="" id="{628DEE4D-807F-B00D-D09C-C710FEA62C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98383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4FC6E10-DAEF-94AC-BDF5-BAD14FABB785}"/>
              </a:ext>
            </a:extLst>
          </p:cNvPr>
          <p:cNvSpPr>
            <a:spLocks noGrp="1"/>
          </p:cNvSpPr>
          <p:nvPr>
            <p:ph type="subTitle" idx="1"/>
          </p:nvPr>
        </p:nvSpPr>
        <p:spPr>
          <a:xfrm>
            <a:off x="779929" y="654424"/>
            <a:ext cx="10515600" cy="5701552"/>
          </a:xfrm>
        </p:spPr>
        <p:txBody>
          <a:bodyPr>
            <a:normAutofit/>
          </a:bodyPr>
          <a:lstStyle/>
          <a:p>
            <a:pPr algn="l">
              <a:buFont typeface="+mj-lt"/>
              <a:buAutoNum type="arabicPeriod" startAt="3"/>
            </a:pPr>
            <a:r>
              <a:rPr lang="en-US" sz="2600" b="1" i="0" dirty="0">
                <a:solidFill>
                  <a:srgbClr val="374151"/>
                </a:solidFill>
                <a:effectLst/>
              </a:rPr>
              <a:t>Dependency management:</a:t>
            </a:r>
          </a:p>
          <a:p>
            <a:pPr lvl="1" algn="l">
              <a:buFont typeface="Arial" panose="020B0604020202020204" pitchFamily="34" charset="0"/>
              <a:buChar char="•"/>
            </a:pPr>
            <a:r>
              <a:rPr lang="en-US" b="0" i="0" dirty="0">
                <a:solidFill>
                  <a:srgbClr val="374151"/>
                </a:solidFill>
                <a:effectLst/>
              </a:rPr>
              <a:t>  Gradle has a flexible and powerful dependency management system that allows for easier customization, transitive dependency management, and version conflict resolution. This is superior to Maven's dependency management system, which can be more rigid and complicated.</a:t>
            </a:r>
          </a:p>
          <a:p>
            <a:pPr lvl="1" algn="l">
              <a:buFont typeface="Arial" panose="020B0604020202020204" pitchFamily="34" charset="0"/>
              <a:buChar char="•"/>
            </a:pPr>
            <a:r>
              <a:rPr lang="en-US" b="0" i="0" dirty="0">
                <a:solidFill>
                  <a:srgbClr val="374151"/>
                </a:solidFill>
                <a:effectLst/>
              </a:rPr>
              <a:t>   Ant does not have a built-in dependency management system, and developers need to manage dependencies manually.</a:t>
            </a:r>
          </a:p>
          <a:p>
            <a:pPr algn="l">
              <a:buFont typeface="+mj-lt"/>
              <a:buAutoNum type="arabicPeriod" startAt="4"/>
            </a:pPr>
            <a:r>
              <a:rPr lang="en-US" sz="2600" b="1" i="0" dirty="0">
                <a:solidFill>
                  <a:srgbClr val="374151"/>
                </a:solidFill>
                <a:effectLst/>
              </a:rPr>
              <a:t>Plugin ecosystem:</a:t>
            </a:r>
          </a:p>
          <a:p>
            <a:pPr lvl="1" algn="l">
              <a:buFont typeface="Arial" panose="020B0604020202020204" pitchFamily="34" charset="0"/>
              <a:buChar char="•"/>
            </a:pPr>
            <a:r>
              <a:rPr lang="en-US" b="0" i="0" dirty="0">
                <a:solidFill>
                  <a:srgbClr val="374151"/>
                </a:solidFill>
                <a:effectLst/>
              </a:rPr>
              <a:t>  Gradle has a growing plugin ecosystem that is easy to use and customize. It also allows developers to write custom plugins with ease.</a:t>
            </a:r>
          </a:p>
          <a:p>
            <a:pPr lvl="1" algn="l">
              <a:buFont typeface="Arial" panose="020B0604020202020204" pitchFamily="34" charset="0"/>
              <a:buChar char="•"/>
            </a:pPr>
            <a:r>
              <a:rPr lang="en-US" b="0" i="0" dirty="0">
                <a:solidFill>
                  <a:srgbClr val="374151"/>
                </a:solidFill>
                <a:effectLst/>
              </a:rPr>
              <a:t>  Maven has a mature plugin ecosystem, but it can be challenging to customize.</a:t>
            </a:r>
          </a:p>
          <a:p>
            <a:pPr lvl="1" algn="l">
              <a:buFont typeface="Arial" panose="020B0604020202020204" pitchFamily="34" charset="0"/>
              <a:buChar char="•"/>
            </a:pPr>
            <a:r>
              <a:rPr lang="en-US" b="0" i="0" dirty="0">
                <a:solidFill>
                  <a:srgbClr val="374151"/>
                </a:solidFill>
                <a:effectLst/>
              </a:rPr>
              <a:t>  Ant has fewer plugins available, and developers need to write more code to achieve the same functionality.</a:t>
            </a:r>
          </a:p>
          <a:p>
            <a:pPr algn="l">
              <a:buFont typeface="+mj-lt"/>
              <a:buAutoNum type="arabicPeriod" startAt="5"/>
            </a:pPr>
            <a:r>
              <a:rPr lang="en-US" sz="2600" b="1" i="0" dirty="0">
                <a:solidFill>
                  <a:srgbClr val="374151"/>
                </a:solidFill>
                <a:effectLst/>
              </a:rPr>
              <a:t>Integration with IDEs and other tools:</a:t>
            </a:r>
          </a:p>
          <a:p>
            <a:pPr lvl="1" algn="l">
              <a:buFont typeface="Arial" panose="020B0604020202020204" pitchFamily="34" charset="0"/>
              <a:buChar char="•"/>
            </a:pPr>
            <a:r>
              <a:rPr lang="en-US" b="0" i="0" dirty="0">
                <a:solidFill>
                  <a:srgbClr val="374151"/>
                </a:solidFill>
                <a:effectLst/>
              </a:rPr>
              <a:t>   Gradle has good integration with popular IDEs like Eclipse and IntelliJ IDEA, and other tools like Continuous Integration (CI) servers, making it easier to use in a developer's workflow.</a:t>
            </a:r>
          </a:p>
          <a:p>
            <a:pPr lvl="1" algn="l">
              <a:buFont typeface="Arial" panose="020B0604020202020204" pitchFamily="34" charset="0"/>
              <a:buChar char="•"/>
            </a:pPr>
            <a:r>
              <a:rPr lang="en-US" b="0" i="0" dirty="0">
                <a:solidFill>
                  <a:srgbClr val="374151"/>
                </a:solidFill>
                <a:effectLst/>
              </a:rPr>
              <a:t>   Maven and Ant also have good integration with IDEs and CI servers.</a:t>
            </a:r>
          </a:p>
          <a:p>
            <a:pPr algn="l"/>
            <a:endParaRPr lang="en-IN" dirty="0"/>
          </a:p>
        </p:txBody>
      </p:sp>
      <p:pic>
        <p:nvPicPr>
          <p:cNvPr id="4" name="Picture 3" descr="Logo&#10;&#10;Description automatically generated">
            <a:extLst>
              <a:ext uri="{FF2B5EF4-FFF2-40B4-BE49-F238E27FC236}">
                <a16:creationId xmlns:a16="http://schemas.microsoft.com/office/drawing/2014/main" xmlns="" id="{48A709BC-B4AF-3458-269A-E84B026F1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2726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C640356-F944-1806-7E8F-83918AD3ED48}"/>
              </a:ext>
            </a:extLst>
          </p:cNvPr>
          <p:cNvSpPr>
            <a:spLocks noGrp="1"/>
          </p:cNvSpPr>
          <p:nvPr>
            <p:ph type="subTitle" idx="1"/>
          </p:nvPr>
        </p:nvSpPr>
        <p:spPr>
          <a:xfrm>
            <a:off x="699247" y="645459"/>
            <a:ext cx="10793506" cy="5755341"/>
          </a:xfrm>
        </p:spPr>
        <p:txBody>
          <a:bodyPr>
            <a:normAutofit/>
          </a:bodyPr>
          <a:lstStyle/>
          <a:p>
            <a:pPr algn="l"/>
            <a:r>
              <a:rPr lang="en-US" sz="3200" b="1" i="0" dirty="0">
                <a:solidFill>
                  <a:srgbClr val="343541"/>
                </a:solidFill>
                <a:effectLst/>
              </a:rPr>
              <a:t>Custom plugins and tasks in Gradle</a:t>
            </a:r>
          </a:p>
          <a:p>
            <a:pPr marL="457200" indent="-457200" algn="l">
              <a:buFont typeface="+mj-lt"/>
              <a:buAutoNum type="arabicPeriod"/>
            </a:pPr>
            <a:r>
              <a:rPr lang="en-US" sz="2800" b="1" dirty="0"/>
              <a:t>Custom Plugins:</a:t>
            </a:r>
          </a:p>
          <a:p>
            <a:pPr marL="342900" indent="-342900" algn="l">
              <a:buFont typeface="Wingdings" panose="05000000000000000000" pitchFamily="2" charset="2"/>
              <a:buChar char="Ø"/>
            </a:pPr>
            <a:r>
              <a:rPr lang="en-US" dirty="0"/>
              <a:t>A Gradle plugin is a collection of tasks and configurations that can be applied to a Gradle project to extend its functionality. </a:t>
            </a:r>
          </a:p>
          <a:p>
            <a:pPr marL="342900" indent="-342900" algn="l">
              <a:buFont typeface="Wingdings" panose="05000000000000000000" pitchFamily="2" charset="2"/>
              <a:buChar char="Ø"/>
            </a:pPr>
            <a:r>
              <a:rPr lang="en-US" dirty="0"/>
              <a:t>To create a custom plugin, you can define a new class that extends the “Plugin” interface and overrides the “apply()” method. </a:t>
            </a:r>
          </a:p>
          <a:p>
            <a:pPr algn="l"/>
            <a:r>
              <a:rPr lang="en-US" b="1" dirty="0"/>
              <a:t>Here's an example:</a:t>
            </a:r>
          </a:p>
          <a:p>
            <a:pPr marL="800100" lvl="1" indent="-342900" algn="l">
              <a:buFont typeface="Courier New" panose="02070309020205020404" pitchFamily="49" charset="0"/>
              <a:buChar char="o"/>
            </a:pPr>
            <a:r>
              <a:rPr lang="en-US" dirty="0"/>
              <a:t>    class </a:t>
            </a:r>
            <a:r>
              <a:rPr lang="en-US" dirty="0" err="1"/>
              <a:t>MyCustomPlugin</a:t>
            </a:r>
            <a:r>
              <a:rPr lang="en-US" dirty="0"/>
              <a:t> implements Plugin&lt;Project&gt; {</a:t>
            </a:r>
          </a:p>
          <a:p>
            <a:pPr lvl="1" algn="l"/>
            <a:r>
              <a:rPr lang="en-US" dirty="0"/>
              <a:t>    void apply(Project project) {</a:t>
            </a:r>
          </a:p>
          <a:p>
            <a:pPr lvl="1" algn="l"/>
            <a:r>
              <a:rPr lang="en-US" dirty="0"/>
              <a:t>        // Define tasks, configurations, and other functionality here</a:t>
            </a:r>
          </a:p>
          <a:p>
            <a:pPr lvl="1" algn="l"/>
            <a:r>
              <a:rPr lang="en-US" dirty="0"/>
              <a:t>    }</a:t>
            </a:r>
          </a:p>
          <a:p>
            <a:pPr lvl="1" algn="l"/>
            <a:r>
              <a:rPr lang="en-US" dirty="0"/>
              <a:t>}</a:t>
            </a:r>
          </a:p>
          <a:p>
            <a:pPr marL="342900" indent="-342900" algn="l">
              <a:buFont typeface="Arial" panose="020B0604020202020204" pitchFamily="34" charset="0"/>
              <a:buChar char="•"/>
            </a:pPr>
            <a:r>
              <a:rPr lang="en-US" dirty="0"/>
              <a:t>In this example, the apply() method defines the tasks, configurations, and other functionality that will be added to the Gradle project when the plugin is applied.</a:t>
            </a:r>
            <a:endParaRPr lang="en-IN" dirty="0"/>
          </a:p>
        </p:txBody>
      </p:sp>
      <p:pic>
        <p:nvPicPr>
          <p:cNvPr id="6" name="Picture 5" descr="Logo&#10;&#10;Description automatically generated">
            <a:extLst>
              <a:ext uri="{FF2B5EF4-FFF2-40B4-BE49-F238E27FC236}">
                <a16:creationId xmlns:a16="http://schemas.microsoft.com/office/drawing/2014/main" xmlns="" id="{E76BF3C0-E4F8-5441-9D0B-32B3FF927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821086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0F812A1-937A-F7FE-2CFA-C8E935039123}"/>
              </a:ext>
            </a:extLst>
          </p:cNvPr>
          <p:cNvSpPr>
            <a:spLocks noGrp="1"/>
          </p:cNvSpPr>
          <p:nvPr>
            <p:ph type="subTitle" idx="1"/>
          </p:nvPr>
        </p:nvSpPr>
        <p:spPr>
          <a:xfrm>
            <a:off x="600635" y="699247"/>
            <a:ext cx="10829365" cy="5665694"/>
          </a:xfrm>
        </p:spPr>
        <p:txBody>
          <a:bodyPr/>
          <a:lstStyle/>
          <a:p>
            <a:pPr algn="l"/>
            <a:r>
              <a:rPr lang="en-US" sz="2800" b="1" dirty="0"/>
              <a:t>2. Custom Tasks:</a:t>
            </a:r>
          </a:p>
          <a:p>
            <a:pPr marL="342900" indent="-342900" algn="l">
              <a:buFont typeface="Wingdings" panose="05000000000000000000" pitchFamily="2" charset="2"/>
              <a:buChar char="Ø"/>
            </a:pPr>
            <a:r>
              <a:rPr lang="en-US" dirty="0"/>
              <a:t>A Gradle task is a unit of work that can be executed as part of the build process. </a:t>
            </a:r>
          </a:p>
          <a:p>
            <a:pPr marL="342900" indent="-342900" algn="l">
              <a:buFont typeface="Wingdings" panose="05000000000000000000" pitchFamily="2" charset="2"/>
              <a:buChar char="Ø"/>
            </a:pPr>
            <a:r>
              <a:rPr lang="en-US" dirty="0"/>
              <a:t>To create a custom task, you can define a new class that extends the </a:t>
            </a:r>
            <a:r>
              <a:rPr lang="en-US" dirty="0" err="1"/>
              <a:t>DefaultTask</a:t>
            </a:r>
            <a:r>
              <a:rPr lang="en-US" dirty="0"/>
              <a:t> class and implements the </a:t>
            </a:r>
            <a:r>
              <a:rPr lang="en-US" dirty="0" err="1"/>
              <a:t>TaskAction</a:t>
            </a:r>
            <a:r>
              <a:rPr lang="en-US" dirty="0"/>
              <a:t> interface. </a:t>
            </a:r>
          </a:p>
          <a:p>
            <a:pPr algn="l"/>
            <a:r>
              <a:rPr lang="en-US" b="1" dirty="0"/>
              <a:t>Here's an example:</a:t>
            </a:r>
          </a:p>
          <a:p>
            <a:pPr marL="800100" lvl="1" indent="-342900" algn="l">
              <a:buFont typeface="Courier New" panose="02070309020205020404" pitchFamily="49" charset="0"/>
              <a:buChar char="o"/>
            </a:pPr>
            <a:r>
              <a:rPr lang="en-US" dirty="0"/>
              <a:t>     class </a:t>
            </a:r>
            <a:r>
              <a:rPr lang="en-US" dirty="0" err="1" smtClean="0"/>
              <a:t>MyCustomTask</a:t>
            </a:r>
            <a:r>
              <a:rPr lang="en-US" dirty="0" smtClean="0"/>
              <a:t>   extends </a:t>
            </a:r>
            <a:r>
              <a:rPr lang="en-US" dirty="0" err="1" smtClean="0"/>
              <a:t>DefaultTask</a:t>
            </a:r>
            <a:r>
              <a:rPr lang="en-US" dirty="0" smtClean="0"/>
              <a:t>  implements </a:t>
            </a:r>
            <a:r>
              <a:rPr lang="en-US" dirty="0" err="1" smtClean="0"/>
              <a:t>TaskAction</a:t>
            </a:r>
            <a:r>
              <a:rPr lang="en-US" dirty="0" smtClean="0"/>
              <a:t>{</a:t>
            </a:r>
            <a:endParaRPr lang="en-US" dirty="0"/>
          </a:p>
          <a:p>
            <a:pPr lvl="1" algn="l"/>
            <a:r>
              <a:rPr lang="en-US" dirty="0" smtClean="0"/>
              <a:t>Public void </a:t>
            </a:r>
            <a:r>
              <a:rPr lang="en-US" dirty="0" err="1" smtClean="0"/>
              <a:t>runTask</a:t>
            </a:r>
            <a:r>
              <a:rPr lang="en-US" dirty="0" smtClean="0"/>
              <a:t>(){</a:t>
            </a:r>
          </a:p>
          <a:p>
            <a:pPr lvl="1" algn="l"/>
            <a:r>
              <a:rPr lang="en-US" dirty="0" smtClean="0"/>
              <a:t>	</a:t>
            </a:r>
            <a:endParaRPr lang="en-US" dirty="0"/>
          </a:p>
          <a:p>
            <a:pPr lvl="1" algn="l"/>
            <a:r>
              <a:rPr lang="en-US" dirty="0" smtClean="0"/>
              <a:t>// </a:t>
            </a:r>
            <a:r>
              <a:rPr lang="en-US" dirty="0"/>
              <a:t>Define tasks, configurations, and other functionality here</a:t>
            </a:r>
          </a:p>
          <a:p>
            <a:pPr lvl="1" algn="l"/>
            <a:r>
              <a:rPr lang="en-US" dirty="0"/>
              <a:t>    }</a:t>
            </a:r>
          </a:p>
          <a:p>
            <a:pPr lvl="1" algn="l"/>
            <a:r>
              <a:rPr lang="en-US" dirty="0"/>
              <a:t>}</a:t>
            </a:r>
          </a:p>
          <a:p>
            <a:pPr marL="342900" indent="-342900" algn="l">
              <a:buFont typeface="Arial" panose="020B0604020202020204" pitchFamily="34" charset="0"/>
              <a:buChar char="•"/>
            </a:pPr>
            <a:r>
              <a:rPr lang="en-US" dirty="0"/>
              <a:t>In this example, the </a:t>
            </a:r>
            <a:r>
              <a:rPr lang="en-US" dirty="0" err="1"/>
              <a:t>runTask</a:t>
            </a:r>
            <a:r>
              <a:rPr lang="en-US" dirty="0"/>
              <a:t>() method defines the functionality that will be executed when the task is run. You can also define inputs, outputs, and dependencies for the task.</a:t>
            </a:r>
            <a:endParaRPr lang="en-IN" dirty="0"/>
          </a:p>
          <a:p>
            <a:pPr algn="l"/>
            <a:endParaRPr lang="en-IN" dirty="0"/>
          </a:p>
        </p:txBody>
      </p:sp>
      <p:pic>
        <p:nvPicPr>
          <p:cNvPr id="4" name="Picture 3" descr="Logo&#10;&#10;Description automatically generated">
            <a:extLst>
              <a:ext uri="{FF2B5EF4-FFF2-40B4-BE49-F238E27FC236}">
                <a16:creationId xmlns:a16="http://schemas.microsoft.com/office/drawing/2014/main" xmlns="" id="{C668154A-81A5-3DF9-73A2-97C8C93345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1070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927581E-7588-8DEF-2E0C-C072581B4BEE}"/>
              </a:ext>
            </a:extLst>
          </p:cNvPr>
          <p:cNvSpPr>
            <a:spLocks noGrp="1"/>
          </p:cNvSpPr>
          <p:nvPr>
            <p:ph type="subTitle" idx="1"/>
          </p:nvPr>
        </p:nvSpPr>
        <p:spPr>
          <a:xfrm>
            <a:off x="860612" y="708211"/>
            <a:ext cx="10820400" cy="5683623"/>
          </a:xfrm>
        </p:spPr>
        <p:txBody>
          <a:bodyPr/>
          <a:lstStyle/>
          <a:p>
            <a:pPr algn="l"/>
            <a:r>
              <a:rPr lang="en-US" sz="2800" b="1" dirty="0"/>
              <a:t>3. Applying Custom Plugins:</a:t>
            </a:r>
          </a:p>
          <a:p>
            <a:pPr marL="342900" indent="-342900" algn="l">
              <a:buFont typeface="Wingdings" panose="05000000000000000000" pitchFamily="2" charset="2"/>
              <a:buChar char="Ø"/>
            </a:pPr>
            <a:r>
              <a:rPr lang="en-US" dirty="0"/>
              <a:t>To apply a custom plugin to a Gradle project, you can use the apply() method in the build script, like this:</a:t>
            </a:r>
          </a:p>
          <a:p>
            <a:pPr marL="800100" lvl="1" indent="-342900" algn="l">
              <a:buFont typeface="Courier New" panose="02070309020205020404" pitchFamily="49" charset="0"/>
              <a:buChar char="o"/>
            </a:pPr>
            <a:r>
              <a:rPr lang="en-US" dirty="0"/>
              <a:t>apply plugin: '</a:t>
            </a:r>
            <a:r>
              <a:rPr lang="en-US" dirty="0" err="1"/>
              <a:t>com.example.myplugin</a:t>
            </a:r>
            <a:r>
              <a:rPr lang="en-US" dirty="0"/>
              <a:t>'</a:t>
            </a:r>
          </a:p>
          <a:p>
            <a:pPr marL="342900" indent="-342900" algn="l">
              <a:buFont typeface="Arial" panose="020B0604020202020204" pitchFamily="34" charset="0"/>
              <a:buChar char="•"/>
            </a:pPr>
            <a:r>
              <a:rPr lang="en-US" dirty="0"/>
              <a:t>In this example, the </a:t>
            </a:r>
            <a:r>
              <a:rPr lang="en-US" dirty="0" err="1"/>
              <a:t>com.example.myplugin</a:t>
            </a:r>
            <a:r>
              <a:rPr lang="en-US" dirty="0"/>
              <a:t> plugin will be applied to the Gradle project.</a:t>
            </a:r>
          </a:p>
          <a:p>
            <a:pPr algn="l"/>
            <a:r>
              <a:rPr lang="en-US" sz="2800" b="1" dirty="0"/>
              <a:t>4.Running Custom Tasks:</a:t>
            </a:r>
          </a:p>
          <a:p>
            <a:pPr marL="342900" indent="-342900" algn="l">
              <a:buFont typeface="Wingdings" panose="05000000000000000000" pitchFamily="2" charset="2"/>
              <a:buChar char="Ø"/>
            </a:pPr>
            <a:r>
              <a:rPr lang="en-US" dirty="0"/>
              <a:t>To run a custom task, you can use the </a:t>
            </a:r>
            <a:r>
              <a:rPr lang="en-US" dirty="0" err="1"/>
              <a:t>gradle</a:t>
            </a:r>
            <a:r>
              <a:rPr lang="en-US" dirty="0"/>
              <a:t> command with the task name, like this:</a:t>
            </a:r>
          </a:p>
          <a:p>
            <a:pPr marL="800100" lvl="1" indent="-342900" algn="l">
              <a:buFont typeface="Courier New" panose="02070309020205020404" pitchFamily="49" charset="0"/>
              <a:buChar char="o"/>
            </a:pPr>
            <a:r>
              <a:rPr lang="en-IN" dirty="0" err="1"/>
              <a:t>gradle</a:t>
            </a:r>
            <a:r>
              <a:rPr lang="en-IN" dirty="0"/>
              <a:t> </a:t>
            </a:r>
            <a:r>
              <a:rPr lang="en-IN" dirty="0" err="1"/>
              <a:t>myCustomTask</a:t>
            </a:r>
            <a:endParaRPr lang="en-IN" dirty="0"/>
          </a:p>
          <a:p>
            <a:pPr marL="342900" indent="-342900" algn="l">
              <a:buFont typeface="Arial" panose="020B0604020202020204" pitchFamily="34" charset="0"/>
              <a:buChar char="•"/>
            </a:pPr>
            <a:r>
              <a:rPr lang="en-US" dirty="0"/>
              <a:t>In this example, the </a:t>
            </a:r>
            <a:r>
              <a:rPr lang="en-US" dirty="0" err="1"/>
              <a:t>myCustomTask</a:t>
            </a:r>
            <a:r>
              <a:rPr lang="en-US" dirty="0"/>
              <a:t> task will be executed as part of the build process.</a:t>
            </a:r>
            <a:endParaRPr lang="en-IN" dirty="0"/>
          </a:p>
        </p:txBody>
      </p:sp>
      <p:pic>
        <p:nvPicPr>
          <p:cNvPr id="5" name="Picture 4" descr="Logo&#10;&#10;Description automatically generated">
            <a:extLst>
              <a:ext uri="{FF2B5EF4-FFF2-40B4-BE49-F238E27FC236}">
                <a16:creationId xmlns:a16="http://schemas.microsoft.com/office/drawing/2014/main" xmlns="" id="{1814C2DE-E2F6-C3B2-6395-0709C639D9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8509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2A615CD-616B-E3E4-7FBA-9533C28F06E6}"/>
              </a:ext>
            </a:extLst>
          </p:cNvPr>
          <p:cNvSpPr>
            <a:spLocks noGrp="1"/>
          </p:cNvSpPr>
          <p:nvPr>
            <p:ph type="subTitle" idx="1"/>
          </p:nvPr>
        </p:nvSpPr>
        <p:spPr>
          <a:xfrm>
            <a:off x="869576" y="663388"/>
            <a:ext cx="10434918" cy="5862918"/>
          </a:xfrm>
        </p:spPr>
        <p:txBody>
          <a:bodyPr>
            <a:normAutofit fontScale="85000" lnSpcReduction="20000"/>
          </a:bodyPr>
          <a:lstStyle/>
          <a:p>
            <a:pPr algn="l"/>
            <a:r>
              <a:rPr lang="en-IN" sz="3200" b="1" dirty="0">
                <a:solidFill>
                  <a:srgbClr val="343541"/>
                </a:solidFill>
              </a:rPr>
              <a:t>B</a:t>
            </a:r>
            <a:r>
              <a:rPr lang="en-IN" sz="3200" b="1" i="0" dirty="0">
                <a:solidFill>
                  <a:srgbClr val="343541"/>
                </a:solidFill>
                <a:effectLst/>
              </a:rPr>
              <a:t>enefits of Gradle</a:t>
            </a:r>
          </a:p>
          <a:p>
            <a:pPr algn="l">
              <a:buFont typeface="+mj-lt"/>
              <a:buAutoNum type="arabicPeriod"/>
            </a:pPr>
            <a:r>
              <a:rPr lang="en-US" sz="2400" b="1" i="0" dirty="0">
                <a:solidFill>
                  <a:srgbClr val="374151"/>
                </a:solidFill>
                <a:effectLst/>
              </a:rPr>
              <a:t>Flexible and Highly Configurable: </a:t>
            </a:r>
          </a:p>
          <a:p>
            <a:pPr marL="342900" indent="-342900" algn="l">
              <a:buFont typeface="Arial" panose="020B0604020202020204" pitchFamily="34" charset="0"/>
              <a:buChar char="•"/>
            </a:pPr>
            <a:r>
              <a:rPr lang="en-US" sz="2400" b="0" i="0" dirty="0">
                <a:solidFill>
                  <a:srgbClr val="374151"/>
                </a:solidFill>
                <a:effectLst/>
              </a:rPr>
              <a:t>Gradle is highly flexible and configurable, which means that it can be customized to meet the needs of a wide range of projects. </a:t>
            </a:r>
          </a:p>
          <a:p>
            <a:pPr marL="342900" indent="-342900" algn="l">
              <a:buFont typeface="Arial" panose="020B0604020202020204" pitchFamily="34" charset="0"/>
              <a:buChar char="•"/>
            </a:pPr>
            <a:r>
              <a:rPr lang="en-US" sz="2400" b="0" i="0" dirty="0">
                <a:solidFill>
                  <a:srgbClr val="374151"/>
                </a:solidFill>
                <a:effectLst/>
              </a:rPr>
              <a:t>Gradle provides a powerful build scripting DSL that enables developers to express build logic in a concise and readable way. </a:t>
            </a:r>
          </a:p>
          <a:p>
            <a:pPr marL="342900" indent="-342900" algn="l">
              <a:buFont typeface="Arial" panose="020B0604020202020204" pitchFamily="34" charset="0"/>
              <a:buChar char="•"/>
            </a:pPr>
            <a:r>
              <a:rPr lang="en-US" sz="2400" b="0" i="0" dirty="0">
                <a:solidFill>
                  <a:srgbClr val="374151"/>
                </a:solidFill>
                <a:effectLst/>
              </a:rPr>
              <a:t>This flexibility also allows Gradle to support a wide range of project structures and build workflows.</a:t>
            </a:r>
          </a:p>
          <a:p>
            <a:pPr algn="l"/>
            <a:r>
              <a:rPr lang="en-US" sz="2400" b="1" i="0" dirty="0">
                <a:solidFill>
                  <a:srgbClr val="374151"/>
                </a:solidFill>
                <a:effectLst/>
              </a:rPr>
              <a:t>2.Dependency Management: </a:t>
            </a:r>
          </a:p>
          <a:p>
            <a:pPr marL="342900" indent="-342900" algn="l">
              <a:buFont typeface="Arial" panose="020B0604020202020204" pitchFamily="34" charset="0"/>
              <a:buChar char="•"/>
            </a:pPr>
            <a:r>
              <a:rPr lang="en-US" sz="2400" b="0" i="0" dirty="0">
                <a:solidFill>
                  <a:srgbClr val="374151"/>
                </a:solidFill>
                <a:effectLst/>
              </a:rPr>
              <a:t>Gradle provides robust dependency management capabilities that simplify the process of managing dependencies for your project. </a:t>
            </a:r>
          </a:p>
          <a:p>
            <a:pPr marL="342900" indent="-342900" algn="l">
              <a:buFont typeface="Arial" panose="020B0604020202020204" pitchFamily="34" charset="0"/>
              <a:buChar char="•"/>
            </a:pPr>
            <a:r>
              <a:rPr lang="en-US" sz="2400" b="0" i="0" dirty="0">
                <a:solidFill>
                  <a:srgbClr val="374151"/>
                </a:solidFill>
                <a:effectLst/>
              </a:rPr>
              <a:t>Gradle can resolve and download dependencies from a variety of sources, including Maven and Ivy repositories. </a:t>
            </a:r>
          </a:p>
          <a:p>
            <a:pPr marL="342900" indent="-342900" algn="l">
              <a:buFont typeface="Arial" panose="020B0604020202020204" pitchFamily="34" charset="0"/>
              <a:buChar char="•"/>
            </a:pPr>
            <a:r>
              <a:rPr lang="en-US" sz="2400" b="0" i="0" dirty="0">
                <a:solidFill>
                  <a:srgbClr val="374151"/>
                </a:solidFill>
                <a:effectLst/>
              </a:rPr>
              <a:t>It also supports transitive dependency resolution, which means that it can automatically resolve dependencies that your project depends on.</a:t>
            </a:r>
          </a:p>
          <a:p>
            <a:pPr algn="l"/>
            <a:r>
              <a:rPr lang="en-US" sz="2400" b="1" i="0" dirty="0">
                <a:solidFill>
                  <a:srgbClr val="374151"/>
                </a:solidFill>
                <a:effectLst/>
              </a:rPr>
              <a:t>3.Incremental Builds:</a:t>
            </a:r>
            <a:r>
              <a:rPr lang="en-US" sz="2400" b="0" i="0" dirty="0">
                <a:solidFill>
                  <a:srgbClr val="374151"/>
                </a:solidFill>
                <a:effectLst/>
              </a:rPr>
              <a:t> </a:t>
            </a:r>
          </a:p>
          <a:p>
            <a:pPr marL="342900" indent="-342900" algn="l">
              <a:buFont typeface="Arial" panose="020B0604020202020204" pitchFamily="34" charset="0"/>
              <a:buChar char="•"/>
            </a:pPr>
            <a:r>
              <a:rPr lang="en-US" sz="2400" b="0" i="0" dirty="0">
                <a:solidFill>
                  <a:srgbClr val="374151"/>
                </a:solidFill>
                <a:effectLst/>
              </a:rPr>
              <a:t>Gradle supports incremental builds, which means that it can intelligently determine which parts of a project have changed since the last build and only rebuild those parts. </a:t>
            </a:r>
          </a:p>
          <a:p>
            <a:pPr marL="342900" indent="-342900" algn="l">
              <a:buFont typeface="Arial" panose="020B0604020202020204" pitchFamily="34" charset="0"/>
              <a:buChar char="•"/>
            </a:pPr>
            <a:r>
              <a:rPr lang="en-US" sz="2400" b="0" i="0" dirty="0">
                <a:solidFill>
                  <a:srgbClr val="374151"/>
                </a:solidFill>
                <a:effectLst/>
              </a:rPr>
              <a:t>This feature can significantly reduce build times for large projects, as Gradle can skip rebuilding unchanged parts of the project.</a:t>
            </a:r>
          </a:p>
          <a:p>
            <a:pPr algn="l"/>
            <a:endParaRPr lang="en-IN" sz="3200" b="1" dirty="0"/>
          </a:p>
        </p:txBody>
      </p:sp>
      <p:pic>
        <p:nvPicPr>
          <p:cNvPr id="4" name="Picture 3" descr="Logo&#10;&#10;Description automatically generated">
            <a:extLst>
              <a:ext uri="{FF2B5EF4-FFF2-40B4-BE49-F238E27FC236}">
                <a16:creationId xmlns:a16="http://schemas.microsoft.com/office/drawing/2014/main" xmlns="" id="{7227E4EA-B5DE-A3B5-2116-4F168988B7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8255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02CC04B-5A59-6DC5-6B66-2600EDE4ECE8}"/>
              </a:ext>
            </a:extLst>
          </p:cNvPr>
          <p:cNvSpPr>
            <a:spLocks noGrp="1"/>
          </p:cNvSpPr>
          <p:nvPr>
            <p:ph type="subTitle" idx="1"/>
          </p:nvPr>
        </p:nvSpPr>
        <p:spPr>
          <a:xfrm>
            <a:off x="726141" y="546847"/>
            <a:ext cx="10551459" cy="5602941"/>
          </a:xfrm>
        </p:spPr>
        <p:txBody>
          <a:bodyPr>
            <a:normAutofit fontScale="92500" lnSpcReduction="10000"/>
          </a:bodyPr>
          <a:lstStyle/>
          <a:p>
            <a:pPr algn="l"/>
            <a:r>
              <a:rPr lang="en-US" sz="2600" b="1" i="0" dirty="0">
                <a:solidFill>
                  <a:srgbClr val="374151"/>
                </a:solidFill>
                <a:effectLst/>
              </a:rPr>
              <a:t>4.Multi-Project Builds: </a:t>
            </a:r>
          </a:p>
          <a:p>
            <a:pPr marL="342900" indent="-342900" algn="l">
              <a:buFont typeface="Arial" panose="020B0604020202020204" pitchFamily="34" charset="0"/>
              <a:buChar char="•"/>
            </a:pPr>
            <a:r>
              <a:rPr lang="en-US" b="0" i="0" dirty="0">
                <a:solidFill>
                  <a:srgbClr val="374151"/>
                </a:solidFill>
                <a:effectLst/>
              </a:rPr>
              <a:t>Gradle provides robust support for multi-project builds, which makes it easier to manage complex projects with many sub-projects. </a:t>
            </a:r>
          </a:p>
          <a:p>
            <a:pPr marL="342900" indent="-342900" algn="l">
              <a:buFont typeface="Arial" panose="020B0604020202020204" pitchFamily="34" charset="0"/>
              <a:buChar char="•"/>
            </a:pPr>
            <a:r>
              <a:rPr lang="en-US" b="0" i="0" dirty="0">
                <a:solidFill>
                  <a:srgbClr val="374151"/>
                </a:solidFill>
                <a:effectLst/>
              </a:rPr>
              <a:t>Gradle can manage dependencies, configurations, and build scripts across multiple projects, and it provides features like composite builds and parallel builds that make it easier to work with large projects.</a:t>
            </a:r>
          </a:p>
          <a:p>
            <a:pPr algn="l"/>
            <a:r>
              <a:rPr lang="en-US" sz="2600" b="1" i="0" dirty="0">
                <a:solidFill>
                  <a:srgbClr val="374151"/>
                </a:solidFill>
                <a:effectLst/>
              </a:rPr>
              <a:t>5.Integration with IDEs: </a:t>
            </a:r>
          </a:p>
          <a:p>
            <a:pPr marL="342900" indent="-342900" algn="l">
              <a:buFont typeface="Arial" panose="020B0604020202020204" pitchFamily="34" charset="0"/>
              <a:buChar char="•"/>
            </a:pPr>
            <a:r>
              <a:rPr lang="en-US" b="0" i="0" dirty="0">
                <a:solidFill>
                  <a:srgbClr val="374151"/>
                </a:solidFill>
                <a:effectLst/>
              </a:rPr>
              <a:t>Gradle integrates well with popular IDEs like Eclipse and IntelliJ IDEA, making it easier to manage builds and dependencies from within the IDE. </a:t>
            </a:r>
          </a:p>
          <a:p>
            <a:pPr marL="342900" indent="-342900" algn="l">
              <a:buFont typeface="Arial" panose="020B0604020202020204" pitchFamily="34" charset="0"/>
              <a:buChar char="•"/>
            </a:pPr>
            <a:r>
              <a:rPr lang="en-US" b="0" i="0" dirty="0">
                <a:solidFill>
                  <a:srgbClr val="374151"/>
                </a:solidFill>
                <a:effectLst/>
              </a:rPr>
              <a:t>Gradle also provides plugins for popular development frameworks like Spring and Android, which can further simplify the development process.</a:t>
            </a:r>
          </a:p>
          <a:p>
            <a:pPr algn="l"/>
            <a:r>
              <a:rPr lang="en-US" sz="2600" b="1" i="0" dirty="0">
                <a:solidFill>
                  <a:srgbClr val="374151"/>
                </a:solidFill>
                <a:effectLst/>
              </a:rPr>
              <a:t>6.Community Support: </a:t>
            </a:r>
          </a:p>
          <a:p>
            <a:pPr marL="342900" indent="-342900" algn="l">
              <a:buFont typeface="Arial" panose="020B0604020202020204" pitchFamily="34" charset="0"/>
              <a:buChar char="•"/>
            </a:pPr>
            <a:r>
              <a:rPr lang="en-US" b="0" i="0" dirty="0">
                <a:solidFill>
                  <a:srgbClr val="374151"/>
                </a:solidFill>
                <a:effectLst/>
              </a:rPr>
              <a:t>Gradle has a large and active community of developers who contribute to the development of the tool and provide support to users. </a:t>
            </a:r>
          </a:p>
          <a:p>
            <a:pPr marL="342900" indent="-342900" algn="l">
              <a:buFont typeface="Arial" panose="020B0604020202020204" pitchFamily="34" charset="0"/>
              <a:buChar char="•"/>
            </a:pPr>
            <a:r>
              <a:rPr lang="en-US" b="0" i="0" dirty="0">
                <a:solidFill>
                  <a:srgbClr val="374151"/>
                </a:solidFill>
                <a:effectLst/>
              </a:rPr>
              <a:t>This community provides a wealth of knowledge, resources, and plugins that can help developers get the most out of Gradle.</a:t>
            </a:r>
          </a:p>
          <a:p>
            <a:pPr algn="l"/>
            <a:endParaRPr lang="en-IN" dirty="0"/>
          </a:p>
        </p:txBody>
      </p:sp>
      <p:pic>
        <p:nvPicPr>
          <p:cNvPr id="4" name="Picture 3" descr="Logo&#10;&#10;Description automatically generated">
            <a:extLst>
              <a:ext uri="{FF2B5EF4-FFF2-40B4-BE49-F238E27FC236}">
                <a16:creationId xmlns:a16="http://schemas.microsoft.com/office/drawing/2014/main" xmlns="" id="{2E523581-83BE-286C-413A-50F0FFABAE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712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7ECDE0-E3BF-523E-C4B4-EA6AFB3B86DA}"/>
              </a:ext>
            </a:extLst>
          </p:cNvPr>
          <p:cNvSpPr>
            <a:spLocks noGrp="1"/>
          </p:cNvSpPr>
          <p:nvPr>
            <p:ph type="subTitle" idx="1"/>
          </p:nvPr>
        </p:nvSpPr>
        <p:spPr>
          <a:xfrm>
            <a:off x="591671" y="609599"/>
            <a:ext cx="10408023" cy="5629835"/>
          </a:xfrm>
        </p:spPr>
        <p:txBody>
          <a:bodyPr>
            <a:normAutofit/>
          </a:bodyPr>
          <a:lstStyle/>
          <a:p>
            <a:pPr algn="l"/>
            <a:r>
              <a:rPr lang="en-IN" sz="3600" b="1" dirty="0"/>
              <a:t>Distributed VCS (Git)</a:t>
            </a:r>
          </a:p>
          <a:p>
            <a:pPr marL="457200" indent="-457200" algn="l">
              <a:buFont typeface="Wingdings" panose="05000000000000000000" pitchFamily="2" charset="2"/>
              <a:buChar char="Ø"/>
            </a:pPr>
            <a:r>
              <a:rPr lang="en-US" dirty="0"/>
              <a:t>In git, mercurial, etc., you don't "checkout" </a:t>
            </a:r>
          </a:p>
          <a:p>
            <a:pPr algn="l"/>
            <a:r>
              <a:rPr lang="en-US" dirty="0"/>
              <a:t>       from a central repo </a:t>
            </a:r>
          </a:p>
          <a:p>
            <a:pPr marL="914400" lvl="1" indent="-457200" algn="l">
              <a:buFont typeface="Arial" panose="020B0604020202020204" pitchFamily="34" charset="0"/>
              <a:buChar char="•"/>
            </a:pPr>
            <a:r>
              <a:rPr lang="en-US" sz="2400" dirty="0"/>
              <a:t> </a:t>
            </a:r>
            <a:r>
              <a:rPr lang="en-US" dirty="0"/>
              <a:t>you "clone" it and "pull" changes from it </a:t>
            </a:r>
          </a:p>
          <a:p>
            <a:pPr marL="457200" indent="-457200" algn="l">
              <a:buFont typeface="Wingdings" panose="05000000000000000000" pitchFamily="2" charset="2"/>
              <a:buChar char="Ø"/>
            </a:pPr>
            <a:r>
              <a:rPr lang="en-US" dirty="0"/>
              <a:t>Your local repo is a complete copy of </a:t>
            </a:r>
          </a:p>
          <a:p>
            <a:pPr algn="l"/>
            <a:r>
              <a:rPr lang="en-US" dirty="0"/>
              <a:t>        everything on the remote server </a:t>
            </a:r>
          </a:p>
          <a:p>
            <a:pPr marL="914400" lvl="1" indent="-457200" algn="l">
              <a:buFont typeface="Arial" panose="020B0604020202020204" pitchFamily="34" charset="0"/>
              <a:buChar char="•"/>
            </a:pPr>
            <a:r>
              <a:rPr lang="en-US" sz="2400" dirty="0"/>
              <a:t> </a:t>
            </a:r>
            <a:r>
              <a:rPr lang="en-US" dirty="0"/>
              <a:t>yours is "just as good" as theirs </a:t>
            </a:r>
          </a:p>
          <a:p>
            <a:pPr marL="457200" indent="-457200" algn="l">
              <a:buFont typeface="Wingdings" panose="05000000000000000000" pitchFamily="2" charset="2"/>
              <a:buChar char="Ø"/>
            </a:pPr>
            <a:r>
              <a:rPr lang="en-US" dirty="0"/>
              <a:t>Many operations are local: </a:t>
            </a:r>
          </a:p>
          <a:p>
            <a:pPr marL="914400" lvl="1" indent="-457200" algn="l">
              <a:buFont typeface="Arial" panose="020B0604020202020204" pitchFamily="34" charset="0"/>
              <a:buChar char="•"/>
            </a:pPr>
            <a:r>
              <a:rPr lang="en-US" dirty="0"/>
              <a:t>check in/out from local repo </a:t>
            </a:r>
          </a:p>
          <a:p>
            <a:pPr marL="914400" lvl="1" indent="-457200" algn="l">
              <a:buFont typeface="Arial" panose="020B0604020202020204" pitchFamily="34" charset="0"/>
              <a:buChar char="•"/>
            </a:pPr>
            <a:r>
              <a:rPr lang="en-US" dirty="0"/>
              <a:t>commit changes to local repo </a:t>
            </a:r>
          </a:p>
          <a:p>
            <a:pPr marL="914400" lvl="1" indent="-457200" algn="l">
              <a:buFont typeface="Arial" panose="020B0604020202020204" pitchFamily="34" charset="0"/>
              <a:buChar char="•"/>
            </a:pPr>
            <a:r>
              <a:rPr lang="en-US" dirty="0"/>
              <a:t>local repo keeps version history</a:t>
            </a:r>
          </a:p>
          <a:p>
            <a:pPr marL="457200" indent="-457200" algn="l">
              <a:buFont typeface="Wingdings" panose="05000000000000000000" pitchFamily="2" charset="2"/>
              <a:buChar char="Ø"/>
            </a:pPr>
            <a:r>
              <a:rPr lang="en-US" dirty="0"/>
              <a:t>When you're ready, you can "push" </a:t>
            </a:r>
          </a:p>
          <a:p>
            <a:pPr algn="l"/>
            <a:r>
              <a:rPr lang="en-US" dirty="0"/>
              <a:t>       changes back to server</a:t>
            </a:r>
            <a:endParaRPr lang="en-IN" b="1" dirty="0"/>
          </a:p>
          <a:p>
            <a:pPr lvl="1" algn="l"/>
            <a:endParaRPr lang="en-US" sz="2400" dirty="0"/>
          </a:p>
          <a:p>
            <a:pPr lvl="1" algn="l"/>
            <a:endParaRPr lang="en-US" sz="2400" dirty="0"/>
          </a:p>
          <a:p>
            <a:pPr lvl="1" algn="l"/>
            <a:endParaRPr lang="en-US" sz="2400" dirty="0"/>
          </a:p>
          <a:p>
            <a:pPr lvl="1" algn="l"/>
            <a:endParaRPr lang="en-US" sz="2400" dirty="0"/>
          </a:p>
          <a:p>
            <a:pPr lvl="1" algn="l"/>
            <a:endParaRPr lang="en-US" sz="2400" dirty="0"/>
          </a:p>
        </p:txBody>
      </p:sp>
      <p:pic>
        <p:nvPicPr>
          <p:cNvPr id="5" name="Picture 4">
            <a:extLst>
              <a:ext uri="{FF2B5EF4-FFF2-40B4-BE49-F238E27FC236}">
                <a16:creationId xmlns:a16="http://schemas.microsoft.com/office/drawing/2014/main" xmlns="" id="{0C85F889-DA15-EFE5-54D6-87688A7F330D}"/>
              </a:ext>
            </a:extLst>
          </p:cNvPr>
          <p:cNvPicPr>
            <a:picLocks noChangeAspect="1"/>
          </p:cNvPicPr>
          <p:nvPr/>
        </p:nvPicPr>
        <p:blipFill>
          <a:blip r:embed="rId2"/>
          <a:stretch>
            <a:fillRect/>
          </a:stretch>
        </p:blipFill>
        <p:spPr>
          <a:xfrm>
            <a:off x="6777318" y="1622610"/>
            <a:ext cx="4455459" cy="4616824"/>
          </a:xfrm>
          <a:prstGeom prst="rect">
            <a:avLst/>
          </a:prstGeom>
        </p:spPr>
      </p:pic>
      <p:pic>
        <p:nvPicPr>
          <p:cNvPr id="6" name="Picture 5" descr="Logo&#10;&#10;Description automatically generated">
            <a:extLst>
              <a:ext uri="{FF2B5EF4-FFF2-40B4-BE49-F238E27FC236}">
                <a16:creationId xmlns:a16="http://schemas.microsoft.com/office/drawing/2014/main" xmlns="" id="{E7D63972-848F-D7DA-A9F5-AC7E4F08F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606621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D23C787-2AE4-77A7-2F1A-283A64DECA94}"/>
              </a:ext>
            </a:extLst>
          </p:cNvPr>
          <p:cNvSpPr>
            <a:spLocks noGrp="1"/>
          </p:cNvSpPr>
          <p:nvPr>
            <p:ph type="subTitle" idx="1"/>
          </p:nvPr>
        </p:nvSpPr>
        <p:spPr>
          <a:xfrm>
            <a:off x="833717" y="2752165"/>
            <a:ext cx="10578353" cy="860611"/>
          </a:xfrm>
        </p:spPr>
        <p:txBody>
          <a:bodyPr>
            <a:normAutofit lnSpcReduction="10000"/>
          </a:bodyPr>
          <a:lstStyle/>
          <a:p>
            <a:r>
              <a:rPr lang="en-IN" sz="6000" b="1" dirty="0">
                <a:solidFill>
                  <a:schemeClr val="accent2"/>
                </a:solidFill>
                <a:latin typeface="+mj-lt"/>
              </a:rPr>
              <a:t>THANK YOU</a:t>
            </a:r>
          </a:p>
        </p:txBody>
      </p:sp>
      <p:pic>
        <p:nvPicPr>
          <p:cNvPr id="4" name="Picture 3" descr="Logo&#10;&#10;Description automatically generated">
            <a:extLst>
              <a:ext uri="{FF2B5EF4-FFF2-40B4-BE49-F238E27FC236}">
                <a16:creationId xmlns:a16="http://schemas.microsoft.com/office/drawing/2014/main" xmlns="" id="{ED50799D-81AA-C3C1-75BE-3C595C2B89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4862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48B288-A559-6685-8440-E5A079793635}"/>
              </a:ext>
            </a:extLst>
          </p:cNvPr>
          <p:cNvSpPr>
            <a:spLocks noGrp="1"/>
          </p:cNvSpPr>
          <p:nvPr>
            <p:ph type="subTitle" idx="1"/>
          </p:nvPr>
        </p:nvSpPr>
        <p:spPr>
          <a:xfrm>
            <a:off x="672353" y="627529"/>
            <a:ext cx="10363200" cy="5773271"/>
          </a:xfrm>
        </p:spPr>
        <p:txBody>
          <a:bodyPr/>
          <a:lstStyle/>
          <a:p>
            <a:pPr algn="l"/>
            <a:r>
              <a:rPr lang="en-IN" sz="3600" b="1" dirty="0"/>
              <a:t>Git snapshots</a:t>
            </a:r>
          </a:p>
          <a:p>
            <a:pPr marL="342900" indent="-342900" algn="l">
              <a:buFont typeface="Wingdings" panose="05000000000000000000" pitchFamily="2" charset="2"/>
              <a:buChar char="Ø"/>
            </a:pPr>
            <a:r>
              <a:rPr lang="en-US" dirty="0"/>
              <a:t>Centralized VCS like Subversion </a:t>
            </a:r>
          </a:p>
          <a:p>
            <a:pPr algn="l"/>
            <a:r>
              <a:rPr lang="en-US" dirty="0"/>
              <a:t>     track version data on each individual file. </a:t>
            </a:r>
          </a:p>
          <a:p>
            <a:pPr marL="342900" indent="-342900" algn="l">
              <a:buFont typeface="Wingdings" panose="05000000000000000000" pitchFamily="2" charset="2"/>
              <a:buChar char="Ø"/>
            </a:pPr>
            <a:r>
              <a:rPr lang="en-US" dirty="0"/>
              <a:t>Git keeps "snapshots" of the entire</a:t>
            </a:r>
          </a:p>
          <a:p>
            <a:pPr algn="l"/>
            <a:r>
              <a:rPr lang="en-US" dirty="0"/>
              <a:t>     state of the project. </a:t>
            </a:r>
          </a:p>
          <a:p>
            <a:pPr marL="800100" lvl="1" indent="-342900" algn="l">
              <a:buFont typeface="Arial" panose="020B0604020202020204" pitchFamily="34" charset="0"/>
              <a:buChar char="•"/>
            </a:pPr>
            <a:r>
              <a:rPr lang="en-US" dirty="0"/>
              <a:t>Each check in version of the overall </a:t>
            </a:r>
          </a:p>
          <a:p>
            <a:pPr lvl="1" algn="l"/>
            <a:r>
              <a:rPr lang="en-US" dirty="0"/>
              <a:t>      code has a copy of each file in it.</a:t>
            </a:r>
          </a:p>
          <a:p>
            <a:pPr marL="800100" lvl="1" indent="-342900" algn="l">
              <a:buFont typeface="Arial" panose="020B0604020202020204" pitchFamily="34" charset="0"/>
              <a:buChar char="•"/>
            </a:pPr>
            <a:r>
              <a:rPr lang="en-US" dirty="0"/>
              <a:t>Some files change on a given </a:t>
            </a:r>
          </a:p>
          <a:p>
            <a:pPr lvl="1" algn="l"/>
            <a:r>
              <a:rPr lang="en-US" dirty="0"/>
              <a:t>      check in, some do not. </a:t>
            </a:r>
          </a:p>
          <a:p>
            <a:pPr marL="800100" lvl="1" indent="-342900" algn="l">
              <a:buFont typeface="Arial" panose="020B0604020202020204" pitchFamily="34" charset="0"/>
              <a:buChar char="•"/>
            </a:pPr>
            <a:r>
              <a:rPr lang="en-US" dirty="0"/>
              <a:t>More redundancy, but faster.</a:t>
            </a:r>
            <a:endParaRPr lang="en-IN" dirty="0"/>
          </a:p>
        </p:txBody>
      </p:sp>
      <p:pic>
        <p:nvPicPr>
          <p:cNvPr id="5" name="Picture 4">
            <a:extLst>
              <a:ext uri="{FF2B5EF4-FFF2-40B4-BE49-F238E27FC236}">
                <a16:creationId xmlns:a16="http://schemas.microsoft.com/office/drawing/2014/main" xmlns="" id="{D490953A-8C29-BB19-E0A2-8554A2CE715B}"/>
              </a:ext>
            </a:extLst>
          </p:cNvPr>
          <p:cNvPicPr>
            <a:picLocks noChangeAspect="1"/>
          </p:cNvPicPr>
          <p:nvPr/>
        </p:nvPicPr>
        <p:blipFill>
          <a:blip r:embed="rId2"/>
          <a:stretch>
            <a:fillRect/>
          </a:stretch>
        </p:blipFill>
        <p:spPr>
          <a:xfrm>
            <a:off x="6310032" y="1281952"/>
            <a:ext cx="4725521" cy="5235389"/>
          </a:xfrm>
          <a:prstGeom prst="rect">
            <a:avLst/>
          </a:prstGeom>
        </p:spPr>
      </p:pic>
      <p:pic>
        <p:nvPicPr>
          <p:cNvPr id="6" name="Picture 5" descr="Logo&#10;&#10;Description automatically generated">
            <a:extLst>
              <a:ext uri="{FF2B5EF4-FFF2-40B4-BE49-F238E27FC236}">
                <a16:creationId xmlns:a16="http://schemas.microsoft.com/office/drawing/2014/main" xmlns="" id="{BEF0CB92-E97E-3213-F0F4-6BF11C219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2329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410183F-C578-61B3-CC29-FADF5C3AE376}"/>
              </a:ext>
            </a:extLst>
          </p:cNvPr>
          <p:cNvSpPr>
            <a:spLocks noGrp="1"/>
          </p:cNvSpPr>
          <p:nvPr>
            <p:ph type="subTitle" idx="1"/>
          </p:nvPr>
        </p:nvSpPr>
        <p:spPr>
          <a:xfrm>
            <a:off x="779929" y="690282"/>
            <a:ext cx="10416989" cy="5809130"/>
          </a:xfrm>
        </p:spPr>
        <p:txBody>
          <a:bodyPr/>
          <a:lstStyle/>
          <a:p>
            <a:pPr algn="l"/>
            <a:r>
              <a:rPr lang="en-IN" sz="3600" b="1" dirty="0"/>
              <a:t>Local git areas</a:t>
            </a:r>
          </a:p>
          <a:p>
            <a:pPr marL="342900" indent="-342900" algn="l">
              <a:buFont typeface="Wingdings" panose="05000000000000000000" pitchFamily="2" charset="2"/>
              <a:buChar char="Ø"/>
            </a:pPr>
            <a:r>
              <a:rPr lang="en-US" dirty="0"/>
              <a:t>In your local copy on git, files can be: </a:t>
            </a:r>
          </a:p>
          <a:p>
            <a:pPr marL="800100" lvl="1" indent="-342900" algn="l">
              <a:buFont typeface="Arial" panose="020B0604020202020204" pitchFamily="34" charset="0"/>
              <a:buChar char="•"/>
            </a:pPr>
            <a:r>
              <a:rPr lang="en-US" dirty="0"/>
              <a:t> In your local repo </a:t>
            </a:r>
          </a:p>
          <a:p>
            <a:pPr marL="1257300" lvl="2" indent="-342900" algn="l">
              <a:buFont typeface="Courier New" panose="02070309020205020404" pitchFamily="49" charset="0"/>
              <a:buChar char="o"/>
            </a:pPr>
            <a:r>
              <a:rPr lang="en-US" dirty="0"/>
              <a:t> (committed) </a:t>
            </a:r>
          </a:p>
          <a:p>
            <a:pPr marL="800100" lvl="1" indent="-342900" algn="l">
              <a:buFont typeface="Arial" panose="020B0604020202020204" pitchFamily="34" charset="0"/>
              <a:buChar char="•"/>
            </a:pPr>
            <a:r>
              <a:rPr lang="en-US" dirty="0"/>
              <a:t>Checked out and modified,</a:t>
            </a:r>
          </a:p>
          <a:p>
            <a:pPr lvl="1" algn="l"/>
            <a:r>
              <a:rPr lang="en-US" dirty="0"/>
              <a:t>      but not yet committed </a:t>
            </a:r>
          </a:p>
          <a:p>
            <a:pPr marL="1257300" lvl="2" indent="-342900" algn="l">
              <a:buFont typeface="Courier New" panose="02070309020205020404" pitchFamily="49" charset="0"/>
              <a:buChar char="o"/>
            </a:pPr>
            <a:r>
              <a:rPr lang="en-US" dirty="0"/>
              <a:t>(working copy) </a:t>
            </a:r>
          </a:p>
          <a:p>
            <a:pPr marL="800100" lvl="1" indent="-342900" algn="l">
              <a:buFont typeface="Arial" panose="020B0604020202020204" pitchFamily="34" charset="0"/>
              <a:buChar char="•"/>
            </a:pPr>
            <a:r>
              <a:rPr lang="en-US" dirty="0"/>
              <a:t>Or, in-between, in a "</a:t>
            </a:r>
            <a:r>
              <a:rPr lang="en-US" b="1" dirty="0"/>
              <a:t>staging</a:t>
            </a:r>
            <a:r>
              <a:rPr lang="en-US" dirty="0"/>
              <a:t>" area </a:t>
            </a:r>
          </a:p>
          <a:p>
            <a:pPr marL="1257300" lvl="2" indent="-342900" algn="l">
              <a:buFont typeface="Courier New" panose="02070309020205020404" pitchFamily="49" charset="0"/>
              <a:buChar char="o"/>
            </a:pPr>
            <a:r>
              <a:rPr lang="en-US" dirty="0"/>
              <a:t>Staged files are ready to be committed. </a:t>
            </a:r>
          </a:p>
          <a:p>
            <a:pPr marL="1257300" lvl="2" indent="-342900" algn="l">
              <a:buFont typeface="Courier New" panose="02070309020205020404" pitchFamily="49" charset="0"/>
              <a:buChar char="o"/>
            </a:pPr>
            <a:r>
              <a:rPr lang="en-US" dirty="0"/>
              <a:t>A commit saves a snapshot of all staged state.</a:t>
            </a:r>
            <a:endParaRPr lang="en-IN" dirty="0"/>
          </a:p>
        </p:txBody>
      </p:sp>
      <p:pic>
        <p:nvPicPr>
          <p:cNvPr id="5" name="Picture 4">
            <a:extLst>
              <a:ext uri="{FF2B5EF4-FFF2-40B4-BE49-F238E27FC236}">
                <a16:creationId xmlns:a16="http://schemas.microsoft.com/office/drawing/2014/main" xmlns="" id="{0DBD7AF2-4E1E-192C-7E05-6A9674E63CE9}"/>
              </a:ext>
            </a:extLst>
          </p:cNvPr>
          <p:cNvPicPr>
            <a:picLocks noChangeAspect="1"/>
          </p:cNvPicPr>
          <p:nvPr/>
        </p:nvPicPr>
        <p:blipFill>
          <a:blip r:embed="rId2"/>
          <a:stretch>
            <a:fillRect/>
          </a:stretch>
        </p:blipFill>
        <p:spPr>
          <a:xfrm>
            <a:off x="6391837" y="1362635"/>
            <a:ext cx="4948517" cy="4805083"/>
          </a:xfrm>
          <a:prstGeom prst="rect">
            <a:avLst/>
          </a:prstGeom>
        </p:spPr>
      </p:pic>
      <p:pic>
        <p:nvPicPr>
          <p:cNvPr id="6" name="Picture 5" descr="Logo&#10;&#10;Description automatically generated">
            <a:extLst>
              <a:ext uri="{FF2B5EF4-FFF2-40B4-BE49-F238E27FC236}">
                <a16:creationId xmlns:a16="http://schemas.microsoft.com/office/drawing/2014/main" xmlns="" id="{75B199E0-1289-F47C-0BEC-699547CF84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1049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D9EDAA5-FEF2-7E93-1A18-A17B2C06867A}"/>
              </a:ext>
            </a:extLst>
          </p:cNvPr>
          <p:cNvSpPr>
            <a:spLocks noGrp="1"/>
          </p:cNvSpPr>
          <p:nvPr>
            <p:ph type="subTitle" idx="1"/>
          </p:nvPr>
        </p:nvSpPr>
        <p:spPr>
          <a:xfrm>
            <a:off x="869576" y="636494"/>
            <a:ext cx="10183906" cy="5737412"/>
          </a:xfrm>
        </p:spPr>
        <p:txBody>
          <a:bodyPr/>
          <a:lstStyle/>
          <a:p>
            <a:pPr algn="l"/>
            <a:r>
              <a:rPr lang="en-IN" sz="3600" b="1" dirty="0"/>
              <a:t>Basic Git workflow</a:t>
            </a:r>
          </a:p>
          <a:p>
            <a:pPr marL="342900" indent="-342900" algn="l">
              <a:buFont typeface="Wingdings" panose="05000000000000000000" pitchFamily="2" charset="2"/>
              <a:buChar char="Ø"/>
            </a:pPr>
            <a:r>
              <a:rPr lang="en-US" b="1" dirty="0"/>
              <a:t>Modify</a:t>
            </a:r>
            <a:r>
              <a:rPr lang="en-US" dirty="0"/>
              <a:t> files in your working directory. </a:t>
            </a:r>
          </a:p>
          <a:p>
            <a:pPr marL="342900" indent="-342900" algn="l">
              <a:buFont typeface="Wingdings" panose="05000000000000000000" pitchFamily="2" charset="2"/>
              <a:buChar char="Ø"/>
            </a:pPr>
            <a:r>
              <a:rPr lang="en-US" b="1" dirty="0"/>
              <a:t>Stage</a:t>
            </a:r>
            <a:r>
              <a:rPr lang="en-US" dirty="0"/>
              <a:t> files, adding snapshots of them to your staging area. </a:t>
            </a:r>
          </a:p>
          <a:p>
            <a:pPr marL="342900" indent="-342900" algn="l">
              <a:buFont typeface="Wingdings" panose="05000000000000000000" pitchFamily="2" charset="2"/>
              <a:buChar char="Ø"/>
            </a:pPr>
            <a:r>
              <a:rPr lang="en-US" b="1" dirty="0"/>
              <a:t>Commit</a:t>
            </a:r>
            <a:r>
              <a:rPr lang="en-US" dirty="0"/>
              <a:t>, which takes the files in the staging area and stores that snapshot permanently to your Git directory.</a:t>
            </a:r>
            <a:endParaRPr lang="en-IN" dirty="0"/>
          </a:p>
        </p:txBody>
      </p:sp>
      <p:pic>
        <p:nvPicPr>
          <p:cNvPr id="5" name="Picture 4">
            <a:extLst>
              <a:ext uri="{FF2B5EF4-FFF2-40B4-BE49-F238E27FC236}">
                <a16:creationId xmlns:a16="http://schemas.microsoft.com/office/drawing/2014/main" xmlns="" id="{87242F98-CBC5-223A-12EF-2D2AA329DBFF}"/>
              </a:ext>
            </a:extLst>
          </p:cNvPr>
          <p:cNvPicPr>
            <a:picLocks noChangeAspect="1"/>
          </p:cNvPicPr>
          <p:nvPr/>
        </p:nvPicPr>
        <p:blipFill>
          <a:blip r:embed="rId2"/>
          <a:stretch>
            <a:fillRect/>
          </a:stretch>
        </p:blipFill>
        <p:spPr>
          <a:xfrm>
            <a:off x="2357717" y="2850776"/>
            <a:ext cx="7207623" cy="3756212"/>
          </a:xfrm>
          <a:prstGeom prst="rect">
            <a:avLst/>
          </a:prstGeom>
        </p:spPr>
      </p:pic>
      <p:pic>
        <p:nvPicPr>
          <p:cNvPr id="6" name="Picture 5" descr="Logo&#10;&#10;Description automatically generated">
            <a:extLst>
              <a:ext uri="{FF2B5EF4-FFF2-40B4-BE49-F238E27FC236}">
                <a16:creationId xmlns:a16="http://schemas.microsoft.com/office/drawing/2014/main" xmlns="" id="{EA3A9AE7-C4CA-AF8F-5FE3-F295DD2F93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2639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8D6BB28-B91B-6BBD-5642-51E0D6F17D4C}"/>
              </a:ext>
            </a:extLst>
          </p:cNvPr>
          <p:cNvSpPr>
            <a:spLocks noGrp="1"/>
          </p:cNvSpPr>
          <p:nvPr>
            <p:ph type="subTitle" idx="1"/>
          </p:nvPr>
        </p:nvSpPr>
        <p:spPr>
          <a:xfrm>
            <a:off x="833718" y="537882"/>
            <a:ext cx="9834282" cy="5809130"/>
          </a:xfrm>
        </p:spPr>
        <p:txBody>
          <a:bodyPr>
            <a:normAutofit/>
          </a:bodyPr>
          <a:lstStyle/>
          <a:p>
            <a:pPr algn="l"/>
            <a:r>
              <a:rPr lang="en-IN" sz="3600" b="1" dirty="0"/>
              <a:t>Git commit checksums</a:t>
            </a:r>
          </a:p>
          <a:p>
            <a:pPr marL="342900" indent="-342900" algn="l">
              <a:buFont typeface="Wingdings" panose="05000000000000000000" pitchFamily="2" charset="2"/>
              <a:buChar char="Ø"/>
            </a:pPr>
            <a:r>
              <a:rPr lang="en-US" dirty="0"/>
              <a:t>In Subversion each modification to the central repo increments the version # of the overall repo.</a:t>
            </a:r>
          </a:p>
          <a:p>
            <a:pPr marL="800100" lvl="1" indent="-342900" algn="l">
              <a:buFont typeface="Arial" panose="020B0604020202020204" pitchFamily="34" charset="0"/>
              <a:buChar char="•"/>
            </a:pPr>
            <a:r>
              <a:rPr lang="en-US" dirty="0"/>
              <a:t> In Git, each user has their own copy of the repo, and commits changes to their local copy of the repo before pushing to the central server. </a:t>
            </a:r>
          </a:p>
          <a:p>
            <a:pPr marL="800100" lvl="1" indent="-342900" algn="l">
              <a:buFont typeface="Arial" panose="020B0604020202020204" pitchFamily="34" charset="0"/>
              <a:buChar char="•"/>
            </a:pPr>
            <a:r>
              <a:rPr lang="en-US" dirty="0"/>
              <a:t>So Git generates a unique SHA-1 hash (40 character string of hex digits) for every commit. </a:t>
            </a:r>
          </a:p>
          <a:p>
            <a:pPr marL="800100" lvl="1" indent="-342900" algn="l">
              <a:buFont typeface="Arial" panose="020B0604020202020204" pitchFamily="34" charset="0"/>
              <a:buChar char="•"/>
            </a:pPr>
            <a:r>
              <a:rPr lang="en-US" dirty="0"/>
              <a:t>Refers to commits by this ID rather than a version number. </a:t>
            </a:r>
          </a:p>
          <a:p>
            <a:pPr marL="800100" lvl="1" indent="-342900" algn="l">
              <a:buFont typeface="Arial" panose="020B0604020202020204" pitchFamily="34" charset="0"/>
              <a:buChar char="•"/>
            </a:pPr>
            <a:r>
              <a:rPr lang="en-US" dirty="0"/>
              <a:t>Often we only see the first 7 characters: </a:t>
            </a:r>
          </a:p>
          <a:p>
            <a:pPr marL="1257300" lvl="2" indent="-342900" algn="l">
              <a:buFont typeface="Courier New" panose="02070309020205020404" pitchFamily="49" charset="0"/>
              <a:buChar char="o"/>
            </a:pPr>
            <a:r>
              <a:rPr lang="en-US" dirty="0"/>
              <a:t>1677b2d Edited first line of readme </a:t>
            </a:r>
          </a:p>
          <a:p>
            <a:pPr marL="1257300" lvl="2" indent="-342900" algn="l">
              <a:buFont typeface="Courier New" panose="02070309020205020404" pitchFamily="49" charset="0"/>
              <a:buChar char="o"/>
            </a:pPr>
            <a:r>
              <a:rPr lang="en-US" dirty="0"/>
              <a:t>258efa7 Added line to readme </a:t>
            </a:r>
          </a:p>
          <a:p>
            <a:pPr marL="1257300" lvl="2" indent="-342900" algn="l">
              <a:buFont typeface="Courier New" panose="02070309020205020404" pitchFamily="49" charset="0"/>
              <a:buChar char="o"/>
            </a:pPr>
            <a:r>
              <a:rPr lang="en-US" dirty="0"/>
              <a:t>0e52da7 Initial commit </a:t>
            </a:r>
            <a:endParaRPr lang="en-IN" b="1" dirty="0"/>
          </a:p>
        </p:txBody>
      </p:sp>
      <p:pic>
        <p:nvPicPr>
          <p:cNvPr id="4" name="Picture 3" descr="Logo&#10;&#10;Description automatically generated">
            <a:extLst>
              <a:ext uri="{FF2B5EF4-FFF2-40B4-BE49-F238E27FC236}">
                <a16:creationId xmlns:a16="http://schemas.microsoft.com/office/drawing/2014/main" xmlns="" id="{58292012-83DB-2FBC-93A2-658C3B808E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4625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48C0A89-12CB-A598-FE21-57DC48D69B78}"/>
              </a:ext>
            </a:extLst>
          </p:cNvPr>
          <p:cNvSpPr>
            <a:spLocks noGrp="1"/>
          </p:cNvSpPr>
          <p:nvPr>
            <p:ph type="subTitle" idx="1"/>
          </p:nvPr>
        </p:nvSpPr>
        <p:spPr>
          <a:xfrm>
            <a:off x="770965" y="708213"/>
            <a:ext cx="10363200" cy="5701552"/>
          </a:xfrm>
        </p:spPr>
        <p:txBody>
          <a:bodyPr>
            <a:normAutofit/>
          </a:bodyPr>
          <a:lstStyle/>
          <a:p>
            <a:pPr algn="l"/>
            <a:r>
              <a:rPr lang="en-IN" sz="3600" b="1" dirty="0"/>
              <a:t>Initial Git configuration</a:t>
            </a:r>
          </a:p>
          <a:p>
            <a:pPr marL="457200" indent="-457200" algn="l">
              <a:buFont typeface="Wingdings" panose="05000000000000000000" pitchFamily="2" charset="2"/>
              <a:buChar char="Ø"/>
            </a:pPr>
            <a:r>
              <a:rPr lang="en-US" sz="2800" dirty="0"/>
              <a:t>Set the name and email for Git to use when you commit: </a:t>
            </a:r>
          </a:p>
          <a:p>
            <a:pPr marL="800100" lvl="1" indent="-342900" algn="l">
              <a:buFont typeface="Arial" panose="020B0604020202020204" pitchFamily="34" charset="0"/>
              <a:buChar char="•"/>
            </a:pPr>
            <a:r>
              <a:rPr lang="en-US" sz="2400" dirty="0"/>
              <a:t>git config --global user.name "Bugs Bunny" </a:t>
            </a:r>
          </a:p>
          <a:p>
            <a:pPr marL="800100" lvl="1" indent="-342900" algn="l">
              <a:buFont typeface="Arial" panose="020B0604020202020204" pitchFamily="34" charset="0"/>
              <a:buChar char="•"/>
            </a:pPr>
            <a:r>
              <a:rPr lang="en-US" sz="2400" dirty="0"/>
              <a:t>git config --global </a:t>
            </a:r>
            <a:r>
              <a:rPr lang="en-US" sz="2400" dirty="0" err="1"/>
              <a:t>user.email</a:t>
            </a:r>
            <a:r>
              <a:rPr lang="en-US" sz="2400" dirty="0"/>
              <a:t> bugs@gmail.com </a:t>
            </a:r>
          </a:p>
          <a:p>
            <a:pPr marL="800100" lvl="1" indent="-342900" algn="l">
              <a:buFont typeface="Arial" panose="020B0604020202020204" pitchFamily="34" charset="0"/>
              <a:buChar char="•"/>
            </a:pPr>
            <a:r>
              <a:rPr lang="en-US" sz="2400" dirty="0"/>
              <a:t>You can call git config –list to verify these are set. </a:t>
            </a:r>
          </a:p>
          <a:p>
            <a:pPr marL="457200" indent="-457200" algn="l">
              <a:buFont typeface="Wingdings" panose="05000000000000000000" pitchFamily="2" charset="2"/>
              <a:buChar char="Ø"/>
            </a:pPr>
            <a:r>
              <a:rPr lang="en-US" sz="2800" dirty="0"/>
              <a:t>Set the editor that is used for writing commit messages: </a:t>
            </a:r>
          </a:p>
          <a:p>
            <a:pPr marL="914400" lvl="1" indent="-457200" algn="l">
              <a:buFont typeface="Arial" panose="020B0604020202020204" pitchFamily="34" charset="0"/>
              <a:buChar char="•"/>
            </a:pPr>
            <a:r>
              <a:rPr lang="en-US" sz="2400" dirty="0"/>
              <a:t>git config --global </a:t>
            </a:r>
            <a:r>
              <a:rPr lang="en-US" sz="2400" dirty="0" err="1"/>
              <a:t>core.editor</a:t>
            </a:r>
            <a:r>
              <a:rPr lang="en-US" sz="2400" dirty="0"/>
              <a:t> nano </a:t>
            </a:r>
          </a:p>
          <a:p>
            <a:pPr marL="1371600" lvl="2" indent="-457200" algn="l">
              <a:buFont typeface="Courier New" panose="02070309020205020404" pitchFamily="49" charset="0"/>
              <a:buChar char="o"/>
            </a:pPr>
            <a:r>
              <a:rPr lang="en-US" sz="2200" dirty="0"/>
              <a:t> (it is vim by default)</a:t>
            </a:r>
            <a:endParaRPr lang="en-IN" sz="3000" b="1" dirty="0"/>
          </a:p>
        </p:txBody>
      </p:sp>
      <p:pic>
        <p:nvPicPr>
          <p:cNvPr id="4" name="Picture 3" descr="Logo&#10;&#10;Description automatically generated">
            <a:extLst>
              <a:ext uri="{FF2B5EF4-FFF2-40B4-BE49-F238E27FC236}">
                <a16:creationId xmlns:a16="http://schemas.microsoft.com/office/drawing/2014/main" xmlns="" id="{0FCDB724-5371-8638-2DAA-BBFDD2F6D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3352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ED90FFA-ACF6-5AA8-CB47-125A1259C555}"/>
              </a:ext>
            </a:extLst>
          </p:cNvPr>
          <p:cNvSpPr>
            <a:spLocks noGrp="1"/>
          </p:cNvSpPr>
          <p:nvPr>
            <p:ph type="subTitle" idx="1"/>
          </p:nvPr>
        </p:nvSpPr>
        <p:spPr>
          <a:xfrm>
            <a:off x="744071" y="573741"/>
            <a:ext cx="10596282" cy="5773271"/>
          </a:xfrm>
        </p:spPr>
        <p:txBody>
          <a:bodyPr>
            <a:normAutofit/>
          </a:bodyPr>
          <a:lstStyle/>
          <a:p>
            <a:pPr algn="l"/>
            <a:r>
              <a:rPr lang="en-IN" sz="3600" b="1" dirty="0"/>
              <a:t>Git commands </a:t>
            </a:r>
          </a:p>
        </p:txBody>
      </p:sp>
      <p:pic>
        <p:nvPicPr>
          <p:cNvPr id="5" name="Picture 4">
            <a:extLst>
              <a:ext uri="{FF2B5EF4-FFF2-40B4-BE49-F238E27FC236}">
                <a16:creationId xmlns:a16="http://schemas.microsoft.com/office/drawing/2014/main" xmlns="" id="{ACE0B82F-2BFF-8E17-CC25-923BFF3CD667}"/>
              </a:ext>
            </a:extLst>
          </p:cNvPr>
          <p:cNvPicPr>
            <a:picLocks noChangeAspect="1"/>
          </p:cNvPicPr>
          <p:nvPr/>
        </p:nvPicPr>
        <p:blipFill>
          <a:blip r:embed="rId2"/>
          <a:stretch>
            <a:fillRect/>
          </a:stretch>
        </p:blipFill>
        <p:spPr>
          <a:xfrm>
            <a:off x="924205" y="1281953"/>
            <a:ext cx="10102383" cy="5002306"/>
          </a:xfrm>
          <a:prstGeom prst="rect">
            <a:avLst/>
          </a:prstGeom>
        </p:spPr>
      </p:pic>
      <p:pic>
        <p:nvPicPr>
          <p:cNvPr id="6" name="Picture 5" descr="Logo&#10;&#10;Description automatically generated">
            <a:extLst>
              <a:ext uri="{FF2B5EF4-FFF2-40B4-BE49-F238E27FC236}">
                <a16:creationId xmlns:a16="http://schemas.microsoft.com/office/drawing/2014/main" xmlns="" id="{990E68D9-F4BF-5702-3F2A-1829BBB93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739497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25455</TotalTime>
  <Words>2948</Words>
  <Application>Microsoft Office PowerPoint</Application>
  <PresentationFormat>Widescreen</PresentationFormat>
  <Paragraphs>264</Paragraphs>
  <Slides>30</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30</vt:i4>
      </vt:variant>
    </vt:vector>
  </HeadingPairs>
  <TitlesOfParts>
    <vt:vector size="41" baseType="lpstr">
      <vt:lpstr>Arial</vt:lpstr>
      <vt:lpstr>Calibri</vt:lpstr>
      <vt:lpstr>Calibri Light</vt:lpstr>
      <vt:lpstr>Courier New</vt:lpstr>
      <vt:lpstr>Roboto</vt:lpstr>
      <vt:lpstr>Söhne</vt:lpstr>
      <vt:lpstr>Wingdings</vt:lpstr>
      <vt:lpstr>Custom Design</vt:lpstr>
      <vt:lpstr>Office Theme</vt:lpstr>
      <vt:lpstr>1_Custom Design</vt:lpstr>
      <vt:lpstr>2_Custom Design</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BitBucket</vt:lpstr>
      <vt:lpstr>PowerPoint Presentation</vt:lpstr>
      <vt:lpstr>PowerPoint Presentation</vt:lpstr>
      <vt:lpstr>PowerPoint Presentation</vt:lpstr>
      <vt:lpstr>PowerPoint Presentation</vt:lpstr>
      <vt:lpstr>PowerPoint Presentation</vt:lpstr>
      <vt:lpstr>Gradle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DELL</cp:lastModifiedBy>
  <cp:revision>211</cp:revision>
  <dcterms:created xsi:type="dcterms:W3CDTF">2021-09-21T08:34:11Z</dcterms:created>
  <dcterms:modified xsi:type="dcterms:W3CDTF">2023-03-03T06:44:58Z</dcterms:modified>
</cp:coreProperties>
</file>