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3878" r:id="rId2"/>
    <p:sldMasterId id="2147483883" r:id="rId3"/>
    <p:sldMasterId id="2147483885" r:id="rId4"/>
  </p:sldMasterIdLst>
  <p:notesMasterIdLst>
    <p:notesMasterId r:id="rId34"/>
  </p:notesMasterIdLst>
  <p:sldIdLst>
    <p:sldId id="1482" r:id="rId5"/>
    <p:sldId id="1483" r:id="rId6"/>
    <p:sldId id="1484" r:id="rId7"/>
    <p:sldId id="1485" r:id="rId8"/>
    <p:sldId id="1486" r:id="rId9"/>
    <p:sldId id="1487" r:id="rId10"/>
    <p:sldId id="1489" r:id="rId11"/>
    <p:sldId id="1490" r:id="rId12"/>
    <p:sldId id="1491" r:id="rId13"/>
    <p:sldId id="1492" r:id="rId14"/>
    <p:sldId id="1493" r:id="rId15"/>
    <p:sldId id="1494" r:id="rId16"/>
    <p:sldId id="1495" r:id="rId17"/>
    <p:sldId id="1496" r:id="rId18"/>
    <p:sldId id="1497" r:id="rId19"/>
    <p:sldId id="1498" r:id="rId20"/>
    <p:sldId id="1488" r:id="rId21"/>
    <p:sldId id="1499" r:id="rId22"/>
    <p:sldId id="1500" r:id="rId23"/>
    <p:sldId id="1501" r:id="rId24"/>
    <p:sldId id="1502" r:id="rId25"/>
    <p:sldId id="1503" r:id="rId26"/>
    <p:sldId id="1504" r:id="rId27"/>
    <p:sldId id="1505" r:id="rId28"/>
    <p:sldId id="1506" r:id="rId29"/>
    <p:sldId id="1507" r:id="rId30"/>
    <p:sldId id="1508" r:id="rId31"/>
    <p:sldId id="1509" r:id="rId32"/>
    <p:sldId id="15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A0E"/>
    <a:srgbClr val="537DE0"/>
    <a:srgbClr val="5E85E1"/>
    <a:srgbClr val="A7B9EF"/>
    <a:srgbClr val="819DE8"/>
    <a:srgbClr val="A7B9EE"/>
    <a:srgbClr val="2B549F"/>
    <a:srgbClr val="4F7ADF"/>
    <a:srgbClr val="A7BAEE"/>
    <a:srgbClr val="556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06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46FA-0421-4F7C-A92D-B4B7AEE8ABE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B5BEC-4703-437E-97BF-8F343EF8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BBC-6349-444D-A301-236DE2CF3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3941" y="1081420"/>
            <a:ext cx="9144000" cy="1020335"/>
          </a:xfrm>
          <a:prstGeom prst="rect">
            <a:avLst/>
          </a:prstGeom>
        </p:spPr>
        <p:txBody>
          <a:bodyPr anchor="t"/>
          <a:lstStyle>
            <a:lvl1pPr algn="l">
              <a:defRPr sz="6000" b="1"/>
            </a:lvl1pPr>
          </a:lstStyle>
          <a:p>
            <a:r>
              <a:rPr lang="en-US" dirty="0"/>
              <a:t>Main title goes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6E939-9F0A-47E6-9CD5-6DA0A3B15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83" y="2360092"/>
            <a:ext cx="9144000" cy="587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2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AD94-C961-4D11-9A0B-345A6402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5" y="92166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0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6A40-B03F-49CF-A48C-77957238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C247B-A178-4664-BF1D-771AA2E9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EE4A-AD7B-493D-ACEF-8139213E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330A-4FF5-4BE8-84C7-B6B670C3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8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33F-AE8B-41C2-8ABD-1BBD0A83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C1D1-4BD0-4EC9-99ED-53AA90C7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81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3222-1024-4287-B34A-8D9CFA921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49" y="327209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separator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33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3222-1024-4287-B34A-8D9CFA9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" y="265794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63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8407B9F-3EBF-4676-9D4A-DB3E02590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36087F9-89DD-4614-8CC2-87F4B93FE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60" y="301888"/>
            <a:ext cx="4773177" cy="7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9E1631-45C4-43B8-A26E-30C5BDC0D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52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DF0FC-D165-4A90-B38D-9DA7517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594D5-954E-40EC-A1AF-F7FAEB39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0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51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5D2BB16F-3BDA-48B6-853A-3C3488600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51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BB932DD9-5F92-4CE2-9E1D-3C2A12D45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2" t="11144" r="33391" b="13035"/>
          <a:stretch/>
        </p:blipFill>
        <p:spPr>
          <a:xfrm>
            <a:off x="818867" y="832517"/>
            <a:ext cx="3725840" cy="51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1A6A-BF0A-4C76-B7A5-2218BBDC0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23" y="752028"/>
            <a:ext cx="11340353" cy="441164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Why REST Webservices, Introduction to RMM, Introduction to Spring Boot performing POST, GET, DELETE, PUT, PATCH </a:t>
            </a:r>
            <a:endParaRPr lang="en-IN" sz="5400" b="1" dirty="0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6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353671"/>
            <a:ext cx="11098306" cy="4957481"/>
          </a:xfrm>
        </p:spPr>
        <p:txBody>
          <a:bodyPr/>
          <a:lstStyle/>
          <a:p>
            <a:pPr algn="l"/>
            <a:r>
              <a:rPr lang="en-US" b="1" i="0" dirty="0">
                <a:effectLst/>
              </a:rPr>
              <a:t>For example, a level higher is more RESTful compared to one that is at a lower level. Only when an API reaches level 4, we consider it as a RESTful API.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DAF51-6BA5-94DE-0FE6-0635656CA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292164"/>
            <a:ext cx="476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9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b="1" i="0" dirty="0">
                <a:effectLst/>
              </a:rPr>
              <a:t>Level 0: The Swamp of POX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Level 0 is also known as POX (Plain Old XML).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At level 0, HTTP is used only as a transport protocol that is used as a remote interaction.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It does not take the advantages of HTTP like different HTTP methods, and HTTP cache.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To get and post the data, we send a request to the same URI, and only the POST method may be used.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These APIs use only one URI and one HTTP method called POST.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In short, it exposes SOAP web services in the REST style.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</a:rPr>
              <a:t>For example,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here can be many customers for a particular company.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For all the different customers, we have only one endpoint. To do any of the operations like get, delete, update, we use the same POST method.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To get the data: http://localhost:8080/customer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To post the data: http://localhost:8080/customer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In the above two URIs, we have used the same URI and method to get and post the customers.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425363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>
            <a:normAutofit/>
          </a:bodyPr>
          <a:lstStyle/>
          <a:p>
            <a:pPr algn="l"/>
            <a:r>
              <a:rPr lang="en-US" sz="3000" b="1" i="0" dirty="0">
                <a:effectLst/>
              </a:rPr>
              <a:t>Level 1: Resources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When an API can distinguish between different resources, it might be at level 1.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It uses multiple URIs.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Where every URI is the entry point to a specific resource.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It exposes resources with proper URI. Level 1 tackles complexity by breaking down huge service endpoints into multiple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different endpoints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It also uses only one HTTP method POST for retrieving and creating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For example, if we want a list of specific products, we go through the URI http://localhost:8080/products.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If we want a specific product, we go through the URI http://localhost:8080/products/mobile.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5038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333333"/>
                </a:solidFill>
                <a:effectLst/>
              </a:rPr>
              <a:t>Remember the following points while building a URI: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 Use domain and subdomain to logically group or partition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 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to indicate a hierarchical relationship.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 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to indicate non-hierarchical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 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_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to improve the readability.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 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&amp;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to separate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 Avoid including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file extensions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44743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</a:rPr>
              <a:t>Level 2: HTTP Verbs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Level 2 indicates that an API must use the protocol properties to deal with scalability and failures.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At level 2, correct </a:t>
            </a:r>
            <a:r>
              <a:rPr lang="en-US" b="1" i="0" dirty="0">
                <a:effectLst/>
              </a:rPr>
              <a:t>HTTP verbs</a:t>
            </a:r>
            <a:r>
              <a:rPr lang="en-US" b="0" i="0" dirty="0">
                <a:effectLst/>
              </a:rPr>
              <a:t> are used with each request.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suggests that in order to be truly RESTful, HTTP verbs must be used in API.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For each of those requests, the correct HTTP response code is provided.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We don't use a single POST method for all requests.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We use the </a:t>
            </a:r>
            <a:r>
              <a:rPr lang="en-US" b="1" i="0" dirty="0">
                <a:effectLst/>
              </a:rPr>
              <a:t>GET</a:t>
            </a:r>
            <a:r>
              <a:rPr lang="en-US" b="0" i="0" dirty="0">
                <a:effectLst/>
              </a:rPr>
              <a:t> method when we request a resource, and use the </a:t>
            </a:r>
            <a:r>
              <a:rPr lang="en-US" b="1" i="0" dirty="0">
                <a:effectLst/>
              </a:rPr>
              <a:t>DELETE</a:t>
            </a:r>
            <a:r>
              <a:rPr lang="en-US" b="0" i="0" dirty="0">
                <a:effectLst/>
              </a:rPr>
              <a:t> method when we want to delete a resource.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Also, use the response codes of the application protocol.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For example, to get the customers, we send a request with the URI http://localhost:8080/customers, and the server sends proper response </a:t>
            </a:r>
            <a:r>
              <a:rPr lang="en-US" b="1" i="0" dirty="0">
                <a:effectLst/>
              </a:rPr>
              <a:t>200 OK</a:t>
            </a:r>
            <a:r>
              <a:rPr lang="en-US" b="0" i="0" dirty="0">
                <a:effectLst/>
              </a:rPr>
              <a:t>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202317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/>
          <a:lstStyle/>
          <a:p>
            <a:pPr algn="just"/>
            <a:r>
              <a:rPr lang="en-US" sz="2800" b="1" i="0" dirty="0">
                <a:effectLst/>
              </a:rPr>
              <a:t>Level 3: Hypermedia Controls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Level 3 is the highest level.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is the combination of level 2 and HATEOAS.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also provides support for HATEOAS. It is helpful in self-documentation.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For example,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if we send a GET request for customers, we will get a response for customers in JSON format with self-documenting Hypermedia.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571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613647"/>
            <a:ext cx="10165977" cy="4697505"/>
          </a:xfrm>
        </p:spPr>
        <p:txBody>
          <a:bodyPr/>
          <a:lstStyle/>
          <a:p>
            <a:r>
              <a:rPr lang="en-US" b="1" i="0" dirty="0">
                <a:effectLst/>
              </a:rPr>
              <a:t>The following figure shows the overview of the model:</a:t>
            </a:r>
            <a:endParaRPr lang="en-IN" b="1" dirty="0"/>
          </a:p>
          <a:p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C8CD5-8FEF-79AB-8E48-ECC4CE782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23" y="2762250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403413"/>
            <a:ext cx="11098306" cy="5907740"/>
          </a:xfrm>
        </p:spPr>
        <p:txBody>
          <a:bodyPr>
            <a:normAutofit/>
          </a:bodyPr>
          <a:lstStyle/>
          <a:p>
            <a:pPr algn="just"/>
            <a:r>
              <a:rPr lang="en-US" sz="3200" b="1" i="0" dirty="0">
                <a:effectLst/>
              </a:rPr>
              <a:t>What is Spring Boot?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dirty="0">
                <a:effectLst/>
              </a:rPr>
              <a:t>Spring Boot is a project that is built on the top of the Spring Framework.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dirty="0">
                <a:effectLst/>
              </a:rPr>
              <a:t>It provides an easier and faster way to set up, configure, and run both simple and web-based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b="0" dirty="0">
                <a:effectLst/>
              </a:rPr>
              <a:t>It is a Spring module that provides the </a:t>
            </a:r>
            <a:r>
              <a:rPr lang="en-US" sz="2300" b="1" dirty="0">
                <a:effectLst/>
              </a:rPr>
              <a:t>RAD (Rapid Application Development)</a:t>
            </a:r>
            <a:r>
              <a:rPr lang="en-US" sz="2300" b="0" dirty="0">
                <a:effectLst/>
              </a:rPr>
              <a:t> feature to the Spring Framework.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b="0" dirty="0">
                <a:effectLst/>
              </a:rPr>
              <a:t>It is used to create a stand-alone Spring-based application that you can just run because it needs minimal Spring configuration.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In short, Spring Boot is the combination of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Spring Framework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Embedded Servers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355A8-1D75-BA36-D5A4-50184D5EC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7" y="3591765"/>
            <a:ext cx="7620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582207"/>
            <a:ext cx="11098306" cy="61702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Introduction to Spring Boot perfuming POST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effectLst/>
              </a:rPr>
              <a:t>What is Spring Boot POST?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Spring Boot POST is a feature of the Spring Boot framework for implementing HTTP POST requests in web applications.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The HTTP POST method is used to submit data to a web server for processing, typically to create a new resource on the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Spring Boot makes it easy to handle HTTP POST requests by providing annotations such as </a:t>
            </a:r>
            <a:r>
              <a:rPr lang="en-US" sz="2200" b="1" dirty="0"/>
              <a:t>@PostMapping </a:t>
            </a:r>
            <a:r>
              <a:rPr lang="en-US" sz="2200" dirty="0"/>
              <a:t>and </a:t>
            </a:r>
            <a:r>
              <a:rPr lang="en-US" sz="2200" b="1" dirty="0"/>
              <a:t>@RequestBody.</a:t>
            </a:r>
            <a:r>
              <a:rPr lang="en-US" sz="22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These annotations allow you to quickly create a RESTful web service that can handle POST requests from clients.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To implement a POST request in Spring Boot, you would typically define a controller class that is annotated with </a:t>
            </a:r>
            <a:r>
              <a:rPr lang="en-US" sz="2200" b="1" dirty="0"/>
              <a:t>@RestController.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Inside the controller class, you would define a method that is annotated with </a:t>
            </a:r>
            <a:r>
              <a:rPr lang="en-US" sz="2200" b="1" dirty="0"/>
              <a:t>@PostMapping </a:t>
            </a:r>
            <a:r>
              <a:rPr lang="en-US" sz="2200" dirty="0"/>
              <a:t>to handle the incoming POST request.</a:t>
            </a:r>
            <a:endParaRPr lang="en-IN" sz="22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148490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582207"/>
            <a:ext cx="9323294" cy="57289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i="0" dirty="0">
                <a:effectLst/>
              </a:rPr>
              <a:t>For example, here's a simple Spring Boot controller that handles a POST request to create a new user resource: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@RestController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public class </a:t>
            </a:r>
            <a:r>
              <a:rPr lang="en-IN" dirty="0" err="1"/>
              <a:t>UserController</a:t>
            </a:r>
            <a:r>
              <a:rPr lang="en-IN" dirty="0"/>
              <a:t> {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 @PostMapping("/users")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 public </a:t>
            </a:r>
            <a:r>
              <a:rPr lang="en-IN" dirty="0" err="1"/>
              <a:t>ResponseEntity</a:t>
            </a:r>
            <a:r>
              <a:rPr lang="en-IN" dirty="0"/>
              <a:t>&lt;User&gt; </a:t>
            </a:r>
            <a:r>
              <a:rPr lang="en-IN" dirty="0" err="1"/>
              <a:t>createUser</a:t>
            </a:r>
            <a:r>
              <a:rPr lang="en-IN" dirty="0"/>
              <a:t>(@RequestBody User user) {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     // Persist the user to the database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userRepository.save</a:t>
            </a:r>
            <a:r>
              <a:rPr lang="en-IN" dirty="0"/>
              <a:t>(user);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     // Return the saved user with a 201 CREATED status code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     return </a:t>
            </a:r>
            <a:r>
              <a:rPr lang="en-IN" dirty="0" err="1"/>
              <a:t>ResponseEntity.status</a:t>
            </a:r>
            <a:r>
              <a:rPr lang="en-IN" dirty="0"/>
              <a:t>(</a:t>
            </a:r>
            <a:r>
              <a:rPr lang="en-IN" dirty="0" err="1"/>
              <a:t>HttpStatus.CREATED</a:t>
            </a:r>
            <a:r>
              <a:rPr lang="en-IN" dirty="0"/>
              <a:t>).body(user);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}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66035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358589"/>
            <a:ext cx="11098306" cy="5952564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</a:rPr>
              <a:t>Introduction to RESTful Web Services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REST stands for </a:t>
            </a:r>
            <a:r>
              <a:rPr lang="en-US" sz="2300" b="1" i="0" dirty="0" err="1">
                <a:effectLst/>
              </a:rPr>
              <a:t>REpresentational</a:t>
            </a:r>
            <a:r>
              <a:rPr lang="en-US" sz="2300" b="1" i="0" dirty="0">
                <a:effectLst/>
              </a:rPr>
              <a:t> State Transfer</a:t>
            </a:r>
            <a:r>
              <a:rPr lang="en-US" sz="2300" b="0" i="0" dirty="0">
                <a:effectLst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It is developed by </a:t>
            </a:r>
            <a:r>
              <a:rPr lang="en-US" sz="2300" b="1" i="0" dirty="0">
                <a:effectLst/>
              </a:rPr>
              <a:t>Roy Thomas Fielding</a:t>
            </a:r>
            <a:r>
              <a:rPr lang="en-US" sz="2300" b="0" i="0" dirty="0">
                <a:effectLst/>
              </a:rPr>
              <a:t>, who also developed HTTP.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The main goal of RESTful web services is to make web services </a:t>
            </a:r>
            <a:r>
              <a:rPr lang="en-US" sz="2300" b="1" i="0" dirty="0">
                <a:effectLst/>
              </a:rPr>
              <a:t>more effective</a:t>
            </a:r>
            <a:r>
              <a:rPr lang="en-US" sz="2300" b="0" i="0" dirty="0">
                <a:effectLst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RESTful web services try to define services using the different concepts that are already present in HTTP.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REST is an </a:t>
            </a:r>
            <a:r>
              <a:rPr lang="en-US" sz="2300" b="1" i="0" dirty="0">
                <a:effectLst/>
              </a:rPr>
              <a:t>architectural approach</a:t>
            </a:r>
            <a:r>
              <a:rPr lang="en-US" sz="2300" b="0" i="0" dirty="0">
                <a:effectLst/>
              </a:rPr>
              <a:t>, not a protocol.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It does not define the standard message exchange format.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We can build REST services with both XML and JSON.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JSON is more popular format with REST.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The </a:t>
            </a:r>
            <a:r>
              <a:rPr lang="en-US" sz="2300" b="1" i="0" dirty="0">
                <a:effectLst/>
              </a:rPr>
              <a:t>key abstraction</a:t>
            </a:r>
            <a:r>
              <a:rPr lang="en-US" sz="2300" b="0" i="0" dirty="0">
                <a:effectLst/>
              </a:rPr>
              <a:t> is a resource in REST.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A resource can be anything.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It can be accessed through a </a:t>
            </a:r>
            <a:r>
              <a:rPr lang="en-US" sz="2300" b="1" i="0" dirty="0">
                <a:effectLst/>
              </a:rPr>
              <a:t>Uniform Resource Identifier (URI)</a:t>
            </a:r>
            <a:r>
              <a:rPr lang="en-US" sz="2300" b="0" i="0" dirty="0">
                <a:effectLst/>
              </a:rPr>
              <a:t>.</a:t>
            </a:r>
          </a:p>
          <a:p>
            <a:pPr algn="l"/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6817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407459"/>
            <a:ext cx="11098306" cy="490369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this example, the </a:t>
            </a:r>
            <a:r>
              <a:rPr lang="en-US" b="1" dirty="0"/>
              <a:t>@PostMapping </a:t>
            </a:r>
            <a:r>
              <a:rPr lang="en-US" dirty="0"/>
              <a:t>annotation specifies that the </a:t>
            </a:r>
            <a:r>
              <a:rPr lang="en-US" b="1" dirty="0" err="1"/>
              <a:t>createUser</a:t>
            </a:r>
            <a:r>
              <a:rPr lang="en-US" b="1" dirty="0"/>
              <a:t> </a:t>
            </a:r>
            <a:r>
              <a:rPr lang="en-US" dirty="0"/>
              <a:t>method should handle incoming POST requests to the </a:t>
            </a:r>
            <a:r>
              <a:rPr lang="en-US" b="1" dirty="0"/>
              <a:t>/users </a:t>
            </a:r>
            <a:r>
              <a:rPr lang="en-US" dirty="0"/>
              <a:t>endpoint.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@RequestBody </a:t>
            </a:r>
            <a:r>
              <a:rPr lang="en-US" dirty="0"/>
              <a:t>annotation indicates that the </a:t>
            </a:r>
            <a:r>
              <a:rPr lang="en-US" b="1" dirty="0"/>
              <a:t>User</a:t>
            </a:r>
            <a:r>
              <a:rPr lang="en-US" dirty="0"/>
              <a:t> object should be deserialized from the request body, and passed as an argument to the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Inside the method, the </a:t>
            </a:r>
            <a:r>
              <a:rPr lang="en-US" b="1" dirty="0" err="1"/>
              <a:t>userRepository</a:t>
            </a:r>
            <a:r>
              <a:rPr lang="en-US" dirty="0"/>
              <a:t> object is used to persist the new user to the database. Finally, the saved user is returned to the client with a 201 CREATED status code using the </a:t>
            </a:r>
            <a:r>
              <a:rPr lang="en-US" b="1" dirty="0" err="1"/>
              <a:t>ResponseEntity</a:t>
            </a:r>
            <a:r>
              <a:rPr lang="en-US" dirty="0"/>
              <a:t>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using Spring Boot's built-in support for HTTP POST requests, you can easily create a RESTful web service that can handle incoming data submissions and create new resources on the server.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6446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412376"/>
            <a:ext cx="11035553" cy="63400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effectLst/>
              </a:rPr>
              <a:t>What is GET?</a:t>
            </a:r>
            <a:endParaRPr lang="en-IN" sz="32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I</a:t>
            </a:r>
            <a:r>
              <a:rPr lang="en-US" b="0" i="0" dirty="0">
                <a:effectLst/>
              </a:rPr>
              <a:t>n Spring Boot, GET is an HTTP method used to retrieve data from a server.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is commonly used in RESTful web services to retrieve resources from the server, such as retrieving a user's profile or a list of products.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To handle GET requests in Spring Boot, you can create a method in a controller class and annotate it with @GetMapping. For example: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@RestController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public class </a:t>
            </a:r>
            <a:r>
              <a:rPr lang="en-US" sz="2100" dirty="0" err="1"/>
              <a:t>UserController</a:t>
            </a:r>
            <a:r>
              <a:rPr lang="en-US" sz="2100" dirty="0"/>
              <a:t> {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@GetMapping("/users")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public List&lt;User&gt; </a:t>
            </a:r>
            <a:r>
              <a:rPr lang="en-US" sz="2100" dirty="0" err="1"/>
              <a:t>getUsers</a:t>
            </a:r>
            <a:r>
              <a:rPr lang="en-US" sz="2100" dirty="0"/>
              <a:t>() {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    // code to retrieve a list of users from the server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@GetMapping("/users/{id}")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public User </a:t>
            </a:r>
            <a:r>
              <a:rPr lang="en-US" sz="2100" dirty="0" err="1"/>
              <a:t>getUserById</a:t>
            </a:r>
            <a:r>
              <a:rPr lang="en-US" sz="2100" dirty="0"/>
              <a:t>(@PathVariable Long id) {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    // code to retrieve a user by ID from the server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    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}</a:t>
            </a:r>
          </a:p>
          <a:p>
            <a:pPr algn="l"/>
            <a:endParaRPr lang="en-US" b="1" dirty="0"/>
          </a:p>
          <a:p>
            <a:pPr algn="l"/>
            <a:endParaRPr lang="en-IN" b="1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171380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362635"/>
            <a:ext cx="11098306" cy="49485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above example, @GetMapping("/users") creates an endpoint at the URL /users that accepts GET requests.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a GET request is made to this endpoint, the </a:t>
            </a:r>
            <a:r>
              <a:rPr lang="en-US" dirty="0" err="1"/>
              <a:t>getUsers</a:t>
            </a:r>
            <a:r>
              <a:rPr lang="en-US" dirty="0"/>
              <a:t>() method will be called and should return a list of User objects.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@GetMapping("/users/{id}") creates an endpoint at the URL /users/{id} that accepts GET requests with a variable id.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a GET request is made to this endpoint, the </a:t>
            </a:r>
            <a:r>
              <a:rPr lang="en-US" dirty="0" err="1"/>
              <a:t>getUserById</a:t>
            </a:r>
            <a:r>
              <a:rPr lang="en-US" dirty="0"/>
              <a:t>() method will be called and should return the User object with the given ID.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 Boot automatically maps the URL parameters to the corresponding method parameters.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getUserById</a:t>
            </a:r>
            <a:r>
              <a:rPr lang="en-US" dirty="0"/>
              <a:t>() method, @PathVariable Long id maps the id parameter in the URL to the id parameter in the method signature.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241967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44071"/>
            <a:ext cx="11098306" cy="579915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3200" b="1" i="0" dirty="0">
                <a:effectLst/>
              </a:rPr>
              <a:t>What is DELETE?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sz="2400" dirty="0"/>
              <a:t>n Spring Boot, DELETE is an HTTP method used to delete resources on the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 It is commonly used in RESTful web services to delete a specific resource, such as deleting a user's profile or a product from a catalog.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/>
              <a:t>To handle DELETE requests in Spring Boot, you can create a method in a controller class and annotate it with @DeleteMapping. For example:</a:t>
            </a:r>
            <a:endParaRPr lang="en-IN" sz="2400" b="1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@RestController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public class </a:t>
            </a:r>
            <a:r>
              <a:rPr lang="en-US" dirty="0" err="1"/>
              <a:t>UserController</a:t>
            </a:r>
            <a:r>
              <a:rPr lang="en-US" dirty="0"/>
              <a:t> {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   @DeleteMapping("/users/{id}")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   public void </a:t>
            </a:r>
            <a:r>
              <a:rPr lang="en-US" dirty="0" err="1"/>
              <a:t>deleteUserById</a:t>
            </a:r>
            <a:r>
              <a:rPr lang="en-US" dirty="0"/>
              <a:t>(@PathVariable Long id) {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       // code to delete a user by ID from the server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   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}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414397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326776"/>
            <a:ext cx="11098306" cy="498437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above example, @DeleteMapping("/users/{id}") creates an endpoint at the URL /users/{id} that accepts DELETE requests with a variable id.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a DELETE request is made to this endpoint, the </a:t>
            </a:r>
            <a:r>
              <a:rPr lang="en-US" dirty="0" err="1"/>
              <a:t>deleteUserById</a:t>
            </a:r>
            <a:r>
              <a:rPr lang="en-US" dirty="0"/>
              <a:t>() method will be called and should delete the user with the given ID from the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 Boot automatically maps the URL parameters to the corresponding method parameters.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deleteUserById</a:t>
            </a:r>
            <a:r>
              <a:rPr lang="en-US" dirty="0"/>
              <a:t>() method, @PathVariable Long id maps the id parameter in the URL to the id parameter in the method signature.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1847667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1" i="0" dirty="0">
                <a:effectLst/>
              </a:rPr>
              <a:t>What is PUT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Spring Boot, PUT is an HTTP method used to update an existing resource.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is part of the RESTful web services architecture, which uses HTTP methods to perform CRUD (Create, Read, Update, Delete) operations on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Spring Boot, you can use the @PutMapping annotation to handle PUT requests.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annotation is used to map HTTP PUT requests onto specific handler methods.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handler method can then update the resource with the data provided in the request payload.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12820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304800"/>
            <a:ext cx="11546541" cy="623842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</a:rPr>
              <a:t>Here is an example of using the @PutMapping annotation in Spring Boot: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@RestController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@RequestMapping("/employees")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public class </a:t>
            </a:r>
            <a:r>
              <a:rPr lang="en-US" i="0" dirty="0" err="1">
                <a:effectLst/>
              </a:rPr>
              <a:t>EmployeeController</a:t>
            </a:r>
            <a:r>
              <a:rPr lang="en-US" i="0" dirty="0">
                <a:effectLst/>
              </a:rPr>
              <a:t> {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@Autowired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private </a:t>
            </a:r>
            <a:r>
              <a:rPr lang="en-US" i="0" dirty="0" err="1">
                <a:effectLst/>
              </a:rPr>
              <a:t>EmployeeRepository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employeeRepository</a:t>
            </a:r>
            <a:r>
              <a:rPr lang="en-US" i="0" dirty="0">
                <a:effectLst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@PutMapping("/{id}")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public </a:t>
            </a:r>
            <a:r>
              <a:rPr lang="en-US" i="0" dirty="0" err="1">
                <a:effectLst/>
              </a:rPr>
              <a:t>ResponseEntity</a:t>
            </a:r>
            <a:r>
              <a:rPr lang="en-US" i="0" dirty="0">
                <a:effectLst/>
              </a:rPr>
              <a:t>&lt;Employee&gt; </a:t>
            </a:r>
            <a:r>
              <a:rPr lang="en-US" i="0" dirty="0" err="1">
                <a:effectLst/>
              </a:rPr>
              <a:t>updateEmployee</a:t>
            </a:r>
            <a:r>
              <a:rPr lang="en-US" i="0" dirty="0">
                <a:effectLst/>
              </a:rPr>
              <a:t>(@PathVariable Long id, @RequestBody Employee                           </a:t>
            </a:r>
            <a:r>
              <a:rPr lang="en-US" i="0" dirty="0" err="1">
                <a:effectLst/>
              </a:rPr>
              <a:t>employeeDetails</a:t>
            </a:r>
            <a:r>
              <a:rPr lang="en-US" i="0" dirty="0">
                <a:effectLst/>
              </a:rPr>
              <a:t>) {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    Employee </a:t>
            </a:r>
            <a:r>
              <a:rPr lang="en-US" i="0" dirty="0" err="1">
                <a:effectLst/>
              </a:rPr>
              <a:t>employee</a:t>
            </a:r>
            <a:r>
              <a:rPr lang="en-US" i="0" dirty="0">
                <a:effectLst/>
              </a:rPr>
              <a:t> = </a:t>
            </a:r>
            <a:r>
              <a:rPr lang="en-US" i="0" dirty="0" err="1">
                <a:effectLst/>
              </a:rPr>
              <a:t>employeeRepository.findById</a:t>
            </a:r>
            <a:r>
              <a:rPr lang="en-US" i="0" dirty="0">
                <a:effectLst/>
              </a:rPr>
              <a:t>(id)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            .</a:t>
            </a:r>
            <a:r>
              <a:rPr lang="en-US" i="0" dirty="0" err="1">
                <a:effectLst/>
              </a:rPr>
              <a:t>orElseThrow</a:t>
            </a:r>
            <a:r>
              <a:rPr lang="en-US" i="0" dirty="0">
                <a:effectLst/>
              </a:rPr>
              <a:t>(() -&gt; new </a:t>
            </a:r>
            <a:r>
              <a:rPr lang="en-US" i="0" dirty="0" err="1">
                <a:effectLst/>
              </a:rPr>
              <a:t>ResourceNotFoundException</a:t>
            </a:r>
            <a:r>
              <a:rPr lang="en-US" i="0" dirty="0">
                <a:effectLst/>
              </a:rPr>
              <a:t>("Employee not found for this id :: " + id));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    </a:t>
            </a:r>
            <a:r>
              <a:rPr lang="en-US" i="0" dirty="0" err="1">
                <a:effectLst/>
              </a:rPr>
              <a:t>employee.setName</a:t>
            </a:r>
            <a:r>
              <a:rPr lang="en-US" i="0" dirty="0">
                <a:effectLst/>
              </a:rPr>
              <a:t>(</a:t>
            </a:r>
            <a:r>
              <a:rPr lang="en-US" i="0" dirty="0" err="1">
                <a:effectLst/>
              </a:rPr>
              <a:t>employeeDetails.getName</a:t>
            </a:r>
            <a:r>
              <a:rPr lang="en-US" i="0" dirty="0">
                <a:effectLst/>
              </a:rPr>
              <a:t>());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    </a:t>
            </a:r>
            <a:r>
              <a:rPr lang="en-US" i="0" dirty="0" err="1">
                <a:effectLst/>
              </a:rPr>
              <a:t>employee.setEmail</a:t>
            </a:r>
            <a:r>
              <a:rPr lang="en-US" i="0" dirty="0">
                <a:effectLst/>
              </a:rPr>
              <a:t>(</a:t>
            </a:r>
            <a:r>
              <a:rPr lang="en-US" i="0" dirty="0" err="1">
                <a:effectLst/>
              </a:rPr>
              <a:t>employeeDetails.getEmail</a:t>
            </a:r>
            <a:r>
              <a:rPr lang="en-US" i="0" dirty="0">
                <a:effectLst/>
              </a:rPr>
              <a:t>());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    </a:t>
            </a:r>
            <a:r>
              <a:rPr lang="en-US" i="0" dirty="0" err="1">
                <a:effectLst/>
              </a:rPr>
              <a:t>employee.setPhone</a:t>
            </a:r>
            <a:r>
              <a:rPr lang="en-US" i="0" dirty="0">
                <a:effectLst/>
              </a:rPr>
              <a:t>(</a:t>
            </a:r>
            <a:r>
              <a:rPr lang="en-US" i="0" dirty="0" err="1">
                <a:effectLst/>
              </a:rPr>
              <a:t>employeeDetails.getPhone</a:t>
            </a:r>
            <a:r>
              <a:rPr lang="en-US" i="0" dirty="0">
                <a:effectLst/>
              </a:rPr>
              <a:t>());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    final Employee </a:t>
            </a:r>
            <a:r>
              <a:rPr lang="en-US" i="0" dirty="0" err="1">
                <a:effectLst/>
              </a:rPr>
              <a:t>updatedEmployee</a:t>
            </a:r>
            <a:r>
              <a:rPr lang="en-US" i="0" dirty="0">
                <a:effectLst/>
              </a:rPr>
              <a:t> = </a:t>
            </a:r>
            <a:r>
              <a:rPr lang="en-US" i="0" dirty="0" err="1">
                <a:effectLst/>
              </a:rPr>
              <a:t>employeeRepository.save</a:t>
            </a:r>
            <a:r>
              <a:rPr lang="en-US" i="0" dirty="0">
                <a:effectLst/>
              </a:rPr>
              <a:t>(employee);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    return </a:t>
            </a:r>
            <a:r>
              <a:rPr lang="en-US" i="0" dirty="0" err="1">
                <a:effectLst/>
              </a:rPr>
              <a:t>ResponseEntity.ok</a:t>
            </a:r>
            <a:r>
              <a:rPr lang="en-US" i="0" dirty="0">
                <a:effectLst/>
              </a:rPr>
              <a:t>(</a:t>
            </a:r>
            <a:r>
              <a:rPr lang="en-US" i="0" dirty="0" err="1">
                <a:effectLst/>
              </a:rPr>
              <a:t>updatedEmployee</a:t>
            </a:r>
            <a:r>
              <a:rPr lang="en-US" i="0" dirty="0">
                <a:effectLst/>
              </a:rPr>
              <a:t>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    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0" dirty="0">
                <a:effectLst/>
              </a:rPr>
              <a:t>}</a:t>
            </a:r>
          </a:p>
          <a:p>
            <a:pPr algn="l"/>
            <a:endParaRPr lang="en-US" b="1" i="0" dirty="0">
              <a:effectLst/>
            </a:endParaRPr>
          </a:p>
          <a:p>
            <a:pPr algn="l"/>
            <a:endParaRPr lang="en-IN" b="1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1283374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317812"/>
            <a:ext cx="11098306" cy="49933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this example, the @PutMapping annotation is used to map the HTTP PUT request to the "</a:t>
            </a:r>
            <a:r>
              <a:rPr lang="en-US" b="0" i="0" dirty="0" err="1">
                <a:effectLst/>
              </a:rPr>
              <a:t>updateEmployee</a:t>
            </a:r>
            <a:r>
              <a:rPr lang="en-US" b="0" i="0" dirty="0">
                <a:effectLst/>
              </a:rPr>
              <a:t>" method.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method takes in the resource ID as a path variable and the updated resource data as a request body.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then updates the resource in the database using the </a:t>
            </a:r>
            <a:r>
              <a:rPr lang="en-US" b="0" i="0" dirty="0" err="1">
                <a:effectLst/>
              </a:rPr>
              <a:t>EmployeeRepository</a:t>
            </a:r>
            <a:r>
              <a:rPr lang="en-US" b="0" i="0" dirty="0">
                <a:effectLst/>
              </a:rPr>
              <a:t> and returns the updated resource in the response body.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479646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</a:rPr>
              <a:t>What is PATCH ?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Spring Boot, PATCH is an HTTP method used to partially update an existing resource.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Unlike PUT, which requires the entire resource to be updated, PATCH allows you to update only specific fields or attributes of a resource, leaving the rest of the resource unchanged.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Spring Boot, you can use the @PatchMapping annotation to handle PATCH requests.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annotation is used to map HTTP PATCH requests onto specific handler methods.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handler method can then update the resource with the data provided in the request payload.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4422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2814918"/>
            <a:ext cx="11098306" cy="1156447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/>
                </a:solidFill>
              </a:rPr>
              <a:t>THANK YOU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397293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/>
          <a:lstStyle/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</a:rPr>
              <a:t>For example: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resource has representations like XML, HTML, and JSON.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current state capture by representational resource.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When we request a resource, we provide the representation of the resource.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important methods of HTTP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GET: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It reads a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PUT: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It updates an existing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POST: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It creates a new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DELETE: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It deletes the resource.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9204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950259"/>
            <a:ext cx="10300447" cy="5360893"/>
          </a:xfrm>
        </p:spPr>
        <p:txBody>
          <a:bodyPr/>
          <a:lstStyle/>
          <a:p>
            <a:pPr algn="l"/>
            <a:r>
              <a:rPr lang="en-US" sz="2600" b="1" i="0" dirty="0">
                <a:solidFill>
                  <a:srgbClr val="333333"/>
                </a:solidFill>
                <a:effectLst/>
              </a:rPr>
              <a:t>For example, if we want to perform the following actions in the social media application, we get the corresponding results.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</a:rPr>
              <a:t>POST /users: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 It creates a user.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</a:rPr>
              <a:t>GET /users/{id}: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 It retrieves the detail of a user.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</a:rPr>
              <a:t>GET /users: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  It retrieves the detail of all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</a:rPr>
              <a:t>DELETE /users: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 It deletes all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</a:rPr>
              <a:t>DELETE /users/{id}: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It deletes a user.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</a:rPr>
              <a:t>GET /users/{id}/posts/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post_id</a:t>
            </a:r>
            <a:r>
              <a:rPr lang="en-US" b="1" i="0" dirty="0">
                <a:solidFill>
                  <a:srgbClr val="333333"/>
                </a:solidFill>
                <a:effectLst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  It retrieve the detail of a specific post.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</a:rPr>
              <a:t>POST / users/{id}/ posts:   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It creates a post of the user.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19056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376518"/>
            <a:ext cx="11098306" cy="606910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b="1" i="0" dirty="0">
                <a:effectLst/>
              </a:rPr>
              <a:t>HTTP also defines the following standard status code: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  404:</a:t>
            </a:r>
            <a:r>
              <a:rPr lang="en-US" b="0" i="0" dirty="0">
                <a:effectLst/>
              </a:rPr>
              <a:t> RESOURCE NOT FOUND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  200:</a:t>
            </a:r>
            <a:r>
              <a:rPr lang="en-US" b="0" i="0" dirty="0">
                <a:effectLst/>
              </a:rPr>
              <a:t> SUCCESS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  201:</a:t>
            </a:r>
            <a:r>
              <a:rPr lang="en-US" b="0" i="0" dirty="0">
                <a:effectLst/>
              </a:rPr>
              <a:t> CREATED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  401:</a:t>
            </a:r>
            <a:r>
              <a:rPr lang="en-US" b="0" i="0" dirty="0">
                <a:effectLst/>
              </a:rPr>
              <a:t> UNAUTHORIZED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  500:</a:t>
            </a:r>
            <a:r>
              <a:rPr lang="en-US" b="0" i="0" dirty="0">
                <a:effectLst/>
              </a:rPr>
              <a:t> SERVER ERROR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b="1" i="0" dirty="0">
                <a:effectLst/>
              </a:rPr>
              <a:t>RESTful Service Constraints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There must be a service producer and service consumer.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The service is stateless.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The service result must be cacheable.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The interface is uniform and exposing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The service should assume a layered architecture.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248669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522259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i="0" dirty="0">
                <a:effectLst/>
              </a:rPr>
              <a:t>Advantages of RESTful web services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RESTful web services are </a:t>
            </a:r>
            <a:r>
              <a:rPr lang="en-US" b="1" i="0" dirty="0">
                <a:effectLst/>
              </a:rPr>
              <a:t>platform-independent</a:t>
            </a:r>
            <a:r>
              <a:rPr lang="en-US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It can be written in any programming language and can be executed on any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It provides different data format like </a:t>
            </a:r>
            <a:r>
              <a:rPr lang="en-US" b="1" i="0" dirty="0">
                <a:effectLst/>
              </a:rPr>
              <a:t>JSON, text, HTML,</a:t>
            </a:r>
            <a:r>
              <a:rPr lang="en-US" b="0" i="0" dirty="0">
                <a:effectLst/>
              </a:rPr>
              <a:t> and </a:t>
            </a:r>
            <a:r>
              <a:rPr lang="en-US" b="1" i="0" dirty="0">
                <a:effectLst/>
              </a:rPr>
              <a:t>XML</a:t>
            </a:r>
            <a:r>
              <a:rPr lang="en-US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It is fast in comparison to SOAP because there is no strict specification like SOAP.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These are </a:t>
            </a:r>
            <a:r>
              <a:rPr lang="en-US" b="1" i="0" dirty="0">
                <a:effectLst/>
              </a:rPr>
              <a:t>reusable</a:t>
            </a:r>
            <a:r>
              <a:rPr lang="en-US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They are </a:t>
            </a:r>
            <a:r>
              <a:rPr lang="en-US" b="1" i="0" dirty="0">
                <a:effectLst/>
              </a:rPr>
              <a:t>language neutral</a:t>
            </a:r>
            <a:r>
              <a:rPr lang="en-US" b="0" i="0" dirty="0">
                <a:effectLst/>
              </a:rPr>
              <a:t>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278985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493059"/>
            <a:ext cx="11098306" cy="5818093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b="1" i="0" dirty="0">
                <a:solidFill>
                  <a:srgbClr val="273239"/>
                </a:solidFill>
                <a:effectLst/>
              </a:rPr>
              <a:t>Principles of RESTful applications:  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</a:rPr>
              <a:t>1.  URI Resource Identification: 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A RESTful web service should have a set of resources that can be used to select targets of interactions with clients.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These resources can be identified by URI (Uniform Resource Identifiers).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The URIs provide a global addressing space and help with service discovery.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</a:rPr>
              <a:t>2.  Uniform Interface: 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Resources should have a uniform or fixed set of operations, such as PUT, GET, POST, and DELETE operations.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This is a key principle that differentiates between a REST web service and a non-REST web service.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61180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806824"/>
            <a:ext cx="11098306" cy="5504328"/>
          </a:xfrm>
        </p:spPr>
        <p:txBody>
          <a:bodyPr>
            <a:normAutofit lnSpcReduction="10000"/>
          </a:bodyPr>
          <a:lstStyle/>
          <a:p>
            <a:pPr marL="457200" indent="-457200" algn="l" fontAlgn="base">
              <a:buAutoNum type="arabicPeriod" startAt="3"/>
            </a:pPr>
            <a:r>
              <a:rPr lang="en-US" b="1" i="0" dirty="0">
                <a:solidFill>
                  <a:srgbClr val="273239"/>
                </a:solidFill>
                <a:effectLst/>
              </a:rPr>
              <a:t>Self-Descriptive Messages: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As resources are decoupled from their representation, content can be accessed through a large number of formats like HTML, PDF, JPEG, XML, plain text, JSON, etc.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The metadata of the resource can be used for various purposes like control caching,  detecting transmission errors, finding the appropriate representation format, and performing authentication or access control.</a:t>
            </a:r>
          </a:p>
          <a:p>
            <a:pPr marL="457200" indent="-457200" algn="l" fontAlgn="base">
              <a:buAutoNum type="arabicPeriod" startAt="4"/>
            </a:pPr>
            <a:r>
              <a:rPr lang="en-US" b="1" i="0" dirty="0">
                <a:solidFill>
                  <a:srgbClr val="273239"/>
                </a:solidFill>
                <a:effectLst/>
              </a:rPr>
              <a:t>Use of Hyperlinks for State Interactions: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In REST, interactions with a resource are stateless, that is, request messages are self-contained.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So explicit state transfer concept is used to provide stateful interactions.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URI rewriting, cookies, and form fields can be used to implement the exchange of state.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A state can also be embedded in response messages and can be used to point to valid future states of interaction.</a:t>
            </a:r>
          </a:p>
          <a:p>
            <a:pPr algn="l"/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291603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2DDEC-28F1-4483-7D74-6C527829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788893"/>
            <a:ext cx="11098306" cy="5754328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/>
              <a:t>What is RMM?</a:t>
            </a:r>
          </a:p>
          <a:p>
            <a:pPr algn="l"/>
            <a:r>
              <a:rPr lang="en-IN" sz="2800" b="0" i="0" dirty="0">
                <a:effectLst/>
              </a:rPr>
              <a:t>Richardson Maturity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Richardson Maturity Model</a:t>
            </a:r>
            <a:r>
              <a:rPr lang="en-US" b="0" i="0" dirty="0">
                <a:effectLst/>
              </a:rPr>
              <a:t> grades API by their RESTful maturity. It is proposed by </a:t>
            </a:r>
            <a:r>
              <a:rPr lang="en-US" b="1" i="0" dirty="0">
                <a:effectLst/>
              </a:rPr>
              <a:t>Leonard Richardson</a:t>
            </a:r>
            <a:r>
              <a:rPr lang="en-US" b="0" i="0" dirty="0">
                <a:effectLst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Richardson maturity model is a way to grade your API according to the constraints of REST.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breaks down the principal element of the REST approach into </a:t>
            </a:r>
            <a:r>
              <a:rPr lang="en-US" b="1" i="0" dirty="0">
                <a:effectLst/>
              </a:rPr>
              <a:t>four</a:t>
            </a:r>
            <a:r>
              <a:rPr lang="en-US" b="0" i="0" dirty="0">
                <a:effectLst/>
              </a:rPr>
              <a:t> levels (0 to 3).</a:t>
            </a:r>
          </a:p>
          <a:p>
            <a:pPr algn="l"/>
            <a:r>
              <a:rPr lang="en-US" b="0" i="0" dirty="0">
                <a:effectLst/>
              </a:rPr>
              <a:t>There are four levels: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Level 0: The Swamp of POX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Level 1: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Level 2: HTTP Verbs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 Level 3: Hypermedia Control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CA2711D-6ED9-6708-B871-AA2B508D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E3CB-9406-08ED-DE95-BE8792531AF7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</p:spTree>
    <p:extLst>
      <p:ext uri="{BB962C8B-B14F-4D97-AF65-F5344CB8AC3E}">
        <p14:creationId xmlns:p14="http://schemas.microsoft.com/office/powerpoint/2010/main" val="25430148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BOI - V4</Template>
  <TotalTime>24467</TotalTime>
  <Words>2936</Words>
  <Application>Microsoft Office PowerPoint</Application>
  <PresentationFormat>Widescreen</PresentationFormat>
  <Paragraphs>254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erdana</vt:lpstr>
      <vt:lpstr>Roboto</vt:lpstr>
      <vt:lpstr>Wingdings</vt:lpstr>
      <vt:lpstr>Custom Design</vt:lpstr>
      <vt:lpstr>Office Theme</vt:lpstr>
      <vt:lpstr>1_Custom Design</vt:lpstr>
      <vt:lpstr>2_Custom Design</vt:lpstr>
      <vt:lpstr>Why REST Webservices, Introduction to RMM, Introduction to Spring Boot performing POST, GET, DELETE, PUT, PATCH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Learning Journey</dc:title>
  <dc:creator>Praveen B A [MAHE-BC]</dc:creator>
  <cp:lastModifiedBy>prajwalgr7@outlook.com</cp:lastModifiedBy>
  <cp:revision>213</cp:revision>
  <dcterms:created xsi:type="dcterms:W3CDTF">2021-09-21T08:34:11Z</dcterms:created>
  <dcterms:modified xsi:type="dcterms:W3CDTF">2023-03-09T10:28:56Z</dcterms:modified>
</cp:coreProperties>
</file>