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4.png" ContentType="image/png"/>
  <Override PartName="/ppt/media/image29.png" ContentType="image/png"/>
  <Override PartName="/ppt/media/image11.png" ContentType="image/png"/>
  <Override PartName="/ppt/media/image6.png" ContentType="image/png"/>
  <Override PartName="/ppt/media/image36.png" ContentType="image/png"/>
  <Override PartName="/ppt/media/image12.png" ContentType="image/png"/>
  <Override PartName="/ppt/media/image7.png" ContentType="image/png"/>
  <Override PartName="/ppt/media/image37.png" ContentType="image/png"/>
  <Override PartName="/ppt/media/image13.png" ContentType="image/png"/>
  <Override PartName="/ppt/media/image8.png" ContentType="image/png"/>
  <Override PartName="/ppt/media/image38.png" ContentType="image/png"/>
  <Override PartName="/ppt/media/image40.png" ContentType="image/png"/>
  <Override PartName="/ppt/media/image9.png" ContentType="image/png"/>
  <Override PartName="/ppt/media/image39.png" ContentType="image/png"/>
  <Override PartName="/ppt/media/image30.png" ContentType="image/png"/>
  <Override PartName="/ppt/media/image28.png" ContentType="image/png"/>
  <Override PartName="/ppt/media/image10.png" ContentType="image/png"/>
  <Override PartName="/ppt/media/image5.png" ContentType="image/png"/>
  <Override PartName="/ppt/media/image35.png" ContentType="image/png"/>
  <Override PartName="/ppt/media/image34.png" ContentType="image/png"/>
  <Override PartName="/ppt/media/image4.png" ContentType="image/png"/>
  <Override PartName="/ppt/media/image27.png" ContentType="image/png"/>
  <Override PartName="/ppt/media/image33.png" ContentType="image/png"/>
  <Override PartName="/ppt/media/image3.png" ContentType="image/png"/>
  <Override PartName="/ppt/media/image26.png" ContentType="image/png"/>
  <Override PartName="/ppt/media/image32.png" ContentType="image/png"/>
  <Override PartName="/ppt/media/image2.png" ContentType="image/png"/>
  <Override PartName="/ppt/media/image25.png" ContentType="image/png"/>
  <Override PartName="/ppt/media/image31.png" ContentType="image/png"/>
  <Override PartName="/ppt/media/image1.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1.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523880" y="1122480"/>
            <a:ext cx="9143640" cy="110667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Calibri"/>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Calibri"/>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7" descr="A picture containing shape&#10;&#10;Description automatically generated"/>
          <p:cNvPicPr/>
          <p:nvPr/>
        </p:nvPicPr>
        <p:blipFill>
          <a:blip r:embed="rId2"/>
          <a:stretch/>
        </p:blipFill>
        <p:spPr>
          <a:xfrm>
            <a:off x="1440" y="0"/>
            <a:ext cx="12188520" cy="6857640"/>
          </a:xfrm>
          <a:prstGeom prst="rect">
            <a:avLst/>
          </a:prstGeom>
          <a:ln>
            <a:noFill/>
          </a:ln>
        </p:spPr>
      </p:pic>
      <p:sp>
        <p:nvSpPr>
          <p:cNvPr id="1"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40" name="Picture 13" descr="Logo&#10;&#10;Description automatically generated"/>
          <p:cNvPicPr/>
          <p:nvPr/>
        </p:nvPicPr>
        <p:blipFill>
          <a:blip r:embed="rId1"/>
          <a:stretch/>
        </p:blipFill>
        <p:spPr>
          <a:xfrm>
            <a:off x="10231920" y="105480"/>
            <a:ext cx="1797840" cy="476280"/>
          </a:xfrm>
          <a:prstGeom prst="rect">
            <a:avLst/>
          </a:prstGeom>
          <a:ln>
            <a:noFill/>
          </a:ln>
        </p:spPr>
      </p:pic>
      <p:sp>
        <p:nvSpPr>
          <p:cNvPr id="41" name="TextShape 2"/>
          <p:cNvSpPr txBox="1"/>
          <p:nvPr/>
        </p:nvSpPr>
        <p:spPr>
          <a:xfrm>
            <a:off x="1080000" y="1908000"/>
            <a:ext cx="9504000" cy="2642040"/>
          </a:xfrm>
          <a:prstGeom prst="rect">
            <a:avLst/>
          </a:prstGeom>
          <a:noFill/>
          <a:ln>
            <a:noFill/>
          </a:ln>
        </p:spPr>
        <p:txBody>
          <a:bodyPr lIns="90000" rIns="90000" tIns="45000" bIns="45000">
            <a:noAutofit/>
          </a:bodyPr>
          <a:p>
            <a:pPr algn="ctr">
              <a:lnSpc>
                <a:spcPct val="90000"/>
              </a:lnSpc>
            </a:pPr>
            <a:r>
              <a:rPr b="1" lang="en-US" sz="4800" spc="-1" strike="noStrike">
                <a:solidFill>
                  <a:srgbClr val="c9211e"/>
                </a:solidFill>
                <a:latin typeface="Calibri Light"/>
              </a:rPr>
              <a:t>Spring Web-flux</a:t>
            </a:r>
            <a:br/>
            <a:r>
              <a:rPr b="1" lang="en-US" sz="4800" spc="-1" strike="noStrike">
                <a:solidFill>
                  <a:srgbClr val="c9211e"/>
                </a:solidFill>
                <a:latin typeface="Calibri Light"/>
              </a:rPr>
              <a:t>Working with Netty Server, configuring Netty with Spring </a:t>
            </a:r>
            <a:endParaRPr b="1" lang="en-IN" sz="4800" spc="-1" strike="noStrike">
              <a:solidFill>
                <a:srgbClr val="c9211e"/>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TextShape 1"/>
          <p:cNvSpPr txBox="1"/>
          <p:nvPr/>
        </p:nvSpPr>
        <p:spPr>
          <a:xfrm>
            <a:off x="537840" y="779760"/>
            <a:ext cx="10712520" cy="5762880"/>
          </a:xfrm>
          <a:prstGeom prst="rect">
            <a:avLst/>
          </a:prstGeom>
          <a:noFill/>
          <a:ln>
            <a:noFill/>
          </a:ln>
        </p:spPr>
        <p:txBody>
          <a:bodyPr>
            <a:normAutofit fontScale="70000"/>
          </a:bodyPr>
          <a:p>
            <a:pPr>
              <a:lnSpc>
                <a:spcPct val="90000"/>
              </a:lnSpc>
              <a:spcBef>
                <a:spcPts val="1001"/>
              </a:spcBef>
              <a:tabLst>
                <a:tab algn="l" pos="0"/>
              </a:tabLst>
            </a:pPr>
            <a:r>
              <a:rPr b="1" lang="en-US" sz="2400" spc="-1" strike="noStrike">
                <a:solidFill>
                  <a:srgbClr val="000000"/>
                </a:solidFill>
                <a:latin typeface="Calibri"/>
              </a:rPr>
              <a:t>3. Load Balancing: </a:t>
            </a:r>
            <a:endParaRPr b="0" lang="en-IN" sz="2400" spc="-1" strike="noStrike">
              <a:latin typeface="Arial"/>
            </a:endParaRPr>
          </a:p>
          <a:p>
            <a:pPr marL="343080" indent="-34272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Load balancing is a technique used to distribute the load across multiple instances of an application. </a:t>
            </a:r>
            <a:endParaRPr b="0" lang="en-IN" sz="2400" spc="-1" strike="noStrike">
              <a:latin typeface="Arial"/>
            </a:endParaRPr>
          </a:p>
          <a:p>
            <a:pPr marL="343080" indent="-34272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In Spring WebFlux, load balancing can be achieved using tools such as Spring Cloud LoadBalancer, which provides a client-side load balancing solution.</a:t>
            </a:r>
            <a:endParaRPr b="0" lang="en-IN" sz="2400" spc="-1" strike="noStrike">
              <a:latin typeface="Arial"/>
            </a:endParaRPr>
          </a:p>
          <a:p>
            <a:pPr>
              <a:lnSpc>
                <a:spcPct val="90000"/>
              </a:lnSpc>
              <a:spcBef>
                <a:spcPts val="1001"/>
              </a:spcBef>
              <a:tabLst>
                <a:tab algn="l" pos="0"/>
              </a:tabLst>
            </a:pPr>
            <a:r>
              <a:rPr b="1" lang="en-US" sz="2400" spc="-1" strike="noStrike">
                <a:solidFill>
                  <a:srgbClr val="000000"/>
                </a:solidFill>
                <a:latin typeface="Calibri"/>
              </a:rPr>
              <a:t>4. Caching: </a:t>
            </a:r>
            <a:endParaRPr b="0" lang="en-IN" sz="2400" spc="-1" strike="noStrike">
              <a:latin typeface="Arial"/>
            </a:endParaRPr>
          </a:p>
          <a:p>
            <a:pPr marL="343080" indent="-34272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Caching is a technique used to store frequently accessed data in memory or on disk, in order to reduce the amount of time it takes to retrieve the data. </a:t>
            </a:r>
            <a:endParaRPr b="0" lang="en-IN" sz="2400" spc="-1" strike="noStrike">
              <a:latin typeface="Arial"/>
            </a:endParaRPr>
          </a:p>
          <a:p>
            <a:pPr marL="343080" indent="-34272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In Spring WebFlux, caching can be implemented using tools such as Spring Cache, which provides a simple and flexible caching solution.</a:t>
            </a:r>
            <a:endParaRPr b="0" lang="en-IN" sz="2400" spc="-1" strike="noStrike">
              <a:latin typeface="Arial"/>
            </a:endParaRPr>
          </a:p>
          <a:p>
            <a:pPr>
              <a:lnSpc>
                <a:spcPct val="90000"/>
              </a:lnSpc>
              <a:spcBef>
                <a:spcPts val="1001"/>
              </a:spcBef>
              <a:tabLst>
                <a:tab algn="l" pos="0"/>
              </a:tabLst>
            </a:pPr>
            <a:r>
              <a:rPr b="1" lang="en-US" sz="2400" spc="-1" strike="noStrike">
                <a:solidFill>
                  <a:srgbClr val="000000"/>
                </a:solidFill>
                <a:latin typeface="Calibri"/>
              </a:rPr>
              <a:t>5. Reactive Database Drivers: </a:t>
            </a:r>
            <a:endParaRPr b="0" lang="en-IN" sz="2400" spc="-1" strike="noStrike">
              <a:latin typeface="Arial"/>
            </a:endParaRPr>
          </a:p>
          <a:p>
            <a:pPr marL="343080" indent="-34272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Reactive database drivers are designed to work with reactive programming and non-blocking I/O, allowing for improved concurrency and scalability when accessing databases. </a:t>
            </a:r>
            <a:endParaRPr b="0" lang="en-IN" sz="2400" spc="-1" strike="noStrike">
              <a:latin typeface="Arial"/>
            </a:endParaRPr>
          </a:p>
          <a:p>
            <a:pPr marL="343080" indent="-34272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In Spring WebFlux, developers can use reactive database drivers such as R2DBC or Spring Data R2DBC.</a:t>
            </a:r>
            <a:endParaRPr b="0" lang="en-IN" sz="2400" spc="-1" strike="noStrike">
              <a:latin typeface="Arial"/>
            </a:endParaRPr>
          </a:p>
          <a:p>
            <a:pPr>
              <a:lnSpc>
                <a:spcPct val="90000"/>
              </a:lnSpc>
              <a:spcBef>
                <a:spcPts val="1001"/>
              </a:spcBef>
              <a:tabLst>
                <a:tab algn="l" pos="0"/>
              </a:tabLst>
            </a:pPr>
            <a:endParaRPr b="0" lang="en-IN" sz="2400" spc="-1" strike="noStrike">
              <a:latin typeface="Arial"/>
            </a:endParaRPr>
          </a:p>
        </p:txBody>
      </p:sp>
      <p:sp>
        <p:nvSpPr>
          <p:cNvPr id="67" name="CustomShape 2"/>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68" name="Picture 13" descr="Logo&#10;&#10;Description automatically generated"/>
          <p:cNvPicPr/>
          <p:nvPr/>
        </p:nvPicPr>
        <p:blipFill>
          <a:blip r:embed="rId1"/>
          <a:stretch/>
        </p:blipFill>
        <p:spPr>
          <a:xfrm>
            <a:off x="10231920" y="105480"/>
            <a:ext cx="1797840" cy="47628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TextShape 1"/>
          <p:cNvSpPr txBox="1"/>
          <p:nvPr/>
        </p:nvSpPr>
        <p:spPr>
          <a:xfrm>
            <a:off x="537840" y="582120"/>
            <a:ext cx="10712520" cy="5960520"/>
          </a:xfrm>
          <a:prstGeom prst="rect">
            <a:avLst/>
          </a:prstGeom>
          <a:noFill/>
          <a:ln>
            <a:noFill/>
          </a:ln>
        </p:spPr>
        <p:txBody>
          <a:bodyPr>
            <a:noAutofit/>
          </a:bodyPr>
          <a:p>
            <a:pPr>
              <a:lnSpc>
                <a:spcPct val="90000"/>
              </a:lnSpc>
              <a:spcBef>
                <a:spcPts val="1001"/>
              </a:spcBef>
              <a:tabLst>
                <a:tab algn="l" pos="0"/>
              </a:tabLst>
            </a:pPr>
            <a:r>
              <a:rPr b="1" lang="en-US" sz="2400" spc="-1" strike="noStrike">
                <a:solidFill>
                  <a:srgbClr val="000000"/>
                </a:solidFill>
                <a:latin typeface="Calibri"/>
              </a:rPr>
              <a:t>6. Microservices: </a:t>
            </a:r>
            <a:endParaRPr b="0" lang="en-IN" sz="2400" spc="-1" strike="noStrike">
              <a:latin typeface="Arial"/>
            </a:endParaRPr>
          </a:p>
          <a:p>
            <a:pPr marL="343080" indent="-34272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Microservices architecture is a popular approach for building highly scalable and distributed applications. </a:t>
            </a:r>
            <a:endParaRPr b="0" lang="en-IN" sz="2400" spc="-1" strike="noStrike">
              <a:latin typeface="Arial"/>
            </a:endParaRPr>
          </a:p>
          <a:p>
            <a:pPr marL="343080" indent="-34272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In Spring WebFlux, microservices can be implemented using tools such as Spring Cloud, which provides a suite of tools for building microservices-based applications.</a:t>
            </a:r>
            <a:endParaRPr b="0" lang="en-IN" sz="2400" spc="-1" strike="noStrike">
              <a:latin typeface="Arial"/>
            </a:endParaRPr>
          </a:p>
          <a:p>
            <a:pPr>
              <a:lnSpc>
                <a:spcPct val="90000"/>
              </a:lnSpc>
              <a:spcBef>
                <a:spcPts val="1001"/>
              </a:spcBef>
              <a:tabLst>
                <a:tab algn="l" pos="0"/>
              </a:tabLst>
            </a:pPr>
            <a:endParaRPr b="0" lang="en-IN" sz="2400" spc="-1" strike="noStrike">
              <a:latin typeface="Arial"/>
            </a:endParaRPr>
          </a:p>
          <a:p>
            <a:pPr marL="343080" indent="-342720">
              <a:lnSpc>
                <a:spcPct val="90000"/>
              </a:lnSpc>
              <a:spcBef>
                <a:spcPts val="1001"/>
              </a:spcBef>
              <a:buClr>
                <a:srgbClr val="000000"/>
              </a:buClr>
              <a:buFont typeface="Wingdings" charset="2"/>
              <a:buChar char=""/>
              <a:tabLst>
                <a:tab algn="l" pos="0"/>
              </a:tabLst>
            </a:pPr>
            <a:r>
              <a:rPr b="0" lang="en-US" sz="2400" spc="-1" strike="noStrike">
                <a:solidFill>
                  <a:srgbClr val="000000"/>
                </a:solidFill>
                <a:latin typeface="Calibri"/>
              </a:rPr>
              <a:t>Overall, Spring WebFlux provides several strategies and tools that can be used to handle concurrency and scalability in web applications. By using these tools and techniques, developers can build highly performant and scalable applications that can handle large volumes of traffic and data.</a:t>
            </a:r>
            <a:endParaRPr b="0" lang="en-IN" sz="2400" spc="-1" strike="noStrike">
              <a:latin typeface="Arial"/>
            </a:endParaRPr>
          </a:p>
          <a:p>
            <a:pPr>
              <a:lnSpc>
                <a:spcPct val="90000"/>
              </a:lnSpc>
              <a:spcBef>
                <a:spcPts val="1001"/>
              </a:spcBef>
              <a:tabLst>
                <a:tab algn="l" pos="0"/>
              </a:tabLst>
            </a:pPr>
            <a:endParaRPr b="0" lang="en-IN" sz="2400" spc="-1" strike="noStrike">
              <a:latin typeface="Arial"/>
            </a:endParaRPr>
          </a:p>
        </p:txBody>
      </p:sp>
      <p:sp>
        <p:nvSpPr>
          <p:cNvPr id="70" name="CustomShape 2"/>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71" name="Picture 13" descr="Logo&#10;&#10;Description automatically generated"/>
          <p:cNvPicPr/>
          <p:nvPr/>
        </p:nvPicPr>
        <p:blipFill>
          <a:blip r:embed="rId1"/>
          <a:stretch/>
        </p:blipFill>
        <p:spPr>
          <a:xfrm>
            <a:off x="10231920" y="105480"/>
            <a:ext cx="1797840" cy="47628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TextShape 1"/>
          <p:cNvSpPr txBox="1"/>
          <p:nvPr/>
        </p:nvSpPr>
        <p:spPr>
          <a:xfrm>
            <a:off x="537840" y="582120"/>
            <a:ext cx="10712520" cy="5960520"/>
          </a:xfrm>
          <a:prstGeom prst="rect">
            <a:avLst/>
          </a:prstGeom>
          <a:noFill/>
          <a:ln>
            <a:noFill/>
          </a:ln>
        </p:spPr>
        <p:txBody>
          <a:bodyPr>
            <a:normAutofit fontScale="60000"/>
          </a:bodyPr>
          <a:p>
            <a:pPr marL="457200" indent="-456840">
              <a:lnSpc>
                <a:spcPct val="90000"/>
              </a:lnSpc>
              <a:spcBef>
                <a:spcPts val="1001"/>
              </a:spcBef>
              <a:buClr>
                <a:srgbClr val="000000"/>
              </a:buClr>
              <a:buFont typeface="Wingdings" charset="2"/>
              <a:buChar char=""/>
            </a:pPr>
            <a:r>
              <a:rPr b="1" lang="en-IN" sz="3300" spc="-1" strike="noStrike">
                <a:solidFill>
                  <a:srgbClr val="000000"/>
                </a:solidFill>
                <a:latin typeface="Calibri"/>
              </a:rPr>
              <a:t>Advantages of Spring WebFlux:</a:t>
            </a:r>
            <a:endParaRPr b="0" lang="en-IN" sz="3300" spc="-1" strike="noStrike">
              <a:latin typeface="Arial"/>
            </a:endParaRPr>
          </a:p>
          <a:p>
            <a:pPr>
              <a:lnSpc>
                <a:spcPct val="90000"/>
              </a:lnSpc>
              <a:spcBef>
                <a:spcPts val="1001"/>
              </a:spcBef>
              <a:buClr>
                <a:srgbClr val="000000"/>
              </a:buClr>
              <a:buFont typeface="Calibri Light"/>
              <a:buAutoNum type="arabicPeriod"/>
            </a:pPr>
            <a:r>
              <a:rPr b="1" lang="en-US" sz="2600" spc="-1" strike="noStrike">
                <a:solidFill>
                  <a:srgbClr val="000000"/>
                </a:solidFill>
                <a:latin typeface="Calibri"/>
              </a:rPr>
              <a:t> </a:t>
            </a:r>
            <a:r>
              <a:rPr b="1" lang="en-US" sz="2600" spc="-1" strike="noStrike">
                <a:solidFill>
                  <a:srgbClr val="000000"/>
                </a:solidFill>
                <a:latin typeface="Calibri"/>
              </a:rPr>
              <a:t>Reactive Programming: </a:t>
            </a:r>
            <a:endParaRPr b="0" lang="en-IN" sz="2600" spc="-1" strike="noStrike">
              <a:latin typeface="Arial"/>
            </a:endParaRPr>
          </a:p>
          <a:p>
            <a:pPr marL="457200" indent="-456840">
              <a:lnSpc>
                <a:spcPct val="90000"/>
              </a:lnSpc>
              <a:spcBef>
                <a:spcPts val="1001"/>
              </a:spcBef>
              <a:buClr>
                <a:srgbClr val="000000"/>
              </a:buClr>
              <a:buFont typeface="Arial"/>
              <a:buChar char="•"/>
            </a:pPr>
            <a:r>
              <a:rPr b="0" lang="en-US" sz="2600" spc="-1" strike="noStrike">
                <a:solidFill>
                  <a:srgbClr val="000000"/>
                </a:solidFill>
                <a:latin typeface="Calibri"/>
              </a:rPr>
              <a:t>Spring WebFlux uses reactive programming, which allows applications to handle a large number of requests concurrently, using minimal resources. </a:t>
            </a:r>
            <a:endParaRPr b="0" lang="en-IN" sz="2600" spc="-1" strike="noStrike">
              <a:latin typeface="Arial"/>
            </a:endParaRPr>
          </a:p>
          <a:p>
            <a:pPr marL="457200" indent="-456840">
              <a:lnSpc>
                <a:spcPct val="90000"/>
              </a:lnSpc>
              <a:spcBef>
                <a:spcPts val="1001"/>
              </a:spcBef>
              <a:buClr>
                <a:srgbClr val="000000"/>
              </a:buClr>
              <a:buFont typeface="Arial"/>
              <a:buChar char="•"/>
            </a:pPr>
            <a:r>
              <a:rPr b="0" lang="en-US" sz="2600" spc="-1" strike="noStrike">
                <a:solidFill>
                  <a:srgbClr val="000000"/>
                </a:solidFill>
                <a:latin typeface="Calibri"/>
              </a:rPr>
              <a:t>This makes Spring WebFlux an ideal choice for building high-performance, scalable web applications.</a:t>
            </a:r>
            <a:endParaRPr b="0" lang="en-IN" sz="2600" spc="-1" strike="noStrike">
              <a:latin typeface="Arial"/>
            </a:endParaRPr>
          </a:p>
          <a:p>
            <a:pPr>
              <a:lnSpc>
                <a:spcPct val="90000"/>
              </a:lnSpc>
              <a:spcBef>
                <a:spcPts val="1001"/>
              </a:spcBef>
              <a:tabLst>
                <a:tab algn="l" pos="0"/>
              </a:tabLst>
            </a:pPr>
            <a:r>
              <a:rPr b="1" lang="en-US" sz="2600" spc="-1" strike="noStrike">
                <a:solidFill>
                  <a:srgbClr val="000000"/>
                </a:solidFill>
                <a:latin typeface="Calibri"/>
              </a:rPr>
              <a:t>2</a:t>
            </a:r>
            <a:r>
              <a:rPr b="0" lang="en-US" sz="2600" spc="-1" strike="noStrike">
                <a:solidFill>
                  <a:srgbClr val="000000"/>
                </a:solidFill>
                <a:latin typeface="Calibri"/>
              </a:rPr>
              <a:t>. </a:t>
            </a:r>
            <a:r>
              <a:rPr b="1" lang="en-US" sz="2600" spc="-1" strike="noStrike">
                <a:solidFill>
                  <a:srgbClr val="000000"/>
                </a:solidFill>
                <a:latin typeface="Calibri"/>
              </a:rPr>
              <a:t>Non-blocking I/O: </a:t>
            </a:r>
            <a:endParaRPr b="0" lang="en-IN" sz="2600" spc="-1" strike="noStrike">
              <a:latin typeface="Arial"/>
            </a:endParaRPr>
          </a:p>
          <a:p>
            <a:pPr marL="457200" indent="-456840">
              <a:lnSpc>
                <a:spcPct val="90000"/>
              </a:lnSpc>
              <a:spcBef>
                <a:spcPts val="1001"/>
              </a:spcBef>
              <a:buClr>
                <a:srgbClr val="000000"/>
              </a:buClr>
              <a:buFont typeface="Arial"/>
              <a:buChar char="•"/>
              <a:tabLst>
                <a:tab algn="l" pos="0"/>
              </a:tabLst>
            </a:pPr>
            <a:r>
              <a:rPr b="0" lang="en-US" sz="2600" spc="-1" strike="noStrike">
                <a:solidFill>
                  <a:srgbClr val="000000"/>
                </a:solidFill>
                <a:latin typeface="Calibri"/>
              </a:rPr>
              <a:t>Spring WebFlux uses non-blocking I/O, which allows requests to be processed asynchronously, without blocking the thread. </a:t>
            </a:r>
            <a:endParaRPr b="0" lang="en-IN" sz="2600" spc="-1" strike="noStrike">
              <a:latin typeface="Arial"/>
            </a:endParaRPr>
          </a:p>
          <a:p>
            <a:pPr marL="457200" indent="-456840">
              <a:lnSpc>
                <a:spcPct val="90000"/>
              </a:lnSpc>
              <a:spcBef>
                <a:spcPts val="1001"/>
              </a:spcBef>
              <a:buClr>
                <a:srgbClr val="000000"/>
              </a:buClr>
              <a:buFont typeface="Arial"/>
              <a:buChar char="•"/>
              <a:tabLst>
                <a:tab algn="l" pos="0"/>
              </a:tabLst>
            </a:pPr>
            <a:r>
              <a:rPr b="0" lang="en-US" sz="2600" spc="-1" strike="noStrike">
                <a:solidFill>
                  <a:srgbClr val="000000"/>
                </a:solidFill>
                <a:latin typeface="Calibri"/>
              </a:rPr>
              <a:t>This improves the application's responsiveness, as the thread can be released to handle other requests while waiting for I/O operations to complete.</a:t>
            </a:r>
            <a:endParaRPr b="0" lang="en-IN" sz="2600" spc="-1" strike="noStrike">
              <a:latin typeface="Arial"/>
            </a:endParaRPr>
          </a:p>
          <a:p>
            <a:pPr>
              <a:lnSpc>
                <a:spcPct val="90000"/>
              </a:lnSpc>
              <a:spcBef>
                <a:spcPts val="1001"/>
              </a:spcBef>
              <a:tabLst>
                <a:tab algn="l" pos="0"/>
              </a:tabLst>
            </a:pPr>
            <a:r>
              <a:rPr b="1" lang="en-US" sz="2600" spc="-1" strike="noStrike">
                <a:solidFill>
                  <a:srgbClr val="000000"/>
                </a:solidFill>
                <a:latin typeface="Calibri"/>
              </a:rPr>
              <a:t>3. Flexibility: </a:t>
            </a:r>
            <a:endParaRPr b="0" lang="en-IN" sz="2600" spc="-1" strike="noStrike">
              <a:latin typeface="Arial"/>
            </a:endParaRPr>
          </a:p>
          <a:p>
            <a:pPr marL="457200" indent="-456840">
              <a:lnSpc>
                <a:spcPct val="90000"/>
              </a:lnSpc>
              <a:spcBef>
                <a:spcPts val="1001"/>
              </a:spcBef>
              <a:buClr>
                <a:srgbClr val="000000"/>
              </a:buClr>
              <a:buFont typeface="Arial"/>
              <a:buChar char="•"/>
              <a:tabLst>
                <a:tab algn="l" pos="0"/>
              </a:tabLst>
            </a:pPr>
            <a:r>
              <a:rPr b="0" lang="en-US" sz="2600" spc="-1" strike="noStrike">
                <a:solidFill>
                  <a:srgbClr val="000000"/>
                </a:solidFill>
                <a:latin typeface="Calibri"/>
              </a:rPr>
              <a:t>Spring WebFlux provides a flexible programming model that allows developers to choose between annotation-based programming or functional programming. </a:t>
            </a:r>
            <a:endParaRPr b="0" lang="en-IN" sz="2600" spc="-1" strike="noStrike">
              <a:latin typeface="Arial"/>
            </a:endParaRPr>
          </a:p>
          <a:p>
            <a:pPr marL="457200" indent="-456840">
              <a:lnSpc>
                <a:spcPct val="90000"/>
              </a:lnSpc>
              <a:spcBef>
                <a:spcPts val="1001"/>
              </a:spcBef>
              <a:buClr>
                <a:srgbClr val="000000"/>
              </a:buClr>
              <a:buFont typeface="Arial"/>
              <a:buChar char="•"/>
              <a:tabLst>
                <a:tab algn="l" pos="0"/>
              </a:tabLst>
            </a:pPr>
            <a:r>
              <a:rPr b="0" lang="en-US" sz="2600" spc="-1" strike="noStrike">
                <a:solidFill>
                  <a:srgbClr val="000000"/>
                </a:solidFill>
                <a:latin typeface="Calibri"/>
              </a:rPr>
              <a:t>This makes it easy to write code that is easy to understand and maintain.</a:t>
            </a:r>
            <a:endParaRPr b="0" lang="en-IN" sz="2600" spc="-1" strike="noStrike">
              <a:latin typeface="Arial"/>
            </a:endParaRPr>
          </a:p>
          <a:p>
            <a:pPr>
              <a:lnSpc>
                <a:spcPct val="90000"/>
              </a:lnSpc>
              <a:spcBef>
                <a:spcPts val="1001"/>
              </a:spcBef>
              <a:tabLst>
                <a:tab algn="l" pos="0"/>
              </a:tabLst>
            </a:pPr>
            <a:endParaRPr b="0" lang="en-IN" sz="2600" spc="-1" strike="noStrike">
              <a:latin typeface="Arial"/>
            </a:endParaRPr>
          </a:p>
          <a:p>
            <a:pPr>
              <a:lnSpc>
                <a:spcPct val="90000"/>
              </a:lnSpc>
              <a:spcBef>
                <a:spcPts val="1001"/>
              </a:spcBef>
              <a:tabLst>
                <a:tab algn="l" pos="0"/>
              </a:tabLst>
            </a:pPr>
            <a:endParaRPr b="0" lang="en-IN" sz="2600" spc="-1" strike="noStrike">
              <a:latin typeface="Arial"/>
            </a:endParaRPr>
          </a:p>
          <a:p>
            <a:pPr algn="ctr">
              <a:lnSpc>
                <a:spcPct val="90000"/>
              </a:lnSpc>
              <a:spcBef>
                <a:spcPts val="1001"/>
              </a:spcBef>
              <a:tabLst>
                <a:tab algn="l" pos="0"/>
              </a:tabLst>
            </a:pPr>
            <a:endParaRPr b="0" lang="en-IN" sz="2600" spc="-1" strike="noStrike">
              <a:latin typeface="Arial"/>
            </a:endParaRPr>
          </a:p>
        </p:txBody>
      </p:sp>
      <p:sp>
        <p:nvSpPr>
          <p:cNvPr id="73" name="CustomShape 2"/>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74" name="Picture 13" descr="Logo&#10;&#10;Description automatically generated"/>
          <p:cNvPicPr/>
          <p:nvPr/>
        </p:nvPicPr>
        <p:blipFill>
          <a:blip r:embed="rId1"/>
          <a:stretch/>
        </p:blipFill>
        <p:spPr>
          <a:xfrm>
            <a:off x="10231920" y="105480"/>
            <a:ext cx="1797840" cy="47628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TextShape 1"/>
          <p:cNvSpPr txBox="1"/>
          <p:nvPr/>
        </p:nvSpPr>
        <p:spPr>
          <a:xfrm>
            <a:off x="537840" y="986040"/>
            <a:ext cx="10712520" cy="5556600"/>
          </a:xfrm>
          <a:prstGeom prst="rect">
            <a:avLst/>
          </a:prstGeom>
          <a:noFill/>
          <a:ln>
            <a:noFill/>
          </a:ln>
        </p:spPr>
        <p:txBody>
          <a:bodyPr>
            <a:noAutofit/>
          </a:bodyPr>
          <a:p>
            <a:pPr>
              <a:lnSpc>
                <a:spcPct val="90000"/>
              </a:lnSpc>
              <a:spcBef>
                <a:spcPts val="1001"/>
              </a:spcBef>
              <a:tabLst>
                <a:tab algn="l" pos="0"/>
              </a:tabLst>
            </a:pPr>
            <a:r>
              <a:rPr b="1" lang="en-US" sz="2400" spc="-1" strike="noStrike">
                <a:solidFill>
                  <a:srgbClr val="000000"/>
                </a:solidFill>
                <a:latin typeface="Calibri"/>
              </a:rPr>
              <a:t>4.Support for Reactive Streams: </a:t>
            </a:r>
            <a:endParaRPr b="0" lang="en-IN" sz="2400" spc="-1" strike="noStrike">
              <a:latin typeface="Arial"/>
            </a:endParaRPr>
          </a:p>
          <a:p>
            <a:pPr marL="343080" indent="-34272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Spring WebFlux provides built-in support for Reactive Streams, which is a standard for asynchronous stream processing with non-blocking backpressure. </a:t>
            </a:r>
            <a:endParaRPr b="0" lang="en-IN" sz="2400" spc="-1" strike="noStrike">
              <a:latin typeface="Arial"/>
            </a:endParaRPr>
          </a:p>
          <a:p>
            <a:pPr marL="343080" indent="-34272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This makes it easy to work with reactive data streams in Spring WebFlux.</a:t>
            </a:r>
            <a:endParaRPr b="0" lang="en-IN" sz="2400" spc="-1" strike="noStrike">
              <a:latin typeface="Arial"/>
            </a:endParaRPr>
          </a:p>
          <a:p>
            <a:pPr>
              <a:lnSpc>
                <a:spcPct val="90000"/>
              </a:lnSpc>
              <a:spcBef>
                <a:spcPts val="1001"/>
              </a:spcBef>
              <a:tabLst>
                <a:tab algn="l" pos="0"/>
              </a:tabLst>
            </a:pPr>
            <a:r>
              <a:rPr b="1" lang="en-US" sz="2400" spc="-1" strike="noStrike">
                <a:solidFill>
                  <a:srgbClr val="000000"/>
                </a:solidFill>
                <a:latin typeface="Calibri"/>
              </a:rPr>
              <a:t>5.Integration with Spring Ecosystem: </a:t>
            </a:r>
            <a:endParaRPr b="0" lang="en-IN" sz="2400" spc="-1" strike="noStrike">
              <a:latin typeface="Arial"/>
            </a:endParaRPr>
          </a:p>
          <a:p>
            <a:pPr marL="343080" indent="-34272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Spring WebFlux integrates seamlessly with the rest of the Spring ecosystem, including Spring Security, Spring Data, and Spring Cloud. </a:t>
            </a:r>
            <a:endParaRPr b="0" lang="en-IN" sz="2400" spc="-1" strike="noStrike">
              <a:latin typeface="Arial"/>
            </a:endParaRPr>
          </a:p>
          <a:p>
            <a:pPr marL="343080" indent="-34272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This makes it easy to build and deploy reactive applications using Spring.</a:t>
            </a:r>
            <a:endParaRPr b="0" lang="en-IN" sz="2400" spc="-1" strike="noStrike">
              <a:latin typeface="Arial"/>
            </a:endParaRPr>
          </a:p>
          <a:p>
            <a:pPr>
              <a:lnSpc>
                <a:spcPct val="90000"/>
              </a:lnSpc>
              <a:spcBef>
                <a:spcPts val="1001"/>
              </a:spcBef>
              <a:tabLst>
                <a:tab algn="l" pos="0"/>
              </a:tabLst>
            </a:pPr>
            <a:endParaRPr b="0" lang="en-IN" sz="2400" spc="-1" strike="noStrike">
              <a:latin typeface="Arial"/>
            </a:endParaRPr>
          </a:p>
        </p:txBody>
      </p:sp>
      <p:sp>
        <p:nvSpPr>
          <p:cNvPr id="76" name="CustomShape 2"/>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77" name="Picture 13" descr="Logo&#10;&#10;Description automatically generated"/>
          <p:cNvPicPr/>
          <p:nvPr/>
        </p:nvPicPr>
        <p:blipFill>
          <a:blip r:embed="rId1"/>
          <a:stretch/>
        </p:blipFill>
        <p:spPr>
          <a:xfrm>
            <a:off x="10231920" y="105480"/>
            <a:ext cx="1797840" cy="47628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537840" y="582120"/>
            <a:ext cx="10712520" cy="5960520"/>
          </a:xfrm>
          <a:prstGeom prst="rect">
            <a:avLst/>
          </a:prstGeom>
          <a:noFill/>
          <a:ln>
            <a:noFill/>
          </a:ln>
        </p:spPr>
        <p:txBody>
          <a:bodyPr>
            <a:normAutofit/>
          </a:bodyPr>
          <a:p>
            <a:pPr marL="343080" indent="-342720">
              <a:lnSpc>
                <a:spcPct val="90000"/>
              </a:lnSpc>
              <a:spcBef>
                <a:spcPts val="1001"/>
              </a:spcBef>
              <a:buClr>
                <a:srgbClr val="000000"/>
              </a:buClr>
              <a:buFont typeface="Wingdings" charset="2"/>
              <a:buChar char=""/>
            </a:pPr>
            <a:r>
              <a:rPr b="1" lang="en-US" sz="2800" spc="-1" strike="noStrike">
                <a:solidFill>
                  <a:srgbClr val="000000"/>
                </a:solidFill>
                <a:latin typeface="Calibri"/>
              </a:rPr>
              <a:t>Disadvantages of Spring WebFlux:</a:t>
            </a:r>
            <a:endParaRPr b="0" lang="en-IN" sz="2800" spc="-1" strike="noStrike">
              <a:latin typeface="Arial"/>
            </a:endParaRPr>
          </a:p>
          <a:p>
            <a:pPr>
              <a:lnSpc>
                <a:spcPct val="90000"/>
              </a:lnSpc>
              <a:spcBef>
                <a:spcPts val="1001"/>
              </a:spcBef>
              <a:buClr>
                <a:srgbClr val="000000"/>
              </a:buClr>
              <a:buFont typeface="Calibri Light"/>
              <a:buAutoNum type="arabicPeriod"/>
            </a:pPr>
            <a:r>
              <a:rPr b="1" lang="en-US" sz="2400" spc="-1" strike="noStrike">
                <a:solidFill>
                  <a:srgbClr val="000000"/>
                </a:solidFill>
                <a:latin typeface="Calibri"/>
              </a:rPr>
              <a:t> </a:t>
            </a:r>
            <a:r>
              <a:rPr b="1" lang="en-US" sz="2400" spc="-1" strike="noStrike">
                <a:solidFill>
                  <a:srgbClr val="000000"/>
                </a:solidFill>
                <a:latin typeface="Calibri"/>
              </a:rPr>
              <a:t>Steep Learning Curve: </a:t>
            </a:r>
            <a:endParaRPr b="0" lang="en-IN" sz="2400" spc="-1" strike="noStrike">
              <a:latin typeface="Arial"/>
            </a:endParaRPr>
          </a:p>
          <a:p>
            <a:pPr marL="343080" indent="-342720">
              <a:lnSpc>
                <a:spcPct val="90000"/>
              </a:lnSpc>
              <a:spcBef>
                <a:spcPts val="1001"/>
              </a:spcBef>
              <a:buClr>
                <a:srgbClr val="000000"/>
              </a:buClr>
              <a:buFont typeface="Arial"/>
              <a:buChar char="•"/>
            </a:pPr>
            <a:r>
              <a:rPr b="0" lang="en-US" sz="2400" spc="-1" strike="noStrike">
                <a:solidFill>
                  <a:srgbClr val="000000"/>
                </a:solidFill>
                <a:latin typeface="Calibri"/>
              </a:rPr>
              <a:t>Reactive programming can have a steep learning curve, especially if you are not familiar with the reactive programming model. </a:t>
            </a:r>
            <a:endParaRPr b="0" lang="en-IN" sz="2400" spc="-1" strike="noStrike">
              <a:latin typeface="Arial"/>
            </a:endParaRPr>
          </a:p>
          <a:p>
            <a:pPr marL="343080" indent="-342720">
              <a:lnSpc>
                <a:spcPct val="90000"/>
              </a:lnSpc>
              <a:spcBef>
                <a:spcPts val="1001"/>
              </a:spcBef>
              <a:buClr>
                <a:srgbClr val="000000"/>
              </a:buClr>
              <a:buFont typeface="Arial"/>
              <a:buChar char="•"/>
            </a:pPr>
            <a:r>
              <a:rPr b="0" lang="en-US" sz="2400" spc="-1" strike="noStrike">
                <a:solidFill>
                  <a:srgbClr val="000000"/>
                </a:solidFill>
                <a:latin typeface="Calibri"/>
              </a:rPr>
              <a:t>This can make it challenging for developers who are new to reactive programming to get started with Spring WebFlux.</a:t>
            </a:r>
            <a:endParaRPr b="0" lang="en-IN" sz="2400" spc="-1" strike="noStrike">
              <a:latin typeface="Arial"/>
            </a:endParaRPr>
          </a:p>
          <a:p>
            <a:pPr>
              <a:lnSpc>
                <a:spcPct val="90000"/>
              </a:lnSpc>
              <a:spcBef>
                <a:spcPts val="1001"/>
              </a:spcBef>
              <a:tabLst>
                <a:tab algn="l" pos="0"/>
              </a:tabLst>
            </a:pPr>
            <a:r>
              <a:rPr b="1" lang="en-US" sz="2400" spc="-1" strike="noStrike">
                <a:solidFill>
                  <a:srgbClr val="000000"/>
                </a:solidFill>
                <a:latin typeface="Calibri"/>
              </a:rPr>
              <a:t>2. Performance Overhead: </a:t>
            </a:r>
            <a:endParaRPr b="0" lang="en-IN" sz="2400" spc="-1" strike="noStrike">
              <a:latin typeface="Arial"/>
            </a:endParaRPr>
          </a:p>
          <a:p>
            <a:pPr marL="343080" indent="-34272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While reactive programming can improve application performance, it can also introduce some performance overhead, especially if the application is not designed properly. </a:t>
            </a:r>
            <a:endParaRPr b="0" lang="en-IN" sz="2400" spc="-1" strike="noStrike">
              <a:latin typeface="Arial"/>
            </a:endParaRPr>
          </a:p>
          <a:p>
            <a:pPr marL="343080" indent="-34272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This can result in increased memory usage and higher CPU utilization, which can impact application performance.</a:t>
            </a:r>
            <a:endParaRPr b="0" lang="en-IN" sz="2400" spc="-1" strike="noStrike">
              <a:latin typeface="Arial"/>
            </a:endParaRPr>
          </a:p>
        </p:txBody>
      </p:sp>
      <p:sp>
        <p:nvSpPr>
          <p:cNvPr id="79" name="CustomShape 2"/>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80" name="Picture 13" descr="Logo&#10;&#10;Description automatically generated"/>
          <p:cNvPicPr/>
          <p:nvPr/>
        </p:nvPicPr>
        <p:blipFill>
          <a:blip r:embed="rId1"/>
          <a:stretch/>
        </p:blipFill>
        <p:spPr>
          <a:xfrm>
            <a:off x="10231920" y="105480"/>
            <a:ext cx="1797840" cy="47628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TextShape 1"/>
          <p:cNvSpPr txBox="1"/>
          <p:nvPr/>
        </p:nvSpPr>
        <p:spPr>
          <a:xfrm>
            <a:off x="537840" y="582120"/>
            <a:ext cx="10712520" cy="5960520"/>
          </a:xfrm>
          <a:prstGeom prst="rect">
            <a:avLst/>
          </a:prstGeom>
          <a:noFill/>
          <a:ln>
            <a:noFill/>
          </a:ln>
        </p:spPr>
        <p:txBody>
          <a:bodyPr>
            <a:noAutofit/>
          </a:bodyPr>
          <a:p>
            <a:pPr>
              <a:lnSpc>
                <a:spcPct val="90000"/>
              </a:lnSpc>
              <a:spcBef>
                <a:spcPts val="1001"/>
              </a:spcBef>
              <a:tabLst>
                <a:tab algn="l" pos="0"/>
              </a:tabLst>
            </a:pPr>
            <a:r>
              <a:rPr b="1" lang="en-US" sz="2500" spc="-1" strike="noStrike">
                <a:solidFill>
                  <a:srgbClr val="000000"/>
                </a:solidFill>
                <a:latin typeface="Calibri"/>
              </a:rPr>
              <a:t>3.Limited </a:t>
            </a:r>
            <a:r>
              <a:rPr b="1" lang="en-US" sz="2500" spc="-1" strike="noStrike">
                <a:solidFill>
                  <a:srgbClr val="000000"/>
                </a:solidFill>
                <a:latin typeface="Calibri"/>
              </a:rPr>
              <a:t>Tooling </a:t>
            </a:r>
            <a:r>
              <a:rPr b="1" lang="en-US" sz="2500" spc="-1" strike="noStrike">
                <a:solidFill>
                  <a:srgbClr val="000000"/>
                </a:solidFill>
                <a:latin typeface="Calibri"/>
              </a:rPr>
              <a:t>Support: </a:t>
            </a:r>
            <a:endParaRPr b="0" lang="en-IN" sz="2500" spc="-1" strike="noStrike">
              <a:latin typeface="Arial"/>
            </a:endParaRPr>
          </a:p>
          <a:p>
            <a:pPr marL="343080" indent="-34272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Compared to </a:t>
            </a:r>
            <a:r>
              <a:rPr b="0" lang="en-US" sz="2400" spc="-1" strike="noStrike">
                <a:solidFill>
                  <a:srgbClr val="000000"/>
                </a:solidFill>
                <a:latin typeface="Calibri"/>
              </a:rPr>
              <a:t>traditional </a:t>
            </a:r>
            <a:r>
              <a:rPr b="0" lang="en-US" sz="2400" spc="-1" strike="noStrike">
                <a:solidFill>
                  <a:srgbClr val="000000"/>
                </a:solidFill>
                <a:latin typeface="Calibri"/>
              </a:rPr>
              <a:t>Spring MVC, </a:t>
            </a:r>
            <a:r>
              <a:rPr b="0" lang="en-US" sz="2400" spc="-1" strike="noStrike">
                <a:solidFill>
                  <a:srgbClr val="000000"/>
                </a:solidFill>
                <a:latin typeface="Calibri"/>
              </a:rPr>
              <a:t>Spring </a:t>
            </a:r>
            <a:r>
              <a:rPr b="0" lang="en-US" sz="2400" spc="-1" strike="noStrike">
                <a:solidFill>
                  <a:srgbClr val="000000"/>
                </a:solidFill>
                <a:latin typeface="Calibri"/>
              </a:rPr>
              <a:t>WebFlux has </a:t>
            </a:r>
            <a:r>
              <a:rPr b="0" lang="en-US" sz="2400" spc="-1" strike="noStrike">
                <a:solidFill>
                  <a:srgbClr val="000000"/>
                </a:solidFill>
                <a:latin typeface="Calibri"/>
              </a:rPr>
              <a:t>limited tooling </a:t>
            </a:r>
            <a:r>
              <a:rPr b="0" lang="en-US" sz="2400" spc="-1" strike="noStrike">
                <a:solidFill>
                  <a:srgbClr val="000000"/>
                </a:solidFill>
                <a:latin typeface="Calibri"/>
              </a:rPr>
              <a:t>support. </a:t>
            </a:r>
            <a:endParaRPr b="0" lang="en-IN" sz="2400" spc="-1" strike="noStrike">
              <a:latin typeface="Arial"/>
            </a:endParaRPr>
          </a:p>
          <a:p>
            <a:pPr marL="343080" indent="-34272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This can make </a:t>
            </a:r>
            <a:r>
              <a:rPr b="0" lang="en-US" sz="2400" spc="-1" strike="noStrike">
                <a:solidFill>
                  <a:srgbClr val="000000"/>
                </a:solidFill>
                <a:latin typeface="Calibri"/>
              </a:rPr>
              <a:t>it challenging </a:t>
            </a:r>
            <a:r>
              <a:rPr b="0" lang="en-US" sz="2400" spc="-1" strike="noStrike">
                <a:solidFill>
                  <a:srgbClr val="000000"/>
                </a:solidFill>
                <a:latin typeface="Calibri"/>
              </a:rPr>
              <a:t>to find third-</a:t>
            </a:r>
            <a:r>
              <a:rPr b="0" lang="en-US" sz="2400" spc="-1" strike="noStrike">
                <a:solidFill>
                  <a:srgbClr val="000000"/>
                </a:solidFill>
                <a:latin typeface="Calibri"/>
              </a:rPr>
              <a:t>party libraries </a:t>
            </a:r>
            <a:r>
              <a:rPr b="0" lang="en-US" sz="2400" spc="-1" strike="noStrike">
                <a:solidFill>
                  <a:srgbClr val="000000"/>
                </a:solidFill>
                <a:latin typeface="Calibri"/>
              </a:rPr>
              <a:t>and tools that </a:t>
            </a:r>
            <a:r>
              <a:rPr b="0" lang="en-US" sz="2400" spc="-1" strike="noStrike">
                <a:solidFill>
                  <a:srgbClr val="000000"/>
                </a:solidFill>
                <a:latin typeface="Calibri"/>
              </a:rPr>
              <a:t>support </a:t>
            </a:r>
            <a:r>
              <a:rPr b="0" lang="en-US" sz="2400" spc="-1" strike="noStrike">
                <a:solidFill>
                  <a:srgbClr val="000000"/>
                </a:solidFill>
                <a:latin typeface="Calibri"/>
              </a:rPr>
              <a:t>reactive </a:t>
            </a:r>
            <a:r>
              <a:rPr b="0" lang="en-US" sz="2400" spc="-1" strike="noStrike">
                <a:solidFill>
                  <a:srgbClr val="000000"/>
                </a:solidFill>
                <a:latin typeface="Calibri"/>
              </a:rPr>
              <a:t>programming </a:t>
            </a:r>
            <a:r>
              <a:rPr b="0" lang="en-US" sz="2400" spc="-1" strike="noStrike">
                <a:solidFill>
                  <a:srgbClr val="000000"/>
                </a:solidFill>
                <a:latin typeface="Calibri"/>
              </a:rPr>
              <a:t>and Spring </a:t>
            </a:r>
            <a:r>
              <a:rPr b="0" lang="en-US" sz="2400" spc="-1" strike="noStrike">
                <a:solidFill>
                  <a:srgbClr val="000000"/>
                </a:solidFill>
                <a:latin typeface="Calibri"/>
              </a:rPr>
              <a:t>WebFlux.</a:t>
            </a:r>
            <a:endParaRPr b="0" lang="en-IN" sz="2400" spc="-1" strike="noStrike">
              <a:latin typeface="Arial"/>
            </a:endParaRPr>
          </a:p>
          <a:p>
            <a:pPr>
              <a:lnSpc>
                <a:spcPct val="90000"/>
              </a:lnSpc>
              <a:spcBef>
                <a:spcPts val="1001"/>
              </a:spcBef>
              <a:tabLst>
                <a:tab algn="l" pos="0"/>
              </a:tabLst>
            </a:pPr>
            <a:r>
              <a:rPr b="1" lang="en-US" sz="2500" spc="-1" strike="noStrike">
                <a:solidFill>
                  <a:srgbClr val="000000"/>
                </a:solidFill>
                <a:latin typeface="Calibri"/>
              </a:rPr>
              <a:t>4. Limited </a:t>
            </a:r>
            <a:r>
              <a:rPr b="1" lang="en-US" sz="2500" spc="-1" strike="noStrike">
                <a:solidFill>
                  <a:srgbClr val="000000"/>
                </a:solidFill>
                <a:latin typeface="Calibri"/>
              </a:rPr>
              <a:t>Compatibility: </a:t>
            </a:r>
            <a:endParaRPr b="0" lang="en-IN" sz="2500" spc="-1" strike="noStrike">
              <a:latin typeface="Arial"/>
            </a:endParaRPr>
          </a:p>
          <a:p>
            <a:pPr marL="343080" indent="-34272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Not all </a:t>
            </a:r>
            <a:r>
              <a:rPr b="0" lang="en-US" sz="2400" spc="-1" strike="noStrike">
                <a:solidFill>
                  <a:srgbClr val="000000"/>
                </a:solidFill>
                <a:latin typeface="Calibri"/>
              </a:rPr>
              <a:t>libraries and </a:t>
            </a:r>
            <a:r>
              <a:rPr b="0" lang="en-US" sz="2400" spc="-1" strike="noStrike">
                <a:solidFill>
                  <a:srgbClr val="000000"/>
                </a:solidFill>
                <a:latin typeface="Calibri"/>
              </a:rPr>
              <a:t>frameworks </a:t>
            </a:r>
            <a:r>
              <a:rPr b="0" lang="en-US" sz="2400" spc="-1" strike="noStrike">
                <a:solidFill>
                  <a:srgbClr val="000000"/>
                </a:solidFill>
                <a:latin typeface="Calibri"/>
              </a:rPr>
              <a:t>are </a:t>
            </a:r>
            <a:r>
              <a:rPr b="0" lang="en-US" sz="2400" spc="-1" strike="noStrike">
                <a:solidFill>
                  <a:srgbClr val="000000"/>
                </a:solidFill>
                <a:latin typeface="Calibri"/>
              </a:rPr>
              <a:t>compatible </a:t>
            </a:r>
            <a:r>
              <a:rPr b="0" lang="en-US" sz="2400" spc="-1" strike="noStrike">
                <a:solidFill>
                  <a:srgbClr val="000000"/>
                </a:solidFill>
                <a:latin typeface="Calibri"/>
              </a:rPr>
              <a:t>with reactive </a:t>
            </a:r>
            <a:r>
              <a:rPr b="0" lang="en-US" sz="2400" spc="-1" strike="noStrike">
                <a:solidFill>
                  <a:srgbClr val="000000"/>
                </a:solidFill>
                <a:latin typeface="Calibri"/>
              </a:rPr>
              <a:t>programming </a:t>
            </a:r>
            <a:r>
              <a:rPr b="0" lang="en-US" sz="2400" spc="-1" strike="noStrike">
                <a:solidFill>
                  <a:srgbClr val="000000"/>
                </a:solidFill>
                <a:latin typeface="Calibri"/>
              </a:rPr>
              <a:t>and Spring </a:t>
            </a:r>
            <a:r>
              <a:rPr b="0" lang="en-US" sz="2400" spc="-1" strike="noStrike">
                <a:solidFill>
                  <a:srgbClr val="000000"/>
                </a:solidFill>
                <a:latin typeface="Calibri"/>
              </a:rPr>
              <a:t>WebFlux. </a:t>
            </a:r>
            <a:endParaRPr b="0" lang="en-IN" sz="2400" spc="-1" strike="noStrike">
              <a:latin typeface="Arial"/>
            </a:endParaRPr>
          </a:p>
          <a:p>
            <a:pPr marL="343080" indent="-34272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This can limit </a:t>
            </a:r>
            <a:r>
              <a:rPr b="0" lang="en-US" sz="2400" spc="-1" strike="noStrike">
                <a:solidFill>
                  <a:srgbClr val="000000"/>
                </a:solidFill>
                <a:latin typeface="Calibri"/>
              </a:rPr>
              <a:t>the ability to </a:t>
            </a:r>
            <a:r>
              <a:rPr b="0" lang="en-US" sz="2400" spc="-1" strike="noStrike">
                <a:solidFill>
                  <a:srgbClr val="000000"/>
                </a:solidFill>
                <a:latin typeface="Calibri"/>
              </a:rPr>
              <a:t>reuse existing </a:t>
            </a:r>
            <a:r>
              <a:rPr b="0" lang="en-US" sz="2400" spc="-1" strike="noStrike">
                <a:solidFill>
                  <a:srgbClr val="000000"/>
                </a:solidFill>
                <a:latin typeface="Calibri"/>
              </a:rPr>
              <a:t>code or to </a:t>
            </a:r>
            <a:r>
              <a:rPr b="0" lang="en-US" sz="2400" spc="-1" strike="noStrike">
                <a:solidFill>
                  <a:srgbClr val="000000"/>
                </a:solidFill>
                <a:latin typeface="Calibri"/>
              </a:rPr>
              <a:t>integrate with </a:t>
            </a:r>
            <a:r>
              <a:rPr b="0" lang="en-US" sz="2400" spc="-1" strike="noStrike">
                <a:solidFill>
                  <a:srgbClr val="000000"/>
                </a:solidFill>
                <a:latin typeface="Calibri"/>
              </a:rPr>
              <a:t>other systems </a:t>
            </a:r>
            <a:r>
              <a:rPr b="0" lang="en-US" sz="2400" spc="-1" strike="noStrike">
                <a:solidFill>
                  <a:srgbClr val="000000"/>
                </a:solidFill>
                <a:latin typeface="Calibri"/>
              </a:rPr>
              <a:t>that do not </a:t>
            </a:r>
            <a:r>
              <a:rPr b="0" lang="en-US" sz="2400" spc="-1" strike="noStrike">
                <a:solidFill>
                  <a:srgbClr val="000000"/>
                </a:solidFill>
                <a:latin typeface="Calibri"/>
              </a:rPr>
              <a:t>support </a:t>
            </a:r>
            <a:r>
              <a:rPr b="0" lang="en-US" sz="2400" spc="-1" strike="noStrike">
                <a:solidFill>
                  <a:srgbClr val="000000"/>
                </a:solidFill>
                <a:latin typeface="Calibri"/>
              </a:rPr>
              <a:t>reactive </a:t>
            </a:r>
            <a:r>
              <a:rPr b="0" lang="en-US" sz="2400" spc="-1" strike="noStrike">
                <a:solidFill>
                  <a:srgbClr val="000000"/>
                </a:solidFill>
                <a:latin typeface="Calibri"/>
              </a:rPr>
              <a:t>programming.</a:t>
            </a:r>
            <a:endParaRPr b="0" lang="en-IN" sz="2400" spc="-1" strike="noStrike">
              <a:latin typeface="Arial"/>
            </a:endParaRPr>
          </a:p>
          <a:p>
            <a:pPr>
              <a:lnSpc>
                <a:spcPct val="90000"/>
              </a:lnSpc>
              <a:spcBef>
                <a:spcPts val="1001"/>
              </a:spcBef>
              <a:tabLst>
                <a:tab algn="l" pos="0"/>
              </a:tabLst>
            </a:pPr>
            <a:endParaRPr b="0" lang="en-IN" sz="2400" spc="-1" strike="noStrike">
              <a:latin typeface="Arial"/>
            </a:endParaRPr>
          </a:p>
        </p:txBody>
      </p:sp>
      <p:sp>
        <p:nvSpPr>
          <p:cNvPr id="82" name="CustomShape 2"/>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83" name="Picture 13" descr="Logo&#10;&#10;Description automatically generated"/>
          <p:cNvPicPr/>
          <p:nvPr/>
        </p:nvPicPr>
        <p:blipFill>
          <a:blip r:embed="rId1"/>
          <a:stretch/>
        </p:blipFill>
        <p:spPr>
          <a:xfrm>
            <a:off x="10231920" y="105480"/>
            <a:ext cx="1797840" cy="47628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85" name="Picture 13" descr="Logo&#10;&#10;Description automatically generated"/>
          <p:cNvPicPr/>
          <p:nvPr/>
        </p:nvPicPr>
        <p:blipFill>
          <a:blip r:embed="rId1"/>
          <a:stretch/>
        </p:blipFill>
        <p:spPr>
          <a:xfrm>
            <a:off x="10231920" y="105480"/>
            <a:ext cx="1797840" cy="476280"/>
          </a:xfrm>
          <a:prstGeom prst="rect">
            <a:avLst/>
          </a:prstGeom>
          <a:ln>
            <a:noFill/>
          </a:ln>
        </p:spPr>
      </p:pic>
      <p:sp>
        <p:nvSpPr>
          <p:cNvPr id="86" name="TextShape 2"/>
          <p:cNvSpPr txBox="1"/>
          <p:nvPr/>
        </p:nvSpPr>
        <p:spPr>
          <a:xfrm>
            <a:off x="72000" y="54000"/>
            <a:ext cx="11736000" cy="5678640"/>
          </a:xfrm>
          <a:prstGeom prst="rect">
            <a:avLst/>
          </a:prstGeom>
          <a:noFill/>
          <a:ln>
            <a:noFill/>
          </a:ln>
        </p:spPr>
        <p:txBody>
          <a:bodyPr lIns="90000" rIns="90000" tIns="45000" bIns="45000">
            <a:noAutofit/>
          </a:bodyPr>
          <a:p>
            <a:pPr algn="just">
              <a:lnSpc>
                <a:spcPct val="100000"/>
              </a:lnSpc>
              <a:spcBef>
                <a:spcPts val="1134"/>
              </a:spcBef>
              <a:spcAft>
                <a:spcPts val="1134"/>
              </a:spcAft>
            </a:pPr>
            <a:r>
              <a:rPr b="1" lang="en-IN" sz="2200" spc="-1" strike="noStrike">
                <a:solidFill>
                  <a:srgbClr val="c9211e"/>
                </a:solidFill>
                <a:latin typeface="Arial"/>
              </a:rPr>
              <a:t>Definition of Spring Boot Netty</a:t>
            </a:r>
            <a:endParaRPr b="0" lang="en-IN" sz="2200" spc="-1" strike="noStrike">
              <a:latin typeface="Arial"/>
              <a:ea typeface="Noto Sans CJK SC"/>
            </a:endParaRPr>
          </a:p>
          <a:p>
            <a:pPr algn="just">
              <a:lnSpc>
                <a:spcPct val="100000"/>
              </a:lnSpc>
              <a:spcBef>
                <a:spcPts val="1134"/>
              </a:spcBef>
              <a:spcAft>
                <a:spcPts val="1134"/>
              </a:spcAft>
            </a:pPr>
            <a:endParaRPr b="0" lang="en-IN" sz="2200" spc="-1" strike="noStrike">
              <a:latin typeface="Arial"/>
              <a:ea typeface="Noto Sans CJK SC"/>
            </a:endParaRPr>
          </a:p>
          <a:p>
            <a:pPr algn="just">
              <a:lnSpc>
                <a:spcPct val="150000"/>
              </a:lnSpc>
              <a:spcBef>
                <a:spcPts val="1134"/>
              </a:spcBef>
              <a:spcAft>
                <a:spcPts val="1134"/>
              </a:spcAft>
            </a:pPr>
            <a:r>
              <a:rPr b="0" lang="en-IN" sz="2200" spc="-1" strike="noStrike">
                <a:latin typeface="Arial"/>
              </a:rPr>
              <a:t>It is an event-driven application framework that was used in-network, it will provide the HTTP, UDP, and non-blocking server and client. As per the name spring boot, netty is based on the netty framework, it is also known as the non-blocking input and output (NIO) framework. </a:t>
            </a:r>
            <a:endParaRPr b="0" lang="en-IN" sz="2200" spc="-1" strike="noStrike">
              <a:latin typeface="Arial"/>
              <a:ea typeface="Noto Sans CJK SC"/>
            </a:endParaRPr>
          </a:p>
          <a:p>
            <a:pPr algn="just">
              <a:lnSpc>
                <a:spcPct val="150000"/>
              </a:lnSpc>
              <a:spcBef>
                <a:spcPts val="1134"/>
              </a:spcBef>
              <a:spcAft>
                <a:spcPts val="1134"/>
              </a:spcAft>
            </a:pPr>
            <a:r>
              <a:rPr b="0" lang="en-IN" sz="2200" spc="-1" strike="noStrike">
                <a:latin typeface="Arial"/>
              </a:rPr>
              <a:t>We can use the framework as highly scalable, to build the low-level server is straightforward by using netty. Spring boot netty developer also works on socket level, an example to create communication protocol.</a:t>
            </a:r>
            <a:endParaRPr b="0" lang="en-IN" sz="2200" spc="-1" strike="noStrike">
              <a:latin typeface="Arial"/>
              <a:ea typeface="Noto Sans CJK SC"/>
            </a:endParaRPr>
          </a:p>
          <a:p>
            <a:pPr algn="just">
              <a:lnSpc>
                <a:spcPct val="150000"/>
              </a:lnSpc>
              <a:spcBef>
                <a:spcPts val="1134"/>
              </a:spcBef>
              <a:spcAft>
                <a:spcPts val="1134"/>
              </a:spcAft>
            </a:pPr>
            <a:endParaRPr b="0" lang="en-IN" sz="2200" spc="-1" strike="noStrike">
              <a:latin typeface="Arial"/>
              <a:ea typeface="Noto Sans CJK SC"/>
            </a:endParaRPr>
          </a:p>
          <a:p>
            <a:pPr algn="just">
              <a:lnSpc>
                <a:spcPct val="150000"/>
              </a:lnSpc>
              <a:spcBef>
                <a:spcPts val="1134"/>
              </a:spcBef>
              <a:spcAft>
                <a:spcPts val="1134"/>
              </a:spcAft>
            </a:pPr>
            <a:endParaRPr b="0" lang="en-IN" sz="2200" spc="-1" strike="noStrike">
              <a:latin typeface="Arial"/>
              <a:ea typeface="Noto Sans CJK SC"/>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88" name="Picture 13" descr="Logo&#10;&#10;Description automatically generated"/>
          <p:cNvPicPr/>
          <p:nvPr/>
        </p:nvPicPr>
        <p:blipFill>
          <a:blip r:embed="rId1"/>
          <a:stretch/>
        </p:blipFill>
        <p:spPr>
          <a:xfrm>
            <a:off x="10231920" y="105480"/>
            <a:ext cx="1797840" cy="476280"/>
          </a:xfrm>
          <a:prstGeom prst="rect">
            <a:avLst/>
          </a:prstGeom>
          <a:ln>
            <a:noFill/>
          </a:ln>
        </p:spPr>
      </p:pic>
      <p:sp>
        <p:nvSpPr>
          <p:cNvPr id="89" name="TextShape 2"/>
          <p:cNvSpPr txBox="1"/>
          <p:nvPr/>
        </p:nvSpPr>
        <p:spPr>
          <a:xfrm>
            <a:off x="0" y="144000"/>
            <a:ext cx="12312000" cy="3755160"/>
          </a:xfrm>
          <a:prstGeom prst="rect">
            <a:avLst/>
          </a:prstGeom>
          <a:noFill/>
          <a:ln>
            <a:noFill/>
          </a:ln>
        </p:spPr>
        <p:txBody>
          <a:bodyPr lIns="90000" rIns="90000" tIns="45000" bIns="45000">
            <a:noAutofit/>
          </a:bodyPr>
          <a:p>
            <a:pPr algn="just">
              <a:lnSpc>
                <a:spcPct val="150000"/>
              </a:lnSpc>
            </a:pPr>
            <a:r>
              <a:rPr b="1" lang="en-IN" sz="2200" spc="-1" strike="noStrike">
                <a:latin typeface="Arial"/>
              </a:rPr>
              <a:t>What is spring boot netty?</a:t>
            </a:r>
            <a:endParaRPr b="0" lang="en-IN" sz="2200" spc="-1" strike="noStrike">
              <a:latin typeface="Arial"/>
            </a:endParaRPr>
          </a:p>
          <a:p>
            <a:pPr algn="just">
              <a:lnSpc>
                <a:spcPct val="150000"/>
              </a:lnSpc>
            </a:pPr>
            <a:endParaRPr b="0" lang="en-IN" sz="2200" spc="-1" strike="noStrike">
              <a:latin typeface="Arial"/>
            </a:endParaRPr>
          </a:p>
          <a:p>
            <a:pPr marL="216000" indent="-216000" algn="just">
              <a:lnSpc>
                <a:spcPct val="150000"/>
              </a:lnSpc>
              <a:buClr>
                <a:srgbClr val="000000"/>
              </a:buClr>
              <a:buSzPct val="45000"/>
              <a:buFont typeface="Wingdings" charset="2"/>
              <a:buChar char=""/>
            </a:pPr>
            <a:r>
              <a:rPr b="0" lang="en-IN" sz="2200" spc="-1" strike="noStrike">
                <a:latin typeface="Arial"/>
              </a:rPr>
              <a:t>It supports APIs of non-blocking and blocking also it will support the SSL and TLS.</a:t>
            </a:r>
            <a:endParaRPr b="0" lang="en-IN" sz="2200" spc="-1" strike="noStrike">
              <a:latin typeface="Arial"/>
            </a:endParaRPr>
          </a:p>
          <a:p>
            <a:pPr marL="216000" indent="-216000" algn="just">
              <a:lnSpc>
                <a:spcPct val="150000"/>
              </a:lnSpc>
              <a:buClr>
                <a:srgbClr val="000000"/>
              </a:buClr>
              <a:buSzPct val="45000"/>
              <a:buFont typeface="Wingdings" charset="2"/>
              <a:buChar char=""/>
            </a:pPr>
            <a:r>
              <a:rPr b="0" lang="en-IN" sz="2200" spc="-1" strike="noStrike">
                <a:latin typeface="Arial"/>
              </a:rPr>
              <a:t>We can run our all-request synchronously on each thread. To run each thread synchronously it uses the blocking server model.</a:t>
            </a:r>
            <a:endParaRPr b="0" lang="en-IN" sz="2200" spc="-1" strike="noStrike">
              <a:latin typeface="Arial"/>
            </a:endParaRPr>
          </a:p>
          <a:p>
            <a:pPr marL="216000" indent="-216000" algn="just">
              <a:lnSpc>
                <a:spcPct val="150000"/>
              </a:lnSpc>
              <a:buClr>
                <a:srgbClr val="000000"/>
              </a:buClr>
              <a:buSzPct val="45000"/>
              <a:buFont typeface="Wingdings" charset="2"/>
              <a:buChar char=""/>
            </a:pPr>
            <a:r>
              <a:rPr b="0" lang="en-IN" sz="2200" spc="-1" strike="noStrike">
                <a:latin typeface="Arial"/>
              </a:rPr>
              <a:t>It is basically designed to make the easy implementation of custom network protocols. We can write our own protocol.</a:t>
            </a:r>
            <a:endParaRPr b="0" lang="en-IN" sz="2200" spc="-1" strike="noStrike">
              <a:latin typeface="Arial"/>
            </a:endParaRPr>
          </a:p>
          <a:p>
            <a:pPr marL="216000" indent="-216000" algn="just">
              <a:lnSpc>
                <a:spcPct val="150000"/>
              </a:lnSpc>
              <a:buClr>
                <a:srgbClr val="000000"/>
              </a:buClr>
              <a:buSzPct val="45000"/>
              <a:buFont typeface="Wingdings" charset="2"/>
              <a:buChar char=""/>
            </a:pPr>
            <a:endParaRPr b="0" lang="en-IN" sz="2200" spc="-1" strike="noStrike">
              <a:latin typeface="Arial"/>
            </a:endParaRPr>
          </a:p>
        </p:txBody>
      </p:sp>
      <p:sp>
        <p:nvSpPr>
          <p:cNvPr id="90" name="TextShape 3"/>
          <p:cNvSpPr txBox="1"/>
          <p:nvPr/>
        </p:nvSpPr>
        <p:spPr>
          <a:xfrm>
            <a:off x="144000" y="3899160"/>
            <a:ext cx="11880000" cy="1027800"/>
          </a:xfrm>
          <a:prstGeom prst="rect">
            <a:avLst/>
          </a:prstGeom>
          <a:noFill/>
          <a:ln>
            <a:noFill/>
          </a:ln>
        </p:spPr>
        <p:txBody>
          <a:bodyPr lIns="90000" rIns="90000" tIns="45000" bIns="45000">
            <a:noAutofit/>
          </a:bodyPr>
          <a:p>
            <a:pPr algn="just">
              <a:lnSpc>
                <a:spcPct val="150000"/>
              </a:lnSpc>
            </a:pPr>
            <a:r>
              <a:rPr b="1" lang="en-IN" sz="2200" spc="-1" strike="noStrike">
                <a:latin typeface="Arial"/>
              </a:rPr>
              <a:t>How to use spring boot netty?</a:t>
            </a:r>
            <a:endParaRPr b="0" lang="en-IN" sz="2200" spc="-1" strike="noStrike">
              <a:latin typeface="Arial"/>
            </a:endParaRPr>
          </a:p>
          <a:p>
            <a:pPr algn="just">
              <a:lnSpc>
                <a:spcPct val="150000"/>
              </a:lnSpc>
            </a:pPr>
            <a:r>
              <a:rPr b="0" lang="en-IN" sz="2200" spc="-1" strike="noStrike">
                <a:latin typeface="Arial"/>
              </a:rPr>
              <a:t>To use the netty in our spring boot application we need to follow the below steps as follows.</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92" name="Picture 13" descr="Logo&#10;&#10;Description automatically generated"/>
          <p:cNvPicPr/>
          <p:nvPr/>
        </p:nvPicPr>
        <p:blipFill>
          <a:blip r:embed="rId1"/>
          <a:stretch/>
        </p:blipFill>
        <p:spPr>
          <a:xfrm>
            <a:off x="10231920" y="105480"/>
            <a:ext cx="1797840" cy="476280"/>
          </a:xfrm>
          <a:prstGeom prst="rect">
            <a:avLst/>
          </a:prstGeom>
          <a:ln>
            <a:noFill/>
          </a:ln>
        </p:spPr>
      </p:pic>
      <p:sp>
        <p:nvSpPr>
          <p:cNvPr id="93" name="TextShape 2"/>
          <p:cNvSpPr txBox="1"/>
          <p:nvPr/>
        </p:nvSpPr>
        <p:spPr>
          <a:xfrm>
            <a:off x="144000" y="216000"/>
            <a:ext cx="11736000" cy="6183720"/>
          </a:xfrm>
          <a:prstGeom prst="rect">
            <a:avLst/>
          </a:prstGeom>
          <a:noFill/>
          <a:ln>
            <a:noFill/>
          </a:ln>
        </p:spPr>
        <p:txBody>
          <a:bodyPr lIns="90000" rIns="90000" tIns="45000" bIns="45000">
            <a:noAutofit/>
          </a:bodyPr>
          <a:p>
            <a:pPr marL="216000" indent="-216000" algn="just">
              <a:lnSpc>
                <a:spcPct val="150000"/>
              </a:lnSpc>
              <a:buClr>
                <a:srgbClr val="000000"/>
              </a:buClr>
              <a:buSzPct val="45000"/>
              <a:buFont typeface="Wingdings" charset="2"/>
              <a:buChar char=""/>
            </a:pPr>
            <a:r>
              <a:rPr b="0" lang="en-IN" sz="2200" spc="-1" strike="noStrike">
                <a:latin typeface="Arial"/>
              </a:rPr>
              <a:t>We need to add the spring boot starter webflux dependency in the pom.xml file.</a:t>
            </a:r>
            <a:endParaRPr b="0" lang="en-IN" sz="2200" spc="-1" strike="noStrike">
              <a:latin typeface="Arial"/>
            </a:endParaRPr>
          </a:p>
          <a:p>
            <a:pPr marL="216000" indent="-216000" algn="just">
              <a:lnSpc>
                <a:spcPct val="150000"/>
              </a:lnSpc>
              <a:buClr>
                <a:srgbClr val="000000"/>
              </a:buClr>
              <a:buSzPct val="45000"/>
              <a:buFont typeface="Wingdings" charset="2"/>
              <a:buChar char=""/>
            </a:pPr>
            <a:r>
              <a:rPr b="0" lang="en-IN" sz="2200" spc="-1" strike="noStrike">
                <a:latin typeface="Arial"/>
              </a:rPr>
              <a:t>After adding the spring boot starter webflux dependency it will automatically add the spring boot starter reactor dependency in our project.</a:t>
            </a:r>
            <a:endParaRPr b="0" lang="en-IN" sz="2200" spc="-1" strike="noStrike">
              <a:latin typeface="Arial"/>
            </a:endParaRPr>
          </a:p>
          <a:p>
            <a:pPr marL="216000" indent="-216000" algn="just">
              <a:lnSpc>
                <a:spcPct val="150000"/>
              </a:lnSpc>
              <a:buClr>
                <a:srgbClr val="000000"/>
              </a:buClr>
              <a:buSzPct val="45000"/>
              <a:buFont typeface="Wingdings" charset="2"/>
              <a:buChar char=""/>
            </a:pPr>
            <a:r>
              <a:rPr b="0" lang="en-IN" sz="2200" spc="-1" strike="noStrike">
                <a:latin typeface="Arial"/>
              </a:rPr>
              <a:t>After adding the dependency in the application pom.xml file next step is to configure the server. We can configure the server by using two methods.</a:t>
            </a:r>
            <a:endParaRPr b="0" lang="en-IN" sz="2200" spc="-1" strike="noStrike">
              <a:latin typeface="Arial"/>
            </a:endParaRPr>
          </a:p>
          <a:p>
            <a:pPr marL="216000" indent="-216000" algn="just">
              <a:lnSpc>
                <a:spcPct val="150000"/>
              </a:lnSpc>
              <a:buClr>
                <a:srgbClr val="000000"/>
              </a:buClr>
              <a:buSzPct val="45000"/>
              <a:buFont typeface="Wingdings" charset="2"/>
              <a:buChar char=""/>
            </a:pPr>
            <a:r>
              <a:rPr b="0" lang="en-IN" sz="2200" spc="-1" strike="noStrike">
                <a:latin typeface="Arial"/>
              </a:rPr>
              <a:t>The first method to configure the server is by using the properties file. Spring boot exposes the common configuration by using the application properties file. We need to define the server port in the properties file.</a:t>
            </a:r>
            <a:endParaRPr b="0" lang="en-IN" sz="2200" spc="-1" strike="noStrike">
              <a:latin typeface="Arial"/>
            </a:endParaRPr>
          </a:p>
          <a:p>
            <a:pPr marL="216000" indent="-216000" algn="just">
              <a:lnSpc>
                <a:spcPct val="150000"/>
              </a:lnSpc>
              <a:buClr>
                <a:srgbClr val="000000"/>
              </a:buClr>
              <a:buSzPct val="45000"/>
              <a:buFont typeface="Wingdings" charset="2"/>
              <a:buChar char=""/>
            </a:pPr>
            <a:r>
              <a:rPr b="0" lang="en-IN" sz="2200" spc="-1" strike="noStrike">
                <a:latin typeface="Arial"/>
              </a:rPr>
              <a:t>We can also do the same configuration by using the application.yml file. Apart from the server port spring boot contains the other options of server configuration.</a:t>
            </a:r>
            <a:endParaRPr b="0" lang="en-IN" sz="2200" spc="-1" strike="noStrike">
              <a:latin typeface="Arial"/>
            </a:endParaRPr>
          </a:p>
          <a:p>
            <a:pPr marL="216000" indent="-216000" algn="just">
              <a:lnSpc>
                <a:spcPct val="150000"/>
              </a:lnSpc>
              <a:buClr>
                <a:srgbClr val="000000"/>
              </a:buClr>
              <a:buSzPct val="45000"/>
              <a:buFont typeface="Wingdings" charset="2"/>
              <a:buChar char=""/>
            </a:pPr>
            <a:r>
              <a:rPr b="0" lang="en-IN" sz="2200" spc="-1" strike="noStrike">
                <a:latin typeface="Arial"/>
              </a:rPr>
              <a:t>The application properties which was starting from the server prefix which was overriding the configuration of the default server.</a:t>
            </a:r>
            <a:endParaRPr b="0" lang="en-IN" sz="2200" spc="-1" strike="noStrike">
              <a:latin typeface="Arial"/>
            </a:endParaRPr>
          </a:p>
          <a:p>
            <a:pPr marL="216000" indent="-216000" algn="just">
              <a:lnSpc>
                <a:spcPct val="150000"/>
              </a:lnSpc>
              <a:buClr>
                <a:srgbClr val="000000"/>
              </a:buClr>
              <a:buSzPct val="45000"/>
              <a:buFont typeface="Wingdings" charset="2"/>
              <a:buChar char=""/>
            </a:pPr>
            <a:r>
              <a:rPr b="0" lang="en-IN" sz="2200" spc="-1" strike="noStrike">
                <a:latin typeface="Arial"/>
              </a:rPr>
              <a:t>We can also configure the server by using the programmatic configuration.</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95" name="Picture 13" descr="Logo&#10;&#10;Description automatically generated"/>
          <p:cNvPicPr/>
          <p:nvPr/>
        </p:nvPicPr>
        <p:blipFill>
          <a:blip r:embed="rId1"/>
          <a:stretch/>
        </p:blipFill>
        <p:spPr>
          <a:xfrm>
            <a:off x="10231920" y="105480"/>
            <a:ext cx="1797840" cy="476280"/>
          </a:xfrm>
          <a:prstGeom prst="rect">
            <a:avLst/>
          </a:prstGeom>
          <a:ln>
            <a:noFill/>
          </a:ln>
        </p:spPr>
      </p:pic>
      <p:sp>
        <p:nvSpPr>
          <p:cNvPr id="96" name="TextShape 2"/>
          <p:cNvSpPr txBox="1"/>
          <p:nvPr/>
        </p:nvSpPr>
        <p:spPr>
          <a:xfrm>
            <a:off x="0" y="5400"/>
            <a:ext cx="11736000" cy="6652440"/>
          </a:xfrm>
          <a:prstGeom prst="rect">
            <a:avLst/>
          </a:prstGeom>
          <a:noFill/>
          <a:ln>
            <a:noFill/>
          </a:ln>
        </p:spPr>
        <p:txBody>
          <a:bodyPr lIns="90000" rIns="90000" tIns="45000" bIns="45000">
            <a:noAutofit/>
          </a:bodyPr>
          <a:p>
            <a:pPr marL="216000" indent="-216000" algn="just">
              <a:lnSpc>
                <a:spcPct val="150000"/>
              </a:lnSpc>
              <a:buClr>
                <a:srgbClr val="000000"/>
              </a:buClr>
              <a:buSzPct val="45000"/>
              <a:buFont typeface="Wingdings" charset="2"/>
              <a:buChar char=""/>
            </a:pPr>
            <a:r>
              <a:rPr b="0" lang="en-IN" sz="2200" spc="-1" strike="noStrike">
                <a:latin typeface="Arial"/>
              </a:rPr>
              <a:t>To configure the server through code spring boot uses the </a:t>
            </a:r>
            <a:endParaRPr b="0" lang="en-IN" sz="2200" spc="-1" strike="noStrike">
              <a:latin typeface="Arial"/>
            </a:endParaRPr>
          </a:p>
          <a:p>
            <a:pPr marL="216000" indent="-216000" algn="just">
              <a:lnSpc>
                <a:spcPct val="150000"/>
              </a:lnSpc>
              <a:buClr>
                <a:srgbClr val="000000"/>
              </a:buClr>
              <a:buSzPct val="45000"/>
              <a:buFont typeface="Wingdings" charset="2"/>
              <a:buChar char=""/>
            </a:pPr>
            <a:r>
              <a:rPr b="0" lang="en-IN" sz="2200" spc="-1" strike="noStrike">
                <a:latin typeface="Arial"/>
              </a:rPr>
              <a:t>NettyServerCustomizer and WebServerFactoryCustomizer classes.</a:t>
            </a:r>
            <a:endParaRPr b="0" lang="en-IN" sz="2200" spc="-1" strike="noStrike">
              <a:latin typeface="Arial"/>
            </a:endParaRPr>
          </a:p>
          <a:p>
            <a:pPr marL="216000" indent="-216000" algn="just">
              <a:lnSpc>
                <a:spcPct val="150000"/>
              </a:lnSpc>
              <a:buClr>
                <a:srgbClr val="000000"/>
              </a:buClr>
              <a:buSzPct val="45000"/>
              <a:buFont typeface="Wingdings" charset="2"/>
              <a:buChar char=""/>
            </a:pPr>
            <a:r>
              <a:rPr b="0" lang="en-IN" sz="2200" spc="-1" strike="noStrike">
                <a:latin typeface="Arial"/>
              </a:rPr>
              <a:t>To configure the server by using the programmatic configuration spring boot uses the component of the factory customizer at the time of startup.</a:t>
            </a:r>
            <a:endParaRPr b="0" lang="en-IN" sz="2200" spc="-1" strike="noStrike">
              <a:latin typeface="Arial"/>
            </a:endParaRPr>
          </a:p>
          <a:p>
            <a:pPr marL="216000" indent="-216000" algn="just">
              <a:lnSpc>
                <a:spcPct val="150000"/>
              </a:lnSpc>
              <a:buClr>
                <a:srgbClr val="000000"/>
              </a:buClr>
              <a:buSzPct val="45000"/>
              <a:buFont typeface="Wingdings" charset="2"/>
              <a:buChar char=""/>
            </a:pPr>
            <a:r>
              <a:rPr b="0" lang="en-IN" sz="2200" spc="-1" strike="noStrike">
                <a:latin typeface="Arial"/>
              </a:rPr>
              <a:t>Spring boot automatically configures the configuration of the server while adding starter dependency in pom.xml file so we need to skip auto configuration by defining the bean of NettyReactiveWebServerFactory.</a:t>
            </a:r>
            <a:endParaRPr b="0" lang="en-IN" sz="2200" spc="-1" strike="noStrike">
              <a:latin typeface="Arial"/>
            </a:endParaRPr>
          </a:p>
          <a:p>
            <a:pPr marL="216000" indent="-216000" algn="just">
              <a:lnSpc>
                <a:spcPct val="150000"/>
              </a:lnSpc>
              <a:buClr>
                <a:srgbClr val="000000"/>
              </a:buClr>
              <a:buSzPct val="45000"/>
              <a:buFont typeface="Wingdings" charset="2"/>
              <a:buChar char=""/>
            </a:pPr>
            <a:r>
              <a:rPr b="0" lang="en-IN" sz="2200" spc="-1" strike="noStrike">
                <a:latin typeface="Arial"/>
              </a:rPr>
              <a:t>To skip auto-configuration of the server we need to define the bean in our configuration class and need to add the customizer.</a:t>
            </a:r>
            <a:endParaRPr b="0" lang="en-IN" sz="2200" spc="-1" strike="noStrike">
              <a:latin typeface="Arial"/>
            </a:endParaRPr>
          </a:p>
          <a:p>
            <a:pPr marL="216000" indent="-216000" algn="just">
              <a:lnSpc>
                <a:spcPct val="150000"/>
              </a:lnSpc>
              <a:buClr>
                <a:srgbClr val="000000"/>
              </a:buClr>
              <a:buSzPct val="45000"/>
              <a:buFont typeface="Wingdings" charset="2"/>
              <a:buChar char=""/>
            </a:pPr>
            <a:r>
              <a:rPr b="0" lang="en-IN" sz="2200" spc="-1" strike="noStrike">
                <a:latin typeface="Arial"/>
              </a:rPr>
              <a:t>After configuring the server next step is to configure the SSL. To configure the SSL in the spring boot netty project we need to use SslServerCustomizer class in our project.</a:t>
            </a:r>
            <a:endParaRPr b="0" lang="en-IN" sz="2200" spc="-1" strike="noStrike">
              <a:latin typeface="Arial"/>
            </a:endParaRPr>
          </a:p>
          <a:p>
            <a:pPr marL="216000" indent="-216000" algn="just">
              <a:lnSpc>
                <a:spcPct val="150000"/>
              </a:lnSpc>
              <a:buClr>
                <a:srgbClr val="000000"/>
              </a:buClr>
              <a:buSzPct val="45000"/>
              <a:buFont typeface="Wingdings" charset="2"/>
              <a:buChar char=""/>
            </a:pPr>
            <a:r>
              <a:rPr b="0" lang="en-IN" sz="2200" spc="-1" strike="noStrike">
                <a:latin typeface="Arial"/>
              </a:rPr>
              <a:t>After configuring SSL in our application next step is to access the log information. In the project, we cannot access the logging by using logback.</a:t>
            </a:r>
            <a:endParaRPr b="0" lang="en-IN" sz="2200" spc="-1" strike="noStrike">
              <a:latin typeface="Arial"/>
            </a:endParaRPr>
          </a:p>
          <a:p>
            <a:pPr marL="216000" indent="-216000" algn="just">
              <a:lnSpc>
                <a:spcPct val="150000"/>
              </a:lnSpc>
              <a:buClr>
                <a:srgbClr val="000000"/>
              </a:buClr>
              <a:buSzPct val="45000"/>
              <a:buFont typeface="Wingdings" charset="2"/>
              <a:buChar char=""/>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TextShape 1"/>
          <p:cNvSpPr txBox="1"/>
          <p:nvPr/>
        </p:nvSpPr>
        <p:spPr>
          <a:xfrm>
            <a:off x="537840" y="582120"/>
            <a:ext cx="10712520" cy="5960520"/>
          </a:xfrm>
          <a:prstGeom prst="rect">
            <a:avLst/>
          </a:prstGeom>
          <a:noFill/>
          <a:ln>
            <a:noFill/>
          </a:ln>
        </p:spPr>
        <p:txBody>
          <a:bodyPr>
            <a:noAutofit/>
          </a:bodyPr>
          <a:p>
            <a:pPr marL="343080" indent="-342720">
              <a:lnSpc>
                <a:spcPct val="90000"/>
              </a:lnSpc>
              <a:spcBef>
                <a:spcPts val="1001"/>
              </a:spcBef>
              <a:buClr>
                <a:srgbClr val="000000"/>
              </a:buClr>
              <a:buFont typeface="Wingdings" charset="2"/>
              <a:buChar char=""/>
            </a:pPr>
            <a:r>
              <a:rPr b="1" lang="en-IN" sz="3200" spc="-1" strike="noStrike">
                <a:solidFill>
                  <a:srgbClr val="000000"/>
                </a:solidFill>
                <a:latin typeface="Calibri"/>
              </a:rPr>
              <a:t>Introduction to Spring WebFlux</a:t>
            </a:r>
            <a:endParaRPr b="0" lang="en-IN" sz="3200" spc="-1" strike="noStrike">
              <a:latin typeface="Arial"/>
            </a:endParaRPr>
          </a:p>
          <a:p>
            <a:pPr marL="343080" indent="-342720">
              <a:lnSpc>
                <a:spcPct val="90000"/>
              </a:lnSpc>
              <a:spcBef>
                <a:spcPts val="1001"/>
              </a:spcBef>
              <a:buClr>
                <a:srgbClr val="000000"/>
              </a:buClr>
              <a:buFont typeface="Arial"/>
              <a:buChar char="•"/>
            </a:pPr>
            <a:r>
              <a:rPr b="0" lang="en-US" sz="2400" spc="-1" strike="noStrike">
                <a:solidFill>
                  <a:srgbClr val="000000"/>
                </a:solidFill>
                <a:latin typeface="Calibri"/>
              </a:rPr>
              <a:t>Spring WebFlux is a reactive web framework that was introduced in Spring 5. </a:t>
            </a:r>
            <a:endParaRPr b="0" lang="en-IN" sz="2400" spc="-1" strike="noStrike">
              <a:latin typeface="Arial"/>
            </a:endParaRPr>
          </a:p>
          <a:p>
            <a:pPr marL="343080" indent="-342720">
              <a:lnSpc>
                <a:spcPct val="90000"/>
              </a:lnSpc>
              <a:spcBef>
                <a:spcPts val="1001"/>
              </a:spcBef>
              <a:buClr>
                <a:srgbClr val="000000"/>
              </a:buClr>
              <a:buFont typeface="Arial"/>
              <a:buChar char="•"/>
            </a:pPr>
            <a:r>
              <a:rPr b="0" lang="en-US" sz="2400" spc="-1" strike="noStrike">
                <a:solidFill>
                  <a:srgbClr val="000000"/>
                </a:solidFill>
                <a:latin typeface="Calibri"/>
              </a:rPr>
              <a:t>It is designed to enable developers to build asynchronous and non-blocking web applications that can handle large volumes of traffic while maintaining high performance and scalability.</a:t>
            </a:r>
            <a:endParaRPr b="0" lang="en-IN" sz="2400" spc="-1" strike="noStrike">
              <a:latin typeface="Arial"/>
            </a:endParaRPr>
          </a:p>
          <a:p>
            <a:pPr marL="343080" indent="-342720">
              <a:lnSpc>
                <a:spcPct val="90000"/>
              </a:lnSpc>
              <a:spcBef>
                <a:spcPts val="1001"/>
              </a:spcBef>
              <a:buClr>
                <a:srgbClr val="000000"/>
              </a:buClr>
              <a:buFont typeface="Arial"/>
              <a:buChar char="•"/>
            </a:pPr>
            <a:r>
              <a:rPr b="0" lang="en-US" sz="2400" spc="-1" strike="noStrike">
                <a:solidFill>
                  <a:srgbClr val="000000"/>
                </a:solidFill>
                <a:latin typeface="Calibri"/>
              </a:rPr>
              <a:t>The framework is built on top of the Reactive Streams API, which provides a common interface for dealing with asynchronous data streams. </a:t>
            </a:r>
            <a:endParaRPr b="0" lang="en-IN" sz="2400" spc="-1" strike="noStrike">
              <a:latin typeface="Arial"/>
            </a:endParaRPr>
          </a:p>
          <a:p>
            <a:pPr marL="343080" indent="-342720">
              <a:lnSpc>
                <a:spcPct val="90000"/>
              </a:lnSpc>
              <a:spcBef>
                <a:spcPts val="1001"/>
              </a:spcBef>
              <a:buClr>
                <a:srgbClr val="000000"/>
              </a:buClr>
              <a:buFont typeface="Arial"/>
              <a:buChar char="•"/>
            </a:pPr>
            <a:r>
              <a:rPr b="0" lang="en-US" sz="2400" spc="-1" strike="noStrike">
                <a:solidFill>
                  <a:srgbClr val="000000"/>
                </a:solidFill>
                <a:latin typeface="Calibri"/>
              </a:rPr>
              <a:t>This allows developers to write code that can process data as it arrives, rather than waiting for it to be fully received before processing.</a:t>
            </a:r>
            <a:endParaRPr b="0" lang="en-IN" sz="2400" spc="-1" strike="noStrike">
              <a:latin typeface="Arial"/>
            </a:endParaRPr>
          </a:p>
          <a:p>
            <a:pPr marL="343080" indent="-342720">
              <a:lnSpc>
                <a:spcPct val="90000"/>
              </a:lnSpc>
              <a:spcBef>
                <a:spcPts val="1001"/>
              </a:spcBef>
              <a:buClr>
                <a:srgbClr val="000000"/>
              </a:buClr>
              <a:buFont typeface="Arial"/>
              <a:buChar char="•"/>
            </a:pPr>
            <a:r>
              <a:rPr b="0" lang="en-US" sz="2400" spc="-1" strike="noStrike">
                <a:solidFill>
                  <a:srgbClr val="000000"/>
                </a:solidFill>
                <a:latin typeface="Calibri"/>
              </a:rPr>
              <a:t>Spring WebFlux provides a functional programming model for building reactive applications. </a:t>
            </a:r>
            <a:endParaRPr b="0" lang="en-IN" sz="2400" spc="-1" strike="noStrike">
              <a:latin typeface="Arial"/>
            </a:endParaRPr>
          </a:p>
          <a:p>
            <a:pPr marL="343080" indent="-342720">
              <a:lnSpc>
                <a:spcPct val="90000"/>
              </a:lnSpc>
              <a:spcBef>
                <a:spcPts val="1001"/>
              </a:spcBef>
              <a:buClr>
                <a:srgbClr val="000000"/>
              </a:buClr>
              <a:buFont typeface="Arial"/>
              <a:buChar char="•"/>
            </a:pPr>
            <a:r>
              <a:rPr b="0" lang="en-US" sz="2400" spc="-1" strike="noStrike">
                <a:solidFill>
                  <a:srgbClr val="000000"/>
                </a:solidFill>
                <a:latin typeface="Calibri"/>
              </a:rPr>
              <a:t>This means that instead of using traditional object-oriented programming patterns, developers write code that uses functions and lambda expressions to handle data streams and events.</a:t>
            </a:r>
            <a:endParaRPr b="0" lang="en-IN" sz="2400" spc="-1" strike="noStrike">
              <a:latin typeface="Arial"/>
            </a:endParaRPr>
          </a:p>
          <a:p>
            <a:pPr>
              <a:lnSpc>
                <a:spcPct val="90000"/>
              </a:lnSpc>
              <a:spcBef>
                <a:spcPts val="1001"/>
              </a:spcBef>
              <a:tabLst>
                <a:tab algn="l" pos="0"/>
              </a:tabLst>
            </a:pPr>
            <a:endParaRPr b="0" lang="en-IN" sz="2400" spc="-1" strike="noStrike">
              <a:latin typeface="Arial"/>
            </a:endParaRPr>
          </a:p>
        </p:txBody>
      </p:sp>
      <p:sp>
        <p:nvSpPr>
          <p:cNvPr id="43" name="CustomShape 2"/>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44" name="Picture 13" descr="Logo&#10;&#10;Description automatically generated"/>
          <p:cNvPicPr/>
          <p:nvPr/>
        </p:nvPicPr>
        <p:blipFill>
          <a:blip r:embed="rId1"/>
          <a:stretch/>
        </p:blipFill>
        <p:spPr>
          <a:xfrm>
            <a:off x="10231920" y="105480"/>
            <a:ext cx="1797840" cy="47628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98" name="Picture 13" descr="Logo&#10;&#10;Description automatically generated"/>
          <p:cNvPicPr/>
          <p:nvPr/>
        </p:nvPicPr>
        <p:blipFill>
          <a:blip r:embed="rId1"/>
          <a:stretch/>
        </p:blipFill>
        <p:spPr>
          <a:xfrm>
            <a:off x="10231920" y="105480"/>
            <a:ext cx="1797840" cy="476280"/>
          </a:xfrm>
          <a:prstGeom prst="rect">
            <a:avLst/>
          </a:prstGeom>
          <a:ln>
            <a:noFill/>
          </a:ln>
        </p:spPr>
      </p:pic>
      <p:sp>
        <p:nvSpPr>
          <p:cNvPr id="99" name="TextShape 2"/>
          <p:cNvSpPr txBox="1"/>
          <p:nvPr/>
        </p:nvSpPr>
        <p:spPr>
          <a:xfrm>
            <a:off x="0" y="0"/>
            <a:ext cx="10728000" cy="1965240"/>
          </a:xfrm>
          <a:prstGeom prst="rect">
            <a:avLst/>
          </a:prstGeom>
          <a:noFill/>
          <a:ln>
            <a:noFill/>
          </a:ln>
        </p:spPr>
        <p:txBody>
          <a:bodyPr lIns="90000" rIns="90000" tIns="45000" bIns="45000">
            <a:noAutofit/>
          </a:bodyPr>
          <a:p>
            <a:pPr marL="216000" indent="-216000" algn="just">
              <a:lnSpc>
                <a:spcPct val="150000"/>
              </a:lnSpc>
              <a:buClr>
                <a:srgbClr val="000000"/>
              </a:buClr>
              <a:buSzPct val="45000"/>
              <a:buFont typeface="Wingdings" charset="2"/>
              <a:buChar char=""/>
            </a:pPr>
            <a:r>
              <a:rPr b="0" lang="en-IN" sz="2200" spc="-1" strike="noStrike">
                <a:latin typeface="Arial"/>
              </a:rPr>
              <a:t>Spring boot is configuring the access logging by using the file of application properties for tomcat and jetty server.</a:t>
            </a:r>
            <a:endParaRPr b="0" lang="en-IN" sz="2200" spc="-1" strike="noStrike">
              <a:latin typeface="Arial"/>
            </a:endParaRPr>
          </a:p>
          <a:p>
            <a:pPr marL="216000" indent="-216000" algn="just">
              <a:lnSpc>
                <a:spcPct val="150000"/>
              </a:lnSpc>
              <a:buClr>
                <a:srgbClr val="000000"/>
              </a:buClr>
              <a:buSzPct val="45000"/>
              <a:buFont typeface="Wingdings" charset="2"/>
              <a:buChar char=""/>
            </a:pPr>
            <a:r>
              <a:rPr b="0" lang="en-IN" sz="2200" spc="-1" strike="noStrike">
                <a:latin typeface="Arial"/>
              </a:rPr>
              <a:t>To enable the logging we need to set the netty http server access log enables parameter value as true at the time of running the application.</a:t>
            </a:r>
            <a:endParaRPr b="0" lang="en-IN" sz="2200" spc="-1" strike="noStrike">
              <a:latin typeface="Arial"/>
            </a:endParaRPr>
          </a:p>
        </p:txBody>
      </p:sp>
      <p:sp>
        <p:nvSpPr>
          <p:cNvPr id="100" name="TextShape 3"/>
          <p:cNvSpPr txBox="1"/>
          <p:nvPr/>
        </p:nvSpPr>
        <p:spPr>
          <a:xfrm>
            <a:off x="114480" y="2243160"/>
            <a:ext cx="11880000" cy="4308840"/>
          </a:xfrm>
          <a:prstGeom prst="rect">
            <a:avLst/>
          </a:prstGeom>
          <a:noFill/>
          <a:ln>
            <a:noFill/>
          </a:ln>
        </p:spPr>
        <p:txBody>
          <a:bodyPr lIns="90000" rIns="90000" tIns="45000" bIns="45000">
            <a:noAutofit/>
          </a:bodyPr>
          <a:p>
            <a:pPr algn="just">
              <a:lnSpc>
                <a:spcPct val="150000"/>
              </a:lnSpc>
            </a:pPr>
            <a:r>
              <a:rPr b="1" lang="en-IN" sz="2200" spc="-1" strike="noStrike">
                <a:latin typeface="Arial"/>
              </a:rPr>
              <a:t>Custom Method spring boot netty</a:t>
            </a:r>
            <a:endParaRPr b="0" lang="en-IN" sz="2200" spc="-1" strike="noStrike">
              <a:latin typeface="Arial"/>
            </a:endParaRPr>
          </a:p>
          <a:p>
            <a:pPr marL="216000" indent="-216000" algn="just">
              <a:lnSpc>
                <a:spcPct val="150000"/>
              </a:lnSpc>
              <a:buClr>
                <a:srgbClr val="000000"/>
              </a:buClr>
              <a:buSzPct val="45000"/>
              <a:buFont typeface="Wingdings" charset="2"/>
              <a:buChar char=""/>
            </a:pPr>
            <a:r>
              <a:rPr b="0" lang="en-IN" sz="2200" spc="-1" strike="noStrike">
                <a:latin typeface="Arial"/>
              </a:rPr>
              <a:t>We can configure the application by using custom method. We need to create a project template by using a spring initializer.</a:t>
            </a:r>
            <a:endParaRPr b="0" lang="en-IN" sz="2200" spc="-1" strike="noStrike">
              <a:latin typeface="Arial"/>
            </a:endParaRPr>
          </a:p>
          <a:p>
            <a:pPr marL="216000" indent="-216000" algn="just">
              <a:lnSpc>
                <a:spcPct val="150000"/>
              </a:lnSpc>
              <a:buClr>
                <a:srgbClr val="000000"/>
              </a:buClr>
              <a:buSzPct val="45000"/>
              <a:buFont typeface="Wingdings" charset="2"/>
              <a:buChar char=""/>
            </a:pPr>
            <a:r>
              <a:rPr b="0" lang="en-IN" sz="2200" spc="-1" strike="noStrike">
                <a:latin typeface="Arial"/>
              </a:rPr>
              <a:t>We can also create the project by creating a new project using eclipse or the spring tool suite.</a:t>
            </a:r>
            <a:endParaRPr b="0" lang="en-IN" sz="2200" spc="-1" strike="noStrike">
              <a:latin typeface="Arial"/>
            </a:endParaRPr>
          </a:p>
          <a:p>
            <a:pPr marL="216000" indent="-216000" algn="just">
              <a:lnSpc>
                <a:spcPct val="150000"/>
              </a:lnSpc>
              <a:buClr>
                <a:srgbClr val="000000"/>
              </a:buClr>
              <a:buSzPct val="45000"/>
              <a:buFont typeface="Wingdings" charset="2"/>
              <a:buChar char=""/>
            </a:pPr>
            <a:r>
              <a:rPr b="0" lang="en-IN" sz="2200" spc="-1" strike="noStrike">
                <a:latin typeface="Arial"/>
              </a:rPr>
              <a:t>After creating the project using spring initializer next step is to add the dependency package in the pom.xml file.</a:t>
            </a:r>
            <a:endParaRPr b="0" lang="en-IN" sz="2200" spc="-1" strike="noStrike">
              <a:latin typeface="Arial"/>
            </a:endParaRPr>
          </a:p>
          <a:p>
            <a:pPr marL="216000" indent="-216000" algn="just">
              <a:lnSpc>
                <a:spcPct val="150000"/>
              </a:lnSpc>
              <a:buClr>
                <a:srgbClr val="000000"/>
              </a:buClr>
              <a:buSzPct val="45000"/>
              <a:buFont typeface="Wingdings" charset="2"/>
              <a:buChar char=""/>
            </a:pPr>
            <a:r>
              <a:rPr b="0" lang="en-IN" sz="2200" spc="-1" strike="noStrike">
                <a:latin typeface="Arial"/>
              </a:rPr>
              <a:t>After adding the dependency package we are going to create a server by using a custom method.</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02" name="Picture 13" descr="Logo&#10;&#10;Description automatically generated"/>
          <p:cNvPicPr/>
          <p:nvPr/>
        </p:nvPicPr>
        <p:blipFill>
          <a:blip r:embed="rId1"/>
          <a:stretch/>
        </p:blipFill>
        <p:spPr>
          <a:xfrm>
            <a:off x="10231920" y="105480"/>
            <a:ext cx="1797840" cy="476280"/>
          </a:xfrm>
          <a:prstGeom prst="rect">
            <a:avLst/>
          </a:prstGeom>
          <a:ln>
            <a:noFill/>
          </a:ln>
        </p:spPr>
      </p:pic>
      <p:sp>
        <p:nvSpPr>
          <p:cNvPr id="103" name="TextShape 2"/>
          <p:cNvSpPr txBox="1"/>
          <p:nvPr/>
        </p:nvSpPr>
        <p:spPr>
          <a:xfrm>
            <a:off x="0" y="144000"/>
            <a:ext cx="12096000" cy="2902680"/>
          </a:xfrm>
          <a:prstGeom prst="rect">
            <a:avLst/>
          </a:prstGeom>
          <a:noFill/>
          <a:ln>
            <a:noFill/>
          </a:ln>
        </p:spPr>
        <p:txBody>
          <a:bodyPr lIns="90000" rIns="90000" tIns="45000" bIns="45000">
            <a:noAutofit/>
          </a:bodyPr>
          <a:p>
            <a:pPr marL="216000" indent="-216000" algn="just">
              <a:lnSpc>
                <a:spcPct val="150000"/>
              </a:lnSpc>
              <a:buClr>
                <a:srgbClr val="000000"/>
              </a:buClr>
              <a:buSzPct val="45000"/>
              <a:buFont typeface="Wingdings" charset="2"/>
              <a:buChar char=""/>
            </a:pPr>
            <a:r>
              <a:rPr b="0" lang="en-IN" sz="2200" spc="-1" strike="noStrike">
                <a:latin typeface="Arial"/>
              </a:rPr>
              <a:t>Custom method uses the netty to send and receive the object of java. Custom method is very useful to create the applications.</a:t>
            </a:r>
            <a:endParaRPr b="0" lang="en-IN" sz="2200" spc="-1" strike="noStrike">
              <a:latin typeface="Arial"/>
            </a:endParaRPr>
          </a:p>
          <a:p>
            <a:pPr marL="216000" indent="-216000" algn="just">
              <a:lnSpc>
                <a:spcPct val="150000"/>
              </a:lnSpc>
              <a:buClr>
                <a:srgbClr val="000000"/>
              </a:buClr>
              <a:buSzPct val="45000"/>
              <a:buFont typeface="Wingdings" charset="2"/>
              <a:buChar char=""/>
            </a:pPr>
            <a:r>
              <a:rPr b="0" lang="en-IN" sz="2200" spc="-1" strike="noStrike">
                <a:latin typeface="Arial"/>
              </a:rPr>
              <a:t>Custom method is used in the property-based configuration of spring boot. We can configure the server in a fine-grained manner.</a:t>
            </a:r>
            <a:endParaRPr b="0" lang="en-IN" sz="2200" spc="-1" strike="noStrike">
              <a:latin typeface="Arial"/>
            </a:endParaRPr>
          </a:p>
          <a:p>
            <a:pPr marL="216000" indent="-216000" algn="just">
              <a:lnSpc>
                <a:spcPct val="150000"/>
              </a:lnSpc>
              <a:buClr>
                <a:srgbClr val="000000"/>
              </a:buClr>
              <a:buSzPct val="45000"/>
              <a:buFont typeface="Wingdings" charset="2"/>
              <a:buChar char=""/>
            </a:pPr>
            <a:r>
              <a:rPr b="0" lang="en-IN" sz="2200" spc="-1" strike="noStrike">
                <a:latin typeface="Arial"/>
              </a:rPr>
              <a:t>Using custom method we can configure the netty server by using the code. We need to add some classes in our application.</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05" name="Picture 13" descr="Logo&#10;&#10;Description automatically generated"/>
          <p:cNvPicPr/>
          <p:nvPr/>
        </p:nvPicPr>
        <p:blipFill>
          <a:blip r:embed="rId1"/>
          <a:stretch/>
        </p:blipFill>
        <p:spPr>
          <a:xfrm>
            <a:off x="10231920" y="105480"/>
            <a:ext cx="1797840" cy="476280"/>
          </a:xfrm>
          <a:prstGeom prst="rect">
            <a:avLst/>
          </a:prstGeom>
          <a:ln>
            <a:noFill/>
          </a:ln>
        </p:spPr>
      </p:pic>
      <p:sp>
        <p:nvSpPr>
          <p:cNvPr id="106" name="TextShape 2"/>
          <p:cNvSpPr txBox="1"/>
          <p:nvPr/>
        </p:nvSpPr>
        <p:spPr>
          <a:xfrm>
            <a:off x="108000" y="144000"/>
            <a:ext cx="7704000" cy="402840"/>
          </a:xfrm>
          <a:prstGeom prst="rect">
            <a:avLst/>
          </a:prstGeom>
          <a:noFill/>
          <a:ln>
            <a:noFill/>
          </a:ln>
        </p:spPr>
        <p:txBody>
          <a:bodyPr lIns="90000" rIns="90000" tIns="45000" bIns="45000">
            <a:noAutofit/>
          </a:bodyPr>
          <a:p>
            <a:r>
              <a:rPr b="1" lang="en-IN" sz="2200" spc="-1" strike="noStrike">
                <a:solidFill>
                  <a:srgbClr val="c9211e"/>
                </a:solidFill>
                <a:latin typeface="Arial"/>
              </a:rPr>
              <a:t>configuring Netty </a:t>
            </a:r>
            <a:r>
              <a:rPr b="1" lang="en-IN" sz="2200" spc="-1" strike="noStrike">
                <a:solidFill>
                  <a:srgbClr val="c9211e"/>
                </a:solidFill>
                <a:latin typeface="Arial"/>
              </a:rPr>
              <a:t>with Spring</a:t>
            </a:r>
            <a:endParaRPr b="1" lang="en-IN" sz="2200" spc="-1" strike="noStrike">
              <a:solidFill>
                <a:srgbClr val="c9211e"/>
              </a:solidFill>
              <a:latin typeface="Arial"/>
            </a:endParaRPr>
          </a:p>
        </p:txBody>
      </p:sp>
      <p:sp>
        <p:nvSpPr>
          <p:cNvPr id="107" name="TextShape 3"/>
          <p:cNvSpPr txBox="1"/>
          <p:nvPr/>
        </p:nvSpPr>
        <p:spPr>
          <a:xfrm>
            <a:off x="77760" y="546840"/>
            <a:ext cx="11952000" cy="6183720"/>
          </a:xfrm>
          <a:prstGeom prst="rect">
            <a:avLst/>
          </a:prstGeom>
          <a:noFill/>
          <a:ln>
            <a:noFill/>
          </a:ln>
        </p:spPr>
        <p:txBody>
          <a:bodyPr lIns="90000" rIns="90000" tIns="45000" bIns="45000">
            <a:noAutofit/>
          </a:bodyPr>
          <a:p>
            <a:pPr marL="216000" indent="-216000" algn="just">
              <a:lnSpc>
                <a:spcPct val="150000"/>
              </a:lnSpc>
              <a:buClr>
                <a:srgbClr val="000000"/>
              </a:buClr>
              <a:buSzPct val="45000"/>
              <a:buFont typeface="Wingdings" charset="2"/>
              <a:buChar char=""/>
            </a:pPr>
            <a:r>
              <a:rPr b="0" lang="en-IN" sz="2200" spc="-1" strike="noStrike">
                <a:latin typeface="Arial"/>
              </a:rPr>
              <a:t>Below examples shows to create the server configuration are as follows.</a:t>
            </a:r>
            <a:endParaRPr b="0" lang="en-IN" sz="2200" spc="-1" strike="noStrike">
              <a:latin typeface="Arial"/>
            </a:endParaRPr>
          </a:p>
          <a:p>
            <a:pPr marL="216000" indent="-216000" algn="just">
              <a:lnSpc>
                <a:spcPct val="150000"/>
              </a:lnSpc>
              <a:buClr>
                <a:srgbClr val="000000"/>
              </a:buClr>
              <a:buSzPct val="45000"/>
              <a:buFont typeface="Wingdings" charset="2"/>
              <a:buChar char=""/>
            </a:pPr>
            <a:endParaRPr b="0" lang="en-IN" sz="2200" spc="-1" strike="noStrike">
              <a:latin typeface="Arial"/>
            </a:endParaRPr>
          </a:p>
          <a:p>
            <a:pPr marL="216000" indent="-216000" algn="just">
              <a:lnSpc>
                <a:spcPct val="150000"/>
              </a:lnSpc>
              <a:buClr>
                <a:srgbClr val="000000"/>
              </a:buClr>
              <a:buSzPct val="45000"/>
              <a:buFont typeface="Wingdings" charset="2"/>
              <a:buChar char=""/>
            </a:pPr>
            <a:r>
              <a:rPr b="1" lang="en-IN" sz="2200" spc="-1" strike="noStrike">
                <a:latin typeface="Arial"/>
              </a:rPr>
              <a:t>1) Create project template using spring initializer and give name to project –</a:t>
            </a:r>
            <a:endParaRPr b="0" lang="en-IN" sz="2200" spc="-1" strike="noStrike">
              <a:latin typeface="Arial"/>
            </a:endParaRPr>
          </a:p>
          <a:p>
            <a:pPr marL="216000" indent="-216000" algn="just">
              <a:lnSpc>
                <a:spcPct val="150000"/>
              </a:lnSpc>
              <a:buClr>
                <a:srgbClr val="000000"/>
              </a:buClr>
              <a:buSzPct val="45000"/>
              <a:buFont typeface="Wingdings" charset="2"/>
              <a:buChar char=""/>
            </a:pPr>
            <a:r>
              <a:rPr b="0" lang="en-IN" sz="2200" spc="-1" strike="noStrike">
                <a:latin typeface="Arial"/>
              </a:rPr>
              <a:t>In the below step, we have provided project group name as com. example, artifact name as </a:t>
            </a:r>
            <a:r>
              <a:rPr b="0" lang="en-IN" sz="2200" spc="-1" strike="noStrike">
                <a:latin typeface="Arial"/>
              </a:rPr>
              <a:t>springboot-netty, project name as springboot-netty, and package as jar file.</a:t>
            </a:r>
            <a:endParaRPr b="0" lang="en-IN" sz="2200" spc="-1" strike="noStrike">
              <a:latin typeface="Arial"/>
            </a:endParaRPr>
          </a:p>
          <a:p>
            <a:pPr marL="216000" indent="-216000" algn="just">
              <a:lnSpc>
                <a:spcPct val="150000"/>
              </a:lnSpc>
              <a:buClr>
                <a:srgbClr val="000000"/>
              </a:buClr>
              <a:buSzPct val="45000"/>
              <a:buFont typeface="Wingdings" charset="2"/>
              <a:buChar char=""/>
            </a:pPr>
            <a:endParaRPr b="0" lang="en-IN" sz="2200" spc="-1" strike="noStrike">
              <a:latin typeface="Arial"/>
            </a:endParaRPr>
          </a:p>
          <a:p>
            <a:pPr marL="216000" indent="-216000" algn="just">
              <a:lnSpc>
                <a:spcPct val="150000"/>
              </a:lnSpc>
              <a:buClr>
                <a:srgbClr val="000000"/>
              </a:buClr>
              <a:buSzPct val="45000"/>
              <a:buFont typeface="Wingdings" charset="2"/>
              <a:buChar char=""/>
            </a:pPr>
            <a:r>
              <a:rPr b="0" lang="en-IN" sz="2200" spc="-1" strike="noStrike">
                <a:latin typeface="Arial"/>
              </a:rPr>
              <a:t>Group – com.example</a:t>
            </a:r>
            <a:endParaRPr b="0" lang="en-IN" sz="2200" spc="-1" strike="noStrike">
              <a:latin typeface="Arial"/>
            </a:endParaRPr>
          </a:p>
          <a:p>
            <a:pPr marL="216000" indent="-216000" algn="just">
              <a:lnSpc>
                <a:spcPct val="150000"/>
              </a:lnSpc>
              <a:buClr>
                <a:srgbClr val="000000"/>
              </a:buClr>
              <a:buSzPct val="45000"/>
              <a:buFont typeface="Wingdings" charset="2"/>
              <a:buChar char=""/>
            </a:pPr>
            <a:r>
              <a:rPr b="0" lang="en-IN" sz="2200" spc="-1" strike="noStrike">
                <a:latin typeface="Arial"/>
              </a:rPr>
              <a:t>Artifact name – springboot-netty</a:t>
            </a:r>
            <a:endParaRPr b="0" lang="en-IN" sz="2200" spc="-1" strike="noStrike">
              <a:latin typeface="Arial"/>
            </a:endParaRPr>
          </a:p>
          <a:p>
            <a:pPr marL="216000" indent="-216000" algn="just">
              <a:lnSpc>
                <a:spcPct val="150000"/>
              </a:lnSpc>
              <a:buClr>
                <a:srgbClr val="000000"/>
              </a:buClr>
              <a:buSzPct val="45000"/>
              <a:buFont typeface="Wingdings" charset="2"/>
              <a:buChar char=""/>
            </a:pPr>
            <a:r>
              <a:rPr b="0" lang="en-IN" sz="2200" spc="-1" strike="noStrike">
                <a:latin typeface="Arial"/>
              </a:rPr>
              <a:t>Name – springboot-netty</a:t>
            </a:r>
            <a:endParaRPr b="0" lang="en-IN" sz="2200" spc="-1" strike="noStrike">
              <a:latin typeface="Arial"/>
            </a:endParaRPr>
          </a:p>
          <a:p>
            <a:pPr marL="216000" indent="-216000" algn="just">
              <a:lnSpc>
                <a:spcPct val="150000"/>
              </a:lnSpc>
              <a:buClr>
                <a:srgbClr val="000000"/>
              </a:buClr>
              <a:buSzPct val="45000"/>
              <a:buFont typeface="Wingdings" charset="2"/>
              <a:buChar char=""/>
            </a:pPr>
            <a:r>
              <a:rPr b="0" lang="en-IN" sz="2200" spc="-1" strike="noStrike">
                <a:latin typeface="Arial"/>
              </a:rPr>
              <a:t>Description – Project for springboot-netty</a:t>
            </a:r>
            <a:endParaRPr b="0" lang="en-IN" sz="2200" spc="-1" strike="noStrike">
              <a:latin typeface="Arial"/>
            </a:endParaRPr>
          </a:p>
          <a:p>
            <a:pPr marL="216000" indent="-216000" algn="just">
              <a:lnSpc>
                <a:spcPct val="150000"/>
              </a:lnSpc>
              <a:buClr>
                <a:srgbClr val="000000"/>
              </a:buClr>
              <a:buSzPct val="45000"/>
              <a:buFont typeface="Wingdings" charset="2"/>
              <a:buChar char=""/>
            </a:pPr>
            <a:r>
              <a:rPr b="0" lang="en-IN" sz="2200" spc="-1" strike="noStrike">
                <a:latin typeface="Arial"/>
              </a:rPr>
              <a:t>Spring boot – 2.5.5</a:t>
            </a:r>
            <a:endParaRPr b="0" lang="en-IN" sz="2200" spc="-1" strike="noStrike">
              <a:latin typeface="Arial"/>
            </a:endParaRPr>
          </a:p>
          <a:p>
            <a:pPr marL="216000" indent="-216000" algn="just">
              <a:lnSpc>
                <a:spcPct val="150000"/>
              </a:lnSpc>
              <a:buClr>
                <a:srgbClr val="000000"/>
              </a:buClr>
              <a:buSzPct val="45000"/>
              <a:buFont typeface="Wingdings" charset="2"/>
              <a:buChar char=""/>
            </a:pPr>
            <a:r>
              <a:rPr b="0" lang="en-IN" sz="2200" spc="-1" strike="noStrike">
                <a:latin typeface="Arial"/>
              </a:rPr>
              <a:t>Project – Maven project</a:t>
            </a:r>
            <a:endParaRPr b="0" lang="en-IN" sz="2200" spc="-1" strike="noStrike">
              <a:latin typeface="Arial"/>
            </a:endParaRPr>
          </a:p>
          <a:p>
            <a:pPr marL="216000" indent="-216000" algn="just">
              <a:lnSpc>
                <a:spcPct val="150000"/>
              </a:lnSpc>
              <a:buClr>
                <a:srgbClr val="000000"/>
              </a:buClr>
              <a:buSzPct val="45000"/>
              <a:buFont typeface="Wingdings" charset="2"/>
              <a:buChar char=""/>
            </a:pPr>
            <a:r>
              <a:rPr b="0" lang="en-IN" sz="2200" spc="-1" strike="noStrike">
                <a:latin typeface="Arial"/>
              </a:rPr>
              <a:t>Package name – com.example.springboot-netty</a:t>
            </a:r>
            <a:endParaRPr b="0" lang="en-IN" sz="2200" spc="-1" strike="noStrike">
              <a:latin typeface="Arial"/>
            </a:endParaRPr>
          </a:p>
        </p:txBody>
      </p:sp>
      <p:sp>
        <p:nvSpPr>
          <p:cNvPr id="108" name="Line 4"/>
          <p:cNvSpPr/>
          <p:nvPr/>
        </p:nvSpPr>
        <p:spPr>
          <a:xfrm>
            <a:off x="6408000" y="3312000"/>
            <a:ext cx="0" cy="3096000"/>
          </a:xfrm>
          <a:prstGeom prst="line">
            <a:avLst/>
          </a:prstGeom>
          <a:ln>
            <a:solidFill>
              <a:srgbClr val="3465a4"/>
            </a:solidFill>
          </a:ln>
        </p:spPr>
        <p:style>
          <a:lnRef idx="0"/>
          <a:fillRef idx="0"/>
          <a:effectRef idx="0"/>
          <a:fontRef idx="minor"/>
        </p:style>
      </p:sp>
      <p:sp>
        <p:nvSpPr>
          <p:cNvPr id="109" name="TextShape 5"/>
          <p:cNvSpPr txBox="1"/>
          <p:nvPr/>
        </p:nvSpPr>
        <p:spPr>
          <a:xfrm>
            <a:off x="6696000" y="3384000"/>
            <a:ext cx="5184000" cy="2808000"/>
          </a:xfrm>
          <a:prstGeom prst="rect">
            <a:avLst/>
          </a:prstGeom>
          <a:noFill/>
          <a:ln>
            <a:noFill/>
          </a:ln>
        </p:spPr>
      </p:sp>
      <p:sp>
        <p:nvSpPr>
          <p:cNvPr id="110" name="Line 6"/>
          <p:cNvSpPr/>
          <p:nvPr/>
        </p:nvSpPr>
        <p:spPr>
          <a:xfrm>
            <a:off x="-1728000" y="3600000"/>
            <a:ext cx="0" cy="3024000"/>
          </a:xfrm>
          <a:prstGeom prst="line">
            <a:avLst/>
          </a:prstGeom>
          <a:ln>
            <a:solidFill>
              <a:srgbClr val="3465a4"/>
            </a:solidFill>
          </a:ln>
        </p:spPr>
        <p:style>
          <a:lnRef idx="0"/>
          <a:fillRef idx="0"/>
          <a:effectRef idx="0"/>
          <a:fontRef idx="minor"/>
        </p:style>
      </p:sp>
      <p:sp>
        <p:nvSpPr>
          <p:cNvPr id="111" name="TextShape 7"/>
          <p:cNvSpPr txBox="1"/>
          <p:nvPr/>
        </p:nvSpPr>
        <p:spPr>
          <a:xfrm>
            <a:off x="6624000" y="3312000"/>
            <a:ext cx="5405760" cy="1965240"/>
          </a:xfrm>
          <a:prstGeom prst="rect">
            <a:avLst/>
          </a:prstGeom>
          <a:noFill/>
          <a:ln>
            <a:noFill/>
          </a:ln>
        </p:spPr>
        <p:txBody>
          <a:bodyPr lIns="90000" rIns="90000" tIns="45000" bIns="45000">
            <a:noAutofit/>
          </a:bodyPr>
          <a:p>
            <a:pPr marL="216000" indent="-216000" algn="just">
              <a:lnSpc>
                <a:spcPct val="150000"/>
              </a:lnSpc>
              <a:buClr>
                <a:srgbClr val="000000"/>
              </a:buClr>
              <a:buSzPct val="45000"/>
              <a:buFont typeface="Wingdings" charset="2"/>
              <a:buChar char=""/>
            </a:pPr>
            <a:r>
              <a:rPr b="0" lang="en-IN" sz="2200" spc="-1" strike="noStrike">
                <a:latin typeface="Arial"/>
              </a:rPr>
              <a:t>Packaging – Jar</a:t>
            </a:r>
            <a:endParaRPr b="0" lang="en-IN" sz="2200" spc="-1" strike="noStrike">
              <a:latin typeface="Arial"/>
            </a:endParaRPr>
          </a:p>
          <a:p>
            <a:pPr marL="216000" indent="-216000" algn="just">
              <a:lnSpc>
                <a:spcPct val="150000"/>
              </a:lnSpc>
              <a:buClr>
                <a:srgbClr val="000000"/>
              </a:buClr>
              <a:buSzPct val="45000"/>
              <a:buFont typeface="Wingdings" charset="2"/>
              <a:buChar char=""/>
            </a:pPr>
            <a:r>
              <a:rPr b="0" lang="en-IN" sz="2200" spc="-1" strike="noStrike">
                <a:latin typeface="Arial"/>
              </a:rPr>
              <a:t>Java – 11</a:t>
            </a:r>
            <a:endParaRPr b="0" lang="en-IN" sz="2200" spc="-1" strike="noStrike">
              <a:latin typeface="Arial"/>
            </a:endParaRPr>
          </a:p>
          <a:p>
            <a:pPr marL="216000" indent="-216000" algn="just">
              <a:lnSpc>
                <a:spcPct val="150000"/>
              </a:lnSpc>
              <a:buClr>
                <a:srgbClr val="000000"/>
              </a:buClr>
              <a:buSzPct val="45000"/>
              <a:buFont typeface="Wingdings" charset="2"/>
              <a:buChar char=""/>
            </a:pPr>
            <a:r>
              <a:rPr b="0" lang="en-IN" sz="2200" spc="-1" strike="noStrike">
                <a:latin typeface="Arial"/>
              </a:rPr>
              <a:t>Dependencies – spring native, spring web, spring reactive web.</a:t>
            </a:r>
            <a:endParaRPr b="0" lang="en-IN" sz="2200" spc="-1" strike="noStrike">
              <a:latin typeface="Arial"/>
            </a:endParaRPr>
          </a:p>
        </p:txBody>
      </p:sp>
      <p:sp>
        <p:nvSpPr>
          <p:cNvPr id="112" name="Line 8"/>
          <p:cNvSpPr/>
          <p:nvPr/>
        </p:nvSpPr>
        <p:spPr>
          <a:xfrm>
            <a:off x="-1728000" y="3600000"/>
            <a:ext cx="0" cy="3024000"/>
          </a:xfrm>
          <a:prstGeom prst="line">
            <a:avLst/>
          </a:prstGeom>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14" name="Picture 13" descr="Logo&#10;&#10;Description automatically generated"/>
          <p:cNvPicPr/>
          <p:nvPr/>
        </p:nvPicPr>
        <p:blipFill>
          <a:blip r:embed="rId1"/>
          <a:stretch/>
        </p:blipFill>
        <p:spPr>
          <a:xfrm>
            <a:off x="10231920" y="105480"/>
            <a:ext cx="1797840" cy="476280"/>
          </a:xfrm>
          <a:prstGeom prst="rect">
            <a:avLst/>
          </a:prstGeom>
          <a:ln>
            <a:noFill/>
          </a:ln>
        </p:spPr>
      </p:pic>
      <p:pic>
        <p:nvPicPr>
          <p:cNvPr id="115" name="" descr=""/>
          <p:cNvPicPr/>
          <p:nvPr/>
        </p:nvPicPr>
        <p:blipFill>
          <a:blip r:embed="rId2"/>
          <a:stretch/>
        </p:blipFill>
        <p:spPr>
          <a:xfrm>
            <a:off x="648000" y="360000"/>
            <a:ext cx="8784000" cy="612000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17" name="Picture 13" descr="Logo&#10;&#10;Description automatically generated"/>
          <p:cNvPicPr/>
          <p:nvPr/>
        </p:nvPicPr>
        <p:blipFill>
          <a:blip r:embed="rId1"/>
          <a:stretch/>
        </p:blipFill>
        <p:spPr>
          <a:xfrm>
            <a:off x="10231920" y="105480"/>
            <a:ext cx="1797840" cy="476280"/>
          </a:xfrm>
          <a:prstGeom prst="rect">
            <a:avLst/>
          </a:prstGeom>
          <a:ln>
            <a:noFill/>
          </a:ln>
        </p:spPr>
      </p:pic>
      <p:sp>
        <p:nvSpPr>
          <p:cNvPr id="118" name="TextShape 2"/>
          <p:cNvSpPr txBox="1"/>
          <p:nvPr/>
        </p:nvSpPr>
        <p:spPr>
          <a:xfrm>
            <a:off x="72000" y="216000"/>
            <a:ext cx="11952000" cy="715320"/>
          </a:xfrm>
          <a:prstGeom prst="rect">
            <a:avLst/>
          </a:prstGeom>
          <a:noFill/>
          <a:ln>
            <a:noFill/>
          </a:ln>
        </p:spPr>
        <p:txBody>
          <a:bodyPr lIns="90000" rIns="90000" tIns="45000" bIns="45000">
            <a:noAutofit/>
          </a:bodyPr>
          <a:p>
            <a:r>
              <a:rPr b="1" lang="en-IN" sz="2200" spc="-1" strike="noStrike">
                <a:latin typeface="Arial"/>
              </a:rPr>
              <a:t>2) After generating project extract files and open this project by </a:t>
            </a:r>
            <a:endParaRPr b="1" lang="en-IN" sz="2200" spc="-1" strike="noStrike">
              <a:latin typeface="Arial"/>
            </a:endParaRPr>
          </a:p>
          <a:p>
            <a:r>
              <a:rPr b="1" lang="en-IN" sz="2200" spc="-1" strike="noStrike">
                <a:latin typeface="Arial"/>
              </a:rPr>
              <a:t>using spring tool suite –</a:t>
            </a:r>
            <a:endParaRPr b="1" lang="en-IN" sz="2200" spc="-1" strike="noStrike">
              <a:latin typeface="Arial"/>
            </a:endParaRPr>
          </a:p>
        </p:txBody>
      </p:sp>
      <p:pic>
        <p:nvPicPr>
          <p:cNvPr id="119" name="" descr=""/>
          <p:cNvPicPr/>
          <p:nvPr/>
        </p:nvPicPr>
        <p:blipFill>
          <a:blip r:embed="rId2"/>
          <a:stretch/>
        </p:blipFill>
        <p:spPr>
          <a:xfrm>
            <a:off x="815400" y="1440000"/>
            <a:ext cx="8256600" cy="408600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21" name="Picture 13" descr="Logo&#10;&#10;Description automatically generated"/>
          <p:cNvPicPr/>
          <p:nvPr/>
        </p:nvPicPr>
        <p:blipFill>
          <a:blip r:embed="rId1"/>
          <a:stretch/>
        </p:blipFill>
        <p:spPr>
          <a:xfrm>
            <a:off x="10231920" y="105480"/>
            <a:ext cx="1797840" cy="476280"/>
          </a:xfrm>
          <a:prstGeom prst="rect">
            <a:avLst/>
          </a:prstGeom>
          <a:ln>
            <a:noFill/>
          </a:ln>
        </p:spPr>
      </p:pic>
      <p:sp>
        <p:nvSpPr>
          <p:cNvPr id="122" name="TextShape 2"/>
          <p:cNvSpPr txBox="1"/>
          <p:nvPr/>
        </p:nvSpPr>
        <p:spPr>
          <a:xfrm>
            <a:off x="0" y="144000"/>
            <a:ext cx="10008000" cy="1027800"/>
          </a:xfrm>
          <a:prstGeom prst="rect">
            <a:avLst/>
          </a:prstGeom>
          <a:noFill/>
          <a:ln>
            <a:noFill/>
          </a:ln>
        </p:spPr>
        <p:txBody>
          <a:bodyPr lIns="90000" rIns="90000" tIns="45000" bIns="45000">
            <a:noAutofit/>
          </a:bodyPr>
          <a:p>
            <a:r>
              <a:rPr b="1" lang="en-IN" sz="2200" spc="-1" strike="noStrike">
                <a:latin typeface="Arial"/>
              </a:rPr>
              <a:t>3) After opening project using spring tool suite check the project and its files –</a:t>
            </a:r>
            <a:endParaRPr b="1" lang="en-IN" sz="2200" spc="-1" strike="noStrike">
              <a:latin typeface="Arial"/>
            </a:endParaRPr>
          </a:p>
          <a:p>
            <a:endParaRPr b="1" lang="en-IN" sz="2200" spc="-1" strike="noStrike">
              <a:latin typeface="Arial"/>
            </a:endParaRPr>
          </a:p>
        </p:txBody>
      </p:sp>
      <p:pic>
        <p:nvPicPr>
          <p:cNvPr id="123" name="" descr=""/>
          <p:cNvPicPr/>
          <p:nvPr/>
        </p:nvPicPr>
        <p:blipFill>
          <a:blip r:embed="rId2"/>
          <a:stretch/>
        </p:blipFill>
        <p:spPr>
          <a:xfrm>
            <a:off x="936000" y="1562400"/>
            <a:ext cx="8784000" cy="412560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25" name="Picture 13" descr="Logo&#10;&#10;Description automatically generated"/>
          <p:cNvPicPr/>
          <p:nvPr/>
        </p:nvPicPr>
        <p:blipFill>
          <a:blip r:embed="rId1"/>
          <a:stretch/>
        </p:blipFill>
        <p:spPr>
          <a:xfrm>
            <a:off x="10231920" y="105480"/>
            <a:ext cx="1797840" cy="476280"/>
          </a:xfrm>
          <a:prstGeom prst="rect">
            <a:avLst/>
          </a:prstGeom>
          <a:ln>
            <a:noFill/>
          </a:ln>
        </p:spPr>
      </p:pic>
      <p:sp>
        <p:nvSpPr>
          <p:cNvPr id="126" name="TextShape 2"/>
          <p:cNvSpPr txBox="1"/>
          <p:nvPr/>
        </p:nvSpPr>
        <p:spPr>
          <a:xfrm>
            <a:off x="144000" y="216000"/>
            <a:ext cx="9000000" cy="658800"/>
          </a:xfrm>
          <a:prstGeom prst="rect">
            <a:avLst/>
          </a:prstGeom>
          <a:noFill/>
          <a:ln>
            <a:noFill/>
          </a:ln>
        </p:spPr>
        <p:txBody>
          <a:bodyPr lIns="90000" rIns="90000" tIns="45000" bIns="45000">
            <a:noAutofit/>
          </a:bodyPr>
          <a:p>
            <a:r>
              <a:rPr b="1" lang="en-IN" sz="2200" spc="-1" strike="noStrike">
                <a:latin typeface="Arial"/>
              </a:rPr>
              <a:t>4) Add dependency packages –</a:t>
            </a:r>
            <a:endParaRPr b="1" lang="en-IN" sz="2200" spc="-1" strike="noStrike">
              <a:latin typeface="Arial"/>
            </a:endParaRPr>
          </a:p>
          <a:p>
            <a:endParaRPr b="1" lang="en-IN" sz="2200" spc="-1" strike="noStrike">
              <a:latin typeface="Arial"/>
            </a:endParaRPr>
          </a:p>
        </p:txBody>
      </p:sp>
      <p:sp>
        <p:nvSpPr>
          <p:cNvPr id="127" name="CustomShape 3"/>
          <p:cNvSpPr/>
          <p:nvPr/>
        </p:nvSpPr>
        <p:spPr>
          <a:xfrm>
            <a:off x="360000" y="874800"/>
            <a:ext cx="9288000" cy="25092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r>
              <a:rPr b="1" lang="en-IN" sz="1800" spc="-1" strike="noStrike">
                <a:latin typeface="Arial"/>
              </a:rPr>
              <a:t>&lt;dependency&gt; -- Start </a:t>
            </a:r>
            <a:r>
              <a:rPr b="1" lang="en-IN" sz="1800" spc="-1" strike="noStrike">
                <a:latin typeface="Arial"/>
              </a:rPr>
              <a:t>of dependency tag.</a:t>
            </a:r>
            <a:endParaRPr b="0" lang="en-IN" sz="1800" spc="-1" strike="noStrike">
              <a:latin typeface="Arial"/>
            </a:endParaRPr>
          </a:p>
          <a:p>
            <a:r>
              <a:rPr b="1" lang="en-IN" sz="1800" spc="-1" strike="noStrike">
                <a:latin typeface="Arial"/>
              </a:rPr>
              <a:t>&lt;groupId&gt;org.springfra</a:t>
            </a:r>
            <a:r>
              <a:rPr b="1" lang="en-IN" sz="1800" spc="-1" strike="noStrike">
                <a:latin typeface="Arial"/>
              </a:rPr>
              <a:t>mework.boot&lt;/</a:t>
            </a:r>
            <a:r>
              <a:rPr b="1" lang="en-IN" sz="1800" spc="-1" strike="noStrike">
                <a:latin typeface="Arial"/>
              </a:rPr>
              <a:t>groupId&gt; -- Start and </a:t>
            </a:r>
            <a:r>
              <a:rPr b="1" lang="en-IN" sz="1800" spc="-1" strike="noStrike">
                <a:latin typeface="Arial"/>
              </a:rPr>
              <a:t>end of groupId tag.</a:t>
            </a:r>
            <a:endParaRPr b="0" lang="en-IN" sz="1800" spc="-1" strike="noStrike">
              <a:latin typeface="Arial"/>
            </a:endParaRPr>
          </a:p>
          <a:p>
            <a:r>
              <a:rPr b="1" lang="en-IN" sz="1800" spc="-1" strike="noStrike">
                <a:latin typeface="Arial"/>
              </a:rPr>
              <a:t>&lt;artifactId&gt;spring-boot-</a:t>
            </a:r>
            <a:r>
              <a:rPr b="1" lang="en-IN" sz="1800" spc="-1" strike="noStrike">
                <a:latin typeface="Arial"/>
              </a:rPr>
              <a:t>starter-webflux&lt;/</a:t>
            </a:r>
            <a:r>
              <a:rPr b="1" lang="en-IN" sz="1800" spc="-1" strike="noStrike">
                <a:latin typeface="Arial"/>
              </a:rPr>
              <a:t>artifactId&gt; -- Start and </a:t>
            </a:r>
            <a:r>
              <a:rPr b="1" lang="en-IN" sz="1800" spc="-1" strike="noStrike">
                <a:latin typeface="Arial"/>
              </a:rPr>
              <a:t>end of artifactId tag.</a:t>
            </a:r>
            <a:endParaRPr b="0" lang="en-IN" sz="1800" spc="-1" strike="noStrike">
              <a:latin typeface="Arial"/>
            </a:endParaRPr>
          </a:p>
          <a:p>
            <a:r>
              <a:rPr b="1" lang="en-IN" sz="1800" spc="-1" strike="noStrike">
                <a:latin typeface="Arial"/>
              </a:rPr>
              <a:t>&lt;/dependency&gt; -- End </a:t>
            </a:r>
            <a:r>
              <a:rPr b="1" lang="en-IN" sz="1800" spc="-1" strike="noStrike">
                <a:latin typeface="Arial"/>
              </a:rPr>
              <a:t>of dependency tag.</a:t>
            </a:r>
            <a:endParaRPr b="0" lang="en-IN" sz="1800" spc="-1" strike="noStrike">
              <a:latin typeface="Arial"/>
            </a:endParaRPr>
          </a:p>
        </p:txBody>
      </p:sp>
      <p:pic>
        <p:nvPicPr>
          <p:cNvPr id="128" name="" descr=""/>
          <p:cNvPicPr/>
          <p:nvPr/>
        </p:nvPicPr>
        <p:blipFill>
          <a:blip r:embed="rId2"/>
          <a:stretch/>
        </p:blipFill>
        <p:spPr>
          <a:xfrm>
            <a:off x="589680" y="3660480"/>
            <a:ext cx="8842320" cy="303552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30" name="Picture 13" descr="Logo&#10;&#10;Description automatically generated"/>
          <p:cNvPicPr/>
          <p:nvPr/>
        </p:nvPicPr>
        <p:blipFill>
          <a:blip r:embed="rId1"/>
          <a:stretch/>
        </p:blipFill>
        <p:spPr>
          <a:xfrm>
            <a:off x="10231920" y="105480"/>
            <a:ext cx="1797840" cy="476280"/>
          </a:xfrm>
          <a:prstGeom prst="rect">
            <a:avLst/>
          </a:prstGeom>
          <a:ln>
            <a:noFill/>
          </a:ln>
        </p:spPr>
      </p:pic>
      <p:sp>
        <p:nvSpPr>
          <p:cNvPr id="131" name="TextShape 2"/>
          <p:cNvSpPr txBox="1"/>
          <p:nvPr/>
        </p:nvSpPr>
        <p:spPr>
          <a:xfrm>
            <a:off x="72000" y="216000"/>
            <a:ext cx="8928000" cy="402840"/>
          </a:xfrm>
          <a:prstGeom prst="rect">
            <a:avLst/>
          </a:prstGeom>
          <a:noFill/>
          <a:ln>
            <a:noFill/>
          </a:ln>
        </p:spPr>
        <p:txBody>
          <a:bodyPr lIns="90000" rIns="90000" tIns="45000" bIns="45000">
            <a:noAutofit/>
          </a:bodyPr>
          <a:p>
            <a:r>
              <a:rPr b="1" lang="en-IN" sz="2200" spc="-1" strike="noStrike">
                <a:latin typeface="Arial"/>
              </a:rPr>
              <a:t>5) Configure the server using application.properties file.</a:t>
            </a:r>
            <a:endParaRPr b="1" lang="en-IN" sz="2200" spc="-1" strike="noStrike">
              <a:latin typeface="Arial"/>
            </a:endParaRPr>
          </a:p>
        </p:txBody>
      </p:sp>
      <p:sp>
        <p:nvSpPr>
          <p:cNvPr id="132" name="CustomShape 3"/>
          <p:cNvSpPr/>
          <p:nvPr/>
        </p:nvSpPr>
        <p:spPr>
          <a:xfrm>
            <a:off x="432000" y="1080000"/>
            <a:ext cx="3456000" cy="864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1" lang="en-IN" sz="1800" spc="-1" strike="noStrike">
                <a:latin typeface="Arial"/>
              </a:rPr>
              <a:t>S</a:t>
            </a:r>
            <a:r>
              <a:rPr b="1" lang="en-IN" sz="1800" spc="-1" strike="noStrike">
                <a:latin typeface="Arial"/>
              </a:rPr>
              <a:t>e</a:t>
            </a:r>
            <a:r>
              <a:rPr b="1" lang="en-IN" sz="1800" spc="-1" strike="noStrike">
                <a:latin typeface="Arial"/>
              </a:rPr>
              <a:t>r</a:t>
            </a:r>
            <a:r>
              <a:rPr b="1" lang="en-IN" sz="1800" spc="-1" strike="noStrike">
                <a:latin typeface="Arial"/>
              </a:rPr>
              <a:t>v</a:t>
            </a:r>
            <a:r>
              <a:rPr b="1" lang="en-IN" sz="1800" spc="-1" strike="noStrike">
                <a:latin typeface="Arial"/>
              </a:rPr>
              <a:t>e</a:t>
            </a:r>
            <a:r>
              <a:rPr b="1" lang="en-IN" sz="1800" spc="-1" strike="noStrike">
                <a:latin typeface="Arial"/>
              </a:rPr>
              <a:t>r</a:t>
            </a:r>
            <a:r>
              <a:rPr b="1" lang="en-IN" sz="1800" spc="-1" strike="noStrike">
                <a:latin typeface="Arial"/>
              </a:rPr>
              <a:t>.</a:t>
            </a:r>
            <a:r>
              <a:rPr b="1" lang="en-IN" sz="1800" spc="-1" strike="noStrike">
                <a:latin typeface="Arial"/>
              </a:rPr>
              <a:t>p</a:t>
            </a:r>
            <a:r>
              <a:rPr b="1" lang="en-IN" sz="1800" spc="-1" strike="noStrike">
                <a:latin typeface="Arial"/>
              </a:rPr>
              <a:t>o</a:t>
            </a:r>
            <a:r>
              <a:rPr b="1" lang="en-IN" sz="1800" spc="-1" strike="noStrike">
                <a:latin typeface="Arial"/>
              </a:rPr>
              <a:t>r</a:t>
            </a:r>
            <a:r>
              <a:rPr b="1" lang="en-IN" sz="1800" spc="-1" strike="noStrike">
                <a:latin typeface="Arial"/>
              </a:rPr>
              <a:t>t</a:t>
            </a:r>
            <a:r>
              <a:rPr b="1" lang="en-IN" sz="1800" spc="-1" strike="noStrike">
                <a:latin typeface="Arial"/>
              </a:rPr>
              <a:t> </a:t>
            </a:r>
            <a:r>
              <a:rPr b="1" lang="en-IN" sz="1800" spc="-1" strike="noStrike">
                <a:latin typeface="Arial"/>
              </a:rPr>
              <a:t>=</a:t>
            </a:r>
            <a:r>
              <a:rPr b="1" lang="en-IN" sz="1800" spc="-1" strike="noStrike">
                <a:latin typeface="Arial"/>
              </a:rPr>
              <a:t> </a:t>
            </a:r>
            <a:r>
              <a:rPr b="1" lang="en-IN" sz="1800" spc="-1" strike="noStrike">
                <a:latin typeface="Arial"/>
              </a:rPr>
              <a:t>8</a:t>
            </a:r>
            <a:r>
              <a:rPr b="1" lang="en-IN" sz="1800" spc="-1" strike="noStrike">
                <a:latin typeface="Arial"/>
              </a:rPr>
              <a:t>0</a:t>
            </a:r>
            <a:r>
              <a:rPr b="1" lang="en-IN" sz="1800" spc="-1" strike="noStrike">
                <a:latin typeface="Arial"/>
              </a:rPr>
              <a:t>8</a:t>
            </a:r>
            <a:r>
              <a:rPr b="1" lang="en-IN" sz="1800" spc="-1" strike="noStrike">
                <a:latin typeface="Arial"/>
              </a:rPr>
              <a:t>0</a:t>
            </a:r>
            <a:endParaRPr b="0" lang="en-IN" sz="1800" spc="-1" strike="noStrike">
              <a:latin typeface="Arial"/>
            </a:endParaRPr>
          </a:p>
          <a:p>
            <a:pPr algn="ctr"/>
            <a:endParaRPr b="0" lang="en-IN" sz="1800" spc="-1" strike="noStrike">
              <a:latin typeface="Arial"/>
            </a:endParaRPr>
          </a:p>
        </p:txBody>
      </p:sp>
      <p:pic>
        <p:nvPicPr>
          <p:cNvPr id="133" name="" descr=""/>
          <p:cNvPicPr/>
          <p:nvPr/>
        </p:nvPicPr>
        <p:blipFill>
          <a:blip r:embed="rId2"/>
          <a:stretch/>
        </p:blipFill>
        <p:spPr>
          <a:xfrm>
            <a:off x="436320" y="2376000"/>
            <a:ext cx="10795680" cy="381600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35" name="Picture 13" descr="Logo&#10;&#10;Description automatically generated"/>
          <p:cNvPicPr/>
          <p:nvPr/>
        </p:nvPicPr>
        <p:blipFill>
          <a:blip r:embed="rId1"/>
          <a:stretch/>
        </p:blipFill>
        <p:spPr>
          <a:xfrm>
            <a:off x="10231920" y="105480"/>
            <a:ext cx="1797840" cy="476280"/>
          </a:xfrm>
          <a:prstGeom prst="rect">
            <a:avLst/>
          </a:prstGeom>
          <a:ln>
            <a:noFill/>
          </a:ln>
        </p:spPr>
      </p:pic>
      <p:sp>
        <p:nvSpPr>
          <p:cNvPr id="136" name="TextShape 2"/>
          <p:cNvSpPr txBox="1"/>
          <p:nvPr/>
        </p:nvSpPr>
        <p:spPr>
          <a:xfrm>
            <a:off x="0" y="216000"/>
            <a:ext cx="6552000" cy="658800"/>
          </a:xfrm>
          <a:prstGeom prst="rect">
            <a:avLst/>
          </a:prstGeom>
          <a:noFill/>
          <a:ln>
            <a:noFill/>
          </a:ln>
        </p:spPr>
        <p:txBody>
          <a:bodyPr lIns="90000" rIns="90000" tIns="45000" bIns="45000">
            <a:noAutofit/>
          </a:bodyPr>
          <a:p>
            <a:r>
              <a:rPr b="1" lang="en-IN" sz="2200" spc="-1" strike="noStrike">
                <a:latin typeface="Arial"/>
              </a:rPr>
              <a:t>6) Configure the SSL –</a:t>
            </a:r>
            <a:endParaRPr b="1" lang="en-IN" sz="2200" spc="-1" strike="noStrike">
              <a:latin typeface="Arial"/>
            </a:endParaRPr>
          </a:p>
          <a:p>
            <a:endParaRPr b="1" lang="en-IN" sz="2200" spc="-1" strike="noStrike">
              <a:latin typeface="Arial"/>
            </a:endParaRPr>
          </a:p>
        </p:txBody>
      </p:sp>
      <p:sp>
        <p:nvSpPr>
          <p:cNvPr id="137" name="CustomShape 3"/>
          <p:cNvSpPr/>
          <p:nvPr/>
        </p:nvSpPr>
        <p:spPr>
          <a:xfrm>
            <a:off x="324000" y="1260000"/>
            <a:ext cx="8856000" cy="3744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just"/>
            <a:r>
              <a:rPr b="1" lang="en-IN" sz="1800" spc="-1" strike="noStrike">
                <a:latin typeface="Arial"/>
              </a:rPr>
              <a:t>@Component</a:t>
            </a:r>
            <a:endParaRPr b="0" lang="en-IN" sz="1800" spc="-1" strike="noStrike">
              <a:latin typeface="Arial"/>
            </a:endParaRPr>
          </a:p>
          <a:p>
            <a:pPr algn="just"/>
            <a:r>
              <a:rPr b="1" lang="en-IN" sz="1800" spc="-1" strike="noStrike">
                <a:latin typeface="Arial"/>
              </a:rPr>
              <a:t>public class NettyWebServerFactorySslCustomizer</a:t>
            </a:r>
            <a:endParaRPr b="0" lang="en-IN" sz="1800" spc="-1" strike="noStrike">
              <a:latin typeface="Arial"/>
            </a:endParaRPr>
          </a:p>
          <a:p>
            <a:pPr algn="just"/>
            <a:r>
              <a:rPr b="1" lang="en-IN" sz="1800" spc="-1" strike="noStrike">
                <a:latin typeface="Arial"/>
              </a:rPr>
              <a:t>implements WebServerFactoryCustomizer&lt;NettyReactiveWebServerFactory&gt; {</a:t>
            </a:r>
            <a:endParaRPr b="0" lang="en-IN" sz="1800" spc="-1" strike="noStrike">
              <a:latin typeface="Arial"/>
            </a:endParaRPr>
          </a:p>
          <a:p>
            <a:pPr algn="just"/>
            <a:r>
              <a:rPr b="1" lang="en-IN" sz="1800" spc="-1" strike="noStrike">
                <a:latin typeface="Arial"/>
              </a:rPr>
              <a:t>@Override</a:t>
            </a:r>
            <a:endParaRPr b="0" lang="en-IN" sz="1800" spc="-1" strike="noStrike">
              <a:latin typeface="Arial"/>
            </a:endParaRPr>
          </a:p>
          <a:p>
            <a:pPr algn="just"/>
            <a:r>
              <a:rPr b="1" lang="en-IN" sz="1800" spc="-1" strike="noStrike">
                <a:latin typeface="Arial"/>
              </a:rPr>
              <a:t>public void customize(NettyReactiveWebServerFactory serverFactory) {</a:t>
            </a:r>
            <a:endParaRPr b="0" lang="en-IN" sz="1800" spc="-1" strike="noStrike">
              <a:latin typeface="Arial"/>
            </a:endParaRPr>
          </a:p>
          <a:p>
            <a:pPr algn="just"/>
            <a:r>
              <a:rPr b="1" lang="en-IN" sz="1800" spc="-1" strike="noStrike">
                <a:latin typeface="Arial"/>
              </a:rPr>
              <a:t>Ssl ssl = new Ssl();</a:t>
            </a:r>
            <a:endParaRPr b="0" lang="en-IN" sz="1800" spc="-1" strike="noStrike">
              <a:latin typeface="Arial"/>
            </a:endParaRPr>
          </a:p>
          <a:p>
            <a:pPr algn="just"/>
            <a:r>
              <a:rPr b="1" lang="en-IN" sz="1800" spc="-1" strike="noStrike">
                <a:latin typeface="Arial"/>
              </a:rPr>
              <a:t>ssl.setEnabled (true);</a:t>
            </a:r>
            <a:endParaRPr b="0" lang="en-IN" sz="1800" spc="-1" strike="noStrike">
              <a:latin typeface="Arial"/>
            </a:endParaRPr>
          </a:p>
          <a:p>
            <a:pPr algn="just"/>
            <a:r>
              <a:rPr b="1" lang="en-IN" sz="1800" spc="-1" strike="noStrike">
                <a:latin typeface="Arial"/>
              </a:rPr>
              <a:t>ssl.setKeyStore ("classpath:sample.jks");</a:t>
            </a:r>
            <a:endParaRPr b="0" lang="en-IN" sz="1800" spc="-1" strike="noStrike">
              <a:latin typeface="Arial"/>
            </a:endParaRPr>
          </a:p>
          <a:p>
            <a:pPr algn="just"/>
            <a:r>
              <a:rPr b="1" lang="en-IN" sz="1800" spc="-1" strike="noStrike">
                <a:latin typeface="Arial"/>
              </a:rPr>
              <a:t>ssl.setKeyAlias ("netty");</a:t>
            </a:r>
            <a:endParaRPr b="0" lang="en-IN" sz="1800" spc="-1" strike="noStrike">
              <a:latin typeface="Arial"/>
            </a:endParaRPr>
          </a:p>
          <a:p>
            <a:pPr algn="just"/>
            <a:r>
              <a:rPr b="1" lang="en-IN" sz="1800" spc="-1" strike="noStrike">
                <a:latin typeface="Arial"/>
              </a:rPr>
              <a:t>ssl.setKeyPassword ("pass");</a:t>
            </a:r>
            <a:endParaRPr b="0" lang="en-IN" sz="1800" spc="-1" strike="noStrike">
              <a:latin typeface="Arial"/>
            </a:endParaRPr>
          </a:p>
          <a:p>
            <a:pPr algn="just"/>
            <a:r>
              <a:rPr b="1" lang="en-IN" sz="1800" spc="-1" strike="noStrike">
                <a:latin typeface="Arial"/>
              </a:rPr>
              <a:t>ssl.setKeyStorePassword ("pass");</a:t>
            </a:r>
            <a:endParaRPr b="0" lang="en-IN" sz="1800" spc="-1" strike="noStrike">
              <a:latin typeface="Arial"/>
            </a:endParaRPr>
          </a:p>
          <a:p>
            <a:pPr algn="just"/>
            <a:r>
              <a:rPr b="1" lang="en-IN" sz="1800" spc="-1" strike="noStrike">
                <a:latin typeface="Arial"/>
              </a:rPr>
              <a:t>}</a:t>
            </a:r>
            <a:endParaRPr b="0" lang="en-IN" sz="1800" spc="-1" strike="noStrike">
              <a:latin typeface="Arial"/>
            </a:endParaRPr>
          </a:p>
          <a:p>
            <a:pPr algn="just"/>
            <a:r>
              <a:rPr b="1" lang="en-IN" sz="1800" spc="-1" strike="noStrike">
                <a:latin typeface="Arial"/>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39" name="Picture 13" descr="Logo&#10;&#10;Description automatically generated"/>
          <p:cNvPicPr/>
          <p:nvPr/>
        </p:nvPicPr>
        <p:blipFill>
          <a:blip r:embed="rId1"/>
          <a:stretch/>
        </p:blipFill>
        <p:spPr>
          <a:xfrm>
            <a:off x="10231920" y="105480"/>
            <a:ext cx="1797840" cy="476280"/>
          </a:xfrm>
          <a:prstGeom prst="rect">
            <a:avLst/>
          </a:prstGeom>
          <a:ln>
            <a:noFill/>
          </a:ln>
        </p:spPr>
      </p:pic>
      <p:pic>
        <p:nvPicPr>
          <p:cNvPr id="140" name="" descr=""/>
          <p:cNvPicPr/>
          <p:nvPr/>
        </p:nvPicPr>
        <p:blipFill>
          <a:blip r:embed="rId2"/>
          <a:stretch/>
        </p:blipFill>
        <p:spPr>
          <a:xfrm>
            <a:off x="144000" y="702000"/>
            <a:ext cx="9864000" cy="46260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537840" y="1138680"/>
            <a:ext cx="10712520" cy="5404320"/>
          </a:xfrm>
          <a:prstGeom prst="rect">
            <a:avLst/>
          </a:prstGeom>
          <a:noFill/>
          <a:ln>
            <a:noFill/>
          </a:ln>
        </p:spPr>
        <p:txBody>
          <a:bodyPr>
            <a:noAutofit/>
          </a:bodyPr>
          <a:p>
            <a:pPr marL="343080" indent="-342720">
              <a:lnSpc>
                <a:spcPct val="90000"/>
              </a:lnSpc>
              <a:spcBef>
                <a:spcPts val="1001"/>
              </a:spcBef>
              <a:buClr>
                <a:srgbClr val="000000"/>
              </a:buClr>
              <a:buFont typeface="Arial"/>
              <a:buChar char="•"/>
            </a:pPr>
            <a:r>
              <a:rPr b="0" lang="en-US" sz="2400" spc="-1" strike="noStrike">
                <a:solidFill>
                  <a:srgbClr val="000000"/>
                </a:solidFill>
                <a:latin typeface="Calibri"/>
              </a:rPr>
              <a:t>The </a:t>
            </a:r>
            <a:r>
              <a:rPr b="0" lang="en-US" sz="2400" spc="-1" strike="noStrike">
                <a:solidFill>
                  <a:srgbClr val="000000"/>
                </a:solidFill>
                <a:latin typeface="Calibri"/>
              </a:rPr>
              <a:t>framework </a:t>
            </a:r>
            <a:r>
              <a:rPr b="0" lang="en-US" sz="2400" spc="-1" strike="noStrike">
                <a:solidFill>
                  <a:srgbClr val="000000"/>
                </a:solidFill>
                <a:latin typeface="Calibri"/>
              </a:rPr>
              <a:t>also supports </a:t>
            </a:r>
            <a:r>
              <a:rPr b="0" lang="en-US" sz="2400" spc="-1" strike="noStrike">
                <a:solidFill>
                  <a:srgbClr val="000000"/>
                </a:solidFill>
                <a:latin typeface="Calibri"/>
              </a:rPr>
              <a:t>a variety of </a:t>
            </a:r>
            <a:r>
              <a:rPr b="0" lang="en-US" sz="2400" spc="-1" strike="noStrike">
                <a:solidFill>
                  <a:srgbClr val="000000"/>
                </a:solidFill>
                <a:latin typeface="Calibri"/>
              </a:rPr>
              <a:t>reactive </a:t>
            </a:r>
            <a:r>
              <a:rPr b="0" lang="en-US" sz="2400" spc="-1" strike="noStrike">
                <a:solidFill>
                  <a:srgbClr val="000000"/>
                </a:solidFill>
                <a:latin typeface="Calibri"/>
              </a:rPr>
              <a:t>programming </a:t>
            </a:r>
            <a:r>
              <a:rPr b="0" lang="en-US" sz="2400" spc="-1" strike="noStrike">
                <a:solidFill>
                  <a:srgbClr val="000000"/>
                </a:solidFill>
                <a:latin typeface="Calibri"/>
              </a:rPr>
              <a:t>libraries and </a:t>
            </a:r>
            <a:r>
              <a:rPr b="0" lang="en-US" sz="2400" spc="-1" strike="noStrike">
                <a:solidFill>
                  <a:srgbClr val="000000"/>
                </a:solidFill>
                <a:latin typeface="Calibri"/>
              </a:rPr>
              <a:t>technologies, </a:t>
            </a:r>
            <a:r>
              <a:rPr b="0" lang="en-US" sz="2400" spc="-1" strike="noStrike">
                <a:solidFill>
                  <a:srgbClr val="000000"/>
                </a:solidFill>
                <a:latin typeface="Calibri"/>
              </a:rPr>
              <a:t>such as </a:t>
            </a:r>
            <a:r>
              <a:rPr b="0" lang="en-US" sz="2400" spc="-1" strike="noStrike">
                <a:solidFill>
                  <a:srgbClr val="000000"/>
                </a:solidFill>
                <a:latin typeface="Calibri"/>
              </a:rPr>
              <a:t>Reactive </a:t>
            </a:r>
            <a:r>
              <a:rPr b="0" lang="en-US" sz="2400" spc="-1" strike="noStrike">
                <a:solidFill>
                  <a:srgbClr val="000000"/>
                </a:solidFill>
                <a:latin typeface="Calibri"/>
              </a:rPr>
              <a:t>Streams, </a:t>
            </a:r>
            <a:r>
              <a:rPr b="0" lang="en-US" sz="2400" spc="-1" strike="noStrike">
                <a:solidFill>
                  <a:srgbClr val="000000"/>
                </a:solidFill>
                <a:latin typeface="Calibri"/>
              </a:rPr>
              <a:t>Project </a:t>
            </a:r>
            <a:r>
              <a:rPr b="0" lang="en-US" sz="2400" spc="-1" strike="noStrike">
                <a:solidFill>
                  <a:srgbClr val="000000"/>
                </a:solidFill>
                <a:latin typeface="Calibri"/>
              </a:rPr>
              <a:t>Reactor, and </a:t>
            </a:r>
            <a:r>
              <a:rPr b="0" lang="en-US" sz="2400" spc="-1" strike="noStrike">
                <a:solidFill>
                  <a:srgbClr val="000000"/>
                </a:solidFill>
                <a:latin typeface="Calibri"/>
              </a:rPr>
              <a:t>RxJava. </a:t>
            </a:r>
            <a:endParaRPr b="0" lang="en-IN" sz="2400" spc="-1" strike="noStrike">
              <a:latin typeface="Arial"/>
            </a:endParaRPr>
          </a:p>
          <a:p>
            <a:pPr marL="343080" indent="-342720">
              <a:lnSpc>
                <a:spcPct val="90000"/>
              </a:lnSpc>
              <a:spcBef>
                <a:spcPts val="1001"/>
              </a:spcBef>
              <a:buClr>
                <a:srgbClr val="000000"/>
              </a:buClr>
              <a:buFont typeface="Arial"/>
              <a:buChar char="•"/>
            </a:pPr>
            <a:r>
              <a:rPr b="0" lang="en-US" sz="2400" spc="-1" strike="noStrike">
                <a:solidFill>
                  <a:srgbClr val="000000"/>
                </a:solidFill>
                <a:latin typeface="Calibri"/>
              </a:rPr>
              <a:t>This allows </a:t>
            </a:r>
            <a:r>
              <a:rPr b="0" lang="en-US" sz="2400" spc="-1" strike="noStrike">
                <a:solidFill>
                  <a:srgbClr val="000000"/>
                </a:solidFill>
                <a:latin typeface="Calibri"/>
              </a:rPr>
              <a:t>developers to </a:t>
            </a:r>
            <a:r>
              <a:rPr b="0" lang="en-US" sz="2400" spc="-1" strike="noStrike">
                <a:solidFill>
                  <a:srgbClr val="000000"/>
                </a:solidFill>
                <a:latin typeface="Calibri"/>
              </a:rPr>
              <a:t>choose the </a:t>
            </a:r>
            <a:r>
              <a:rPr b="0" lang="en-US" sz="2400" spc="-1" strike="noStrike">
                <a:solidFill>
                  <a:srgbClr val="000000"/>
                </a:solidFill>
                <a:latin typeface="Calibri"/>
              </a:rPr>
              <a:t>best tools for </a:t>
            </a:r>
            <a:r>
              <a:rPr b="0" lang="en-US" sz="2400" spc="-1" strike="noStrike">
                <a:solidFill>
                  <a:srgbClr val="000000"/>
                </a:solidFill>
                <a:latin typeface="Calibri"/>
              </a:rPr>
              <a:t>their specific </a:t>
            </a:r>
            <a:r>
              <a:rPr b="0" lang="en-US" sz="2400" spc="-1" strike="noStrike">
                <a:solidFill>
                  <a:srgbClr val="000000"/>
                </a:solidFill>
                <a:latin typeface="Calibri"/>
              </a:rPr>
              <a:t>use case and </a:t>
            </a:r>
            <a:r>
              <a:rPr b="0" lang="en-US" sz="2400" spc="-1" strike="noStrike">
                <a:solidFill>
                  <a:srgbClr val="000000"/>
                </a:solidFill>
                <a:latin typeface="Calibri"/>
              </a:rPr>
              <a:t>take </a:t>
            </a:r>
            <a:r>
              <a:rPr b="0" lang="en-US" sz="2400" spc="-1" strike="noStrike">
                <a:solidFill>
                  <a:srgbClr val="000000"/>
                </a:solidFill>
                <a:latin typeface="Calibri"/>
              </a:rPr>
              <a:t>advantage of </a:t>
            </a:r>
            <a:r>
              <a:rPr b="0" lang="en-US" sz="2400" spc="-1" strike="noStrike">
                <a:solidFill>
                  <a:srgbClr val="000000"/>
                </a:solidFill>
                <a:latin typeface="Calibri"/>
              </a:rPr>
              <a:t>the full power </a:t>
            </a:r>
            <a:r>
              <a:rPr b="0" lang="en-US" sz="2400" spc="-1" strike="noStrike">
                <a:solidFill>
                  <a:srgbClr val="000000"/>
                </a:solidFill>
                <a:latin typeface="Calibri"/>
              </a:rPr>
              <a:t>of reactive </a:t>
            </a:r>
            <a:r>
              <a:rPr b="0" lang="en-US" sz="2400" spc="-1" strike="noStrike">
                <a:solidFill>
                  <a:srgbClr val="000000"/>
                </a:solidFill>
                <a:latin typeface="Calibri"/>
              </a:rPr>
              <a:t>programming.</a:t>
            </a:r>
            <a:endParaRPr b="0" lang="en-IN" sz="2400" spc="-1" strike="noStrike">
              <a:latin typeface="Arial"/>
            </a:endParaRPr>
          </a:p>
          <a:p>
            <a:pPr marL="343080" indent="-342720">
              <a:lnSpc>
                <a:spcPct val="90000"/>
              </a:lnSpc>
              <a:spcBef>
                <a:spcPts val="1001"/>
              </a:spcBef>
              <a:buClr>
                <a:srgbClr val="000000"/>
              </a:buClr>
              <a:buFont typeface="Arial"/>
              <a:buChar char="•"/>
            </a:pPr>
            <a:r>
              <a:rPr b="0" lang="en-US" sz="2400" spc="-1" strike="noStrike">
                <a:solidFill>
                  <a:srgbClr val="000000"/>
                </a:solidFill>
                <a:latin typeface="Calibri"/>
              </a:rPr>
              <a:t>Overall, Spring </a:t>
            </a:r>
            <a:r>
              <a:rPr b="0" lang="en-US" sz="2400" spc="-1" strike="noStrike">
                <a:solidFill>
                  <a:srgbClr val="000000"/>
                </a:solidFill>
                <a:latin typeface="Calibri"/>
              </a:rPr>
              <a:t>WebFlux </a:t>
            </a:r>
            <a:r>
              <a:rPr b="0" lang="en-US" sz="2400" spc="-1" strike="noStrike">
                <a:solidFill>
                  <a:srgbClr val="000000"/>
                </a:solidFill>
                <a:latin typeface="Calibri"/>
              </a:rPr>
              <a:t>provides a </a:t>
            </a:r>
            <a:r>
              <a:rPr b="0" lang="en-US" sz="2400" spc="-1" strike="noStrike">
                <a:solidFill>
                  <a:srgbClr val="000000"/>
                </a:solidFill>
                <a:latin typeface="Calibri"/>
              </a:rPr>
              <a:t>flexible and </a:t>
            </a:r>
            <a:r>
              <a:rPr b="0" lang="en-US" sz="2400" spc="-1" strike="noStrike">
                <a:solidFill>
                  <a:srgbClr val="000000"/>
                </a:solidFill>
                <a:latin typeface="Calibri"/>
              </a:rPr>
              <a:t>powerful </a:t>
            </a:r>
            <a:r>
              <a:rPr b="0" lang="en-US" sz="2400" spc="-1" strike="noStrike">
                <a:solidFill>
                  <a:srgbClr val="000000"/>
                </a:solidFill>
                <a:latin typeface="Calibri"/>
              </a:rPr>
              <a:t>framework for </a:t>
            </a:r>
            <a:r>
              <a:rPr b="0" lang="en-US" sz="2400" spc="-1" strike="noStrike">
                <a:solidFill>
                  <a:srgbClr val="000000"/>
                </a:solidFill>
                <a:latin typeface="Calibri"/>
              </a:rPr>
              <a:t>building </a:t>
            </a:r>
            <a:r>
              <a:rPr b="0" lang="en-US" sz="2400" spc="-1" strike="noStrike">
                <a:solidFill>
                  <a:srgbClr val="000000"/>
                </a:solidFill>
                <a:latin typeface="Calibri"/>
              </a:rPr>
              <a:t>reactive web </a:t>
            </a:r>
            <a:r>
              <a:rPr b="0" lang="en-US" sz="2400" spc="-1" strike="noStrike">
                <a:solidFill>
                  <a:srgbClr val="000000"/>
                </a:solidFill>
                <a:latin typeface="Calibri"/>
              </a:rPr>
              <a:t>applications </a:t>
            </a:r>
            <a:r>
              <a:rPr b="0" lang="en-US" sz="2400" spc="-1" strike="noStrike">
                <a:solidFill>
                  <a:srgbClr val="000000"/>
                </a:solidFill>
                <a:latin typeface="Calibri"/>
              </a:rPr>
              <a:t>that can </a:t>
            </a:r>
            <a:r>
              <a:rPr b="0" lang="en-US" sz="2400" spc="-1" strike="noStrike">
                <a:solidFill>
                  <a:srgbClr val="000000"/>
                </a:solidFill>
                <a:latin typeface="Calibri"/>
              </a:rPr>
              <a:t>handle high </a:t>
            </a:r>
            <a:r>
              <a:rPr b="0" lang="en-US" sz="2400" spc="-1" strike="noStrike">
                <a:solidFill>
                  <a:srgbClr val="000000"/>
                </a:solidFill>
                <a:latin typeface="Calibri"/>
              </a:rPr>
              <a:t>levels of </a:t>
            </a:r>
            <a:r>
              <a:rPr b="0" lang="en-US" sz="2400" spc="-1" strike="noStrike">
                <a:solidFill>
                  <a:srgbClr val="000000"/>
                </a:solidFill>
                <a:latin typeface="Calibri"/>
              </a:rPr>
              <a:t>concurrency </a:t>
            </a:r>
            <a:r>
              <a:rPr b="0" lang="en-US" sz="2400" spc="-1" strike="noStrike">
                <a:solidFill>
                  <a:srgbClr val="000000"/>
                </a:solidFill>
                <a:latin typeface="Calibri"/>
              </a:rPr>
              <a:t>and scalability. </a:t>
            </a:r>
            <a:endParaRPr b="0" lang="en-IN" sz="2400" spc="-1" strike="noStrike">
              <a:latin typeface="Arial"/>
            </a:endParaRPr>
          </a:p>
          <a:p>
            <a:pPr marL="343080" indent="-342720">
              <a:lnSpc>
                <a:spcPct val="90000"/>
              </a:lnSpc>
              <a:spcBef>
                <a:spcPts val="1001"/>
              </a:spcBef>
              <a:buClr>
                <a:srgbClr val="000000"/>
              </a:buClr>
              <a:buFont typeface="Arial"/>
              <a:buChar char="•"/>
            </a:pPr>
            <a:r>
              <a:rPr b="0" lang="en-US" sz="2400" spc="-1" strike="noStrike">
                <a:solidFill>
                  <a:srgbClr val="000000"/>
                </a:solidFill>
                <a:latin typeface="Calibri"/>
              </a:rPr>
              <a:t>It is well-</a:t>
            </a:r>
            <a:r>
              <a:rPr b="0" lang="en-US" sz="2400" spc="-1" strike="noStrike">
                <a:solidFill>
                  <a:srgbClr val="000000"/>
                </a:solidFill>
                <a:latin typeface="Calibri"/>
              </a:rPr>
              <a:t>suited for use </a:t>
            </a:r>
            <a:r>
              <a:rPr b="0" lang="en-US" sz="2400" spc="-1" strike="noStrike">
                <a:solidFill>
                  <a:srgbClr val="000000"/>
                </a:solidFill>
                <a:latin typeface="Calibri"/>
              </a:rPr>
              <a:t>cases where </a:t>
            </a:r>
            <a:r>
              <a:rPr b="0" lang="en-US" sz="2400" spc="-1" strike="noStrike">
                <a:solidFill>
                  <a:srgbClr val="000000"/>
                </a:solidFill>
                <a:latin typeface="Calibri"/>
              </a:rPr>
              <a:t>responsivenes</a:t>
            </a:r>
            <a:r>
              <a:rPr b="0" lang="en-US" sz="2400" spc="-1" strike="noStrike">
                <a:solidFill>
                  <a:srgbClr val="000000"/>
                </a:solidFill>
                <a:latin typeface="Calibri"/>
              </a:rPr>
              <a:t>s and real-</a:t>
            </a:r>
            <a:r>
              <a:rPr b="0" lang="en-US" sz="2400" spc="-1" strike="noStrike">
                <a:solidFill>
                  <a:srgbClr val="000000"/>
                </a:solidFill>
                <a:latin typeface="Calibri"/>
              </a:rPr>
              <a:t>time data </a:t>
            </a:r>
            <a:r>
              <a:rPr b="0" lang="en-US" sz="2400" spc="-1" strike="noStrike">
                <a:solidFill>
                  <a:srgbClr val="000000"/>
                </a:solidFill>
                <a:latin typeface="Calibri"/>
              </a:rPr>
              <a:t>processing are </a:t>
            </a:r>
            <a:r>
              <a:rPr b="0" lang="en-US" sz="2400" spc="-1" strike="noStrike">
                <a:solidFill>
                  <a:srgbClr val="000000"/>
                </a:solidFill>
                <a:latin typeface="Calibri"/>
              </a:rPr>
              <a:t>critical, such </a:t>
            </a:r>
            <a:r>
              <a:rPr b="0" lang="en-US" sz="2400" spc="-1" strike="noStrike">
                <a:solidFill>
                  <a:srgbClr val="000000"/>
                </a:solidFill>
                <a:latin typeface="Calibri"/>
              </a:rPr>
              <a:t>as real-time </a:t>
            </a:r>
            <a:r>
              <a:rPr b="0" lang="en-US" sz="2400" spc="-1" strike="noStrike">
                <a:solidFill>
                  <a:srgbClr val="000000"/>
                </a:solidFill>
                <a:latin typeface="Calibri"/>
              </a:rPr>
              <a:t>analytics, IoT, </a:t>
            </a:r>
            <a:r>
              <a:rPr b="0" lang="en-US" sz="2400" spc="-1" strike="noStrike">
                <a:solidFill>
                  <a:srgbClr val="000000"/>
                </a:solidFill>
                <a:latin typeface="Calibri"/>
              </a:rPr>
              <a:t>and mobile </a:t>
            </a:r>
            <a:r>
              <a:rPr b="0" lang="en-US" sz="2400" spc="-1" strike="noStrike">
                <a:solidFill>
                  <a:srgbClr val="000000"/>
                </a:solidFill>
                <a:latin typeface="Calibri"/>
              </a:rPr>
              <a:t>applications.</a:t>
            </a:r>
            <a:endParaRPr b="0" lang="en-IN" sz="2400" spc="-1" strike="noStrike">
              <a:latin typeface="Arial"/>
            </a:endParaRPr>
          </a:p>
          <a:p>
            <a:pPr>
              <a:lnSpc>
                <a:spcPct val="90000"/>
              </a:lnSpc>
              <a:spcBef>
                <a:spcPts val="1001"/>
              </a:spcBef>
              <a:tabLst>
                <a:tab algn="l" pos="0"/>
              </a:tabLst>
            </a:pPr>
            <a:endParaRPr b="0" lang="en-IN" sz="2400" spc="-1" strike="noStrike">
              <a:latin typeface="Arial"/>
            </a:endParaRPr>
          </a:p>
        </p:txBody>
      </p:sp>
      <p:sp>
        <p:nvSpPr>
          <p:cNvPr id="46" name="CustomShape 2"/>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47" name="Picture 13" descr="Logo&#10;&#10;Description automatically generated"/>
          <p:cNvPicPr/>
          <p:nvPr/>
        </p:nvPicPr>
        <p:blipFill>
          <a:blip r:embed="rId1"/>
          <a:stretch/>
        </p:blipFill>
        <p:spPr>
          <a:xfrm>
            <a:off x="10231920" y="105480"/>
            <a:ext cx="1797840" cy="476280"/>
          </a:xfrm>
          <a:prstGeom prst="rect">
            <a:avLst/>
          </a:prstGeom>
          <a:ln>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42" name="Picture 13" descr="Logo&#10;&#10;Description automatically generated"/>
          <p:cNvPicPr/>
          <p:nvPr/>
        </p:nvPicPr>
        <p:blipFill>
          <a:blip r:embed="rId1"/>
          <a:stretch/>
        </p:blipFill>
        <p:spPr>
          <a:xfrm>
            <a:off x="10231920" y="105480"/>
            <a:ext cx="1797840" cy="476280"/>
          </a:xfrm>
          <a:prstGeom prst="rect">
            <a:avLst/>
          </a:prstGeom>
          <a:ln>
            <a:noFill/>
          </a:ln>
        </p:spPr>
      </p:pic>
      <p:sp>
        <p:nvSpPr>
          <p:cNvPr id="143" name="TextShape 2"/>
          <p:cNvSpPr txBox="1"/>
          <p:nvPr/>
        </p:nvSpPr>
        <p:spPr>
          <a:xfrm>
            <a:off x="0" y="0"/>
            <a:ext cx="8856000" cy="402840"/>
          </a:xfrm>
          <a:prstGeom prst="rect">
            <a:avLst/>
          </a:prstGeom>
          <a:noFill/>
          <a:ln>
            <a:noFill/>
          </a:ln>
        </p:spPr>
        <p:txBody>
          <a:bodyPr lIns="90000" rIns="90000" tIns="45000" bIns="45000">
            <a:noAutofit/>
          </a:bodyPr>
          <a:p>
            <a:r>
              <a:rPr b="1" lang="en-IN" sz="2200" spc="-1" strike="noStrike">
                <a:solidFill>
                  <a:srgbClr val="000000"/>
                </a:solidFill>
                <a:latin typeface="Arial"/>
              </a:rPr>
              <a:t>7) Run the application by using spring boot netty –</a:t>
            </a:r>
            <a:endParaRPr b="1" lang="en-IN" sz="2200" spc="-1" strike="noStrike">
              <a:solidFill>
                <a:srgbClr val="000000"/>
              </a:solidFill>
              <a:latin typeface="Arial"/>
            </a:endParaRPr>
          </a:p>
        </p:txBody>
      </p:sp>
      <p:pic>
        <p:nvPicPr>
          <p:cNvPr id="144" name="" descr=""/>
          <p:cNvPicPr/>
          <p:nvPr/>
        </p:nvPicPr>
        <p:blipFill>
          <a:blip r:embed="rId2"/>
          <a:stretch/>
        </p:blipFill>
        <p:spPr>
          <a:xfrm>
            <a:off x="432000" y="864000"/>
            <a:ext cx="9576000" cy="424800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46" name="Picture 13" descr="Logo&#10;&#10;Description automatically generated"/>
          <p:cNvPicPr/>
          <p:nvPr/>
        </p:nvPicPr>
        <p:blipFill>
          <a:blip r:embed="rId1"/>
          <a:stretch/>
        </p:blipFill>
        <p:spPr>
          <a:xfrm>
            <a:off x="10231920" y="105480"/>
            <a:ext cx="1797840" cy="476280"/>
          </a:xfrm>
          <a:prstGeom prst="rect">
            <a:avLst/>
          </a:prstGeom>
          <a:ln>
            <a:noFill/>
          </a:ln>
        </p:spPr>
      </p:pic>
      <p:sp>
        <p:nvSpPr>
          <p:cNvPr id="147" name="TextShape 2"/>
          <p:cNvSpPr txBox="1"/>
          <p:nvPr/>
        </p:nvSpPr>
        <p:spPr>
          <a:xfrm>
            <a:off x="72000" y="144000"/>
            <a:ext cx="9072000" cy="2590200"/>
          </a:xfrm>
          <a:prstGeom prst="rect">
            <a:avLst/>
          </a:prstGeom>
          <a:noFill/>
          <a:ln>
            <a:noFill/>
          </a:ln>
        </p:spPr>
        <p:txBody>
          <a:bodyPr lIns="90000" rIns="90000" tIns="45000" bIns="45000">
            <a:noAutofit/>
          </a:bodyPr>
          <a:p>
            <a:pPr algn="just"/>
            <a:r>
              <a:rPr b="1" lang="en-IN" sz="2200" spc="-1" strike="noStrike">
                <a:solidFill>
                  <a:srgbClr val="c9211e"/>
                </a:solidFill>
                <a:latin typeface="Arial"/>
              </a:rPr>
              <a:t>Conclusion</a:t>
            </a:r>
            <a:endParaRPr b="0" lang="en-IN" sz="2200" spc="-1" strike="noStrike">
              <a:latin typeface="Arial"/>
            </a:endParaRPr>
          </a:p>
          <a:p>
            <a:pPr algn="just"/>
            <a:endParaRPr b="0" lang="en-IN" sz="2200" spc="-1" strike="noStrike">
              <a:latin typeface="Arial"/>
            </a:endParaRPr>
          </a:p>
          <a:p>
            <a:pPr algn="just">
              <a:lnSpc>
                <a:spcPct val="150000"/>
              </a:lnSpc>
            </a:pPr>
            <a:r>
              <a:rPr b="0" lang="en-IN" sz="2200" spc="-1" strike="noStrike">
                <a:latin typeface="Arial"/>
              </a:rPr>
              <a:t>This framework supports APIs of non-blocking and blocking also it will support the SSL and TLS. It is basically designed to make the easy implementation of custom network protocols. We can write our own protocol.</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149" name="Picture 13" descr="Logo&#10;&#10;Description automatically generated"/>
          <p:cNvPicPr/>
          <p:nvPr/>
        </p:nvPicPr>
        <p:blipFill>
          <a:blip r:embed="rId1"/>
          <a:stretch/>
        </p:blipFill>
        <p:spPr>
          <a:xfrm>
            <a:off x="10231920" y="105480"/>
            <a:ext cx="1797840" cy="476280"/>
          </a:xfrm>
          <a:prstGeom prst="rect">
            <a:avLst/>
          </a:prstGeom>
          <a:ln>
            <a:noFill/>
          </a:ln>
        </p:spPr>
      </p:pic>
      <p:sp>
        <p:nvSpPr>
          <p:cNvPr id="150" name="TextShape 2"/>
          <p:cNvSpPr txBox="1"/>
          <p:nvPr/>
        </p:nvSpPr>
        <p:spPr>
          <a:xfrm>
            <a:off x="3276000" y="2736000"/>
            <a:ext cx="4572000" cy="855360"/>
          </a:xfrm>
          <a:prstGeom prst="rect">
            <a:avLst/>
          </a:prstGeom>
          <a:noFill/>
          <a:ln>
            <a:noFill/>
          </a:ln>
        </p:spPr>
        <p:txBody>
          <a:bodyPr lIns="90000" rIns="90000" tIns="45000" bIns="45000">
            <a:noAutofit/>
          </a:bodyPr>
          <a:p>
            <a:r>
              <a:rPr b="1" lang="en-IN" sz="5400" spc="-1" strike="noStrike">
                <a:solidFill>
                  <a:srgbClr val="c9211e"/>
                </a:solidFill>
                <a:latin typeface="Arial"/>
              </a:rPr>
              <a:t>THANK YOU</a:t>
            </a:r>
            <a:endParaRPr b="1" lang="en-IN" sz="5400" spc="-1" strike="noStrike">
              <a:solidFill>
                <a:srgbClr val="c9211e"/>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537840" y="582120"/>
            <a:ext cx="10712520" cy="5960520"/>
          </a:xfrm>
          <a:prstGeom prst="rect">
            <a:avLst/>
          </a:prstGeom>
          <a:noFill/>
          <a:ln>
            <a:noFill/>
          </a:ln>
        </p:spPr>
        <p:txBody>
          <a:bodyPr>
            <a:normAutofit fontScale="80000"/>
          </a:bodyPr>
          <a:p>
            <a:pPr marL="343080" indent="-342720">
              <a:lnSpc>
                <a:spcPct val="90000"/>
              </a:lnSpc>
              <a:spcBef>
                <a:spcPts val="1001"/>
              </a:spcBef>
              <a:buClr>
                <a:srgbClr val="000000"/>
              </a:buClr>
              <a:buFont typeface="Wingdings" charset="2"/>
              <a:buChar char=""/>
            </a:pPr>
            <a:r>
              <a:rPr b="1" lang="en-IN" sz="3200" spc="-1" strike="noStrike">
                <a:solidFill>
                  <a:srgbClr val="000000"/>
                </a:solidFill>
                <a:latin typeface="Calibri"/>
              </a:rPr>
              <a:t>Functional Programming in Spring WebFlux</a:t>
            </a:r>
            <a:endParaRPr b="0" lang="en-IN" sz="3200" spc="-1" strike="noStrike">
              <a:latin typeface="Arial"/>
            </a:endParaRPr>
          </a:p>
          <a:p>
            <a:pPr marL="343080" indent="-342720">
              <a:lnSpc>
                <a:spcPct val="90000"/>
              </a:lnSpc>
              <a:spcBef>
                <a:spcPts val="1001"/>
              </a:spcBef>
              <a:buClr>
                <a:srgbClr val="000000"/>
              </a:buClr>
              <a:buFont typeface="Arial"/>
              <a:buChar char="•"/>
            </a:pPr>
            <a:r>
              <a:rPr b="0" lang="en-US" sz="2400" spc="-1" strike="noStrike">
                <a:solidFill>
                  <a:srgbClr val="000000"/>
                </a:solidFill>
                <a:latin typeface="Calibri"/>
              </a:rPr>
              <a:t>Functional programming is a programming paradigm that emphasizes the use of functions to model the behavior of software systems. </a:t>
            </a:r>
            <a:endParaRPr b="0" lang="en-IN" sz="2400" spc="-1" strike="noStrike">
              <a:latin typeface="Arial"/>
            </a:endParaRPr>
          </a:p>
          <a:p>
            <a:pPr marL="343080" indent="-342720">
              <a:lnSpc>
                <a:spcPct val="90000"/>
              </a:lnSpc>
              <a:spcBef>
                <a:spcPts val="1001"/>
              </a:spcBef>
              <a:buClr>
                <a:srgbClr val="000000"/>
              </a:buClr>
              <a:buFont typeface="Arial"/>
              <a:buChar char="•"/>
            </a:pPr>
            <a:r>
              <a:rPr b="0" lang="en-US" sz="2400" spc="-1" strike="noStrike">
                <a:solidFill>
                  <a:srgbClr val="000000"/>
                </a:solidFill>
                <a:latin typeface="Calibri"/>
              </a:rPr>
              <a:t>In Spring WebFlux, functional programming is used to handle reactive data streams and events.</a:t>
            </a:r>
            <a:endParaRPr b="0" lang="en-IN" sz="2400" spc="-1" strike="noStrike">
              <a:latin typeface="Arial"/>
            </a:endParaRPr>
          </a:p>
          <a:p>
            <a:pPr marL="343080" indent="-342720">
              <a:lnSpc>
                <a:spcPct val="90000"/>
              </a:lnSpc>
              <a:spcBef>
                <a:spcPts val="1001"/>
              </a:spcBef>
              <a:buClr>
                <a:srgbClr val="000000"/>
              </a:buClr>
              <a:buFont typeface="Arial"/>
              <a:buChar char="•"/>
            </a:pPr>
            <a:r>
              <a:rPr b="0" lang="en-US" sz="2400" spc="-1" strike="noStrike">
                <a:solidFill>
                  <a:srgbClr val="000000"/>
                </a:solidFill>
                <a:latin typeface="Calibri"/>
              </a:rPr>
              <a:t>In functional programming, functions are treated as first-class citizens, meaning that they can be passed around as arguments, returned as values, and stored in data structures. </a:t>
            </a:r>
            <a:endParaRPr b="0" lang="en-IN" sz="2400" spc="-1" strike="noStrike">
              <a:latin typeface="Arial"/>
            </a:endParaRPr>
          </a:p>
          <a:p>
            <a:pPr marL="343080" indent="-342720">
              <a:lnSpc>
                <a:spcPct val="90000"/>
              </a:lnSpc>
              <a:spcBef>
                <a:spcPts val="1001"/>
              </a:spcBef>
              <a:buClr>
                <a:srgbClr val="000000"/>
              </a:buClr>
              <a:buFont typeface="Arial"/>
              <a:buChar char="•"/>
            </a:pPr>
            <a:r>
              <a:rPr b="0" lang="en-US" sz="2400" spc="-1" strike="noStrike">
                <a:solidFill>
                  <a:srgbClr val="000000"/>
                </a:solidFill>
                <a:latin typeface="Calibri"/>
              </a:rPr>
              <a:t>This allows for more concise and composable code, as functions can be combined and reused to create more complex behavior.</a:t>
            </a:r>
            <a:endParaRPr b="0" lang="en-IN" sz="2400" spc="-1" strike="noStrike">
              <a:latin typeface="Arial"/>
            </a:endParaRPr>
          </a:p>
          <a:p>
            <a:pPr marL="343080" indent="-342720">
              <a:lnSpc>
                <a:spcPct val="90000"/>
              </a:lnSpc>
              <a:spcBef>
                <a:spcPts val="1001"/>
              </a:spcBef>
              <a:buClr>
                <a:srgbClr val="000000"/>
              </a:buClr>
              <a:buFont typeface="Arial"/>
              <a:buChar char="•"/>
            </a:pPr>
            <a:r>
              <a:rPr b="0" lang="en-US" sz="2400" spc="-1" strike="noStrike">
                <a:solidFill>
                  <a:srgbClr val="000000"/>
                </a:solidFill>
                <a:latin typeface="Calibri"/>
              </a:rPr>
              <a:t>In Spring WebFlux, functional programming is used to define the routing and handling of incoming requests. </a:t>
            </a:r>
            <a:endParaRPr b="0" lang="en-IN" sz="2400" spc="-1" strike="noStrike">
              <a:latin typeface="Arial"/>
            </a:endParaRPr>
          </a:p>
          <a:p>
            <a:pPr marL="343080" indent="-342720">
              <a:lnSpc>
                <a:spcPct val="90000"/>
              </a:lnSpc>
              <a:spcBef>
                <a:spcPts val="1001"/>
              </a:spcBef>
              <a:buClr>
                <a:srgbClr val="000000"/>
              </a:buClr>
              <a:buFont typeface="Arial"/>
              <a:buChar char="•"/>
            </a:pPr>
            <a:r>
              <a:rPr b="0" lang="en-US" sz="2400" spc="-1" strike="noStrike">
                <a:solidFill>
                  <a:srgbClr val="000000"/>
                </a:solidFill>
                <a:latin typeface="Calibri"/>
              </a:rPr>
              <a:t>Instead of using traditional controllers and annotations, developers write functions that take in a request and return a response. </a:t>
            </a:r>
            <a:endParaRPr b="0" lang="en-IN" sz="2400" spc="-1" strike="noStrike">
              <a:latin typeface="Arial"/>
            </a:endParaRPr>
          </a:p>
          <a:p>
            <a:pPr marL="343080" indent="-342720">
              <a:lnSpc>
                <a:spcPct val="90000"/>
              </a:lnSpc>
              <a:spcBef>
                <a:spcPts val="1001"/>
              </a:spcBef>
              <a:buClr>
                <a:srgbClr val="000000"/>
              </a:buClr>
              <a:buFont typeface="Arial"/>
              <a:buChar char="•"/>
            </a:pPr>
            <a:r>
              <a:rPr b="0" lang="en-US" sz="2400" spc="-1" strike="noStrike">
                <a:solidFill>
                  <a:srgbClr val="000000"/>
                </a:solidFill>
                <a:latin typeface="Calibri"/>
              </a:rPr>
              <a:t>These functions are called "handlers" and can be composed together to form more complex routing and handling logic.</a:t>
            </a:r>
            <a:endParaRPr b="0" lang="en-IN" sz="2400" spc="-1" strike="noStrike">
              <a:latin typeface="Arial"/>
            </a:endParaRPr>
          </a:p>
          <a:p>
            <a:pPr>
              <a:lnSpc>
                <a:spcPct val="90000"/>
              </a:lnSpc>
              <a:spcBef>
                <a:spcPts val="1001"/>
              </a:spcBef>
              <a:tabLst>
                <a:tab algn="l" pos="0"/>
              </a:tabLst>
            </a:pPr>
            <a:endParaRPr b="0" lang="en-IN" sz="2400" spc="-1" strike="noStrike">
              <a:latin typeface="Arial"/>
            </a:endParaRPr>
          </a:p>
        </p:txBody>
      </p:sp>
      <p:sp>
        <p:nvSpPr>
          <p:cNvPr id="49" name="CustomShape 2"/>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50" name="Picture 13" descr="Logo&#10;&#10;Description automatically generated"/>
          <p:cNvPicPr/>
          <p:nvPr/>
        </p:nvPicPr>
        <p:blipFill>
          <a:blip r:embed="rId1"/>
          <a:stretch/>
        </p:blipFill>
        <p:spPr>
          <a:xfrm>
            <a:off x="10231920" y="105480"/>
            <a:ext cx="1797840" cy="47628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537840" y="582120"/>
            <a:ext cx="10712520" cy="5960520"/>
          </a:xfrm>
          <a:prstGeom prst="rect">
            <a:avLst/>
          </a:prstGeom>
          <a:noFill/>
          <a:ln>
            <a:noFill/>
          </a:ln>
        </p:spPr>
        <p:txBody>
          <a:bodyPr>
            <a:normAutofit fontScale="74000"/>
          </a:bodyPr>
          <a:p>
            <a:pPr>
              <a:lnSpc>
                <a:spcPct val="90000"/>
              </a:lnSpc>
              <a:spcBef>
                <a:spcPts val="1001"/>
              </a:spcBef>
              <a:tabLst>
                <a:tab algn="l" pos="0"/>
              </a:tabLst>
            </a:pPr>
            <a:r>
              <a:rPr b="1" lang="en-US" sz="2400" spc="-1" strike="noStrike">
                <a:solidFill>
                  <a:srgbClr val="000000"/>
                </a:solidFill>
                <a:latin typeface="Calibri"/>
              </a:rPr>
              <a:t>For example, consider the following code snippet that defines a handler for handling a GET request to the "/users" endpoint:</a:t>
            </a:r>
            <a:endParaRPr b="0" lang="en-IN" sz="2400" spc="-1" strike="noStrike">
              <a:latin typeface="Arial"/>
            </a:endParaRPr>
          </a:p>
          <a:p>
            <a:pPr marL="457200" indent="-456840">
              <a:lnSpc>
                <a:spcPct val="90000"/>
              </a:lnSpc>
              <a:spcBef>
                <a:spcPts val="1001"/>
              </a:spcBef>
              <a:buClr>
                <a:srgbClr val="000000"/>
              </a:buClr>
              <a:buFont typeface="Calibri Light"/>
              <a:buAutoNum type="arabicPeriod"/>
              <a:tabLst>
                <a:tab algn="l" pos="0"/>
              </a:tabLst>
            </a:pPr>
            <a:r>
              <a:rPr b="0" lang="en-IN" sz="2400" spc="-1" strike="noStrike">
                <a:solidFill>
                  <a:srgbClr val="000000"/>
                </a:solidFill>
                <a:latin typeface="Calibri"/>
              </a:rPr>
              <a:t>public Mono&lt;ServerResponse&gt; getUsers(ServerRequest request) {</a:t>
            </a:r>
            <a:endParaRPr b="0" lang="en-IN" sz="2400" spc="-1" strike="noStrike">
              <a:latin typeface="Arial"/>
            </a:endParaRPr>
          </a:p>
          <a:p>
            <a:pPr marL="457200" indent="-456840">
              <a:lnSpc>
                <a:spcPct val="90000"/>
              </a:lnSpc>
              <a:spcBef>
                <a:spcPts val="1001"/>
              </a:spcBef>
              <a:buClr>
                <a:srgbClr val="000000"/>
              </a:buClr>
              <a:buFont typeface="Calibri Light"/>
              <a:buAutoNum type="arabicPeriod"/>
              <a:tabLst>
                <a:tab algn="l" pos="0"/>
              </a:tabLst>
            </a:pPr>
            <a:r>
              <a:rPr b="0" lang="en-IN" sz="2400" spc="-1" strike="noStrike">
                <a:solidFill>
                  <a:srgbClr val="000000"/>
                </a:solidFill>
                <a:latin typeface="Calibri"/>
              </a:rPr>
              <a:t>    </a:t>
            </a:r>
            <a:r>
              <a:rPr b="0" lang="en-IN" sz="2400" spc="-1" strike="noStrike">
                <a:solidFill>
                  <a:srgbClr val="000000"/>
                </a:solidFill>
                <a:latin typeface="Calibri"/>
              </a:rPr>
              <a:t>Flux&lt;User&gt; users = userService.getUsers();</a:t>
            </a:r>
            <a:endParaRPr b="0" lang="en-IN" sz="2400" spc="-1" strike="noStrike">
              <a:latin typeface="Arial"/>
            </a:endParaRPr>
          </a:p>
          <a:p>
            <a:pPr marL="457200" indent="-456840">
              <a:lnSpc>
                <a:spcPct val="90000"/>
              </a:lnSpc>
              <a:spcBef>
                <a:spcPts val="1001"/>
              </a:spcBef>
              <a:buClr>
                <a:srgbClr val="000000"/>
              </a:buClr>
              <a:buFont typeface="Calibri Light"/>
              <a:buAutoNum type="arabicPeriod"/>
              <a:tabLst>
                <a:tab algn="l" pos="0"/>
              </a:tabLst>
            </a:pPr>
            <a:r>
              <a:rPr b="0" lang="en-IN" sz="2400" spc="-1" strike="noStrike">
                <a:solidFill>
                  <a:srgbClr val="000000"/>
                </a:solidFill>
                <a:latin typeface="Calibri"/>
              </a:rPr>
              <a:t>    </a:t>
            </a:r>
            <a:r>
              <a:rPr b="0" lang="en-IN" sz="2400" spc="-1" strike="noStrike">
                <a:solidFill>
                  <a:srgbClr val="000000"/>
                </a:solidFill>
                <a:latin typeface="Calibri"/>
              </a:rPr>
              <a:t>return ServerResponse.ok().body(users, User.class);</a:t>
            </a:r>
            <a:endParaRPr b="0" lang="en-IN" sz="2400" spc="-1" strike="noStrike">
              <a:latin typeface="Arial"/>
            </a:endParaRPr>
          </a:p>
          <a:p>
            <a:pPr marL="457200" indent="-456840">
              <a:lnSpc>
                <a:spcPct val="90000"/>
              </a:lnSpc>
              <a:spcBef>
                <a:spcPts val="1001"/>
              </a:spcBef>
              <a:buClr>
                <a:srgbClr val="000000"/>
              </a:buClr>
              <a:buFont typeface="Calibri Light"/>
              <a:buAutoNum type="arabicPeriod"/>
              <a:tabLst>
                <a:tab algn="l" pos="0"/>
              </a:tabLst>
            </a:pPr>
            <a:r>
              <a:rPr b="0" lang="en-IN" sz="2400" spc="-1" strike="noStrike">
                <a:solidFill>
                  <a:srgbClr val="000000"/>
                </a:solidFill>
                <a:latin typeface="Calibri"/>
              </a:rPr>
              <a:t>}</a:t>
            </a:r>
            <a:endParaRPr b="0" lang="en-IN" sz="2400" spc="-1" strike="noStrike">
              <a:latin typeface="Arial"/>
            </a:endParaRPr>
          </a:p>
          <a:p>
            <a:pPr marL="343080" indent="-34272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In this code snippet, the getUsers function takes in a ServerRequest object and returns a Mono&lt;ServerResponse&gt; object. </a:t>
            </a:r>
            <a:endParaRPr b="0" lang="en-IN" sz="2400" spc="-1" strike="noStrike">
              <a:latin typeface="Arial"/>
            </a:endParaRPr>
          </a:p>
          <a:p>
            <a:pPr marL="343080" indent="-34272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The function retrieves a stream of User objects from a userService and returns an ok response with the users as the response body.</a:t>
            </a:r>
            <a:endParaRPr b="0" lang="en-IN" sz="2400" spc="-1" strike="noStrike">
              <a:latin typeface="Arial"/>
            </a:endParaRPr>
          </a:p>
          <a:p>
            <a:pPr marL="343080" indent="-34272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This functional programming model provides a more flexible and composable way of handling requests and responses in Spring WebFlux applications. </a:t>
            </a:r>
            <a:endParaRPr b="0" lang="en-IN" sz="2400" spc="-1" strike="noStrike">
              <a:latin typeface="Arial"/>
            </a:endParaRPr>
          </a:p>
          <a:p>
            <a:pPr marL="343080" indent="-34272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It also makes it easier to write code that is reactive and non-blocking, as functions can be designed to work with streams of data rather than blocking until all data is received.</a:t>
            </a:r>
            <a:endParaRPr b="0" lang="en-IN" sz="2400" spc="-1" strike="noStrike">
              <a:latin typeface="Arial"/>
            </a:endParaRPr>
          </a:p>
        </p:txBody>
      </p:sp>
      <p:sp>
        <p:nvSpPr>
          <p:cNvPr id="52" name="CustomShape 2"/>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53" name="Picture 13" descr="Logo&#10;&#10;Description automatically generated"/>
          <p:cNvPicPr/>
          <p:nvPr/>
        </p:nvPicPr>
        <p:blipFill>
          <a:blip r:embed="rId1"/>
          <a:stretch/>
        </p:blipFill>
        <p:spPr>
          <a:xfrm>
            <a:off x="10231920" y="105480"/>
            <a:ext cx="1797840" cy="4762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Shape 1"/>
          <p:cNvSpPr txBox="1"/>
          <p:nvPr/>
        </p:nvSpPr>
        <p:spPr>
          <a:xfrm>
            <a:off x="537840" y="582120"/>
            <a:ext cx="10712520" cy="5960520"/>
          </a:xfrm>
          <a:prstGeom prst="rect">
            <a:avLst/>
          </a:prstGeom>
          <a:noFill/>
          <a:ln>
            <a:noFill/>
          </a:ln>
        </p:spPr>
        <p:txBody>
          <a:bodyPr>
            <a:noAutofit/>
          </a:bodyPr>
          <a:p>
            <a:pPr marL="343080" indent="-342720">
              <a:lnSpc>
                <a:spcPct val="90000"/>
              </a:lnSpc>
              <a:spcBef>
                <a:spcPts val="1001"/>
              </a:spcBef>
              <a:buClr>
                <a:srgbClr val="000000"/>
              </a:buClr>
              <a:buFont typeface="Wingdings" charset="2"/>
              <a:buChar char=""/>
            </a:pPr>
            <a:r>
              <a:rPr b="1" lang="en-IN" sz="3200" spc="-1" strike="noStrike">
                <a:solidFill>
                  <a:srgbClr val="000000"/>
                </a:solidFill>
                <a:latin typeface="Calibri"/>
              </a:rPr>
              <a:t>Spring WebFlux Architecture</a:t>
            </a:r>
            <a:endParaRPr b="0" lang="en-IN" sz="3200" spc="-1" strike="noStrike">
              <a:latin typeface="Arial"/>
            </a:endParaRPr>
          </a:p>
          <a:p>
            <a:pPr marL="343080" indent="-342720">
              <a:lnSpc>
                <a:spcPct val="90000"/>
              </a:lnSpc>
              <a:spcBef>
                <a:spcPts val="1001"/>
              </a:spcBef>
              <a:buClr>
                <a:srgbClr val="000000"/>
              </a:buClr>
              <a:buFont typeface="Arial"/>
              <a:buChar char="•"/>
            </a:pPr>
            <a:r>
              <a:rPr b="0" lang="en-US" sz="2400" spc="-1" strike="noStrike">
                <a:solidFill>
                  <a:srgbClr val="000000"/>
                </a:solidFill>
                <a:latin typeface="Calibri"/>
              </a:rPr>
              <a:t>Spring WebFlux is designed to be a reactive web framework that supports building highly scalable and performant applications. </a:t>
            </a:r>
            <a:endParaRPr b="0" lang="en-IN" sz="2400" spc="-1" strike="noStrike">
              <a:latin typeface="Arial"/>
            </a:endParaRPr>
          </a:p>
          <a:p>
            <a:pPr marL="343080" indent="-342720">
              <a:lnSpc>
                <a:spcPct val="90000"/>
              </a:lnSpc>
              <a:spcBef>
                <a:spcPts val="1001"/>
              </a:spcBef>
              <a:buClr>
                <a:srgbClr val="000000"/>
              </a:buClr>
              <a:buFont typeface="Arial"/>
              <a:buChar char="•"/>
            </a:pPr>
            <a:r>
              <a:rPr b="0" lang="en-US" sz="2400" spc="-1" strike="noStrike">
                <a:solidFill>
                  <a:srgbClr val="000000"/>
                </a:solidFill>
                <a:latin typeface="Calibri"/>
              </a:rPr>
              <a:t>Its architecture is based on the Reactive Streams API, which provides a common interface for dealing with asynchronous data streams.</a:t>
            </a:r>
            <a:endParaRPr b="0" lang="en-IN" sz="2400" spc="-1" strike="noStrike">
              <a:latin typeface="Arial"/>
            </a:endParaRPr>
          </a:p>
          <a:p>
            <a:pPr marL="343080" indent="-342720">
              <a:lnSpc>
                <a:spcPct val="90000"/>
              </a:lnSpc>
              <a:spcBef>
                <a:spcPts val="1001"/>
              </a:spcBef>
              <a:buClr>
                <a:srgbClr val="000000"/>
              </a:buClr>
              <a:buFont typeface="Arial"/>
              <a:buChar char="•"/>
            </a:pPr>
            <a:r>
              <a:rPr b="0" lang="en-US" sz="2400" spc="-1" strike="noStrike">
                <a:solidFill>
                  <a:srgbClr val="000000"/>
                </a:solidFill>
                <a:latin typeface="Calibri"/>
              </a:rPr>
              <a:t>At the heart of the Spring WebFlux architecture is the WebFlux runtime. </a:t>
            </a:r>
            <a:endParaRPr b="0" lang="en-IN" sz="2400" spc="-1" strike="noStrike">
              <a:latin typeface="Arial"/>
            </a:endParaRPr>
          </a:p>
          <a:p>
            <a:pPr marL="343080" indent="-342720">
              <a:lnSpc>
                <a:spcPct val="90000"/>
              </a:lnSpc>
              <a:spcBef>
                <a:spcPts val="1001"/>
              </a:spcBef>
              <a:buClr>
                <a:srgbClr val="000000"/>
              </a:buClr>
              <a:buFont typeface="Arial"/>
              <a:buChar char="•"/>
            </a:pPr>
            <a:r>
              <a:rPr b="0" lang="en-US" sz="2400" spc="-1" strike="noStrike">
                <a:solidFill>
                  <a:srgbClr val="000000"/>
                </a:solidFill>
                <a:latin typeface="Calibri"/>
              </a:rPr>
              <a:t>This runtime consists of several components that work together to provide the reactive capabilities of the framework. </a:t>
            </a:r>
            <a:endParaRPr b="0" lang="en-IN" sz="2400" spc="-1" strike="noStrike">
              <a:latin typeface="Arial"/>
            </a:endParaRPr>
          </a:p>
          <a:p>
            <a:pPr marL="343080" indent="-342720">
              <a:lnSpc>
                <a:spcPct val="90000"/>
              </a:lnSpc>
              <a:spcBef>
                <a:spcPts val="1001"/>
              </a:spcBef>
              <a:buClr>
                <a:srgbClr val="000000"/>
              </a:buClr>
              <a:buFont typeface="Arial"/>
              <a:buChar char="•"/>
            </a:pPr>
            <a:r>
              <a:rPr b="0" lang="en-US" sz="2400" spc="-1" strike="noStrike">
                <a:solidFill>
                  <a:srgbClr val="000000"/>
                </a:solidFill>
                <a:latin typeface="Calibri"/>
              </a:rPr>
              <a:t>Some of the key components of the WebFlux runtime include:</a:t>
            </a:r>
            <a:endParaRPr b="0" lang="en-IN" sz="2400" spc="-1" strike="noStrike">
              <a:latin typeface="Arial"/>
            </a:endParaRPr>
          </a:p>
          <a:p>
            <a:pPr>
              <a:lnSpc>
                <a:spcPct val="90000"/>
              </a:lnSpc>
              <a:spcBef>
                <a:spcPts val="1001"/>
              </a:spcBef>
              <a:tabLst>
                <a:tab algn="l" pos="0"/>
              </a:tabLst>
            </a:pPr>
            <a:r>
              <a:rPr b="1" lang="en-US" sz="2400" spc="-1" strike="noStrike">
                <a:solidFill>
                  <a:srgbClr val="000000"/>
                </a:solidFill>
                <a:latin typeface="Calibri"/>
              </a:rPr>
              <a:t>1. ServerRequest and ServerResponse: </a:t>
            </a:r>
            <a:r>
              <a:rPr b="0" lang="en-US" sz="2400" spc="-1" strike="noStrike">
                <a:solidFill>
                  <a:srgbClr val="000000"/>
                </a:solidFill>
                <a:latin typeface="Calibri"/>
              </a:rPr>
              <a:t>These are the central abstractions that represent incoming requests and outgoing responses in Spring WebFlux.</a:t>
            </a:r>
            <a:endParaRPr b="0" lang="en-IN" sz="2400" spc="-1" strike="noStrike">
              <a:latin typeface="Arial"/>
            </a:endParaRPr>
          </a:p>
        </p:txBody>
      </p:sp>
      <p:sp>
        <p:nvSpPr>
          <p:cNvPr id="55" name="CustomShape 2"/>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56" name="Picture 13" descr="Logo&#10;&#10;Description automatically generated"/>
          <p:cNvPicPr/>
          <p:nvPr/>
        </p:nvPicPr>
        <p:blipFill>
          <a:blip r:embed="rId1"/>
          <a:stretch/>
        </p:blipFill>
        <p:spPr>
          <a:xfrm>
            <a:off x="10231920" y="105480"/>
            <a:ext cx="1797840" cy="4762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TextShape 1"/>
          <p:cNvSpPr txBox="1"/>
          <p:nvPr/>
        </p:nvSpPr>
        <p:spPr>
          <a:xfrm>
            <a:off x="537840" y="860760"/>
            <a:ext cx="10407600" cy="5682240"/>
          </a:xfrm>
          <a:prstGeom prst="rect">
            <a:avLst/>
          </a:prstGeom>
          <a:noFill/>
          <a:ln>
            <a:noFill/>
          </a:ln>
        </p:spPr>
        <p:txBody>
          <a:bodyPr>
            <a:noAutofit/>
          </a:bodyPr>
          <a:p>
            <a:pPr>
              <a:lnSpc>
                <a:spcPct val="90000"/>
              </a:lnSpc>
              <a:spcBef>
                <a:spcPts val="1001"/>
              </a:spcBef>
              <a:tabLst>
                <a:tab algn="l" pos="0"/>
              </a:tabLst>
            </a:pPr>
            <a:r>
              <a:rPr b="1" lang="en-US" sz="2400" spc="-1" strike="noStrike">
                <a:solidFill>
                  <a:srgbClr val="000000"/>
                </a:solidFill>
                <a:latin typeface="Calibri"/>
              </a:rPr>
              <a:t>2. RouterFunctions: </a:t>
            </a:r>
            <a:r>
              <a:rPr b="0" lang="en-US" sz="2400" spc="-1" strike="noStrike">
                <a:solidFill>
                  <a:srgbClr val="000000"/>
                </a:solidFill>
                <a:latin typeface="Calibri"/>
              </a:rPr>
              <a:t>This is a functional API for defining routes and handling requests in a reactive way. It allows developers to define routes and handlers as functions, which can be composed together to form complex routing and handling logic.</a:t>
            </a:r>
            <a:endParaRPr b="0" lang="en-IN" sz="2400" spc="-1" strike="noStrike">
              <a:latin typeface="Arial"/>
            </a:endParaRPr>
          </a:p>
          <a:p>
            <a:pPr>
              <a:lnSpc>
                <a:spcPct val="90000"/>
              </a:lnSpc>
              <a:spcBef>
                <a:spcPts val="1001"/>
              </a:spcBef>
              <a:tabLst>
                <a:tab algn="l" pos="0"/>
              </a:tabLst>
            </a:pPr>
            <a:r>
              <a:rPr b="1" lang="en-US" sz="2400" spc="-1" strike="noStrike">
                <a:solidFill>
                  <a:srgbClr val="000000"/>
                </a:solidFill>
                <a:latin typeface="Calibri"/>
              </a:rPr>
              <a:t>3. WebHandler: </a:t>
            </a:r>
            <a:r>
              <a:rPr b="0" lang="en-US" sz="2400" spc="-1" strike="noStrike">
                <a:solidFill>
                  <a:srgbClr val="000000"/>
                </a:solidFill>
                <a:latin typeface="Calibri"/>
              </a:rPr>
              <a:t>This is the core interface that defines the behavior of a WebFlux handler. It is responsible for processing incoming requests and returning outgoing responses.</a:t>
            </a:r>
            <a:endParaRPr b="0" lang="en-IN" sz="2400" spc="-1" strike="noStrike">
              <a:latin typeface="Arial"/>
            </a:endParaRPr>
          </a:p>
          <a:p>
            <a:pPr>
              <a:lnSpc>
                <a:spcPct val="90000"/>
              </a:lnSpc>
              <a:spcBef>
                <a:spcPts val="1001"/>
              </a:spcBef>
              <a:tabLst>
                <a:tab algn="l" pos="0"/>
              </a:tabLst>
            </a:pPr>
            <a:r>
              <a:rPr b="1" lang="en-US" sz="2400" spc="-1" strike="noStrike">
                <a:solidFill>
                  <a:srgbClr val="000000"/>
                </a:solidFill>
                <a:latin typeface="Calibri"/>
              </a:rPr>
              <a:t>4. HandlerAdapter: </a:t>
            </a:r>
            <a:r>
              <a:rPr b="0" lang="en-US" sz="2400" spc="-1" strike="noStrike">
                <a:solidFill>
                  <a:srgbClr val="000000"/>
                </a:solidFill>
                <a:latin typeface="Calibri"/>
              </a:rPr>
              <a:t>This is responsible for adapting a WebHandler to the ServerHttpRequest and ServerHttpResponse interfaces that are used by the underlying HTTP server.</a:t>
            </a:r>
            <a:endParaRPr b="0" lang="en-IN" sz="2400" spc="-1" strike="noStrike">
              <a:latin typeface="Arial"/>
            </a:endParaRPr>
          </a:p>
          <a:p>
            <a:pPr>
              <a:lnSpc>
                <a:spcPct val="90000"/>
              </a:lnSpc>
              <a:spcBef>
                <a:spcPts val="1001"/>
              </a:spcBef>
              <a:tabLst>
                <a:tab algn="l" pos="0"/>
              </a:tabLst>
            </a:pPr>
            <a:r>
              <a:rPr b="1" lang="en-US" sz="2400" spc="-1" strike="noStrike">
                <a:solidFill>
                  <a:srgbClr val="000000"/>
                </a:solidFill>
                <a:latin typeface="Calibri"/>
              </a:rPr>
              <a:t>5. DispatcherHandler: </a:t>
            </a:r>
            <a:r>
              <a:rPr b="0" lang="en-US" sz="2400" spc="-1" strike="noStrike">
                <a:solidFill>
                  <a:srgbClr val="000000"/>
                </a:solidFill>
                <a:latin typeface="Calibri"/>
              </a:rPr>
              <a:t>This is the main entry point for incoming requests in the Spring WebFlux runtime. It is responsible for routing incoming requests to the appropriate WebHandler and managing the processing of the request and response streams.</a:t>
            </a:r>
            <a:endParaRPr b="0" lang="en-IN" sz="2400" spc="-1" strike="noStrike">
              <a:latin typeface="Arial"/>
            </a:endParaRPr>
          </a:p>
        </p:txBody>
      </p:sp>
      <p:sp>
        <p:nvSpPr>
          <p:cNvPr id="58" name="CustomShape 2"/>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59" name="Picture 13" descr="Logo&#10;&#10;Description automatically generated"/>
          <p:cNvPicPr/>
          <p:nvPr/>
        </p:nvPicPr>
        <p:blipFill>
          <a:blip r:embed="rId1"/>
          <a:stretch/>
        </p:blipFill>
        <p:spPr>
          <a:xfrm>
            <a:off x="10231920" y="105480"/>
            <a:ext cx="1797840" cy="4762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TextShape 1"/>
          <p:cNvSpPr txBox="1"/>
          <p:nvPr/>
        </p:nvSpPr>
        <p:spPr>
          <a:xfrm>
            <a:off x="537840" y="582120"/>
            <a:ext cx="10712520" cy="5960520"/>
          </a:xfrm>
          <a:prstGeom prst="rect">
            <a:avLst/>
          </a:prstGeom>
          <a:noFill/>
          <a:ln>
            <a:noFill/>
          </a:ln>
        </p:spPr>
        <p:txBody>
          <a:bodyPr>
            <a:noAutofit/>
          </a:bodyPr>
          <a:p>
            <a:pPr>
              <a:lnSpc>
                <a:spcPct val="90000"/>
              </a:lnSpc>
              <a:spcBef>
                <a:spcPts val="1001"/>
              </a:spcBef>
              <a:tabLst>
                <a:tab algn="l" pos="0"/>
              </a:tabLst>
            </a:pPr>
            <a:r>
              <a:rPr b="1" lang="en-US" sz="2400" spc="-1" strike="noStrike">
                <a:solidFill>
                  <a:srgbClr val="000000"/>
                </a:solidFill>
                <a:latin typeface="Calibri"/>
              </a:rPr>
              <a:t>6. Reactive Streams Adapters: </a:t>
            </a:r>
            <a:r>
              <a:rPr b="0" lang="en-US" sz="2400" spc="-1" strike="noStrike">
                <a:solidFill>
                  <a:srgbClr val="000000"/>
                </a:solidFill>
                <a:latin typeface="Calibri"/>
              </a:rPr>
              <a:t>Spring WebFlux provides adapters for integrating with various reactive programming libraries, such as Project Reactor and RxJava. These adapters allow developers to use the full power of these libraries to handle reactive data streams.</a:t>
            </a:r>
            <a:endParaRPr b="0" lang="en-IN" sz="2400" spc="-1" strike="noStrike">
              <a:latin typeface="Arial"/>
            </a:endParaRPr>
          </a:p>
          <a:p>
            <a:pPr marL="343080" indent="-34272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Overall, the architecture of Spring WebFlux is designed to support reactive programming and non-blocking I/O, allowing for highly scalable and performant web applications. </a:t>
            </a:r>
            <a:endParaRPr b="0" lang="en-IN" sz="2400" spc="-1" strike="noStrike">
              <a:latin typeface="Arial"/>
            </a:endParaRPr>
          </a:p>
          <a:p>
            <a:pPr marL="343080" indent="-342720">
              <a:lnSpc>
                <a:spcPct val="90000"/>
              </a:lnSpc>
              <a:spcBef>
                <a:spcPts val="1001"/>
              </a:spcBef>
              <a:buClr>
                <a:srgbClr val="000000"/>
              </a:buClr>
              <a:buFont typeface="Arial"/>
              <a:buChar char="•"/>
              <a:tabLst>
                <a:tab algn="l" pos="0"/>
              </a:tabLst>
            </a:pPr>
            <a:r>
              <a:rPr b="0" lang="en-US" sz="2400" spc="-1" strike="noStrike">
                <a:solidFill>
                  <a:srgbClr val="000000"/>
                </a:solidFill>
                <a:latin typeface="Calibri"/>
              </a:rPr>
              <a:t>Its use of functional programming and reactive streams makes it a powerful tool for building modern, real-time applications that can handle large volumes of traffic and data.</a:t>
            </a:r>
            <a:endParaRPr b="0" lang="en-IN" sz="2400" spc="-1" strike="noStrike">
              <a:latin typeface="Arial"/>
            </a:endParaRPr>
          </a:p>
        </p:txBody>
      </p:sp>
      <p:sp>
        <p:nvSpPr>
          <p:cNvPr id="61" name="CustomShape 2"/>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62" name="Picture 13" descr="Logo&#10;&#10;Description automatically generated"/>
          <p:cNvPicPr/>
          <p:nvPr/>
        </p:nvPicPr>
        <p:blipFill>
          <a:blip r:embed="rId1"/>
          <a:stretch/>
        </p:blipFill>
        <p:spPr>
          <a:xfrm>
            <a:off x="10231920" y="105480"/>
            <a:ext cx="1797840" cy="47628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TextShape 1"/>
          <p:cNvSpPr txBox="1"/>
          <p:nvPr/>
        </p:nvSpPr>
        <p:spPr>
          <a:xfrm>
            <a:off x="537840" y="681480"/>
            <a:ext cx="10577880" cy="5861520"/>
          </a:xfrm>
          <a:prstGeom prst="rect">
            <a:avLst/>
          </a:prstGeom>
          <a:noFill/>
          <a:ln>
            <a:noFill/>
          </a:ln>
        </p:spPr>
        <p:txBody>
          <a:bodyPr>
            <a:normAutofit fontScale="77000"/>
          </a:bodyPr>
          <a:p>
            <a:pPr marL="457200" indent="-456840">
              <a:lnSpc>
                <a:spcPct val="90000"/>
              </a:lnSpc>
              <a:spcBef>
                <a:spcPts val="1001"/>
              </a:spcBef>
              <a:buClr>
                <a:srgbClr val="000000"/>
              </a:buClr>
              <a:buFont typeface="Wingdings" charset="2"/>
              <a:buChar char=""/>
            </a:pPr>
            <a:r>
              <a:rPr b="1" lang="en-US" sz="2800" spc="-1" strike="noStrike">
                <a:solidFill>
                  <a:srgbClr val="000000"/>
                </a:solidFill>
                <a:latin typeface="Calibri"/>
              </a:rPr>
              <a:t>Handling Concurrency and Scalability in Spring WebFlux</a:t>
            </a:r>
            <a:endParaRPr b="0" lang="en-IN" sz="2800" spc="-1" strike="noStrike">
              <a:latin typeface="Arial"/>
            </a:endParaRPr>
          </a:p>
          <a:p>
            <a:pPr>
              <a:lnSpc>
                <a:spcPct val="90000"/>
              </a:lnSpc>
              <a:spcBef>
                <a:spcPts val="1001"/>
              </a:spcBef>
              <a:tabLst>
                <a:tab algn="l" pos="0"/>
              </a:tabLst>
            </a:pPr>
            <a:r>
              <a:rPr b="0" lang="en-US" sz="2400" spc="-1" strike="noStrike">
                <a:solidFill>
                  <a:srgbClr val="000000"/>
                </a:solidFill>
                <a:latin typeface="Calibri"/>
              </a:rPr>
              <a:t>Concurrency and scalability are key considerations when building web applications that need to handle a large volume of traffic and data. In Spring WebFlux, there are several strategies and tools that can be used to handle these challenges.</a:t>
            </a:r>
            <a:endParaRPr b="0" lang="en-IN" sz="2400" spc="-1" strike="noStrike">
              <a:latin typeface="Arial"/>
            </a:endParaRPr>
          </a:p>
          <a:p>
            <a:pPr>
              <a:lnSpc>
                <a:spcPct val="90000"/>
              </a:lnSpc>
              <a:spcBef>
                <a:spcPts val="1001"/>
              </a:spcBef>
              <a:buClr>
                <a:srgbClr val="000000"/>
              </a:buClr>
              <a:buFont typeface="Calibri Light"/>
              <a:buAutoNum type="arabicPeriod"/>
              <a:tabLst>
                <a:tab algn="l" pos="0"/>
              </a:tabLst>
            </a:pPr>
            <a:r>
              <a:rPr b="1" lang="en-US" sz="2400" spc="-1" strike="noStrike">
                <a:solidFill>
                  <a:srgbClr val="000000"/>
                </a:solidFill>
                <a:latin typeface="Calibri"/>
              </a:rPr>
              <a:t> </a:t>
            </a:r>
            <a:r>
              <a:rPr b="1" lang="en-US" sz="2400" spc="-1" strike="noStrike">
                <a:solidFill>
                  <a:srgbClr val="000000"/>
                </a:solidFill>
                <a:latin typeface="Calibri"/>
              </a:rPr>
              <a:t>Reactive Programming</a:t>
            </a:r>
            <a:r>
              <a:rPr b="0" lang="en-US" sz="2400" spc="-1" strike="noStrike">
                <a:solidFill>
                  <a:srgbClr val="000000"/>
                </a:solidFill>
                <a:latin typeface="Calibri"/>
              </a:rPr>
              <a:t>: </a:t>
            </a:r>
            <a:endParaRPr b="0" lang="en-IN" sz="2400" spc="-1" strike="noStrike">
              <a:latin typeface="Arial"/>
            </a:endParaRPr>
          </a:p>
          <a:p>
            <a:pPr lvl="1" marL="800280" indent="-34272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rPr>
              <a:t>Reactive programming is a key aspect of Spring WebFlux, and it is designed to handle concurrency and scalability by using non-blocking I/O and reactive data streams. </a:t>
            </a:r>
            <a:endParaRPr b="0" lang="en-IN" sz="2400" spc="-1" strike="noStrike">
              <a:latin typeface="Arial"/>
            </a:endParaRPr>
          </a:p>
          <a:p>
            <a:pPr lvl="1" marL="800280" indent="-34272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rPr>
              <a:t>Reactive programming allows applications to handle many concurrent requests without blocking, which can improve scalability and reduce resource usage.</a:t>
            </a:r>
            <a:endParaRPr b="0" lang="en-IN" sz="2400" spc="-1" strike="noStrike">
              <a:latin typeface="Arial"/>
            </a:endParaRPr>
          </a:p>
          <a:p>
            <a:pPr>
              <a:lnSpc>
                <a:spcPct val="90000"/>
              </a:lnSpc>
              <a:spcBef>
                <a:spcPts val="1001"/>
              </a:spcBef>
              <a:tabLst>
                <a:tab algn="l" pos="0"/>
              </a:tabLst>
            </a:pPr>
            <a:r>
              <a:rPr b="1" lang="en-US" sz="2400" spc="-1" strike="noStrike">
                <a:solidFill>
                  <a:srgbClr val="000000"/>
                </a:solidFill>
                <a:latin typeface="Calibri"/>
              </a:rPr>
              <a:t>2. Asynchronous Processing: </a:t>
            </a:r>
            <a:endParaRPr b="0" lang="en-IN" sz="2400" spc="-1" strike="noStrike">
              <a:latin typeface="Arial"/>
            </a:endParaRPr>
          </a:p>
          <a:p>
            <a:pPr lvl="1" marL="800280" indent="-34272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rPr>
              <a:t>Asynchronous processing is another important strategy for handling concurrency and scalability in Spring WebFlux. </a:t>
            </a:r>
            <a:endParaRPr b="0" lang="en-IN" sz="2400" spc="-1" strike="noStrike">
              <a:latin typeface="Arial"/>
            </a:endParaRPr>
          </a:p>
          <a:p>
            <a:pPr lvl="1" marL="800280" indent="-34272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rPr>
              <a:t>By processing requests asynchronously, applications can handle more requests at the same time, and reduce the response time for each request.</a:t>
            </a:r>
            <a:endParaRPr b="0" lang="en-IN" sz="2400" spc="-1" strike="noStrike">
              <a:latin typeface="Arial"/>
            </a:endParaRPr>
          </a:p>
        </p:txBody>
      </p:sp>
      <p:sp>
        <p:nvSpPr>
          <p:cNvPr id="64" name="CustomShape 2"/>
          <p:cNvSpPr/>
          <p:nvPr/>
        </p:nvSpPr>
        <p:spPr>
          <a:xfrm>
            <a:off x="9188280" y="6543360"/>
            <a:ext cx="2806200" cy="250200"/>
          </a:xfrm>
          <a:prstGeom prst="rect">
            <a:avLst/>
          </a:prstGeom>
          <a:noFill/>
          <a:ln>
            <a:solidFill>
              <a:schemeClr val="bg1">
                <a:lumMod val="75000"/>
              </a:schemeClr>
            </a:solidFill>
          </a:ln>
          <a:effectLst>
            <a:outerShdw blurRad="152400" dir="5400000" dist="317520" rotWithShape="0" sx="90000" sy="-19000">
              <a:srgbClr val="000000">
                <a:alpha val="15000"/>
              </a:srgbClr>
            </a:outerShdw>
          </a:effectLst>
        </p:spPr>
        <p:style>
          <a:lnRef idx="0"/>
          <a:fillRef idx="0"/>
          <a:effectRef idx="0"/>
          <a:fontRef idx="minor"/>
        </p:style>
        <p:txBody>
          <a:bodyPr lIns="90000" rIns="90000" tIns="45000" bIns="45000">
            <a:spAutoFit/>
          </a:bodyPr>
          <a:p>
            <a:pPr marL="87480" indent="-87120" algn="ctr">
              <a:lnSpc>
                <a:spcPct val="100000"/>
              </a:lnSpc>
              <a:tabLst>
                <a:tab algn="l" pos="0"/>
              </a:tabLst>
            </a:pPr>
            <a:r>
              <a:rPr b="1" lang="en-US" sz="1050" spc="299" strike="noStrike">
                <a:solidFill>
                  <a:srgbClr val="808080"/>
                </a:solidFill>
                <a:latin typeface="Roboto"/>
                <a:ea typeface="Roboto"/>
              </a:rPr>
              <a:t>Java Full Stack Program</a:t>
            </a:r>
            <a:endParaRPr b="0" lang="en-IN" sz="1050" spc="-1" strike="noStrike">
              <a:latin typeface="Arial"/>
            </a:endParaRPr>
          </a:p>
        </p:txBody>
      </p:sp>
      <p:pic>
        <p:nvPicPr>
          <p:cNvPr id="65" name="Picture 13" descr="Logo&#10;&#10;Description automatically generated"/>
          <p:cNvPicPr/>
          <p:nvPr/>
        </p:nvPicPr>
        <p:blipFill>
          <a:blip r:embed="rId1"/>
          <a:stretch/>
        </p:blipFill>
        <p:spPr>
          <a:xfrm>
            <a:off x="10231920" y="105480"/>
            <a:ext cx="1797840" cy="4762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BOI - V4</Template>
  <TotalTime>24199</TotalTime>
  <Application>LibreOffice/6.4.7.2$Linux_X86_64 LibreOffice_project/40$Build-2</Application>
  <Words>1837</Words>
  <Paragraphs>128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2021-09-21T08:34:11Z</dcterms:created>
  <dc:creator>Praveen B A [MAHE-BC]</dc:creator>
  <dc:description/>
  <dc:language>en-IN</dc:language>
  <cp:lastModifiedBy/>
  <dcterms:modified xsi:type="dcterms:W3CDTF">2023-03-11T23:39:21Z</dcterms:modified>
  <cp:revision>215</cp:revision>
  <dc:subject/>
  <dc:title>Program structure Learning Journey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33</vt:i4>
  </property>
</Properties>
</file>