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 id="2147483899" r:id="rId5"/>
  </p:sldMasterIdLst>
  <p:notesMasterIdLst>
    <p:notesMasterId r:id="rId38"/>
  </p:notesMasterIdLst>
  <p:sldIdLst>
    <p:sldId id="1482" r:id="rId6"/>
    <p:sldId id="1483" r:id="rId7"/>
    <p:sldId id="1484" r:id="rId8"/>
    <p:sldId id="1485" r:id="rId9"/>
    <p:sldId id="1486" r:id="rId10"/>
    <p:sldId id="1487" r:id="rId11"/>
    <p:sldId id="1488" r:id="rId12"/>
    <p:sldId id="1489" r:id="rId13"/>
    <p:sldId id="1490" r:id="rId14"/>
    <p:sldId id="1491" r:id="rId15"/>
    <p:sldId id="1492" r:id="rId16"/>
    <p:sldId id="1493" r:id="rId17"/>
    <p:sldId id="1494" r:id="rId18"/>
    <p:sldId id="1495" r:id="rId19"/>
    <p:sldId id="1496" r:id="rId20"/>
    <p:sldId id="1497" r:id="rId21"/>
    <p:sldId id="1515" r:id="rId22"/>
    <p:sldId id="1518" r:id="rId23"/>
    <p:sldId id="1521" r:id="rId24"/>
    <p:sldId id="1524" r:id="rId25"/>
    <p:sldId id="1527" r:id="rId26"/>
    <p:sldId id="1530" r:id="rId27"/>
    <p:sldId id="1533" r:id="rId28"/>
    <p:sldId id="1536" r:id="rId29"/>
    <p:sldId id="1539" r:id="rId30"/>
    <p:sldId id="1542" r:id="rId31"/>
    <p:sldId id="1545" r:id="rId32"/>
    <p:sldId id="1548" r:id="rId33"/>
    <p:sldId id="1551" r:id="rId34"/>
    <p:sldId id="1554" r:id="rId35"/>
    <p:sldId id="1557" r:id="rId36"/>
    <p:sldId id="1560"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06"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80" d="100"/>
        <a:sy n="80"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defPPr/>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defPPr/>
            <a:lvl1pPr algn="r">
              <a:defRPr sz="1200"/>
            </a:lvl1pPr>
          </a:lstStyle>
          <a:p>
            <a:fld id="{D7A846FA-0421-4F7C-A92D-B4B7AEE8ABE8}" type="datetimeFigureOut">
              <a:rPr lang="en-US" smtClean="0"/>
              <a:pPr/>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defPPr/>
            <a:lvl1pPr algn="r">
              <a:defRPr sz="1200"/>
            </a:lvl1pPr>
          </a:lstStyle>
          <a:p>
            <a:fld id="{9D2B5BEC-4703-437E-97BF-8F343EF8F945}" type="slidenum">
              <a:rPr lang="en-US" smtClean="0"/>
              <a:pPr/>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defPPr/>
            <a:lvl1pPr algn="l">
              <a:defRPr sz="6000" b="1"/>
            </a:lvl1pPr>
          </a:lstStyle>
          <a:p>
            <a:r>
              <a:rPr lang="en-US"/>
              <a:t>Main title goes here</a:t>
            </a:r>
            <a:endParaRPr lang="en-IN"/>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defPPr/>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Date </a:t>
            </a:r>
            <a:endParaRPr lang="en-IN"/>
          </a:p>
        </p:txBody>
      </p:sp>
    </p:spTree>
    <p:extLst>
      <p:ext uri="{BB962C8B-B14F-4D97-AF65-F5344CB8AC3E}">
        <p14:creationId xmlns:p14="http://schemas.microsoft.com/office/powerpoint/2010/main" val="13652674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
        <p:nvSpPr>
          <p:cNvPr id="47" name="PlaceHolder 2"/>
          <p:cNvSpPr>
            <a:spLocks noGrp="1"/>
          </p:cNvSpPr>
          <p:nvPr>
            <p:ph type="body" idx="1"/>
          </p:nvPr>
        </p:nvSpPr>
        <p:spPr>
          <a:xfrm>
            <a:off x="503640" y="1326240"/>
            <a:ext cx="9071280" cy="3288240"/>
          </a:xfrm>
          <a:prstGeom prst="rect">
            <a:avLst/>
          </a:prstGeom>
        </p:spPr>
        <p:txBody>
          <a:bodyPr lIns="0" tIns="0" rIns="0" bIns="0">
            <a:normAutofit/>
          </a:bodyPr>
          <a:lstStyle>
            <a:defPPr/>
          </a:lstStyle>
          <a:p>
            <a:endParaRPr lang="en-IN" sz="3870" b="0" strike="noStrike" spc="-1">
              <a:latin typeface="Aria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
        <p:nvSpPr>
          <p:cNvPr id="49" name="PlaceHolder 2"/>
          <p:cNvSpPr>
            <a:spLocks noGrp="1"/>
          </p:cNvSpPr>
          <p:nvPr>
            <p:ph type="body" idx="1"/>
          </p:nvPr>
        </p:nvSpPr>
        <p:spPr>
          <a:xfrm>
            <a:off x="609127" y="1603963"/>
            <a:ext cx="5353698" cy="3976819"/>
          </a:xfrm>
          <a:prstGeom prst="rect">
            <a:avLst/>
          </a:prstGeom>
        </p:spPr>
        <p:txBody>
          <a:bodyPr lIns="0" tIns="0" rIns="0" bIns="0">
            <a:normAutofit/>
          </a:bodyPr>
          <a:lstStyle>
            <a:defPPr/>
          </a:lstStyle>
          <a:p>
            <a:endParaRPr lang="en-IN" sz="3870" b="0" strike="noStrike" spc="-1">
              <a:latin typeface="Arial"/>
            </a:endParaRPr>
          </a:p>
        </p:txBody>
      </p:sp>
      <p:sp>
        <p:nvSpPr>
          <p:cNvPr id="50" name="PlaceHolder 3"/>
          <p:cNvSpPr>
            <a:spLocks noGrp="1"/>
          </p:cNvSpPr>
          <p:nvPr>
            <p:ph type="body" idx="2"/>
          </p:nvPr>
        </p:nvSpPr>
        <p:spPr>
          <a:xfrm>
            <a:off x="6231032" y="1603963"/>
            <a:ext cx="5353698" cy="3976819"/>
          </a:xfrm>
          <a:prstGeom prst="rect">
            <a:avLst/>
          </a:prstGeom>
        </p:spPr>
        <p:txBody>
          <a:bodyPr lIns="0" tIns="0" rIns="0" bIns="0">
            <a:normAutofit/>
          </a:bodyPr>
          <a:lstStyle>
            <a:defPPr/>
          </a:lstStyle>
          <a:p>
            <a:endParaRPr lang="en-IN" sz="3870" b="0" strike="noStrike" spc="-1">
              <a:latin typeface="Aria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7821" y="272117"/>
            <a:ext cx="10966024" cy="5293427"/>
          </a:xfrm>
          <a:prstGeom prst="rect">
            <a:avLst/>
          </a:prstGeom>
        </p:spPr>
        <p:txBody>
          <a:bodyPr lIns="0" tIns="0" rIns="0" bIns="0" anchor="ctr">
            <a:noAutofit/>
          </a:bodyPr>
          <a:lstStyle>
            <a:defPPr/>
          </a:lstStyle>
          <a:p>
            <a:pPr algn="ctr"/>
            <a:endParaRPr lang="en-IN" sz="3870" b="0" strike="noStrike" spc="-1">
              <a:latin typeface="Aria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
        <p:nvSpPr>
          <p:cNvPr id="54" name="PlaceHolder 2"/>
          <p:cNvSpPr>
            <a:spLocks noGrp="1"/>
          </p:cNvSpPr>
          <p:nvPr>
            <p:ph type="body" idx="1"/>
          </p:nvPr>
        </p:nvSpPr>
        <p:spPr>
          <a:xfrm>
            <a:off x="609127" y="1603963"/>
            <a:ext cx="5353698" cy="1896543"/>
          </a:xfrm>
          <a:prstGeom prst="rect">
            <a:avLst/>
          </a:prstGeom>
        </p:spPr>
        <p:txBody>
          <a:bodyPr lIns="0" tIns="0" rIns="0" bIns="0">
            <a:normAutofit/>
          </a:bodyPr>
          <a:lstStyle>
            <a:defPPr/>
          </a:lstStyle>
          <a:p>
            <a:endParaRPr lang="en-IN" sz="3870" b="0" strike="noStrike" spc="-1">
              <a:latin typeface="Arial"/>
            </a:endParaRPr>
          </a:p>
        </p:txBody>
      </p:sp>
      <p:sp>
        <p:nvSpPr>
          <p:cNvPr id="55" name="PlaceHolder 3"/>
          <p:cNvSpPr>
            <a:spLocks noGrp="1"/>
          </p:cNvSpPr>
          <p:nvPr>
            <p:ph type="body" idx="2"/>
          </p:nvPr>
        </p:nvSpPr>
        <p:spPr>
          <a:xfrm>
            <a:off x="6231032" y="1603963"/>
            <a:ext cx="5353698" cy="3976819"/>
          </a:xfrm>
          <a:prstGeom prst="rect">
            <a:avLst/>
          </a:prstGeom>
        </p:spPr>
        <p:txBody>
          <a:bodyPr lIns="0" tIns="0" rIns="0" bIns="0">
            <a:normAutofit/>
          </a:bodyPr>
          <a:lstStyle>
            <a:defPPr/>
          </a:lstStyle>
          <a:p>
            <a:endParaRPr lang="en-IN" sz="3870" b="0" strike="noStrike" spc="-1">
              <a:latin typeface="Arial"/>
            </a:endParaRPr>
          </a:p>
        </p:txBody>
      </p:sp>
      <p:sp>
        <p:nvSpPr>
          <p:cNvPr id="56" name="PlaceHolder 4"/>
          <p:cNvSpPr>
            <a:spLocks noGrp="1"/>
          </p:cNvSpPr>
          <p:nvPr>
            <p:ph type="body" idx="3"/>
          </p:nvPr>
        </p:nvSpPr>
        <p:spPr>
          <a:xfrm>
            <a:off x="609127" y="3681191"/>
            <a:ext cx="5353698" cy="1896543"/>
          </a:xfrm>
          <a:prstGeom prst="rect">
            <a:avLst/>
          </a:prstGeom>
        </p:spPr>
        <p:txBody>
          <a:bodyPr lIns="0" tIns="0" rIns="0" bIns="0">
            <a:normAutofit/>
          </a:bodyPr>
          <a:lstStyle>
            <a:defPPr/>
          </a:lstStyle>
          <a:p>
            <a:endParaRPr lang="en-IN" sz="3870" b="0" strike="noStrike" spc="-1">
              <a:latin typeface="Aria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
        <p:nvSpPr>
          <p:cNvPr id="58" name="PlaceHolder 2"/>
          <p:cNvSpPr>
            <a:spLocks noGrp="1"/>
          </p:cNvSpPr>
          <p:nvPr>
            <p:ph type="body" idx="1"/>
          </p:nvPr>
        </p:nvSpPr>
        <p:spPr>
          <a:xfrm>
            <a:off x="609127" y="1603963"/>
            <a:ext cx="5353698" cy="3976819"/>
          </a:xfrm>
          <a:prstGeom prst="rect">
            <a:avLst/>
          </a:prstGeom>
        </p:spPr>
        <p:txBody>
          <a:bodyPr lIns="0" tIns="0" rIns="0" bIns="0">
            <a:normAutofit/>
          </a:bodyPr>
          <a:lstStyle>
            <a:defPPr/>
          </a:lstStyle>
          <a:p>
            <a:endParaRPr lang="en-IN" sz="3870" b="0" strike="noStrike" spc="-1">
              <a:latin typeface="Arial"/>
            </a:endParaRPr>
          </a:p>
        </p:txBody>
      </p:sp>
      <p:sp>
        <p:nvSpPr>
          <p:cNvPr id="59" name="PlaceHolder 3"/>
          <p:cNvSpPr>
            <a:spLocks noGrp="1"/>
          </p:cNvSpPr>
          <p:nvPr>
            <p:ph type="body" idx="2"/>
          </p:nvPr>
        </p:nvSpPr>
        <p:spPr>
          <a:xfrm>
            <a:off x="6231032" y="1603963"/>
            <a:ext cx="5353698" cy="1896543"/>
          </a:xfrm>
          <a:prstGeom prst="rect">
            <a:avLst/>
          </a:prstGeom>
        </p:spPr>
        <p:txBody>
          <a:bodyPr lIns="0" tIns="0" rIns="0" bIns="0">
            <a:normAutofit/>
          </a:bodyPr>
          <a:lstStyle>
            <a:defPPr/>
          </a:lstStyle>
          <a:p>
            <a:endParaRPr lang="en-IN" sz="3870" b="0" strike="noStrike" spc="-1">
              <a:latin typeface="Arial"/>
            </a:endParaRPr>
          </a:p>
        </p:txBody>
      </p:sp>
      <p:sp>
        <p:nvSpPr>
          <p:cNvPr id="60" name="PlaceHolder 4"/>
          <p:cNvSpPr>
            <a:spLocks noGrp="1"/>
          </p:cNvSpPr>
          <p:nvPr>
            <p:ph type="body" idx="3"/>
          </p:nvPr>
        </p:nvSpPr>
        <p:spPr>
          <a:xfrm>
            <a:off x="6231032" y="3681191"/>
            <a:ext cx="5353698" cy="1896543"/>
          </a:xfrm>
          <a:prstGeom prst="rect">
            <a:avLst/>
          </a:prstGeom>
        </p:spPr>
        <p:txBody>
          <a:bodyPr lIns="0" tIns="0" rIns="0" bIns="0">
            <a:normAutofit/>
          </a:bodyPr>
          <a:lstStyle>
            <a:defPPr/>
          </a:lstStyle>
          <a:p>
            <a:endParaRPr lang="en-IN" sz="3870" b="0" strike="noStrike" spc="-1">
              <a:latin typeface="Aria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
        <p:nvSpPr>
          <p:cNvPr id="62" name="PlaceHolder 2"/>
          <p:cNvSpPr>
            <a:spLocks noGrp="1"/>
          </p:cNvSpPr>
          <p:nvPr>
            <p:ph type="body" idx="1"/>
          </p:nvPr>
        </p:nvSpPr>
        <p:spPr>
          <a:xfrm>
            <a:off x="609127" y="1603963"/>
            <a:ext cx="5353698" cy="1896543"/>
          </a:xfrm>
          <a:prstGeom prst="rect">
            <a:avLst/>
          </a:prstGeom>
        </p:spPr>
        <p:txBody>
          <a:bodyPr lIns="0" tIns="0" rIns="0" bIns="0">
            <a:normAutofit/>
          </a:bodyPr>
          <a:lstStyle>
            <a:defPPr/>
          </a:lstStyle>
          <a:p>
            <a:endParaRPr lang="en-IN" sz="3870" b="0" strike="noStrike" spc="-1">
              <a:latin typeface="Arial"/>
            </a:endParaRPr>
          </a:p>
        </p:txBody>
      </p:sp>
      <p:sp>
        <p:nvSpPr>
          <p:cNvPr id="63" name="PlaceHolder 3"/>
          <p:cNvSpPr>
            <a:spLocks noGrp="1"/>
          </p:cNvSpPr>
          <p:nvPr>
            <p:ph type="body" idx="2"/>
          </p:nvPr>
        </p:nvSpPr>
        <p:spPr>
          <a:xfrm>
            <a:off x="6231032" y="1603963"/>
            <a:ext cx="5353698" cy="1896543"/>
          </a:xfrm>
          <a:prstGeom prst="rect">
            <a:avLst/>
          </a:prstGeom>
        </p:spPr>
        <p:txBody>
          <a:bodyPr lIns="0" tIns="0" rIns="0" bIns="0">
            <a:normAutofit/>
          </a:bodyPr>
          <a:lstStyle>
            <a:defPPr/>
          </a:lstStyle>
          <a:p>
            <a:endParaRPr lang="en-IN" sz="3870" b="0" strike="noStrike" spc="-1">
              <a:latin typeface="Arial"/>
            </a:endParaRPr>
          </a:p>
        </p:txBody>
      </p:sp>
      <p:sp>
        <p:nvSpPr>
          <p:cNvPr id="64" name="PlaceHolder 4"/>
          <p:cNvSpPr>
            <a:spLocks noGrp="1"/>
          </p:cNvSpPr>
          <p:nvPr>
            <p:ph type="body" idx="3"/>
          </p:nvPr>
        </p:nvSpPr>
        <p:spPr>
          <a:xfrm>
            <a:off x="609127" y="3681191"/>
            <a:ext cx="10971248" cy="1896543"/>
          </a:xfrm>
          <a:prstGeom prst="rect">
            <a:avLst/>
          </a:prstGeom>
        </p:spPr>
        <p:txBody>
          <a:bodyPr lIns="0" tIns="0" rIns="0" bIns="0">
            <a:normAutofit/>
          </a:bodyPr>
          <a:lstStyle>
            <a:defPPr/>
          </a:lstStyle>
          <a:p>
            <a:endParaRPr lang="en-IN" sz="3870" b="0" strike="noStrike" spc="-1">
              <a:latin typeface="Aria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
        <p:nvSpPr>
          <p:cNvPr id="66" name="PlaceHolder 2"/>
          <p:cNvSpPr>
            <a:spLocks noGrp="1"/>
          </p:cNvSpPr>
          <p:nvPr>
            <p:ph type="body" idx="1"/>
          </p:nvPr>
        </p:nvSpPr>
        <p:spPr>
          <a:xfrm>
            <a:off x="609127" y="1603963"/>
            <a:ext cx="10971248" cy="1896543"/>
          </a:xfrm>
          <a:prstGeom prst="rect">
            <a:avLst/>
          </a:prstGeom>
        </p:spPr>
        <p:txBody>
          <a:bodyPr lIns="0" tIns="0" rIns="0" bIns="0">
            <a:normAutofit/>
          </a:bodyPr>
          <a:lstStyle>
            <a:defPPr/>
          </a:lstStyle>
          <a:p>
            <a:endParaRPr lang="en-IN" sz="3870" b="0" strike="noStrike" spc="-1">
              <a:latin typeface="Arial"/>
            </a:endParaRPr>
          </a:p>
        </p:txBody>
      </p:sp>
      <p:sp>
        <p:nvSpPr>
          <p:cNvPr id="67" name="PlaceHolder 3"/>
          <p:cNvSpPr>
            <a:spLocks noGrp="1"/>
          </p:cNvSpPr>
          <p:nvPr>
            <p:ph type="body" idx="2"/>
          </p:nvPr>
        </p:nvSpPr>
        <p:spPr>
          <a:xfrm>
            <a:off x="609127" y="3681191"/>
            <a:ext cx="10971248" cy="1896543"/>
          </a:xfrm>
          <a:prstGeom prst="rect">
            <a:avLst/>
          </a:prstGeom>
        </p:spPr>
        <p:txBody>
          <a:bodyPr lIns="0" tIns="0" rIns="0" bIns="0">
            <a:normAutofit/>
          </a:bodyPr>
          <a:lstStyle>
            <a:defPPr/>
          </a:lstStyle>
          <a:p>
            <a:endParaRPr lang="en-IN" sz="3870" b="0" strike="noStrike" spc="-1">
              <a:latin typeface="Aria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
        <p:nvSpPr>
          <p:cNvPr id="69" name="PlaceHolder 2"/>
          <p:cNvSpPr>
            <a:spLocks noGrp="1"/>
          </p:cNvSpPr>
          <p:nvPr>
            <p:ph type="body" idx="1"/>
          </p:nvPr>
        </p:nvSpPr>
        <p:spPr>
          <a:xfrm>
            <a:off x="609127" y="1603963"/>
            <a:ext cx="5353698" cy="1896543"/>
          </a:xfrm>
          <a:prstGeom prst="rect">
            <a:avLst/>
          </a:prstGeom>
        </p:spPr>
        <p:txBody>
          <a:bodyPr lIns="0" tIns="0" rIns="0" bIns="0">
            <a:normAutofit/>
          </a:bodyPr>
          <a:lstStyle>
            <a:defPPr/>
          </a:lstStyle>
          <a:p>
            <a:endParaRPr lang="en-IN" sz="3870" b="0" strike="noStrike" spc="-1">
              <a:latin typeface="Arial"/>
            </a:endParaRPr>
          </a:p>
        </p:txBody>
      </p:sp>
      <p:sp>
        <p:nvSpPr>
          <p:cNvPr id="70" name="PlaceHolder 3"/>
          <p:cNvSpPr>
            <a:spLocks noGrp="1"/>
          </p:cNvSpPr>
          <p:nvPr>
            <p:ph type="body" idx="2"/>
          </p:nvPr>
        </p:nvSpPr>
        <p:spPr>
          <a:xfrm>
            <a:off x="6231032" y="1603963"/>
            <a:ext cx="5353698" cy="1896543"/>
          </a:xfrm>
          <a:prstGeom prst="rect">
            <a:avLst/>
          </a:prstGeom>
        </p:spPr>
        <p:txBody>
          <a:bodyPr lIns="0" tIns="0" rIns="0" bIns="0">
            <a:normAutofit/>
          </a:bodyPr>
          <a:lstStyle>
            <a:defPPr/>
          </a:lstStyle>
          <a:p>
            <a:endParaRPr lang="en-IN" sz="3870" b="0" strike="noStrike" spc="-1">
              <a:latin typeface="Arial"/>
            </a:endParaRPr>
          </a:p>
        </p:txBody>
      </p:sp>
      <p:sp>
        <p:nvSpPr>
          <p:cNvPr id="71" name="PlaceHolder 4"/>
          <p:cNvSpPr>
            <a:spLocks noGrp="1"/>
          </p:cNvSpPr>
          <p:nvPr>
            <p:ph type="body" idx="3"/>
          </p:nvPr>
        </p:nvSpPr>
        <p:spPr>
          <a:xfrm>
            <a:off x="609127" y="3681191"/>
            <a:ext cx="5353698" cy="1896543"/>
          </a:xfrm>
          <a:prstGeom prst="rect">
            <a:avLst/>
          </a:prstGeom>
        </p:spPr>
        <p:txBody>
          <a:bodyPr lIns="0" tIns="0" rIns="0" bIns="0">
            <a:normAutofit/>
          </a:bodyPr>
          <a:lstStyle>
            <a:defPPr/>
          </a:lstStyle>
          <a:p>
            <a:endParaRPr lang="en-IN" sz="3870" b="0" strike="noStrike" spc="-1">
              <a:latin typeface="Arial"/>
            </a:endParaRPr>
          </a:p>
        </p:txBody>
      </p:sp>
      <p:sp>
        <p:nvSpPr>
          <p:cNvPr id="72" name="PlaceHolder 5"/>
          <p:cNvSpPr>
            <a:spLocks noGrp="1"/>
          </p:cNvSpPr>
          <p:nvPr>
            <p:ph type="body" idx="4"/>
          </p:nvPr>
        </p:nvSpPr>
        <p:spPr>
          <a:xfrm>
            <a:off x="6231032" y="3681191"/>
            <a:ext cx="5353698" cy="1896543"/>
          </a:xfrm>
          <a:prstGeom prst="rect">
            <a:avLst/>
          </a:prstGeom>
        </p:spPr>
        <p:txBody>
          <a:bodyPr lIns="0" tIns="0" rIns="0" bIns="0">
            <a:normAutofit/>
          </a:bodyPr>
          <a:lstStyle>
            <a:defPPr/>
          </a:lstStyle>
          <a:p>
            <a:endParaRPr lang="en-IN" sz="3870" b="0" strike="noStrike" spc="-1">
              <a:latin typeface="Aria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
        <p:nvSpPr>
          <p:cNvPr id="74" name="PlaceHolder 2"/>
          <p:cNvSpPr>
            <a:spLocks noGrp="1"/>
          </p:cNvSpPr>
          <p:nvPr>
            <p:ph type="body" idx="1"/>
          </p:nvPr>
        </p:nvSpPr>
        <p:spPr>
          <a:xfrm>
            <a:off x="609127" y="1603963"/>
            <a:ext cx="3532413" cy="1896543"/>
          </a:xfrm>
          <a:prstGeom prst="rect">
            <a:avLst/>
          </a:prstGeom>
        </p:spPr>
        <p:txBody>
          <a:bodyPr lIns="0" tIns="0" rIns="0" bIns="0">
            <a:normAutofit/>
          </a:bodyPr>
          <a:lstStyle>
            <a:defPPr/>
          </a:lstStyle>
          <a:p>
            <a:endParaRPr lang="en-IN" sz="3870" b="0" strike="noStrike" spc="-1">
              <a:latin typeface="Arial"/>
            </a:endParaRPr>
          </a:p>
        </p:txBody>
      </p:sp>
      <p:sp>
        <p:nvSpPr>
          <p:cNvPr id="75" name="PlaceHolder 3"/>
          <p:cNvSpPr>
            <a:spLocks noGrp="1"/>
          </p:cNvSpPr>
          <p:nvPr>
            <p:ph type="body" idx="2"/>
          </p:nvPr>
        </p:nvSpPr>
        <p:spPr>
          <a:xfrm>
            <a:off x="4318748" y="1603963"/>
            <a:ext cx="3532413" cy="1896543"/>
          </a:xfrm>
          <a:prstGeom prst="rect">
            <a:avLst/>
          </a:prstGeom>
        </p:spPr>
        <p:txBody>
          <a:bodyPr lIns="0" tIns="0" rIns="0" bIns="0">
            <a:normAutofit/>
          </a:bodyPr>
          <a:lstStyle>
            <a:defPPr/>
          </a:lstStyle>
          <a:p>
            <a:endParaRPr lang="en-IN" sz="3870" b="0" strike="noStrike" spc="-1">
              <a:latin typeface="Arial"/>
            </a:endParaRPr>
          </a:p>
        </p:txBody>
      </p:sp>
      <p:sp>
        <p:nvSpPr>
          <p:cNvPr id="76" name="PlaceHolder 4"/>
          <p:cNvSpPr>
            <a:spLocks noGrp="1"/>
          </p:cNvSpPr>
          <p:nvPr>
            <p:ph type="body" idx="3"/>
          </p:nvPr>
        </p:nvSpPr>
        <p:spPr>
          <a:xfrm>
            <a:off x="8027933" y="1603963"/>
            <a:ext cx="3532413" cy="1896543"/>
          </a:xfrm>
          <a:prstGeom prst="rect">
            <a:avLst/>
          </a:prstGeom>
        </p:spPr>
        <p:txBody>
          <a:bodyPr lIns="0" tIns="0" rIns="0" bIns="0">
            <a:normAutofit/>
          </a:bodyPr>
          <a:lstStyle>
            <a:defPPr/>
          </a:lstStyle>
          <a:p>
            <a:endParaRPr lang="en-IN" sz="3870" b="0" strike="noStrike" spc="-1">
              <a:latin typeface="Arial"/>
            </a:endParaRPr>
          </a:p>
        </p:txBody>
      </p:sp>
      <p:sp>
        <p:nvSpPr>
          <p:cNvPr id="77" name="PlaceHolder 5"/>
          <p:cNvSpPr>
            <a:spLocks noGrp="1"/>
          </p:cNvSpPr>
          <p:nvPr>
            <p:ph type="body" idx="4"/>
          </p:nvPr>
        </p:nvSpPr>
        <p:spPr>
          <a:xfrm>
            <a:off x="609127" y="3681191"/>
            <a:ext cx="3532413" cy="1896543"/>
          </a:xfrm>
          <a:prstGeom prst="rect">
            <a:avLst/>
          </a:prstGeom>
        </p:spPr>
        <p:txBody>
          <a:bodyPr lIns="0" tIns="0" rIns="0" bIns="0">
            <a:normAutofit/>
          </a:bodyPr>
          <a:lstStyle>
            <a:defPPr/>
          </a:lstStyle>
          <a:p>
            <a:endParaRPr lang="en-IN" sz="3870" b="0" strike="noStrike" spc="-1">
              <a:latin typeface="Arial"/>
            </a:endParaRPr>
          </a:p>
        </p:txBody>
      </p:sp>
      <p:sp>
        <p:nvSpPr>
          <p:cNvPr id="78" name="PlaceHolder 6"/>
          <p:cNvSpPr>
            <a:spLocks noGrp="1"/>
          </p:cNvSpPr>
          <p:nvPr>
            <p:ph type="body" idx="5"/>
          </p:nvPr>
        </p:nvSpPr>
        <p:spPr>
          <a:xfrm>
            <a:off x="4318748" y="3681191"/>
            <a:ext cx="3532413" cy="1896543"/>
          </a:xfrm>
          <a:prstGeom prst="rect">
            <a:avLst/>
          </a:prstGeom>
        </p:spPr>
        <p:txBody>
          <a:bodyPr lIns="0" tIns="0" rIns="0" bIns="0">
            <a:normAutofit/>
          </a:bodyPr>
          <a:lstStyle>
            <a:defPPr/>
          </a:lstStyle>
          <a:p>
            <a:endParaRPr lang="en-IN" sz="3870" b="0" strike="noStrike" spc="-1">
              <a:latin typeface="Arial"/>
            </a:endParaRPr>
          </a:p>
        </p:txBody>
      </p:sp>
      <p:sp>
        <p:nvSpPr>
          <p:cNvPr id="79" name="PlaceHolder 7"/>
          <p:cNvSpPr>
            <a:spLocks noGrp="1"/>
          </p:cNvSpPr>
          <p:nvPr>
            <p:ph type="body" idx="6"/>
          </p:nvPr>
        </p:nvSpPr>
        <p:spPr>
          <a:xfrm>
            <a:off x="8027933" y="3681191"/>
            <a:ext cx="3532413" cy="1896543"/>
          </a:xfrm>
          <a:prstGeom prst="rect">
            <a:avLst/>
          </a:prstGeom>
        </p:spPr>
        <p:txBody>
          <a:bodyPr lIns="0" tIns="0" rIns="0" bIns="0">
            <a:normAutofit/>
          </a:bodyPr>
          <a:lstStyle>
            <a:defPPr/>
          </a:lstStyle>
          <a:p>
            <a:endParaRPr lang="en-IN" sz="3870" b="0" strike="noStrike" spc="-1">
              <a:latin typeface="Aria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defPPr/>
            <a:lvl1pPr>
              <a:defRPr b="1"/>
            </a:lvl1pPr>
          </a:lstStyle>
          <a:p>
            <a:r>
              <a:rPr lang="en-US"/>
              <a:t>Click to edit Master title style</a:t>
            </a:r>
            <a:endParaRPr lang="en-IN"/>
          </a:p>
        </p:txBody>
      </p:sp>
    </p:spTree>
    <p:extLst>
      <p:ext uri="{BB962C8B-B14F-4D97-AF65-F5344CB8AC3E}">
        <p14:creationId xmlns:p14="http://schemas.microsoft.com/office/powerpoint/2010/main" val="20540895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defPPr/>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defPPr/>
            <a:lvl1pPr>
              <a:defRPr sz="6000" b="1">
                <a:solidFill>
                  <a:schemeClr val="bg1"/>
                </a:solidFill>
              </a:defRPr>
            </a:lvl1pPr>
          </a:lstStyle>
          <a:p>
            <a:r>
              <a:rPr lang="en-US"/>
              <a:t>Slide separator</a:t>
            </a:r>
            <a:endParaRPr lang="en-IN"/>
          </a:p>
        </p:txBody>
      </p:sp>
    </p:spTree>
    <p:extLst>
      <p:ext uri="{BB962C8B-B14F-4D97-AF65-F5344CB8AC3E}">
        <p14:creationId xmlns:p14="http://schemas.microsoft.com/office/powerpoint/2010/main" val="4933370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defP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2560" y="225000"/>
            <a:ext cx="9066960" cy="943920"/>
          </a:xfrm>
          <a:prstGeom prst="rect">
            <a:avLst/>
          </a:prstGeom>
        </p:spPr>
        <p:txBody>
          <a:bodyPr lIns="0" tIns="0" rIns="0" bIns="0" anchor="ctr">
            <a:noAutofit/>
          </a:bodyPr>
          <a:lstStyle>
            <a:defPPr/>
          </a:lstStyle>
          <a:p>
            <a:pPr algn="ctr"/>
            <a:endParaRPr lang="en-IN" sz="5321" b="0" strike="noStrike" spc="-1">
              <a:latin typeface="Arial"/>
            </a:endParaRPr>
          </a:p>
        </p:txBody>
      </p:sp>
      <p:sp>
        <p:nvSpPr>
          <p:cNvPr id="45" name="PlaceHolder 2"/>
          <p:cNvSpPr>
            <a:spLocks noGrp="1"/>
          </p:cNvSpPr>
          <p:nvPr>
            <p:ph type="subTitle" idx="1"/>
          </p:nvPr>
        </p:nvSpPr>
        <p:spPr>
          <a:xfrm>
            <a:off x="503640" y="1326240"/>
            <a:ext cx="9071280" cy="3288240"/>
          </a:xfrm>
          <a:prstGeom prst="rect">
            <a:avLst/>
          </a:prstGeom>
        </p:spPr>
        <p:txBody>
          <a:bodyPr lIns="0" tIns="0" rIns="0" bIns="0" anchor="ctr">
            <a:noAutofit/>
          </a:bodyPr>
          <a:lstStyle>
            <a:defPPr/>
          </a:lstStyle>
          <a:p>
            <a:pPr algn="ctr"/>
            <a:endParaRPr lang="en-IN" sz="3870" b="0" strike="noStrike" spc="-1">
              <a:latin typeface="Aria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ransition/>
  <p:txStyles>
    <p:titleStyle>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ransition/>
  <p:txStyles>
    <p:titleStyle>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a:blip r:embed="rId3">
            <a:extLst>
              <a:ext uri="{28A0092B-C50C-407E-A947-70E740481C1C}">
                <a14:useLocalDpi xmlns:a14="http://schemas.microsoft.com/office/drawing/2010/main" val="0"/>
              </a:ext>
            </a:extLst>
          </a:blip>
          <a:srcRect l="36042" t="11144" r="33391" b="13035"/>
          <a:stretch>
            <a:fillRect/>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ransition/>
  <p:txStyles>
    <p:titleStyle>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cture 7" descr="A picture containing shape&#10;&#10;Description automatically generated"/>
          <p:cNvPicPr/>
          <p:nvPr/>
        </p:nvPicPr>
        <p:blipFill>
          <a:blip r:embed="rId14"/>
          <a:stretch>
            <a:fillRect/>
          </a:stretch>
        </p:blipFill>
        <p:spPr>
          <a:xfrm>
            <a:off x="0" y="0"/>
            <a:ext cx="12179924" cy="6849063"/>
          </a:xfrm>
          <a:prstGeom prst="rect">
            <a:avLst/>
          </a:prstGeom>
          <a:ln>
            <a:noFill/>
          </a:ln>
        </p:spPr>
      </p:pic>
      <p:sp>
        <p:nvSpPr>
          <p:cNvPr id="42" name="PlaceHolder 1"/>
          <p:cNvSpPr>
            <a:spLocks noGrp="1"/>
          </p:cNvSpPr>
          <p:nvPr>
            <p:ph type="title"/>
          </p:nvPr>
        </p:nvSpPr>
        <p:spPr>
          <a:xfrm>
            <a:off x="607821" y="272116"/>
            <a:ext cx="10966024" cy="1141583"/>
          </a:xfrm>
          <a:prstGeom prst="rect">
            <a:avLst/>
          </a:prstGeom>
        </p:spPr>
        <p:txBody>
          <a:bodyPr lIns="0" tIns="0" rIns="0" bIns="0" anchor="ctr">
            <a:noAutofit/>
          </a:bodyPr>
          <a:lstStyle>
            <a:defPPr/>
          </a:lstStyle>
          <a:p>
            <a:r>
              <a:rPr lang="en-IN" sz="2177" b="0" strike="noStrike" spc="-1">
                <a:latin typeface="Arial"/>
              </a:rPr>
              <a:t>Click to edit the title text format</a:t>
            </a:r>
          </a:p>
        </p:txBody>
      </p:sp>
      <p:sp>
        <p:nvSpPr>
          <p:cNvPr id="43" name="PlaceHolder 2"/>
          <p:cNvSpPr>
            <a:spLocks noGrp="1"/>
          </p:cNvSpPr>
          <p:nvPr>
            <p:ph type="body" idx="1"/>
          </p:nvPr>
        </p:nvSpPr>
        <p:spPr>
          <a:xfrm>
            <a:off x="609127" y="1603963"/>
            <a:ext cx="10971248" cy="3976819"/>
          </a:xfrm>
          <a:prstGeom prst="rect">
            <a:avLst/>
          </a:prstGeom>
        </p:spPr>
        <p:txBody>
          <a:bodyPr lIns="0" tIns="0" rIns="0" bIns="0">
            <a:normAutofit/>
          </a:bodyPr>
          <a:lstStyle>
            <a:defPPr/>
          </a:lstStyle>
          <a:p>
            <a:pPr marL="522464" indent="-391848">
              <a:spcBef>
                <a:spcPts val="1710"/>
              </a:spcBef>
              <a:buClr>
                <a:srgbClr val="000000"/>
              </a:buClr>
              <a:buSzPct val="45000"/>
              <a:buFont typeface="Wingdings" charset="2"/>
              <a:buChar char=""/>
            </a:pPr>
            <a:r>
              <a:rPr lang="en-IN" sz="3870" b="0" strike="noStrike" spc="-1">
                <a:latin typeface="Arial"/>
              </a:rPr>
              <a:t>Click to edit the outline text format</a:t>
            </a:r>
          </a:p>
          <a:p>
            <a:pPr marL="1044927" lvl="1" indent="-391848">
              <a:spcBef>
                <a:spcPts val="1368"/>
              </a:spcBef>
              <a:buClr>
                <a:srgbClr val="000000"/>
              </a:buClr>
              <a:buSzPct val="75000"/>
              <a:buFont typeface="Symbol" charset="2"/>
              <a:buChar char=""/>
            </a:pPr>
            <a:r>
              <a:rPr lang="en-IN" sz="3386" b="0" strike="noStrike" spc="-1">
                <a:latin typeface="Arial"/>
              </a:rPr>
              <a:t>Second Outline Level</a:t>
            </a:r>
          </a:p>
          <a:p>
            <a:pPr marL="1567391" lvl="2" indent="-348309">
              <a:spcBef>
                <a:spcPts val="1026"/>
              </a:spcBef>
              <a:buClr>
                <a:srgbClr val="000000"/>
              </a:buClr>
              <a:buSzPct val="45000"/>
              <a:buFont typeface="Wingdings" charset="2"/>
              <a:buChar char=""/>
            </a:pPr>
            <a:r>
              <a:rPr lang="en-IN" sz="2903" b="0" strike="noStrike" spc="-1">
                <a:latin typeface="Arial"/>
              </a:rPr>
              <a:t>Third Outline Level</a:t>
            </a:r>
          </a:p>
          <a:p>
            <a:pPr marL="2089854" lvl="3" indent="-261232">
              <a:spcBef>
                <a:spcPts val="682"/>
              </a:spcBef>
              <a:buClr>
                <a:srgbClr val="000000"/>
              </a:buClr>
              <a:buSzPct val="75000"/>
              <a:buFont typeface="Symbol" charset="2"/>
              <a:buChar char=""/>
            </a:pPr>
            <a:r>
              <a:rPr lang="en-IN" sz="2419" b="0" strike="noStrike" spc="-1">
                <a:latin typeface="Arial"/>
              </a:rPr>
              <a:t>Fourth Outline Level</a:t>
            </a:r>
          </a:p>
          <a:p>
            <a:pPr marL="2612318" lvl="4" indent="-261232">
              <a:spcBef>
                <a:spcPts val="340"/>
              </a:spcBef>
              <a:buClr>
                <a:srgbClr val="000000"/>
              </a:buClr>
              <a:buSzPct val="45000"/>
              <a:buFont typeface="Wingdings" charset="2"/>
              <a:buChar char=""/>
            </a:pPr>
            <a:r>
              <a:rPr lang="en-IN" sz="2419" b="0" strike="noStrike" spc="-1">
                <a:latin typeface="Arial"/>
              </a:rPr>
              <a:t>Fifth Outline Level</a:t>
            </a:r>
          </a:p>
          <a:p>
            <a:pPr marL="3134782" lvl="5" indent="-261232">
              <a:spcBef>
                <a:spcPts val="340"/>
              </a:spcBef>
              <a:buClr>
                <a:srgbClr val="000000"/>
              </a:buClr>
              <a:buSzPct val="45000"/>
              <a:buFont typeface="Wingdings" charset="2"/>
              <a:buChar char=""/>
            </a:pPr>
            <a:r>
              <a:rPr lang="en-IN" sz="2419" b="0" strike="noStrike" spc="-1">
                <a:latin typeface="Arial"/>
              </a:rPr>
              <a:t>Sixth Outline Level</a:t>
            </a:r>
          </a:p>
          <a:p>
            <a:pPr marL="3657245" lvl="6" indent="-261232">
              <a:spcBef>
                <a:spcPts val="340"/>
              </a:spcBef>
              <a:buClr>
                <a:srgbClr val="000000"/>
              </a:buClr>
              <a:buSzPct val="45000"/>
              <a:buFont typeface="Wingdings" charset="2"/>
              <a:buChar char=""/>
            </a:pPr>
            <a:r>
              <a:rPr lang="en-IN" sz="2419"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Lst>
  <p:transition/>
  <p:txStyles>
    <p:titleStyle>
      <a:defPPr/>
    </p:titleStyle>
    <p:bodyStyle/>
    <p:otherStyle>
      <a:def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524000" y="1667435"/>
            <a:ext cx="9144000" cy="3254189"/>
          </a:xfrm>
        </p:spPr>
        <p:txBody>
          <a:bodyPr>
            <a:normAutofit/>
          </a:bodyPr>
          <a:lstStyle>
            <a:defPPr/>
          </a:lstStyle>
          <a:p>
            <a:r>
              <a:rPr lang="en-US" b="1">
                <a:solidFill>
                  <a:schemeClr val="accent2"/>
                </a:solidFill>
              </a:rPr>
              <a:t>Java Webservices (SOAP + REST), POSTMAN </a:t>
            </a:r>
            <a:br>
              <a:rPr lang="en-US"/>
            </a:br>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1353670"/>
            <a:ext cx="10892118" cy="4948517"/>
          </a:xfrm>
        </p:spPr>
        <p:txBody>
          <a:bodyPr/>
          <a:lstStyle>
            <a:defPPr/>
          </a:lstStyle>
          <a:p>
            <a:pPr marL="342900" indent="-342900" algn="l">
              <a:buFont typeface="Arial" panose="020B0604020202020204" pitchFamily="34" charset="0"/>
              <a:buChar char="•"/>
            </a:pPr>
            <a:r>
              <a:rPr lang="en-US"/>
              <a:t>In this example, we are using the REST Assured framework to test a GET request to a RESTful web service. </a:t>
            </a:r>
          </a:p>
          <a:p>
            <a:pPr marL="342900" indent="-342900" algn="l">
              <a:buFont typeface="Arial" panose="020B0604020202020204" pitchFamily="34" charset="0"/>
              <a:buChar char="•"/>
            </a:pPr>
            <a:r>
              <a:rPr lang="en-US"/>
              <a:t>We use the “given()” method to set the content type of the request, and we use the “when()” method to make the request. </a:t>
            </a:r>
          </a:p>
          <a:p>
            <a:pPr marL="342900" indent="-342900" algn="l">
              <a:buFont typeface="Arial" panose="020B0604020202020204" pitchFamily="34" charset="0"/>
              <a:buChar char="•"/>
            </a:pPr>
            <a:r>
              <a:rPr lang="en-US"/>
              <a:t>We use the “then()” method to verify the response by checking the status code and the body of the response. </a:t>
            </a:r>
          </a:p>
          <a:p>
            <a:pPr marL="342900" indent="-342900" algn="l">
              <a:buFont typeface="Arial" panose="020B0604020202020204" pitchFamily="34" charset="0"/>
              <a:buChar char="•"/>
            </a:pPr>
            <a:r>
              <a:rPr lang="en-US"/>
              <a:t>We use the “equalTo()” method to check the value of a specific property in the response.</a:t>
            </a:r>
          </a:p>
          <a:p>
            <a:pPr marL="342900" indent="-342900" algn="l">
              <a:buFont typeface="Arial" panose="020B0604020202020204" pitchFamily="34" charset="0"/>
              <a:buChar char="•"/>
            </a:pPr>
            <a:r>
              <a:rPr lang="en-US"/>
              <a:t>This is just a simple example, and there are many other ways to test RESTful web services using Java testing frameworks. </a:t>
            </a:r>
          </a:p>
          <a:p>
            <a:pPr marL="342900" indent="-342900" algn="l">
              <a:buFont typeface="Arial" panose="020B0604020202020204" pitchFamily="34" charset="0"/>
              <a:buChar char="•"/>
            </a:pPr>
            <a:r>
              <a:rPr lang="en-US"/>
              <a:t>It's important to write comprehensive tests to ensure that your RESTful web service is functioning as expected.</a:t>
            </a:r>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214412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495364"/>
          </a:xfrm>
        </p:spPr>
        <p:txBody>
          <a:bodyPr>
            <a:normAutofit lnSpcReduction="10000"/>
          </a:bodyPr>
          <a:lstStyle>
            <a:defPPr/>
          </a:lstStyle>
          <a:p>
            <a:pPr marL="457200" indent="-457200" algn="l">
              <a:buFont typeface="Wingdings" panose="05000000000000000000" pitchFamily="2" charset="2"/>
              <a:buChar char="Ø"/>
            </a:pPr>
            <a:r>
              <a:rPr lang="en-US" sz="3200" b="1" i="0">
                <a:solidFill>
                  <a:schemeClr val="accent5"/>
                </a:solidFill>
                <a:effectLst/>
              </a:rPr>
              <a:t>Future of RESTful Web Services in Java.</a:t>
            </a:r>
          </a:p>
          <a:p>
            <a:pPr marL="342900" indent="-342900" algn="l">
              <a:buFont typeface="Arial" panose="020B0604020202020204" pitchFamily="34" charset="0"/>
              <a:buChar char="•"/>
            </a:pPr>
            <a:r>
              <a:rPr lang="en-US" b="0" i="0">
                <a:solidFill>
                  <a:srgbClr val="374151"/>
                </a:solidFill>
                <a:effectLst/>
              </a:rPr>
              <a:t>RESTful web services have become a popular way to build distributed systems that can communicate over the internet. </a:t>
            </a:r>
          </a:p>
          <a:p>
            <a:pPr marL="342900" indent="-342900" algn="l">
              <a:buFont typeface="Arial" panose="020B0604020202020204" pitchFamily="34" charset="0"/>
              <a:buChar char="•"/>
            </a:pPr>
            <a:r>
              <a:rPr lang="en-US" b="0" i="0">
                <a:solidFill>
                  <a:srgbClr val="374151"/>
                </a:solidFill>
                <a:effectLst/>
              </a:rPr>
              <a:t>REST has been around for more than a decade and has proven to be a flexible and scalable architecture style for building web services. </a:t>
            </a:r>
          </a:p>
          <a:p>
            <a:pPr marL="342900" indent="-342900" algn="l">
              <a:buFont typeface="Arial" panose="020B0604020202020204" pitchFamily="34" charset="0"/>
              <a:buChar char="•"/>
            </a:pPr>
            <a:r>
              <a:rPr lang="en-US" b="0" i="0">
                <a:solidFill>
                  <a:srgbClr val="374151"/>
                </a:solidFill>
                <a:effectLst/>
              </a:rPr>
              <a:t>While there are other architectures and protocols that are emerging as alternatives to REST, RESTful web services in Java are still widely used and are likely to continue to be used for the foreseeable future.</a:t>
            </a:r>
          </a:p>
          <a:p>
            <a:pPr algn="l"/>
            <a:r>
              <a:rPr lang="en-US" b="1" i="0">
                <a:solidFill>
                  <a:srgbClr val="374151"/>
                </a:solidFill>
                <a:effectLst/>
              </a:rPr>
              <a:t>Here are some of the trends and technologies that are shaping the future of RESTful web services in Java:</a:t>
            </a:r>
          </a:p>
          <a:p>
            <a:pPr algn="l"/>
            <a:r>
              <a:rPr lang="en-US" b="1" i="0">
                <a:solidFill>
                  <a:srgbClr val="374151"/>
                </a:solidFill>
                <a:effectLst/>
              </a:rPr>
              <a:t>1. Microservices: </a:t>
            </a:r>
          </a:p>
          <a:p>
            <a:pPr marL="342900" indent="-342900" algn="l">
              <a:buFont typeface="Arial" panose="020B0604020202020204" pitchFamily="34" charset="0"/>
              <a:buChar char="•"/>
            </a:pPr>
            <a:r>
              <a:rPr lang="en-US" b="0" i="0">
                <a:solidFill>
                  <a:srgbClr val="374151"/>
                </a:solidFill>
                <a:effectLst/>
              </a:rPr>
              <a:t>RESTful web services are often used in microservices architectures, where each service is built and deployed independently. </a:t>
            </a:r>
          </a:p>
          <a:p>
            <a:pPr marL="342900" indent="-342900" algn="l">
              <a:buFont typeface="Arial" panose="020B0604020202020204" pitchFamily="34" charset="0"/>
              <a:buChar char="•"/>
            </a:pPr>
            <a:r>
              <a:rPr lang="en-US" b="0" i="0">
                <a:solidFill>
                  <a:srgbClr val="374151"/>
                </a:solidFill>
                <a:effectLst/>
              </a:rPr>
              <a:t>Microservices allow for greater flexibility and scalability, and RESTful web services are a natural fit for building these types of architectures.</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226860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495364"/>
          </a:xfrm>
        </p:spPr>
        <p:txBody>
          <a:bodyPr>
            <a:normAutofit fontScale="92500"/>
          </a:bodyPr>
          <a:lstStyle>
            <a:defPPr/>
          </a:lstStyle>
          <a:p>
            <a:pPr algn="l"/>
            <a:r>
              <a:rPr lang="en-US" b="1" i="0">
                <a:solidFill>
                  <a:srgbClr val="374151"/>
                </a:solidFill>
                <a:effectLst/>
              </a:rPr>
              <a:t>2. Containerization: </a:t>
            </a:r>
          </a:p>
          <a:p>
            <a:pPr marL="342900" indent="-342900" algn="l">
              <a:buFont typeface="Arial" panose="020B0604020202020204" pitchFamily="34" charset="0"/>
              <a:buChar char="•"/>
            </a:pPr>
            <a:r>
              <a:rPr lang="en-US" b="0" i="0">
                <a:solidFill>
                  <a:srgbClr val="374151"/>
                </a:solidFill>
                <a:effectLst/>
              </a:rPr>
              <a:t>Containerization technologies like Docker and Kubernetes have made it easier to deploy and manage RESTful web services in Java. </a:t>
            </a:r>
          </a:p>
          <a:p>
            <a:pPr marL="342900" indent="-342900" algn="l">
              <a:buFont typeface="Arial" panose="020B0604020202020204" pitchFamily="34" charset="0"/>
              <a:buChar char="•"/>
            </a:pPr>
            <a:r>
              <a:rPr lang="en-US" b="0" i="0">
                <a:solidFill>
                  <a:srgbClr val="374151"/>
                </a:solidFill>
                <a:effectLst/>
              </a:rPr>
              <a:t>Containers provide a lightweight and portable way to package and deploy web services, making it easier to manage infrastructure and scale services.</a:t>
            </a:r>
          </a:p>
          <a:p>
            <a:pPr algn="l"/>
            <a:r>
              <a:rPr lang="en-US" b="1" i="0">
                <a:solidFill>
                  <a:srgbClr val="374151"/>
                </a:solidFill>
                <a:effectLst/>
              </a:rPr>
              <a:t>3. Cloud computing: </a:t>
            </a:r>
          </a:p>
          <a:p>
            <a:pPr marL="342900" indent="-342900" algn="l">
              <a:buFont typeface="Arial" panose="020B0604020202020204" pitchFamily="34" charset="0"/>
              <a:buChar char="•"/>
            </a:pPr>
            <a:r>
              <a:rPr lang="en-US" b="0" i="0">
                <a:solidFill>
                  <a:srgbClr val="374151"/>
                </a:solidFill>
                <a:effectLst/>
              </a:rPr>
              <a:t>Cloud computing platforms like Amazon Web Services (AWS), Microsoft Azure, and Google Cloud Platform (GCP) have made it easier to deploy and scale RESTful web services in Java. </a:t>
            </a:r>
          </a:p>
          <a:p>
            <a:pPr marL="342900" indent="-342900" algn="l">
              <a:buFont typeface="Arial" panose="020B0604020202020204" pitchFamily="34" charset="0"/>
              <a:buChar char="•"/>
            </a:pPr>
            <a:r>
              <a:rPr lang="en-US" b="0" i="0">
                <a:solidFill>
                  <a:srgbClr val="374151"/>
                </a:solidFill>
                <a:effectLst/>
              </a:rPr>
              <a:t>Cloud platforms provide a range of services and tools for deploying, managing, and monitoring web services.</a:t>
            </a:r>
          </a:p>
          <a:p>
            <a:pPr algn="l"/>
            <a:r>
              <a:rPr lang="en-US" b="1" i="0">
                <a:solidFill>
                  <a:srgbClr val="374151"/>
                </a:solidFill>
                <a:effectLst/>
              </a:rPr>
              <a:t>4. API management: </a:t>
            </a:r>
          </a:p>
          <a:p>
            <a:pPr marL="342900" indent="-342900" algn="l">
              <a:buFont typeface="Arial" panose="020B0604020202020204" pitchFamily="34" charset="0"/>
              <a:buChar char="•"/>
            </a:pPr>
            <a:r>
              <a:rPr lang="en-US" b="0" i="0">
                <a:solidFill>
                  <a:srgbClr val="374151"/>
                </a:solidFill>
                <a:effectLst/>
              </a:rPr>
              <a:t>API management platforms like Apigee, MuleSoft, and Kong provide a range of tools and services for managing and securing RESTful web services in Java. </a:t>
            </a:r>
          </a:p>
          <a:p>
            <a:pPr marL="342900" indent="-342900" algn="l">
              <a:buFont typeface="Arial" panose="020B0604020202020204" pitchFamily="34" charset="0"/>
              <a:buChar char="•"/>
            </a:pPr>
            <a:r>
              <a:rPr lang="en-US" b="0" i="0">
                <a:solidFill>
                  <a:srgbClr val="374151"/>
                </a:solidFill>
                <a:effectLst/>
              </a:rPr>
              <a:t>These platforms can help organizations to build, deploy, and manage APIs at scale.</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968449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495364"/>
          </a:xfrm>
        </p:spPr>
        <p:txBody>
          <a:bodyPr/>
          <a:lstStyle>
            <a:defPPr/>
          </a:lstStyle>
          <a:p>
            <a:pPr algn="l"/>
            <a:r>
              <a:rPr lang="en-US" b="1" i="0">
                <a:solidFill>
                  <a:srgbClr val="374151"/>
                </a:solidFill>
                <a:effectLst/>
              </a:rPr>
              <a:t>5. GraphQL : </a:t>
            </a:r>
          </a:p>
          <a:p>
            <a:pPr marL="342900" indent="-342900" algn="l">
              <a:buFont typeface="Arial" panose="020B0604020202020204" pitchFamily="34" charset="0"/>
              <a:buChar char="•"/>
            </a:pPr>
            <a:r>
              <a:rPr lang="en-US" b="0" i="0" err="1">
                <a:solidFill>
                  <a:srgbClr val="374151"/>
                </a:solidFill>
                <a:effectLst/>
              </a:rPr>
              <a:t>GraphQL is an alternative to REST that has gained popularity in recent years. </a:t>
            </a:r>
          </a:p>
          <a:p>
            <a:pPr marL="342900" indent="-342900" algn="l">
              <a:buFont typeface="Arial" panose="020B0604020202020204" pitchFamily="34" charset="0"/>
              <a:buChar char="•"/>
            </a:pPr>
            <a:r>
              <a:rPr lang="en-US" b="0" i="0" err="1">
                <a:solidFill>
                  <a:srgbClr val="374151"/>
                </a:solidFill>
                <a:effectLst/>
              </a:rPr>
              <a:t>GraphQL is a query language that allows clients to specify the data they need, making it more efficient and flexible than REST. </a:t>
            </a:r>
          </a:p>
          <a:p>
            <a:pPr marL="342900" indent="-342900" algn="l">
              <a:buFont typeface="Arial" panose="020B0604020202020204" pitchFamily="34" charset="0"/>
              <a:buChar char="•"/>
            </a:pPr>
            <a:r>
              <a:rPr lang="en-US" b="0" i="0">
                <a:solidFill>
                  <a:srgbClr val="374151"/>
                </a:solidFill>
                <a:effectLst/>
              </a:rPr>
              <a:t>While GraphQL is not a replacement for REST, it can be used alongside RESTful web services to provide more efficient and flexible APIs.</a:t>
            </a:r>
          </a:p>
          <a:p>
            <a:pPr algn="l"/>
            <a:endParaRPr lang="en-US" b="0" i="0">
              <a:solidFill>
                <a:srgbClr val="374151"/>
              </a:solidFill>
              <a:effectLst/>
            </a:endParaRPr>
          </a:p>
          <a:p>
            <a:pPr algn="l"/>
            <a:endParaRPr lang="en-US">
              <a:solidFill>
                <a:srgbClr val="374151"/>
              </a:solidFill>
            </a:endParaRPr>
          </a:p>
          <a:p>
            <a:pPr marL="342900" indent="-342900" algn="l">
              <a:buFont typeface="Arial" panose="020B0604020202020204" pitchFamily="34" charset="0"/>
              <a:buChar char="•"/>
            </a:pPr>
            <a:r>
              <a:rPr lang="en-US" b="0" i="0">
                <a:solidFill>
                  <a:srgbClr val="374151"/>
                </a:solidFill>
                <a:effectLst/>
              </a:rPr>
              <a:t>In conclusion, while there are alternative architectures and protocols emerging, RESTful web services in Java are likely to remain popular and widely used in the future, especially in microservices architectures. </a:t>
            </a:r>
          </a:p>
          <a:p>
            <a:pPr marL="342900" indent="-342900" algn="l">
              <a:buFont typeface="Arial" panose="020B0604020202020204" pitchFamily="34" charset="0"/>
              <a:buChar char="•"/>
            </a:pPr>
            <a:r>
              <a:rPr lang="en-US" b="0" i="0">
                <a:solidFill>
                  <a:srgbClr val="374151"/>
                </a:solidFill>
                <a:effectLst/>
              </a:rPr>
              <a:t>It's important to stay up-to-date with the latest trends and technologies in the field to ensure that your RESTful web services are efficient, reliable, and scalable.</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26020551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495364"/>
          </a:xfrm>
        </p:spPr>
        <p:txBody>
          <a:bodyPr/>
          <a:lstStyle>
            <a:defPPr/>
          </a:lstStyle>
          <a:p>
            <a:pPr marL="342900" indent="-342900" algn="l">
              <a:buFont typeface="Wingdings" panose="05000000000000000000" pitchFamily="2" charset="2"/>
              <a:buChar char="Ø"/>
            </a:pPr>
            <a:r>
              <a:rPr lang="en-US" sz="3200" b="1" i="0">
                <a:solidFill>
                  <a:schemeClr val="accent5"/>
                </a:solidFill>
                <a:effectLst/>
              </a:rPr>
              <a:t>Advantages of Rest in Java Web Services</a:t>
            </a:r>
          </a:p>
          <a:p>
            <a:pPr algn="l">
              <a:buFont typeface="+mj-lt"/>
              <a:buAutoNum type="arabicPeriod"/>
            </a:pPr>
            <a:r>
              <a:rPr lang="en-US" b="1" i="0">
                <a:solidFill>
                  <a:srgbClr val="374151"/>
                </a:solidFill>
                <a:effectLst/>
              </a:rPr>
              <a:t>Simplicity: </a:t>
            </a:r>
            <a:r>
              <a:rPr lang="en-US" b="0" i="0">
                <a:solidFill>
                  <a:srgbClr val="374151"/>
                </a:solidFill>
                <a:effectLst/>
              </a:rPr>
              <a:t>RESTful web services are simple to understand and implement. They use HTTP as the transport protocol and rely on a set of well-defined methods (GET, POST, PUT, DELETE) to interact with resources.</a:t>
            </a:r>
          </a:p>
          <a:p>
            <a:pPr algn="l">
              <a:buFont typeface="+mj-lt"/>
              <a:buAutoNum type="arabicPeriod"/>
            </a:pPr>
            <a:r>
              <a:rPr lang="en-US" b="1" i="0">
                <a:solidFill>
                  <a:srgbClr val="374151"/>
                </a:solidFill>
                <a:effectLst/>
              </a:rPr>
              <a:t>Flexibility: </a:t>
            </a:r>
            <a:r>
              <a:rPr lang="en-US" b="0" i="0">
                <a:solidFill>
                  <a:srgbClr val="374151"/>
                </a:solidFill>
                <a:effectLst/>
              </a:rPr>
              <a:t>RESTful web services are highly flexible and can be used to build a wide range of applications, from simple CRUD (Create, Read, Update, Delete) operations to complex distributed systems.</a:t>
            </a:r>
          </a:p>
          <a:p>
            <a:pPr algn="l">
              <a:buFont typeface="+mj-lt"/>
              <a:buAutoNum type="arabicPeriod"/>
            </a:pPr>
            <a:r>
              <a:rPr lang="en-US" b="1" i="0">
                <a:solidFill>
                  <a:srgbClr val="374151"/>
                </a:solidFill>
                <a:effectLst/>
              </a:rPr>
              <a:t>Scalability: </a:t>
            </a:r>
            <a:r>
              <a:rPr lang="en-US" b="0" i="0">
                <a:solidFill>
                  <a:srgbClr val="374151"/>
                </a:solidFill>
                <a:effectLst/>
              </a:rPr>
              <a:t>RESTful web services are highly scalable, making them well-suited for building large-scale systems that can handle high traffic loads.</a:t>
            </a:r>
          </a:p>
          <a:p>
            <a:pPr algn="l">
              <a:buFont typeface="+mj-lt"/>
              <a:buAutoNum type="arabicPeriod"/>
            </a:pPr>
            <a:r>
              <a:rPr lang="en-US" b="1" i="0">
                <a:solidFill>
                  <a:srgbClr val="374151"/>
                </a:solidFill>
                <a:effectLst/>
              </a:rPr>
              <a:t>Interoperability: </a:t>
            </a:r>
            <a:r>
              <a:rPr lang="en-US" b="0" i="0">
                <a:solidFill>
                  <a:srgbClr val="374151"/>
                </a:solidFill>
                <a:effectLst/>
              </a:rPr>
              <a:t>RESTful web services are based on open standards like HTTP and JSON, which makes them highly interoperable. They can be used to build systems that can communicate with a wide range of clients and servers.</a:t>
            </a:r>
          </a:p>
          <a:p>
            <a:pPr algn="l">
              <a:buFont typeface="+mj-lt"/>
              <a:buAutoNum type="arabicPeriod"/>
            </a:pPr>
            <a:r>
              <a:rPr lang="en-US" b="1" i="0">
                <a:solidFill>
                  <a:srgbClr val="374151"/>
                </a:solidFill>
                <a:effectLst/>
              </a:rPr>
              <a:t>Caching: </a:t>
            </a:r>
            <a:r>
              <a:rPr lang="en-US" b="0" i="0">
                <a:solidFill>
                  <a:srgbClr val="374151"/>
                </a:solidFill>
                <a:effectLst/>
              </a:rPr>
              <a:t>RESTful web services can take advantage of HTTP caching, which can improve performance and reduce the load on the server.</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20022507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495364"/>
          </a:xfrm>
        </p:spPr>
        <p:txBody>
          <a:bodyPr>
            <a:normAutofit lnSpcReduction="10000"/>
          </a:bodyPr>
          <a:lstStyle>
            <a:defPPr/>
          </a:lstStyle>
          <a:p>
            <a:pPr algn="l"/>
            <a:r>
              <a:rPr lang="en-IN" sz="2800" b="1" i="0">
                <a:solidFill>
                  <a:schemeClr val="accent5"/>
                </a:solidFill>
                <a:effectLst/>
              </a:rPr>
              <a:t>Disadvantages</a:t>
            </a:r>
            <a:r>
              <a:rPr lang="en-US" sz="2800" b="1" i="0">
                <a:solidFill>
                  <a:schemeClr val="accent5"/>
                </a:solidFill>
                <a:effectLst/>
              </a:rPr>
              <a:t> of Rest in Java Web Services </a:t>
            </a:r>
          </a:p>
          <a:p>
            <a:pPr algn="l"/>
            <a:r>
              <a:rPr lang="en-US" b="1" i="0">
                <a:solidFill>
                  <a:srgbClr val="374151"/>
                </a:solidFill>
                <a:effectLst/>
              </a:rPr>
              <a:t>1. Lack of strong typing: </a:t>
            </a:r>
          </a:p>
          <a:p>
            <a:pPr marL="342900" indent="-342900" algn="l">
              <a:buFont typeface="Arial" panose="020B0604020202020204" pitchFamily="34" charset="0"/>
              <a:buChar char="•"/>
            </a:pPr>
            <a:r>
              <a:rPr lang="en-US" b="0" i="0">
                <a:solidFill>
                  <a:srgbClr val="374151"/>
                </a:solidFill>
                <a:effectLst/>
              </a:rPr>
              <a:t>RESTful web services use JSON or XML to represent data, which can lack strong typing. </a:t>
            </a:r>
          </a:p>
          <a:p>
            <a:pPr marL="342900" indent="-342900" algn="l">
              <a:buFont typeface="Arial" panose="020B0604020202020204" pitchFamily="34" charset="0"/>
              <a:buChar char="•"/>
            </a:pPr>
            <a:r>
              <a:rPr lang="en-US" b="0" i="0">
                <a:solidFill>
                  <a:srgbClr val="374151"/>
                </a:solidFill>
                <a:effectLst/>
              </a:rPr>
              <a:t>This can make it more difficult to validate data and can lead to errors if the data is not well-formed.</a:t>
            </a:r>
          </a:p>
          <a:p>
            <a:pPr algn="l"/>
            <a:r>
              <a:rPr lang="en-US" b="1" i="0">
                <a:solidFill>
                  <a:srgbClr val="374151"/>
                </a:solidFill>
                <a:effectLst/>
              </a:rPr>
              <a:t>2. Security: </a:t>
            </a:r>
          </a:p>
          <a:p>
            <a:pPr marL="342900" indent="-342900" algn="l">
              <a:buFont typeface="Arial" panose="020B0604020202020204" pitchFamily="34" charset="0"/>
              <a:buChar char="•"/>
            </a:pPr>
            <a:r>
              <a:rPr lang="en-US" b="0" i="0">
                <a:solidFill>
                  <a:srgbClr val="374151"/>
                </a:solidFill>
                <a:effectLst/>
              </a:rPr>
              <a:t>While RESTful web services can be secured using HTTPS and other security measures, they can be vulnerable to attacks like CSRF (Cross-Site Request Forgery) and XSS (Cross-Site Scripting) if not properly secured.</a:t>
            </a:r>
          </a:p>
          <a:p>
            <a:pPr algn="l"/>
            <a:r>
              <a:rPr lang="en-US" b="1" i="0">
                <a:solidFill>
                  <a:srgbClr val="374151"/>
                </a:solidFill>
                <a:effectLst/>
              </a:rPr>
              <a:t>3. Overhead: </a:t>
            </a:r>
          </a:p>
          <a:p>
            <a:pPr marL="342900" indent="-342900" algn="l">
              <a:buFont typeface="Arial" panose="020B0604020202020204" pitchFamily="34" charset="0"/>
              <a:buChar char="•"/>
            </a:pPr>
            <a:r>
              <a:rPr lang="en-US" b="0" i="0">
                <a:solidFill>
                  <a:srgbClr val="374151"/>
                </a:solidFill>
                <a:effectLst/>
              </a:rPr>
              <a:t>RESTful web services can have some overhead, especially when dealing with large payloads or complex data structures. </a:t>
            </a:r>
          </a:p>
          <a:p>
            <a:pPr marL="342900" indent="-342900" algn="l">
              <a:buFont typeface="Arial" panose="020B0604020202020204" pitchFamily="34" charset="0"/>
              <a:buChar char="•"/>
            </a:pPr>
            <a:r>
              <a:rPr lang="en-US" b="0" i="0">
                <a:solidFill>
                  <a:srgbClr val="374151"/>
                </a:solidFill>
                <a:effectLst/>
              </a:rPr>
              <a:t>This can impact performance and increase the load on the server.</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58349800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495364"/>
          </a:xfrm>
        </p:spPr>
        <p:txBody>
          <a:bodyPr/>
          <a:lstStyle>
            <a:defPPr/>
          </a:lstStyle>
          <a:p>
            <a:pPr algn="l"/>
            <a:r>
              <a:rPr lang="en-US" b="1" i="0">
                <a:solidFill>
                  <a:srgbClr val="374151"/>
                </a:solidFill>
                <a:effectLst/>
              </a:rPr>
              <a:t>4. Complexity: </a:t>
            </a:r>
          </a:p>
          <a:p>
            <a:pPr marL="342900" indent="-342900" algn="l">
              <a:buFont typeface="Arial" panose="020B0604020202020204" pitchFamily="34" charset="0"/>
              <a:buChar char="•"/>
            </a:pPr>
            <a:r>
              <a:rPr lang="en-US" b="0" i="0">
                <a:solidFill>
                  <a:srgbClr val="374151"/>
                </a:solidFill>
                <a:effectLst/>
              </a:rPr>
              <a:t>While RESTful web services are relatively simple to understand and implement, they can become more complex when dealing with advanced features like HATEOAS (Hypermedia as the Engine of Application State).</a:t>
            </a:r>
          </a:p>
          <a:p>
            <a:pPr algn="l"/>
            <a:r>
              <a:rPr lang="en-US" b="1" i="0">
                <a:solidFill>
                  <a:srgbClr val="374151"/>
                </a:solidFill>
                <a:effectLst/>
              </a:rPr>
              <a:t>5. Limited functionality: </a:t>
            </a:r>
          </a:p>
          <a:p>
            <a:pPr marL="342900" indent="-342900" algn="l">
              <a:buFont typeface="Arial" panose="020B0604020202020204" pitchFamily="34" charset="0"/>
              <a:buChar char="•"/>
            </a:pPr>
            <a:r>
              <a:rPr lang="en-US" b="0" i="0">
                <a:solidFill>
                  <a:srgbClr val="374151"/>
                </a:solidFill>
                <a:effectLst/>
              </a:rPr>
              <a:t>RESTful web services are focused on resource-based interactions, which can limit their functionality in some cases. </a:t>
            </a:r>
          </a:p>
          <a:p>
            <a:pPr marL="342900" indent="-342900" algn="l">
              <a:buFont typeface="Arial" panose="020B0604020202020204" pitchFamily="34" charset="0"/>
              <a:buChar char="•"/>
            </a:pPr>
            <a:r>
              <a:rPr lang="en-US" b="0" i="0">
                <a:solidFill>
                  <a:srgbClr val="374151"/>
                </a:solidFill>
                <a:effectLst/>
              </a:rPr>
              <a:t>Other architectures like SOAP (Simple Object Access Protocol) can provide more advanced features like transactions and security policies.</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8446204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81"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82" name="Picture 13_3"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83"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84"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85" name="Picture 13_4"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86" name="Picture 13_5"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87"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88" name="CustomShape 6"/>
          <p:cNvSpPr/>
          <p:nvPr/>
        </p:nvSpPr>
        <p:spPr>
          <a:xfrm>
            <a:off x="957628" y="2437728"/>
            <a:ext cx="10623862" cy="144766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no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algn="ctr">
              <a:lnSpc>
                <a:spcPct val="100000"/>
              </a:lnSpc>
            </a:pPr>
            <a:r>
              <a:rPr lang="en-IN" sz="2661" b="1" strike="noStrike" spc="-1">
                <a:solidFill>
                  <a:srgbClr val="C9211E"/>
                </a:solidFill>
                <a:latin typeface="Arial"/>
              </a:rPr>
              <a:t>APIGEE - API Management Platform - (Introduction, Basic</a:t>
            </a:r>
            <a:endParaRPr lang="en-IN" sz="2661" b="0" strike="noStrike" spc="-1">
              <a:latin typeface="Arial"/>
            </a:endParaRPr>
          </a:p>
          <a:p>
            <a:pPr algn="ctr">
              <a:lnSpc>
                <a:spcPct val="100000"/>
              </a:lnSpc>
            </a:pPr>
            <a:r>
              <a:rPr lang="en-IN" sz="2661" b="1" strike="noStrike" spc="-1">
                <a:solidFill>
                  <a:srgbClr val="C9211E"/>
                </a:solidFill>
                <a:latin typeface="Arial"/>
              </a:rPr>
              <a:t>Concepts, KVM, Caching, Flows, Debugging, Security</a:t>
            </a:r>
            <a:endParaRPr lang="en-IN" sz="2661" b="0" strike="noStrike" spc="-1">
              <a:latin typeface="Aria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90"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91" name="Picture 13_0"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92"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93"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94" name="Picture 13_1"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95" name="Picture 13_2"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96"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97" name="TextShape 6"/>
          <p:cNvSpPr txBox="1"/>
          <p:nvPr/>
        </p:nvSpPr>
        <p:spPr>
          <a:xfrm>
            <a:off x="87290" y="416665"/>
            <a:ext cx="12016663" cy="5678744"/>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What is Apigee?</a:t>
            </a:r>
            <a:endParaRPr lang="en-IN" sz="2177" b="0" strike="noStrike" spc="-1">
              <a:latin typeface="Arial"/>
            </a:endParaRPr>
          </a:p>
          <a:p>
            <a:pPr algn="just">
              <a:lnSpc>
                <a:spcPct val="150000"/>
              </a:lnSpc>
            </a:pPr>
            <a:endParaRPr lang="en-IN" sz="2177" b="0" strike="noStrike" spc="-1">
              <a:latin typeface="Arial"/>
            </a:endParaRPr>
          </a:p>
          <a:p>
            <a:pPr algn="just">
              <a:lnSpc>
                <a:spcPct val="150000"/>
              </a:lnSpc>
            </a:pPr>
            <a:r>
              <a:rPr lang="en-IN" sz="2177" b="0" strike="noStrike" spc="-1">
                <a:latin typeface="Arial"/>
              </a:rPr>
              <a:t>Apigee can be defined as a platform for creating and handling the APIs. An Application programming interface (API) acts as a single-window or entry point for a defined set of microservices and handles protocol translations. Many services are assured by way of RESTful APIs, an architectural style for an API that uses HTTP requests to access and use data. Through utilizing the administrations with an intermediary layer, Apigee gives a reflection or veneer to your backend service APIs and gives rate restricting, security, investigation etc. Apigee is the present significant center of API abilities and administrations for creators. Programming interface Management alludes to the methods and devices which empower an association to execute and look after its APIs. It manages how the entryway passes to the backend administration and returns the reaction back.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99"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00" name="Picture 13_6"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01"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02"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03" name="Picture 13_7"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04" name="Picture 13_8"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05"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06" name="TextShape 6"/>
          <p:cNvSpPr txBox="1"/>
          <p:nvPr/>
        </p:nvSpPr>
        <p:spPr>
          <a:xfrm>
            <a:off x="87290" y="104057"/>
            <a:ext cx="12016663" cy="6606987"/>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Why apigee?</a:t>
            </a:r>
            <a:endParaRPr lang="en-IN" sz="2177" b="0" strike="noStrike" spc="-1">
              <a:latin typeface="Arial"/>
            </a:endParaRPr>
          </a:p>
          <a:p>
            <a:pPr algn="just">
              <a:lnSpc>
                <a:spcPct val="150000"/>
              </a:lnSpc>
            </a:pPr>
            <a:endParaRPr lang="en-IN" sz="2177" b="0" strike="noStrike" spc="-1">
              <a:latin typeface="Arial"/>
            </a:endParaRPr>
          </a:p>
          <a:p>
            <a:pPr algn="just">
              <a:lnSpc>
                <a:spcPct val="150000"/>
              </a:lnSpc>
            </a:pPr>
            <a:r>
              <a:rPr lang="en-IN" sz="2177" b="0" strike="noStrike" spc="-1">
                <a:latin typeface="Arial"/>
              </a:rPr>
              <a:t>The greater part of the huge organizations have worked out APIs for their clients and for inner use. There is a decision to have the information on-premise or in the cloud, whichever turns out best for the circumstance. API devices regularly take into account security strategy definition and implementation, including verification and approval of API customers. They can smother API calls and break limits of use dependent on set up SLAs and asset assignment arrangements. IT Central Station clients are searching for a solid API passage that oversees motors to alter solicitations and reactions progressively. Distributing apparatuses, report access and strategies of use and deals with the existence pattern of API Management is answerable for gathering information investigation, and screens load balancers and troubleshooting, particularly email, logs, and approval mistakes. Customers utilizing APIs have availability of knowledge for their utilization since APIs do affect numerous items and administrations.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647764"/>
          </a:xfrm>
        </p:spPr>
        <p:txBody>
          <a:bodyPr>
            <a:normAutofit fontScale="92500" lnSpcReduction="10000"/>
          </a:bodyPr>
          <a:lstStyle>
            <a:defPPr/>
          </a:lstStyle>
          <a:p>
            <a:pPr algn="l"/>
            <a:r>
              <a:rPr lang="en-US" sz="3500" b="1" i="0">
                <a:solidFill>
                  <a:schemeClr val="accent5"/>
                </a:solidFill>
                <a:effectLst/>
              </a:rPr>
              <a:t>What is REST in Web Services?</a:t>
            </a:r>
          </a:p>
          <a:p>
            <a:pPr marL="342900" indent="-342900" algn="l">
              <a:buFont typeface="Arial" panose="020B0604020202020204" pitchFamily="34" charset="0"/>
              <a:buChar char="•"/>
            </a:pPr>
            <a:r>
              <a:rPr lang="en-US" b="0" i="0">
                <a:solidFill>
                  <a:srgbClr val="374151"/>
                </a:solidFill>
                <a:effectLst/>
              </a:rPr>
              <a:t>REST stands for Representational State Transfer, which is a popular architectural style for designing web services. </a:t>
            </a:r>
          </a:p>
          <a:p>
            <a:pPr marL="342900" indent="-342900" algn="l">
              <a:buFont typeface="Arial" panose="020B0604020202020204" pitchFamily="34" charset="0"/>
              <a:buChar char="•"/>
            </a:pPr>
            <a:r>
              <a:rPr lang="en-US" b="0" i="0">
                <a:solidFill>
                  <a:srgbClr val="374151"/>
                </a:solidFill>
                <a:effectLst/>
              </a:rPr>
              <a:t>It is an approach for building distributed systems that are scalable, lightweight, and easy to maintain.</a:t>
            </a:r>
          </a:p>
          <a:p>
            <a:pPr algn="l"/>
            <a:r>
              <a:rPr lang="en-US" b="1" i="0">
                <a:solidFill>
                  <a:srgbClr val="374151"/>
                </a:solidFill>
                <a:effectLst/>
              </a:rPr>
              <a:t>REST is based on a few key principles, which include:</a:t>
            </a:r>
          </a:p>
          <a:p>
            <a:pPr algn="l"/>
            <a:r>
              <a:rPr lang="en-US" sz="2600" b="1" i="0">
                <a:solidFill>
                  <a:srgbClr val="374151"/>
                </a:solidFill>
                <a:effectLst/>
              </a:rPr>
              <a:t>1. Resource identification through URIs: </a:t>
            </a:r>
          </a:p>
          <a:p>
            <a:pPr marL="342900" indent="-342900" algn="l">
              <a:buFont typeface="Arial" panose="020B0604020202020204" pitchFamily="34" charset="0"/>
              <a:buChar char="•"/>
            </a:pPr>
            <a:r>
              <a:rPr lang="en-US" b="0" i="0">
                <a:solidFill>
                  <a:srgbClr val="374151"/>
                </a:solidFill>
                <a:effectLst/>
              </a:rPr>
              <a:t>Each resource in a RESTful web service should be identified by a unique Uniform Resource Identifier (URI). </a:t>
            </a:r>
          </a:p>
          <a:p>
            <a:pPr marL="342900" indent="-342900" algn="l">
              <a:buFont typeface="Arial" panose="020B0604020202020204" pitchFamily="34" charset="0"/>
              <a:buChar char="•"/>
            </a:pPr>
            <a:r>
              <a:rPr lang="en-US" b="0" i="0">
                <a:solidFill>
                  <a:srgbClr val="374151"/>
                </a:solidFill>
                <a:effectLst/>
              </a:rPr>
              <a:t>The URI should represent the state of the resource and be used to perform operations on that resource.</a:t>
            </a:r>
          </a:p>
          <a:p>
            <a:pPr algn="l"/>
            <a:r>
              <a:rPr lang="en-US" sz="2600" b="1" i="0">
                <a:solidFill>
                  <a:srgbClr val="374151"/>
                </a:solidFill>
                <a:effectLst/>
              </a:rPr>
              <a:t>2.  Uniform interface: </a:t>
            </a:r>
          </a:p>
          <a:p>
            <a:pPr marL="342900" indent="-342900" algn="l">
              <a:buFont typeface="Arial" panose="020B0604020202020204" pitchFamily="34" charset="0"/>
              <a:buChar char="•"/>
            </a:pPr>
            <a:r>
              <a:rPr lang="en-US" b="0" i="0">
                <a:solidFill>
                  <a:srgbClr val="374151"/>
                </a:solidFill>
                <a:effectLst/>
              </a:rPr>
              <a:t>RESTful web services should have a uniform interface that is consistent across all resources. </a:t>
            </a:r>
          </a:p>
          <a:p>
            <a:pPr marL="342900" indent="-342900" algn="l">
              <a:buFont typeface="Arial" panose="020B0604020202020204" pitchFamily="34" charset="0"/>
              <a:buChar char="•"/>
            </a:pPr>
            <a:r>
              <a:rPr lang="en-US" b="0" i="0">
                <a:solidFill>
                  <a:srgbClr val="374151"/>
                </a:solidFill>
                <a:effectLst/>
              </a:rPr>
              <a:t>This interface should use standard HTTP methods like GET, POST, PUT, and DELETE to perform operations on resources.</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7348004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08"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09" name="Picture 13_9"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10"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11"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12" name="Picture 13_10"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13" name="Picture 13_11"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14"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15" name="TextShape 6"/>
          <p:cNvSpPr txBox="1"/>
          <p:nvPr/>
        </p:nvSpPr>
        <p:spPr>
          <a:xfrm>
            <a:off x="213" y="87078"/>
            <a:ext cx="11842508" cy="6530795"/>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marL="261232" indent="-261232" algn="just">
              <a:lnSpc>
                <a:spcPct val="150000"/>
              </a:lnSpc>
              <a:buClr>
                <a:srgbClr val="000000"/>
              </a:buClr>
              <a:buSzPct val="45000"/>
              <a:buFont typeface="Wingdings" charset="2"/>
              <a:buChar char=""/>
            </a:pPr>
            <a:r>
              <a:rPr lang="en-IN" sz="2177" b="1" strike="noStrike" spc="-1">
                <a:solidFill>
                  <a:srgbClr val="C9211E"/>
                </a:solidFill>
                <a:latin typeface="Arial"/>
              </a:rPr>
              <a:t>Features of Apigee</a:t>
            </a:r>
            <a:endParaRPr lang="en-IN" sz="2177" b="0" strike="noStrike" spc="-1">
              <a:latin typeface="Arial"/>
            </a:endParaRPr>
          </a:p>
          <a:p>
            <a:pPr marL="261232" indent="-261232" algn="just">
              <a:lnSpc>
                <a:spcPct val="150000"/>
              </a:lnSpc>
              <a:buClr>
                <a:srgbClr val="000000"/>
              </a:buClr>
              <a:buSzPct val="45000"/>
              <a:buFont typeface="Wingdings" charset="2"/>
              <a:buChar char=""/>
            </a:pPr>
            <a:r>
              <a:rPr lang="en-IN" sz="2177" b="0" strike="noStrike" spc="-1">
                <a:latin typeface="Arial"/>
              </a:rPr>
              <a:t>Apigee can be availed as a subscription model through which the API management platform can be utilized. Its features include:</a:t>
            </a:r>
          </a:p>
          <a:p>
            <a:pPr marL="261232" indent="-261232" algn="just">
              <a:lnSpc>
                <a:spcPct val="150000"/>
              </a:lnSpc>
              <a:buClr>
                <a:srgbClr val="000000"/>
              </a:buClr>
              <a:buSzPct val="45000"/>
              <a:buFont typeface="Wingdings" charset="2"/>
              <a:buChar char=""/>
            </a:pPr>
            <a:endParaRPr lang="en-IN" sz="2177" b="0" strike="noStrike" spc="-1">
              <a:latin typeface="Arial"/>
            </a:endParaRPr>
          </a:p>
          <a:p>
            <a:pPr marL="261232" indent="-261232" algn="just">
              <a:lnSpc>
                <a:spcPct val="150000"/>
              </a:lnSpc>
              <a:buClr>
                <a:srgbClr val="000000"/>
              </a:buClr>
              <a:buSzPct val="45000"/>
              <a:buFont typeface="Wingdings" charset="2"/>
              <a:buChar char=""/>
            </a:pPr>
            <a:r>
              <a:rPr lang="en-IN" sz="2177" b="0" strike="noStrike" spc="-1">
                <a:latin typeface="Arial"/>
              </a:rPr>
              <a:t>Connects the current user interface with traditional data stores.</a:t>
            </a:r>
          </a:p>
          <a:p>
            <a:pPr marL="261232" indent="-261232" algn="just">
              <a:lnSpc>
                <a:spcPct val="150000"/>
              </a:lnSpc>
              <a:buClr>
                <a:srgbClr val="000000"/>
              </a:buClr>
              <a:buSzPct val="45000"/>
              <a:buFont typeface="Wingdings" charset="2"/>
              <a:buChar char=""/>
            </a:pPr>
            <a:r>
              <a:rPr lang="en-IN" sz="2177" b="0" strike="noStrike" spc="-1">
                <a:latin typeface="Arial"/>
              </a:rPr>
              <a:t>Automates documentation of APIs and software development kits.</a:t>
            </a:r>
          </a:p>
          <a:p>
            <a:pPr marL="261232" indent="-261232" algn="just">
              <a:lnSpc>
                <a:spcPct val="150000"/>
              </a:lnSpc>
              <a:buClr>
                <a:srgbClr val="000000"/>
              </a:buClr>
              <a:buSzPct val="45000"/>
              <a:buFont typeface="Wingdings" charset="2"/>
              <a:buChar char=""/>
            </a:pPr>
            <a:r>
              <a:rPr lang="en-IN" sz="2177" b="0" strike="noStrike" spc="-1">
                <a:latin typeface="Arial"/>
              </a:rPr>
              <a:t>Supports both the hybrid cloud and multi-cloud.</a:t>
            </a:r>
          </a:p>
          <a:p>
            <a:pPr marL="261232" indent="-261232" algn="just">
              <a:lnSpc>
                <a:spcPct val="150000"/>
              </a:lnSpc>
              <a:buClr>
                <a:srgbClr val="000000"/>
              </a:buClr>
              <a:buSzPct val="45000"/>
              <a:buFont typeface="Wingdings" charset="2"/>
              <a:buChar char=""/>
            </a:pPr>
            <a:r>
              <a:rPr lang="en-IN" sz="2177" b="0" strike="noStrike" spc="-1">
                <a:latin typeface="Arial"/>
              </a:rPr>
              <a:t>Collaborates the analytics and machine learning </a:t>
            </a:r>
          </a:p>
          <a:p>
            <a:pPr marL="261232" indent="-261232" algn="just">
              <a:lnSpc>
                <a:spcPct val="150000"/>
              </a:lnSpc>
              <a:buClr>
                <a:srgbClr val="000000"/>
              </a:buClr>
              <a:buSzPct val="45000"/>
              <a:buFont typeface="Wingdings" charset="2"/>
              <a:buChar char=""/>
            </a:pPr>
            <a:r>
              <a:rPr lang="en-IN" sz="2177" b="0" strike="noStrike" spc="-1">
                <a:latin typeface="Arial"/>
              </a:rPr>
              <a:t>Provides tools to monitor and troubleshoot API with security and optimization.</a:t>
            </a:r>
          </a:p>
          <a:p>
            <a:pPr marL="261232" indent="-261232" algn="just">
              <a:lnSpc>
                <a:spcPct val="150000"/>
              </a:lnSpc>
              <a:buClr>
                <a:srgbClr val="000000"/>
              </a:buClr>
              <a:buSzPct val="45000"/>
              <a:buFont typeface="Wingdings" charset="2"/>
              <a:buChar char=""/>
            </a:pPr>
            <a:r>
              <a:rPr lang="en-IN" sz="2177" b="0" strike="noStrike" spc="-1">
                <a:latin typeface="Arial"/>
              </a:rPr>
              <a:t>Scalable as per the requirements.</a:t>
            </a:r>
          </a:p>
        </p:txBody>
      </p:sp>
      <p:pic>
        <p:nvPicPr>
          <p:cNvPr id="116" name="Picture 115"/>
          <p:cNvPicPr/>
          <p:nvPr/>
        </p:nvPicPr>
        <p:blipFill>
          <a:blip r:embed="rId3"/>
          <a:stretch>
            <a:fillRect/>
          </a:stretch>
        </p:blipFill>
        <p:spPr>
          <a:xfrm>
            <a:off x="1380388" y="5050482"/>
            <a:ext cx="6456780" cy="1589160"/>
          </a:xfrm>
          <a:prstGeom prst="rect">
            <a:avLst/>
          </a:prstGeom>
          <a:ln>
            <a:no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18"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19" name="Picture 13_12"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20"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21"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22" name="Picture 13_13"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23" name="Picture 13_14"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24"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25" name="Picture 124"/>
          <p:cNvPicPr/>
          <p:nvPr/>
        </p:nvPicPr>
        <p:blipFill>
          <a:blip r:embed="rId3"/>
          <a:stretch>
            <a:fillRect/>
          </a:stretch>
        </p:blipFill>
        <p:spPr>
          <a:xfrm>
            <a:off x="435600" y="1154209"/>
            <a:ext cx="10486280" cy="5115354"/>
          </a:xfrm>
          <a:prstGeom prst="rect">
            <a:avLst/>
          </a:prstGeom>
          <a:ln>
            <a:noFill/>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27"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28" name="Picture 13_15"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29"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30"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31" name="Picture 13_16"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32" name="Picture 13_17"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33"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34" name="TextShape 6"/>
          <p:cNvSpPr txBox="1"/>
          <p:nvPr/>
        </p:nvSpPr>
        <p:spPr>
          <a:xfrm>
            <a:off x="43752" y="261232"/>
            <a:ext cx="12060201" cy="3822257"/>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Basic Terminologies used in Apigee</a:t>
            </a:r>
            <a:endParaRPr lang="en-IN" sz="2177" b="0" strike="noStrike" spc="-1">
              <a:latin typeface="Arial"/>
            </a:endParaRPr>
          </a:p>
          <a:p>
            <a:pPr algn="just">
              <a:lnSpc>
                <a:spcPct val="150000"/>
              </a:lnSpc>
            </a:pPr>
            <a:endParaRPr lang="en-IN" sz="2177" b="0" strike="noStrike" spc="-1">
              <a:latin typeface="Arial"/>
            </a:endParaRPr>
          </a:p>
          <a:p>
            <a:pPr algn="just">
              <a:lnSpc>
                <a:spcPct val="150000"/>
              </a:lnSpc>
            </a:pPr>
            <a:r>
              <a:rPr lang="en-IN" sz="2177" b="0" strike="noStrike" spc="-1">
                <a:latin typeface="Arial"/>
              </a:rPr>
              <a:t>Terminologies associated with Apigee include API, API basepath and resources, API proxy, API product, app, environment, organization, policy, API Resource path, Version, and Revision. While talking about API basepath and resources, it is noted that an API can be defined by a system of network addresses and URIs, which is made up of a base path and a group of resources. The policies and codes are attached to URIs that ensure control of APIs through Edge facilities</a:t>
            </a:r>
          </a:p>
        </p:txBody>
      </p:sp>
      <p:pic>
        <p:nvPicPr>
          <p:cNvPr id="135" name="Picture 134"/>
          <p:cNvPicPr/>
          <p:nvPr/>
        </p:nvPicPr>
        <p:blipFill>
          <a:blip r:embed="rId3"/>
          <a:srcRect r="-1428" b="17463"/>
          <a:stretch>
            <a:fillRect/>
          </a:stretch>
        </p:blipFill>
        <p:spPr>
          <a:xfrm>
            <a:off x="649" y="4037337"/>
            <a:ext cx="12190381" cy="2058071"/>
          </a:xfrm>
          <a:prstGeom prst="rect">
            <a:avLst/>
          </a:prstGeom>
          <a:ln>
            <a:noFill/>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37"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38" name="Picture 13_18"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39"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40"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41" name="Picture 13_19"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42" name="Picture 13_20"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43"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44" name="TextShape 6"/>
          <p:cNvSpPr txBox="1"/>
          <p:nvPr/>
        </p:nvSpPr>
        <p:spPr>
          <a:xfrm>
            <a:off x="87290" y="0"/>
            <a:ext cx="12103740" cy="6606987"/>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API</a:t>
            </a:r>
            <a:endParaRPr lang="en-IN" sz="2177" b="0" strike="noStrike" spc="-1">
              <a:latin typeface="Arial"/>
            </a:endParaRPr>
          </a:p>
          <a:p>
            <a:pPr algn="just">
              <a:lnSpc>
                <a:spcPct val="150000"/>
              </a:lnSpc>
            </a:pPr>
            <a:endParaRPr lang="en-IN" sz="2177" b="0" strike="noStrike" spc="-1">
              <a:latin typeface="Arial"/>
            </a:endParaRPr>
          </a:p>
          <a:p>
            <a:pPr algn="just">
              <a:lnSpc>
                <a:spcPct val="150000"/>
              </a:lnSpc>
            </a:pPr>
            <a:r>
              <a:rPr lang="en-IN" sz="2177" b="0" strike="noStrike" spc="-1">
                <a:latin typeface="Arial"/>
              </a:rPr>
              <a:t>API, an interface which makes it simple for one app to burn-through capacities or information from different apps. Through characterizing steadily, streamlined passage focuses on app information, APIs empower designers to handily get to and reuse app logic provided by different engineers. On account of Web APIs information is uncovered over the organization. Apps that burn-through APIs are prone to alterations. The contract/agreement implied by API gives some degree of affirmation that, in the long run, the API will change in an anticipated way. Apigee Edge empowers you to construct APIs adding an administration and visibility option. On the off chance that you have HTTP empowered administrations, for example, SOA-based Web administrations, it can be uncovered as APIs through Apigee Edge. Edge additionally empowers you to fabricate APIs by actualizing apps facilitated on the API Services having no backend administration included. You can construct apps in Java, JavaScript, and Node.js.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46"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47" name="Picture 13_21"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48"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49"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50" name="Picture 13_22"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51" name="Picture 13_23"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52"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53" name="TextShape 6"/>
          <p:cNvSpPr txBox="1"/>
          <p:nvPr/>
        </p:nvSpPr>
        <p:spPr>
          <a:xfrm>
            <a:off x="213" y="41362"/>
            <a:ext cx="12190818" cy="6606987"/>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API Proxy</a:t>
            </a:r>
            <a:endParaRPr lang="en-IN" sz="2177" b="0" strike="noStrike" spc="-1">
              <a:latin typeface="Arial"/>
            </a:endParaRPr>
          </a:p>
          <a:p>
            <a:pPr algn="just">
              <a:lnSpc>
                <a:spcPct val="150000"/>
              </a:lnSpc>
            </a:pPr>
            <a:endParaRPr lang="en-IN" sz="2177" b="0" strike="noStrike" spc="-1">
              <a:latin typeface="Arial"/>
            </a:endParaRPr>
          </a:p>
          <a:p>
            <a:pPr algn="just">
              <a:lnSpc>
                <a:spcPct val="150000"/>
              </a:lnSpc>
            </a:pPr>
            <a:r>
              <a:rPr lang="en-IN" sz="2177" b="0" strike="noStrike" spc="-1">
                <a:latin typeface="Arial"/>
              </a:rPr>
              <a:t>By executing APIproxies you can uncover APIs in Apigee Edge. The API proxies dissociate the application confronting API from backend administrations, protecting those applications from backend code alterations. While creating backend changes to your administrations, applications keep on calling similar API with no interference. The two sorts of endpoints in an API Proxy setup are: </a:t>
            </a:r>
          </a:p>
          <a:p>
            <a:pPr algn="just">
              <a:lnSpc>
                <a:spcPct val="150000"/>
              </a:lnSpc>
            </a:pPr>
            <a:endParaRPr lang="en-IN" sz="2177" b="0" strike="noStrike" spc="-1">
              <a:latin typeface="Arial"/>
            </a:endParaRPr>
          </a:p>
          <a:p>
            <a:pPr algn="just">
              <a:lnSpc>
                <a:spcPct val="150000"/>
              </a:lnSpc>
            </a:pPr>
            <a:r>
              <a:rPr lang="en-IN" sz="2177" b="1" strike="noStrike" spc="-1">
                <a:latin typeface="Arial"/>
              </a:rPr>
              <a:t>ProxyEndpoint:</a:t>
            </a:r>
            <a:r>
              <a:rPr lang="en-IN" sz="2177" b="0" strike="noStrike" spc="-1">
                <a:latin typeface="Arial"/>
              </a:rPr>
              <a:t> It explains the way customer applications devour your APIs. You design the ProxyEndpoint to characterize the URL of the API proxy. This endpoint additionally decides if applications could avail the proxy on HTTPS or HTTP. You can join strategies to the ProxyEndpoint to implement security, amount checks, and different kinds of access commands and rate-restricting. </a:t>
            </a:r>
          </a:p>
          <a:p>
            <a:pPr algn="just">
              <a:lnSpc>
                <a:spcPct val="150000"/>
              </a:lnSpc>
            </a:pPr>
            <a:endParaRPr lang="en-IN" sz="2177" b="0" strike="noStrike" spc="-1">
              <a:latin typeface="Aria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55"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56" name="Picture 13_24"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57"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58"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59" name="Picture 13_25"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60" name="Picture 13_26"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61"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62" name="TextShape 6"/>
          <p:cNvSpPr txBox="1"/>
          <p:nvPr/>
        </p:nvSpPr>
        <p:spPr>
          <a:xfrm>
            <a:off x="213" y="0"/>
            <a:ext cx="9143112" cy="2438164"/>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latin typeface="Arial"/>
              </a:rPr>
              <a:t>TargetEndpoint</a:t>
            </a:r>
            <a:r>
              <a:rPr lang="en-IN" sz="2177" b="0" strike="noStrike" spc="-1">
                <a:latin typeface="Arial"/>
              </a:rPr>
              <a:t>: It explains the manner in which the API proxy collaborates with backend administrations. You design the TargetEndpoint to advance solicitations to the best possible backend administration, including characterizing any security conditions, HTTP or HTTPS, and other association data. </a:t>
            </a:r>
          </a:p>
        </p:txBody>
      </p:sp>
      <p:sp>
        <p:nvSpPr>
          <p:cNvPr id="163" name="TextShape 7"/>
          <p:cNvSpPr txBox="1"/>
          <p:nvPr/>
        </p:nvSpPr>
        <p:spPr>
          <a:xfrm>
            <a:off x="213" y="2358488"/>
            <a:ext cx="12190818" cy="3822257"/>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0" strike="noStrike" spc="-1">
                <a:latin typeface="Arial"/>
              </a:rPr>
              <a:t>You can connect arrangements to the TargetEndpoint to guarantee that reaction messages are appropriately designed for the application which made the underlying solicitation.</a:t>
            </a:r>
          </a:p>
          <a:p>
            <a:pPr marL="261232" indent="-261232" algn="just">
              <a:lnSpc>
                <a:spcPct val="150000"/>
              </a:lnSpc>
              <a:buClr>
                <a:srgbClr val="000000"/>
              </a:buClr>
              <a:buSzPct val="45000"/>
              <a:buFont typeface="Wingdings" charset="2"/>
              <a:buChar char=""/>
            </a:pPr>
            <a:r>
              <a:rPr lang="en-IN" sz="2177" b="1" strike="noStrike" spc="-1">
                <a:latin typeface="Arial"/>
              </a:rPr>
              <a:t>API proxy</a:t>
            </a:r>
            <a:r>
              <a:rPr lang="en-IN" sz="2177" b="0" strike="noStrike" spc="-1">
                <a:latin typeface="Arial"/>
              </a:rPr>
              <a:t> can be defined as a collection of policies and file configurations that depends on a collection of resources contributed by Apigee Edge. These proxies are generated by the Apigee Edge management UI. It can be completed through using a text editor. It enables alteration without affecting the teams and shields developers from code changes. While making changes, they maintain the interface constant. It exposes you to numerous interfaces while meeting with developer requirements and also customizes the trademark of that particular API.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65"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66" name="Picture 13_27"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67"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68"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69" name="Picture 13_28"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70" name="Picture 13_29"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71" name="TextShape 5"/>
          <p:cNvSpPr txBox="1"/>
          <p:nvPr/>
        </p:nvSpPr>
        <p:spPr>
          <a:xfrm>
            <a:off x="213" y="87077"/>
            <a:ext cx="12103740" cy="2894013"/>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API Products</a:t>
            </a:r>
            <a:endParaRPr lang="en-IN" sz="2177" b="0" strike="noStrike" spc="-1">
              <a:latin typeface="Arial"/>
            </a:endParaRPr>
          </a:p>
          <a:p>
            <a:pPr algn="just">
              <a:lnSpc>
                <a:spcPct val="150000"/>
              </a:lnSpc>
            </a:pPr>
            <a:endParaRPr lang="en-IN" sz="2177" b="0" strike="noStrike" spc="-1">
              <a:latin typeface="Arial"/>
            </a:endParaRPr>
          </a:p>
          <a:p>
            <a:pPr algn="just">
              <a:lnSpc>
                <a:spcPct val="150000"/>
              </a:lnSpc>
            </a:pPr>
            <a:r>
              <a:rPr lang="en-IN" sz="2177" b="0" strike="noStrike" spc="-1">
                <a:latin typeface="Arial"/>
              </a:rPr>
              <a:t>An API Products are collections of API resources (URIs) connected with a service plan, which is issued to app developers at design time. These can be bundled into API packages for monetization. It acts as a binding between an app and the bundle of URIs that the app is permitted to consume. API keys are bound to one or more API products.</a:t>
            </a:r>
          </a:p>
        </p:txBody>
      </p:sp>
      <p:sp>
        <p:nvSpPr>
          <p:cNvPr id="172" name="TextShape 6"/>
          <p:cNvSpPr txBox="1"/>
          <p:nvPr/>
        </p:nvSpPr>
        <p:spPr>
          <a:xfrm>
            <a:off x="213" y="3134782"/>
            <a:ext cx="12190818" cy="3822257"/>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Environments </a:t>
            </a:r>
            <a:endParaRPr lang="en-IN" sz="2177" b="0" strike="noStrike" spc="-1">
              <a:latin typeface="Arial"/>
            </a:endParaRPr>
          </a:p>
          <a:p>
            <a:pPr algn="just">
              <a:lnSpc>
                <a:spcPct val="150000"/>
              </a:lnSpc>
            </a:pPr>
            <a:endParaRPr lang="en-IN" sz="2177" b="0" strike="noStrike" spc="-1">
              <a:latin typeface="Arial"/>
            </a:endParaRPr>
          </a:p>
          <a:p>
            <a:pPr algn="just">
              <a:lnSpc>
                <a:spcPct val="150000"/>
              </a:lnSpc>
            </a:pPr>
            <a:r>
              <a:rPr lang="en-IN" sz="2177" b="0" strike="noStrike" spc="-1">
                <a:latin typeface="Arial"/>
              </a:rPr>
              <a:t>Environments are a particular runtime execution context for API proxies. Proxies must be set up to an environment as its exposure is achieved on the network. Two environments provisioned by organizations are test and prod. The test is used for expanding API proxies during development. The prod can be utilized for promoting proxies from the test environment.</a:t>
            </a:r>
          </a:p>
          <a:p>
            <a:pPr algn="just">
              <a:lnSpc>
                <a:spcPct val="150000"/>
              </a:lnSpc>
            </a:pPr>
            <a:endParaRPr lang="en-IN" sz="2177" b="0" strike="noStrike" spc="-1">
              <a:latin typeface="Arial"/>
            </a:endParaRPr>
          </a:p>
          <a:p>
            <a:pPr algn="just">
              <a:lnSpc>
                <a:spcPct val="150000"/>
              </a:lnSpc>
            </a:pPr>
            <a:endParaRPr lang="en-IN" sz="2177" b="0" strike="noStrike" spc="-1">
              <a:latin typeface="Aria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74"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75" name="Picture 13_30"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76"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77"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78" name="Picture 13_31"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79" name="Picture 13_32"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80"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81" name="TextShape 6"/>
          <p:cNvSpPr txBox="1"/>
          <p:nvPr/>
        </p:nvSpPr>
        <p:spPr>
          <a:xfrm>
            <a:off x="87290" y="87077"/>
            <a:ext cx="12103740" cy="6142866"/>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API development lifecycle</a:t>
            </a:r>
            <a:endParaRPr lang="en-IN" sz="2177" b="0" strike="noStrike" spc="-1">
              <a:latin typeface="Arial"/>
            </a:endParaRPr>
          </a:p>
          <a:p>
            <a:pPr algn="just">
              <a:lnSpc>
                <a:spcPct val="150000"/>
              </a:lnSpc>
            </a:pPr>
            <a:r>
              <a:rPr lang="en-IN" sz="2177" b="0" strike="noStrike" spc="-1">
                <a:latin typeface="Arial"/>
              </a:rPr>
              <a:t>Software development life cycle is unique for every organization. This is much needed to unify API proxy deployment along with the processes that you use for developing and testing other applications.  RESTful APIs help to combine API proxy deployment and management into the organization's Software development life cycle. We have already discussed the two environments and the distinction between both are arbitrary, as they are identified by completely different sets of URLs. Default (http address)and secure(https address) are Virtual Hosts.</a:t>
            </a:r>
          </a:p>
          <a:p>
            <a:pPr algn="just">
              <a:lnSpc>
                <a:spcPct val="150000"/>
              </a:lnSpc>
            </a:pPr>
            <a:r>
              <a:rPr lang="en-IN" sz="2177" b="1" strike="noStrike" spc="-1">
                <a:solidFill>
                  <a:srgbClr val="C9211E"/>
                </a:solidFill>
                <a:latin typeface="Arial"/>
              </a:rPr>
              <a:t>Development tools</a:t>
            </a:r>
            <a:endParaRPr lang="en-IN" sz="2177" b="0" strike="noStrike" spc="-1">
              <a:latin typeface="Arial"/>
            </a:endParaRPr>
          </a:p>
          <a:p>
            <a:pPr algn="just">
              <a:lnSpc>
                <a:spcPct val="150000"/>
              </a:lnSpc>
            </a:pPr>
            <a:r>
              <a:rPr lang="en-IN" sz="2177" b="0" strike="noStrike" spc="-1">
                <a:latin typeface="Arial"/>
              </a:rPr>
              <a:t>APIs  are developed as per consumer app requirements. Apigee Edge UI, a browser-based tool can be used to create, configure, and manage API proxies and API products. It helps to create API proxies by editing code and checking request flows through your proxies. It creates API products that meet client requests. It manages developers and developer apps. It configures test and production environments.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83"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84" name="Picture 13_33"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85"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86"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87" name="Picture 13_34"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88" name="Picture 13_35"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89"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90" name="TextShape 6"/>
          <p:cNvSpPr txBox="1"/>
          <p:nvPr/>
        </p:nvSpPr>
        <p:spPr>
          <a:xfrm>
            <a:off x="213" y="174154"/>
            <a:ext cx="12103740" cy="5678744"/>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Characteristics of API proxy development</a:t>
            </a:r>
            <a:endParaRPr lang="en-IN" sz="2177" b="0" strike="noStrike" spc="-1">
              <a:latin typeface="Arial"/>
            </a:endParaRPr>
          </a:p>
          <a:p>
            <a:pPr algn="just">
              <a:lnSpc>
                <a:spcPct val="150000"/>
              </a:lnSpc>
            </a:pPr>
            <a:endParaRPr lang="en-IN" sz="2177" b="0" strike="noStrike" spc="-1">
              <a:latin typeface="Arial"/>
            </a:endParaRPr>
          </a:p>
          <a:p>
            <a:pPr marL="261232" indent="-261232" algn="just">
              <a:lnSpc>
                <a:spcPct val="150000"/>
              </a:lnSpc>
              <a:buClr>
                <a:srgbClr val="000000"/>
              </a:buClr>
              <a:buSzPct val="45000"/>
              <a:buFont typeface="Wingdings" charset="2"/>
              <a:buChar char=""/>
            </a:pPr>
            <a:r>
              <a:rPr lang="en-IN" sz="2177" b="0" strike="noStrike" spc="-1">
                <a:latin typeface="Arial"/>
              </a:rPr>
              <a:t>APIs are entry points for one application to use the benefits of another. In Apigee Edge, API proxies are configured with API proxy logic as a chain of steps that are</a:t>
            </a:r>
          </a:p>
          <a:p>
            <a:pPr marL="261232" indent="-261232" algn="just">
              <a:lnSpc>
                <a:spcPct val="150000"/>
              </a:lnSpc>
              <a:buClr>
                <a:srgbClr val="000000"/>
              </a:buClr>
              <a:buSzPct val="45000"/>
              <a:buFont typeface="Wingdings" charset="2"/>
              <a:buChar char=""/>
            </a:pPr>
            <a:r>
              <a:rPr lang="en-IN" sz="2177" b="0" strike="noStrike" spc="-1">
                <a:latin typeface="Arial"/>
              </a:rPr>
              <a:t>executed according  to the request from client code. API proxy is exposed to clients by detailing the endpoints.</a:t>
            </a:r>
          </a:p>
          <a:p>
            <a:pPr marL="261232" indent="-261232" algn="just">
              <a:lnSpc>
                <a:spcPct val="150000"/>
              </a:lnSpc>
              <a:buClr>
                <a:srgbClr val="000000"/>
              </a:buClr>
              <a:buSzPct val="45000"/>
              <a:buFont typeface="Wingdings" charset="2"/>
              <a:buChar char=""/>
            </a:pPr>
            <a:r>
              <a:rPr lang="en-IN" sz="2177" b="0" strike="noStrike" spc="-1">
                <a:latin typeface="Arial"/>
              </a:rPr>
              <a:t>The order of API proxy logic is arranged using flows.</a:t>
            </a:r>
          </a:p>
          <a:p>
            <a:pPr marL="261232" indent="-261232" algn="just">
              <a:lnSpc>
                <a:spcPct val="150000"/>
              </a:lnSpc>
              <a:buClr>
                <a:srgbClr val="000000"/>
              </a:buClr>
              <a:buSzPct val="45000"/>
              <a:buFont typeface="Wingdings" charset="2"/>
              <a:buChar char=""/>
            </a:pPr>
            <a:r>
              <a:rPr lang="en-IN" sz="2177" b="0" strike="noStrike" spc="-1">
                <a:latin typeface="Arial"/>
              </a:rPr>
              <a:t>Data is accessed through these flow variables.</a:t>
            </a:r>
          </a:p>
          <a:p>
            <a:pPr marL="261232" indent="-261232" algn="just">
              <a:lnSpc>
                <a:spcPct val="150000"/>
              </a:lnSpc>
              <a:buClr>
                <a:srgbClr val="000000"/>
              </a:buClr>
              <a:buSzPct val="45000"/>
              <a:buFont typeface="Wingdings" charset="2"/>
              <a:buChar char=""/>
            </a:pPr>
            <a:r>
              <a:rPr lang="en-IN" sz="2177" b="0" strike="noStrike" spc="-1">
                <a:latin typeface="Arial"/>
              </a:rPr>
              <a:t>Conditions are applied while executing API Proxies</a:t>
            </a:r>
          </a:p>
          <a:p>
            <a:pPr marL="261232" indent="-261232" algn="just">
              <a:lnSpc>
                <a:spcPct val="150000"/>
              </a:lnSpc>
              <a:buClr>
                <a:srgbClr val="000000"/>
              </a:buClr>
              <a:buSzPct val="45000"/>
              <a:buFont typeface="Wingdings" charset="2"/>
              <a:buChar char=""/>
            </a:pPr>
            <a:r>
              <a:rPr lang="en-IN" sz="2177" b="0" strike="noStrike" spc="-1">
                <a:latin typeface="Arial"/>
              </a:rPr>
              <a:t>Reusable sets of functionality are used and debugging is done with a trace tool.</a:t>
            </a:r>
          </a:p>
          <a:p>
            <a:pPr marL="261232" indent="-261232" algn="just">
              <a:lnSpc>
                <a:spcPct val="150000"/>
              </a:lnSpc>
              <a:buClr>
                <a:srgbClr val="000000"/>
              </a:buClr>
              <a:buSzPct val="45000"/>
              <a:buFont typeface="Wingdings" charset="2"/>
              <a:buChar char=""/>
            </a:pPr>
            <a:r>
              <a:rPr lang="en-IN" sz="2177" b="0" strike="noStrike" spc="-1">
                <a:latin typeface="Arial"/>
              </a:rPr>
              <a:t>Proxy errors are marked as faults.</a:t>
            </a:r>
          </a:p>
          <a:p>
            <a:pPr marL="261232" indent="-261232" algn="just">
              <a:lnSpc>
                <a:spcPct val="150000"/>
              </a:lnSpc>
              <a:buClr>
                <a:srgbClr val="000000"/>
              </a:buClr>
              <a:buSzPct val="45000"/>
              <a:buFont typeface="Wingdings" charset="2"/>
              <a:buChar char=""/>
            </a:pPr>
            <a:endParaRPr lang="en-IN" sz="2177" b="0" strike="noStrike" spc="-1">
              <a:latin typeface="Aria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92"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193" name="Picture 13_36"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194"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95"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196" name="Picture 13_37"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197" name="Picture 13_38"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198"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199" name="TextShape 6"/>
          <p:cNvSpPr txBox="1"/>
          <p:nvPr/>
        </p:nvSpPr>
        <p:spPr>
          <a:xfrm>
            <a:off x="213" y="87077"/>
            <a:ext cx="12190818" cy="8463476"/>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pPr>
            <a:r>
              <a:rPr lang="en-IN" sz="2177" b="1" strike="noStrike" spc="-1">
                <a:solidFill>
                  <a:srgbClr val="C9211E"/>
                </a:solidFill>
                <a:latin typeface="Arial"/>
              </a:rPr>
              <a:t>Components of Apigee</a:t>
            </a:r>
            <a:endParaRPr lang="en-IN" sz="2177" b="0" strike="noStrike" spc="-1">
              <a:latin typeface="Arial"/>
            </a:endParaRPr>
          </a:p>
          <a:p>
            <a:pPr algn="just">
              <a:lnSpc>
                <a:spcPct val="150000"/>
              </a:lnSpc>
            </a:pPr>
            <a:r>
              <a:rPr lang="en-IN" sz="2177" b="1" strike="noStrike" spc="-1">
                <a:latin typeface="Arial"/>
              </a:rPr>
              <a:t>Apigee services</a:t>
            </a:r>
            <a:r>
              <a:rPr lang="en-IN" sz="2177" b="0" strike="noStrike" spc="-1">
                <a:latin typeface="Arial"/>
              </a:rPr>
              <a:t>: The APIs which you utilize to make, operate, and send the API proxies. </a:t>
            </a:r>
          </a:p>
          <a:p>
            <a:pPr algn="just">
              <a:lnSpc>
                <a:spcPct val="150000"/>
              </a:lnSpc>
            </a:pPr>
            <a:r>
              <a:rPr lang="en-IN" sz="2177" b="1" strike="noStrike" spc="-1">
                <a:latin typeface="Arial"/>
              </a:rPr>
              <a:t>Apigee runtime:</a:t>
            </a:r>
            <a:r>
              <a:rPr lang="en-IN" sz="2177" b="0" strike="noStrike" spc="-1">
                <a:latin typeface="Arial"/>
              </a:rPr>
              <a:t> A bunch of compartmentalized runtime administrations in a Kubernetes group which Google keeps up. All the API traffic is prepared and goes through the given administrations.</a:t>
            </a:r>
          </a:p>
          <a:p>
            <a:pPr algn="just">
              <a:lnSpc>
                <a:spcPct val="150000"/>
              </a:lnSpc>
            </a:pPr>
            <a:r>
              <a:rPr lang="en-IN" sz="2177" b="1" strike="noStrike" spc="-1">
                <a:latin typeface="Arial"/>
              </a:rPr>
              <a:t>GCP administrations:</a:t>
            </a:r>
            <a:r>
              <a:rPr lang="en-IN" sz="2177" b="0" strike="noStrike" spc="-1">
                <a:latin typeface="Arial"/>
              </a:rPr>
              <a:t> It assures logging facilities, identity management, investigation, measurements, and tasks managing capacities. </a:t>
            </a:r>
          </a:p>
          <a:p>
            <a:pPr algn="just">
              <a:lnSpc>
                <a:spcPct val="150000"/>
              </a:lnSpc>
            </a:pPr>
            <a:r>
              <a:rPr lang="en-IN" sz="2177" b="1" strike="noStrike" spc="-1">
                <a:latin typeface="Arial"/>
              </a:rPr>
              <a:t>Back-end services:</a:t>
            </a:r>
            <a:r>
              <a:rPr lang="en-IN" sz="2177" b="0" strike="noStrike" spc="-1">
                <a:latin typeface="Arial"/>
              </a:rPr>
              <a:t> It is utilized by your applications to give runtime admittance to information to the API proxies.</a:t>
            </a:r>
          </a:p>
          <a:p>
            <a:pPr algn="just">
              <a:lnSpc>
                <a:spcPct val="150000"/>
              </a:lnSpc>
            </a:pPr>
            <a:r>
              <a:rPr lang="en-IN" sz="2177" b="1" strike="noStrike" spc="-1">
                <a:solidFill>
                  <a:srgbClr val="C9211E"/>
                </a:solidFill>
                <a:latin typeface="Arial"/>
              </a:rPr>
              <a:t>Flavors of Apigee</a:t>
            </a:r>
            <a:endParaRPr lang="en-IN" sz="2177" b="0" strike="noStrike" spc="-1">
              <a:latin typeface="Arial"/>
            </a:endParaRPr>
          </a:p>
          <a:p>
            <a:pPr algn="just">
              <a:lnSpc>
                <a:spcPct val="150000"/>
              </a:lnSpc>
            </a:pPr>
            <a:r>
              <a:rPr lang="en-IN" sz="2177" b="1" strike="noStrike" spc="-1">
                <a:latin typeface="Arial"/>
              </a:rPr>
              <a:t>Apigee</a:t>
            </a:r>
            <a:r>
              <a:rPr lang="en-IN" sz="2177" b="0" strike="noStrike" spc="-1">
                <a:latin typeface="Arial"/>
              </a:rPr>
              <a:t>: A facilitated SaaS form in which Apigee keeps up the conditions, permitting you to focus on building administrations and characterizing the APIs to the given administrations. </a:t>
            </a:r>
          </a:p>
          <a:p>
            <a:pPr algn="just">
              <a:lnSpc>
                <a:spcPct val="150000"/>
              </a:lnSpc>
            </a:pPr>
            <a:r>
              <a:rPr lang="en-IN" sz="2177" b="1" strike="noStrike" spc="-1">
                <a:latin typeface="Arial"/>
              </a:rPr>
              <a:t>Apigee hybrid</a:t>
            </a:r>
            <a:r>
              <a:rPr lang="en-IN" sz="2177" b="0" strike="noStrike" spc="-1">
                <a:latin typeface="Arial"/>
              </a:rPr>
              <a:t>:An adaptation type comprising of a runtime plane that is introduced on-premises or in a cloud supplier of one’s decision, and an administration plane operating in Apigee's cloud. API traffic and information are limited to your own undertaking affirmed limits in this model.</a:t>
            </a:r>
          </a:p>
          <a:p>
            <a:pPr algn="just">
              <a:lnSpc>
                <a:spcPct val="150000"/>
              </a:lnSpc>
            </a:pPr>
            <a:endParaRPr lang="en-IN" sz="2177" b="0" strike="noStrike" spc="-1">
              <a:latin typeface="Arial"/>
            </a:endParaRPr>
          </a:p>
          <a:p>
            <a:pPr algn="just">
              <a:lnSpc>
                <a:spcPct val="150000"/>
              </a:lnSpc>
            </a:pPr>
            <a:endParaRPr lang="en-IN" sz="2177" b="0" strike="noStrike" spc="-1">
              <a:latin typeface="Arial"/>
            </a:endParaRPr>
          </a:p>
          <a:p>
            <a:pPr algn="just">
              <a:lnSpc>
                <a:spcPct val="150000"/>
              </a:lnSpc>
            </a:pPr>
            <a:endParaRPr lang="en-IN" sz="2177" b="0" strike="noStrike" spc="-1">
              <a:latin typeface="Arial"/>
            </a:endParaRPr>
          </a:p>
          <a:p>
            <a:pPr algn="just">
              <a:lnSpc>
                <a:spcPct val="150000"/>
              </a:lnSpc>
            </a:pPr>
            <a:endParaRPr lang="en-IN" sz="2177" b="0" strike="noStrike" spc="-1">
              <a:latin typeface="Aria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495364"/>
          </a:xfrm>
        </p:spPr>
        <p:txBody>
          <a:bodyPr/>
          <a:lstStyle>
            <a:defPPr/>
          </a:lstStyle>
          <a:p>
            <a:pPr algn="l"/>
            <a:r>
              <a:rPr lang="en-US" sz="2600" b="1" i="0">
                <a:solidFill>
                  <a:srgbClr val="374151"/>
                </a:solidFill>
                <a:effectLst/>
              </a:rPr>
              <a:t>3. Stateless: </a:t>
            </a:r>
          </a:p>
          <a:p>
            <a:pPr marL="342900" indent="-342900" algn="l">
              <a:buFont typeface="Arial" panose="020B0604020202020204" pitchFamily="34" charset="0"/>
              <a:buChar char="•"/>
            </a:pPr>
            <a:r>
              <a:rPr lang="en-US" b="0" i="0">
                <a:solidFill>
                  <a:srgbClr val="374151"/>
                </a:solidFill>
                <a:effectLst/>
              </a:rPr>
              <a:t>RESTful web services should be stateless, meaning that each request from the client to the server should contain all the necessary information to complete the request. </a:t>
            </a:r>
          </a:p>
          <a:p>
            <a:pPr marL="342900" indent="-342900" algn="l">
              <a:buFont typeface="Arial" panose="020B0604020202020204" pitchFamily="34" charset="0"/>
              <a:buChar char="•"/>
            </a:pPr>
            <a:r>
              <a:rPr lang="en-US" b="0" i="0">
                <a:solidFill>
                  <a:srgbClr val="374151"/>
                </a:solidFill>
                <a:effectLst/>
              </a:rPr>
              <a:t>The server should not store any client-specific data between requests.</a:t>
            </a:r>
          </a:p>
          <a:p>
            <a:pPr algn="l"/>
            <a:r>
              <a:rPr lang="en-US" sz="2600" b="1">
                <a:solidFill>
                  <a:srgbClr val="374151"/>
                </a:solidFill>
              </a:rPr>
              <a:t>4. </a:t>
            </a:r>
            <a:r>
              <a:rPr lang="en-US" sz="2600" b="1" i="0">
                <a:solidFill>
                  <a:srgbClr val="374151"/>
                </a:solidFill>
                <a:effectLst/>
              </a:rPr>
              <a:t>Representations: </a:t>
            </a:r>
          </a:p>
          <a:p>
            <a:pPr marL="342900" indent="-342900" algn="l">
              <a:buFont typeface="Arial" panose="020B0604020202020204" pitchFamily="34" charset="0"/>
              <a:buChar char="•"/>
            </a:pPr>
            <a:r>
              <a:rPr lang="en-US" b="0" i="0">
                <a:solidFill>
                  <a:srgbClr val="374151"/>
                </a:solidFill>
                <a:effectLst/>
              </a:rPr>
              <a:t>RESTful web services should use representations to represent resources.</a:t>
            </a:r>
          </a:p>
          <a:p>
            <a:pPr marL="342900" indent="-342900" algn="l">
              <a:buFont typeface="Arial" panose="020B0604020202020204" pitchFamily="34" charset="0"/>
              <a:buChar char="•"/>
            </a:pPr>
            <a:r>
              <a:rPr lang="en-US" b="0" i="0">
                <a:solidFill>
                  <a:srgbClr val="374151"/>
                </a:solidFill>
                <a:effectLst/>
              </a:rPr>
              <a:t>Representations can be in various formats such as JSON, XML, or HTML.</a:t>
            </a:r>
          </a:p>
          <a:p>
            <a:pPr algn="l"/>
            <a:r>
              <a:rPr lang="en-US" sz="2600" b="1" i="0">
                <a:solidFill>
                  <a:srgbClr val="374151"/>
                </a:solidFill>
                <a:effectLst/>
              </a:rPr>
              <a:t>5. Hypermedia as the engine of application state (HATEOAS): </a:t>
            </a:r>
          </a:p>
          <a:p>
            <a:pPr marL="342900" indent="-342900" algn="l">
              <a:buFont typeface="Arial" panose="020B0604020202020204" pitchFamily="34" charset="0"/>
              <a:buChar char="•"/>
            </a:pPr>
            <a:r>
              <a:rPr lang="en-US" b="0" i="0">
                <a:solidFill>
                  <a:srgbClr val="374151"/>
                </a:solidFill>
                <a:effectLst/>
              </a:rPr>
              <a:t>RESTful web services should use hypermedia links to enable the client to discover and navigate the available resources dynamically.</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3796199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201"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202" name="Picture 13_39"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203"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204"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205" name="Picture 13_40"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206" name="Picture 13_41"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207"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208" name="TextShape 6"/>
          <p:cNvSpPr txBox="1"/>
          <p:nvPr/>
        </p:nvSpPr>
        <p:spPr>
          <a:xfrm>
            <a:off x="213" y="24817"/>
            <a:ext cx="12277895" cy="6505978"/>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algn="just">
              <a:lnSpc>
                <a:spcPct val="150000"/>
              </a:lnSpc>
              <a:spcBef>
                <a:spcPts val="1714"/>
              </a:spcBef>
              <a:spcAft>
                <a:spcPts val="1714"/>
              </a:spcAft>
            </a:pPr>
            <a:r>
              <a:rPr lang="en-IN" sz="2177" b="1" strike="noStrike" spc="-1">
                <a:solidFill>
                  <a:srgbClr val="C9211E"/>
                </a:solidFill>
                <a:latin typeface="Arial"/>
              </a:rPr>
              <a:t>Services available through Apigee</a:t>
            </a:r>
            <a:endParaRPr lang="en-IN" sz="2177" b="0" strike="noStrike" spc="-1">
              <a:latin typeface="Arial"/>
              <a:ea typeface="Noto Sans CJK SC"/>
            </a:endParaRPr>
          </a:p>
          <a:p>
            <a:pPr algn="just">
              <a:lnSpc>
                <a:spcPct val="150000"/>
              </a:lnSpc>
              <a:spcBef>
                <a:spcPts val="686"/>
              </a:spcBef>
              <a:spcAft>
                <a:spcPts val="686"/>
              </a:spcAft>
            </a:pPr>
            <a:r>
              <a:rPr lang="en-IN" sz="2177" b="0" strike="noStrike" spc="-1">
                <a:latin typeface="Arial"/>
              </a:rPr>
              <a:t>Apigee empowers you to furnish secure admittance to your administrations with a characterized API which is steady over all administrations, paying little interest to support execution. </a:t>
            </a:r>
            <a:endParaRPr lang="en-IN" sz="2177" b="0" strike="noStrike" spc="-1">
              <a:latin typeface="Arial"/>
              <a:ea typeface="Noto Sans CJK SC"/>
            </a:endParaRPr>
          </a:p>
          <a:p>
            <a:pPr algn="just">
              <a:lnSpc>
                <a:spcPct val="150000"/>
              </a:lnSpc>
              <a:spcBef>
                <a:spcPts val="686"/>
              </a:spcBef>
              <a:spcAft>
                <a:spcPts val="686"/>
              </a:spcAft>
            </a:pPr>
            <a:r>
              <a:rPr lang="en-IN" sz="2177" b="0" strike="noStrike" spc="-1">
                <a:latin typeface="Arial"/>
              </a:rPr>
              <a:t>A reliable API: </a:t>
            </a:r>
            <a:endParaRPr lang="en-IN" sz="2177" b="0" strike="noStrike" spc="-1">
              <a:latin typeface="Arial"/>
              <a:ea typeface="Noto Sans CJK SC"/>
            </a:endParaRPr>
          </a:p>
          <a:p>
            <a:pPr marL="261232" indent="-261232" algn="just">
              <a:lnSpc>
                <a:spcPct val="150000"/>
              </a:lnSpc>
              <a:spcBef>
                <a:spcPts val="686"/>
              </a:spcBef>
              <a:spcAft>
                <a:spcPts val="686"/>
              </a:spcAft>
              <a:buClr>
                <a:srgbClr val="000000"/>
              </a:buClr>
              <a:buSzPct val="45000"/>
              <a:buFont typeface="Wingdings" charset="2"/>
              <a:buChar char=""/>
            </a:pPr>
            <a:r>
              <a:rPr lang="en-IN" sz="2177" b="0" strike="noStrike" spc="-1">
                <a:latin typeface="Arial"/>
              </a:rPr>
              <a:t>Creates it simple for application designers to devour the services. </a:t>
            </a:r>
            <a:endParaRPr lang="en-IN" sz="2177" b="0" strike="noStrike" spc="-1">
              <a:latin typeface="Arial"/>
              <a:ea typeface="Noto Sans CJK SC"/>
            </a:endParaRPr>
          </a:p>
          <a:p>
            <a:pPr marL="261232" indent="-261232" algn="just">
              <a:lnSpc>
                <a:spcPct val="150000"/>
              </a:lnSpc>
              <a:spcBef>
                <a:spcPts val="686"/>
              </a:spcBef>
              <a:spcAft>
                <a:spcPts val="686"/>
              </a:spcAft>
              <a:buClr>
                <a:srgbClr val="000000"/>
              </a:buClr>
              <a:buSzPct val="45000"/>
              <a:buFont typeface="Wingdings" charset="2"/>
              <a:buChar char=""/>
            </a:pPr>
            <a:r>
              <a:rPr lang="en-IN" sz="2177" b="0" strike="noStrike" spc="-1">
                <a:latin typeface="Arial"/>
              </a:rPr>
              <a:t>Empowers you to alter the backend administration execution without influencing the public API. </a:t>
            </a:r>
            <a:endParaRPr lang="en-IN" sz="2177" b="0" strike="noStrike" spc="-1">
              <a:latin typeface="Arial"/>
              <a:ea typeface="Noto Sans CJK SC"/>
            </a:endParaRPr>
          </a:p>
          <a:p>
            <a:pPr marL="261232" indent="-261232" algn="just">
              <a:lnSpc>
                <a:spcPct val="150000"/>
              </a:lnSpc>
              <a:spcBef>
                <a:spcPts val="686"/>
              </a:spcBef>
              <a:spcAft>
                <a:spcPts val="686"/>
              </a:spcAft>
              <a:buClr>
                <a:srgbClr val="000000"/>
              </a:buClr>
              <a:buSzPct val="45000"/>
              <a:buFont typeface="Wingdings" charset="2"/>
              <a:buChar char=""/>
            </a:pPr>
            <a:r>
              <a:rPr lang="en-IN" sz="2177" b="0" strike="noStrike" spc="-1">
                <a:latin typeface="Arial"/>
              </a:rPr>
              <a:t>Empowers you to exploit the analytics, and different highlights incorporated into Apigee</a:t>
            </a:r>
            <a:endParaRPr lang="en-IN" sz="2177" b="0" strike="noStrike" spc="-1">
              <a:latin typeface="Arial"/>
              <a:ea typeface="Noto Sans CJK SC"/>
            </a:endParaRPr>
          </a:p>
          <a:p>
            <a:pPr marL="261232" indent="-261232" algn="just">
              <a:lnSpc>
                <a:spcPct val="150000"/>
              </a:lnSpc>
              <a:spcBef>
                <a:spcPts val="686"/>
              </a:spcBef>
              <a:spcAft>
                <a:spcPts val="686"/>
              </a:spcAft>
              <a:buClr>
                <a:srgbClr val="000000"/>
              </a:buClr>
              <a:buSzPct val="45000"/>
              <a:buFont typeface="Wingdings" charset="2"/>
              <a:buChar char=""/>
            </a:pPr>
            <a:r>
              <a:rPr lang="en-IN" sz="2177" b="0" strike="noStrike" spc="-1">
                <a:latin typeface="Arial"/>
              </a:rPr>
              <a:t>Instead of having application designers burn-through the administrations, they utilize an API proxy made on Apigee. This capacities as a planning of a freely accessible</a:t>
            </a:r>
            <a:endParaRPr lang="en-IN" sz="2177" b="0" strike="noStrike" spc="-1">
              <a:latin typeface="Arial"/>
              <a:ea typeface="Noto Sans CJK SC"/>
            </a:endParaRPr>
          </a:p>
          <a:p>
            <a:pPr marL="261232" indent="-261232" algn="just">
              <a:lnSpc>
                <a:spcPct val="150000"/>
              </a:lnSpc>
              <a:spcBef>
                <a:spcPts val="686"/>
              </a:spcBef>
              <a:spcAft>
                <a:spcPts val="686"/>
              </a:spcAft>
              <a:buClr>
                <a:srgbClr val="000000"/>
              </a:buClr>
              <a:buSzPct val="45000"/>
              <a:buFont typeface="Wingdings" charset="2"/>
              <a:buChar char=""/>
            </a:pPr>
            <a:r>
              <a:rPr lang="en-IN" sz="2177" b="0" strike="noStrike" spc="-1">
                <a:latin typeface="Arial"/>
              </a:rPr>
              <a:t>HTTP endpoint to your backend administration. Through making an API proxy allows Apigee to manage the security.</a:t>
            </a:r>
            <a:endParaRPr lang="en-IN" sz="2177" b="0" strike="noStrike" spc="-1">
              <a:latin typeface="Arial"/>
              <a:ea typeface="Noto Sans CJK SC"/>
            </a:endParaRPr>
          </a:p>
          <a:p>
            <a:pPr marL="261232" indent="-261232" algn="just">
              <a:lnSpc>
                <a:spcPct val="150000"/>
              </a:lnSpc>
              <a:spcBef>
                <a:spcPts val="686"/>
              </a:spcBef>
              <a:spcAft>
                <a:spcPts val="686"/>
              </a:spcAft>
              <a:buClr>
                <a:srgbClr val="000000"/>
              </a:buClr>
              <a:buSzPct val="45000"/>
              <a:buFont typeface="Wingdings" charset="2"/>
              <a:buChar char=""/>
            </a:pPr>
            <a:endParaRPr lang="en-IN" sz="2177" b="0" strike="noStrike" spc="-1">
              <a:latin typeface="Arial"/>
              <a:ea typeface="Noto Sans CJK SC"/>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210"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211" name="Picture 13_42"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212"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213"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214" name="Picture 13_43"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215" name="Picture 13_44"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216"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217" name="TextShape 6"/>
          <p:cNvSpPr txBox="1"/>
          <p:nvPr/>
        </p:nvSpPr>
        <p:spPr>
          <a:xfrm>
            <a:off x="213" y="0"/>
            <a:ext cx="12190818" cy="6606987"/>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pPr marL="261232" indent="-261232" algn="just">
              <a:lnSpc>
                <a:spcPct val="150000"/>
              </a:lnSpc>
              <a:buClr>
                <a:srgbClr val="000000"/>
              </a:buClr>
              <a:buSzPct val="45000"/>
              <a:buFont typeface="Wingdings" charset="2"/>
              <a:buChar char=""/>
            </a:pPr>
            <a:r>
              <a:rPr lang="en-IN" sz="2177" b="0" strike="noStrike" spc="-1">
                <a:latin typeface="Arial"/>
              </a:rPr>
              <a:t>administrations, just as to investigate and screen those administrations. </a:t>
            </a:r>
          </a:p>
          <a:p>
            <a:pPr marL="261232" indent="-261232" algn="just">
              <a:lnSpc>
                <a:spcPct val="150000"/>
              </a:lnSpc>
              <a:buClr>
                <a:srgbClr val="000000"/>
              </a:buClr>
              <a:buSzPct val="45000"/>
              <a:buFont typeface="Wingdings" charset="2"/>
              <a:buChar char=""/>
            </a:pPr>
            <a:r>
              <a:rPr lang="en-IN" sz="2177" b="0" strike="noStrike" spc="-1">
                <a:latin typeface="Arial"/>
              </a:rPr>
              <a:t>Since application designers create HTTP solicitations to an API proxy, engineers don't have to be aware about the execution of your administrations. All the designer requires to know is:</a:t>
            </a:r>
          </a:p>
          <a:p>
            <a:pPr marL="261232" indent="-261232" algn="just">
              <a:lnSpc>
                <a:spcPct val="150000"/>
              </a:lnSpc>
              <a:buClr>
                <a:srgbClr val="000000"/>
              </a:buClr>
              <a:buSzPct val="45000"/>
              <a:buFont typeface="Wingdings" charset="2"/>
              <a:buChar char=""/>
            </a:pPr>
            <a:r>
              <a:rPr lang="en-IN" sz="2177" b="0" strike="noStrike" spc="-1">
                <a:latin typeface="Arial"/>
              </a:rPr>
              <a:t>API proxy endpoint’s URL.</a:t>
            </a:r>
          </a:p>
          <a:p>
            <a:pPr marL="261232" indent="-261232" algn="just">
              <a:lnSpc>
                <a:spcPct val="150000"/>
              </a:lnSpc>
              <a:buClr>
                <a:srgbClr val="000000"/>
              </a:buClr>
              <a:buSzPct val="45000"/>
              <a:buFont typeface="Wingdings" charset="2"/>
              <a:buChar char=""/>
            </a:pPr>
            <a:r>
              <a:rPr lang="en-IN" sz="2177" b="0" strike="noStrike" spc="-1">
                <a:latin typeface="Arial"/>
              </a:rPr>
              <a:t>Any inquiry tools, headers, or body boundaries accepted in a solicitation.</a:t>
            </a:r>
          </a:p>
          <a:p>
            <a:pPr marL="261232" indent="-261232" algn="just">
              <a:lnSpc>
                <a:spcPct val="150000"/>
              </a:lnSpc>
              <a:buClr>
                <a:srgbClr val="000000"/>
              </a:buClr>
              <a:buSzPct val="45000"/>
              <a:buFont typeface="Wingdings" charset="2"/>
              <a:buChar char=""/>
            </a:pPr>
            <a:r>
              <a:rPr lang="en-IN" sz="2177" b="0" strike="noStrike" spc="-1">
                <a:latin typeface="Arial"/>
              </a:rPr>
              <a:t>Any necessary verification and approval qualifications.</a:t>
            </a:r>
          </a:p>
          <a:p>
            <a:pPr marL="261232" indent="-261232" algn="just">
              <a:lnSpc>
                <a:spcPct val="150000"/>
              </a:lnSpc>
              <a:buClr>
                <a:srgbClr val="000000"/>
              </a:buClr>
              <a:buSzPct val="45000"/>
              <a:buFont typeface="Wingdings" charset="2"/>
              <a:buChar char=""/>
            </a:pPr>
            <a:r>
              <a:rPr lang="en-IN" sz="2177" b="0" strike="noStrike" spc="-1">
                <a:latin typeface="Arial"/>
              </a:rPr>
              <a:t>The configuration of the reaction, including the reaction information format, for example, XML or JSON.</a:t>
            </a:r>
          </a:p>
          <a:p>
            <a:pPr marL="261232" indent="-261232" algn="just">
              <a:lnSpc>
                <a:spcPct val="150000"/>
              </a:lnSpc>
              <a:buClr>
                <a:srgbClr val="000000"/>
              </a:buClr>
              <a:buSzPct val="45000"/>
              <a:buFont typeface="Wingdings" charset="2"/>
              <a:buChar char=""/>
            </a:pPr>
            <a:r>
              <a:rPr lang="en-IN" sz="2177" b="0" strike="noStrike" spc="-1">
                <a:latin typeface="Arial"/>
              </a:rPr>
              <a:t>The API proxy disengages the application designer from your backend administration. Along these lines you are allowed to alter the administration execution till the public API stays predictable. For instance, you can alter a database execution, shift administrations to another host, or roll out some other improvements to the services. By keeping up a steady frontend API, existing customer applications will keep on working, paying little heed to changes on the backend.</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rot="21558600">
            <a:off x="3735392" y="58777"/>
            <a:ext cx="4817550" cy="61171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219" name="CustomShape 2"/>
          <p:cNvSpPr/>
          <p:nvPr/>
        </p:nvSpPr>
        <p:spPr>
          <a:xfrm>
            <a:off x="8444094" y="6539938"/>
            <a:ext cx="3540127" cy="301723"/>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108847" tIns="54423" rIns="108847" bIns="54423">
            <a:spAutoFit/>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pPr marL="105799" indent="-99703" algn="ctr">
              <a:lnSpc>
                <a:spcPct val="100000"/>
              </a:lnSpc>
              <a:tabLst>
                <a:tab pos="0" algn="l"/>
              </a:tabLst>
            </a:pPr>
            <a:r>
              <a:rPr lang="en-US" sz="1270" b="1" strike="noStrike" spc="317">
                <a:solidFill>
                  <a:srgbClr val="808080"/>
                </a:solidFill>
                <a:latin typeface="Roboto"/>
                <a:ea typeface="Roboto"/>
              </a:rPr>
              <a:t>Java Full Stack Program</a:t>
            </a:r>
            <a:endParaRPr lang="en-IN" sz="1270" b="0" strike="noStrike" spc="-1">
              <a:latin typeface="Arial"/>
            </a:endParaRPr>
          </a:p>
        </p:txBody>
      </p:sp>
      <p:pic>
        <p:nvPicPr>
          <p:cNvPr id="220" name="Picture 13_45" descr="Logo&#10;&#10;Description automatically generated"/>
          <p:cNvPicPr/>
          <p:nvPr/>
        </p:nvPicPr>
        <p:blipFill>
          <a:blip r:embed="rId2"/>
          <a:stretch>
            <a:fillRect/>
          </a:stretch>
        </p:blipFill>
        <p:spPr>
          <a:xfrm>
            <a:off x="10228309" y="104057"/>
            <a:ext cx="1792486" cy="471088"/>
          </a:xfrm>
          <a:prstGeom prst="rect">
            <a:avLst/>
          </a:prstGeom>
          <a:ln>
            <a:noFill/>
          </a:ln>
        </p:spPr>
      </p:pic>
      <p:sp>
        <p:nvSpPr>
          <p:cNvPr id="221" name="CustomShape 3"/>
          <p:cNvSpPr/>
          <p:nvPr/>
        </p:nvSpPr>
        <p:spPr>
          <a:xfrm>
            <a:off x="379435" y="1141582"/>
            <a:ext cx="11202055" cy="5392260"/>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222" name="CustomShape 4"/>
          <p:cNvSpPr/>
          <p:nvPr/>
        </p:nvSpPr>
        <p:spPr>
          <a:xfrm>
            <a:off x="532255" y="257313"/>
            <a:ext cx="8985503" cy="804159"/>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pic>
        <p:nvPicPr>
          <p:cNvPr id="223" name="Picture 13_46" descr="Logo&#10;&#10;Description automatically generated"/>
          <p:cNvPicPr/>
          <p:nvPr/>
        </p:nvPicPr>
        <p:blipFill>
          <a:blip r:embed="rId2"/>
          <a:stretch>
            <a:fillRect/>
          </a:stretch>
        </p:blipFill>
        <p:spPr>
          <a:xfrm>
            <a:off x="10228744" y="104057"/>
            <a:ext cx="1792486" cy="471088"/>
          </a:xfrm>
          <a:prstGeom prst="rect">
            <a:avLst/>
          </a:prstGeom>
          <a:ln>
            <a:noFill/>
          </a:ln>
        </p:spPr>
      </p:pic>
      <p:pic>
        <p:nvPicPr>
          <p:cNvPr id="224" name="Picture 13_47" descr="Logo&#10;&#10;Description automatically generated"/>
          <p:cNvPicPr/>
          <p:nvPr/>
        </p:nvPicPr>
        <p:blipFill>
          <a:blip r:embed="rId2"/>
          <a:stretch>
            <a:fillRect/>
          </a:stretch>
        </p:blipFill>
        <p:spPr>
          <a:xfrm>
            <a:off x="10228744" y="104057"/>
            <a:ext cx="1792486" cy="471088"/>
          </a:xfrm>
          <a:prstGeom prst="rect">
            <a:avLst/>
          </a:prstGeom>
          <a:ln>
            <a:noFill/>
          </a:ln>
        </p:spPr>
      </p:pic>
      <p:sp>
        <p:nvSpPr>
          <p:cNvPr id="225" name="CustomShape 5"/>
          <p:cNvSpPr/>
          <p:nvPr/>
        </p:nvSpPr>
        <p:spPr>
          <a:xfrm>
            <a:off x="574488" y="2518275"/>
            <a:ext cx="10965205" cy="1141148"/>
          </a:xfrm>
          <a:prstGeom prst="rect">
            <a:avLst/>
          </a:prstGeom>
          <a:noFill/>
          <a:ln>
            <a:noFill/>
          </a:ln>
        </p:spPr>
        <p:style>
          <a:lnRef idx="0">
            <a:scrgbClr r="0" g="0" b="0"/>
          </a:lnRef>
          <a:fillRef idx="0">
            <a:scrgbClr r="0" g="0" b="0"/>
          </a:fillRef>
          <a:effectRef idx="0">
            <a:scrgbClr r="0" g="0" b="0"/>
          </a:effectRef>
          <a:fontRef idx="minor"/>
        </p:style>
        <p:txBody>
          <a:bodyPr/>
          <a:lstStyle>
            <a:lvl1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1pPr>
            <a:lvl2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2pPr>
            <a:lvl3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3pPr>
            <a:lvl4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4pPr>
            <a:lvl5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5pPr>
            <a:lvl6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6pPr>
            <a:lvl7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7pPr>
            <a:lvl8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8pPr>
            <a:lvl9pPr marL="0" marR="0" indent="0" algn="l" defTabSz="1105881" rtl="0" eaLnBrk="0" fontAlgn="auto" latinLnBrk="0" hangingPunct="1">
              <a:lnSpc>
                <a:spcPct val="100000"/>
              </a:lnSpc>
              <a:spcBef>
                <a:spcPct val="0"/>
              </a:spcBef>
              <a:spcAft>
                <a:spcPct val="0"/>
              </a:spcAft>
              <a:buClrTx/>
              <a:buSzTx/>
              <a:buFontTx/>
              <a:buNone/>
              <a:defRPr kumimoji="0" sz="2177" b="0" i="0" u="none" strike="noStrike" kern="1200" cap="none" spc="0" normalizeH="0" baseline="0" noProof="0">
                <a:solidFill>
                  <a:schemeClr val="phClr"/>
                </a:solidFill>
                <a:uLnTx/>
                <a:uFillTx/>
                <a:latin typeface="Arial"/>
                <a:ea typeface="DejaVu Sans"/>
                <a:cs typeface="DejaVu Sans"/>
                <a:sym typeface="Wingdings" charset="2"/>
              </a:defRPr>
            </a:lvl9pPr>
          </a:lstStyle>
          <a:p>
            <a:endParaRPr/>
          </a:p>
        </p:txBody>
      </p:sp>
      <p:sp>
        <p:nvSpPr>
          <p:cNvPr id="226" name="TextShape 6"/>
          <p:cNvSpPr txBox="1"/>
          <p:nvPr/>
        </p:nvSpPr>
        <p:spPr>
          <a:xfrm>
            <a:off x="3222072" y="2518275"/>
            <a:ext cx="6095409" cy="1139841"/>
          </a:xfrm>
          <a:prstGeom prst="rect">
            <a:avLst/>
          </a:prstGeom>
          <a:noFill/>
          <a:ln>
            <a:noFill/>
          </a:ln>
        </p:spPr>
        <p:txBody>
          <a:bodyPr lIns="108847" tIns="54423" rIns="108847" bIns="54423">
            <a:noAutofit/>
          </a:bodyPr>
          <a:lstStyle>
            <a:lvl1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1pPr>
            <a:lvl2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2pPr>
            <a:lvl3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3pPr>
            <a:lvl4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4pPr>
            <a:lvl5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5pPr>
            <a:lvl6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6pPr>
            <a:lvl7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7pPr>
            <a:lvl8pPr marL="0" algn="l" defTabSz="1105881" rtl="0" eaLnBrk="1" hangingPunct="0">
              <a:defRPr kumimoji="0" sz="2177" b="0" i="0" u="none" strike="noStrike" kern="1200" cap="none" spc="0" normalizeH="0" baseline="0" noProof="0">
                <a:solidFill>
                  <a:schemeClr val="phClr"/>
                </a:solidFill>
                <a:uLnTx/>
                <a:uFillTx/>
                <a:latin typeface="Arial"/>
                <a:ea typeface="Arial"/>
                <a:cs typeface="Arial"/>
                <a:sym typeface="Wingdings" charset="2"/>
              </a:defRPr>
            </a:lvl8pPr>
            <a:lvl9pPr>
              <a:defRPr kumimoji="0" sz="2177" b="0" i="0" u="none" strike="noStrike" kern="1200" cap="none" spc="0" normalizeH="0" baseline="0" noProof="0">
                <a:solidFill>
                  <a:schemeClr val="phClr"/>
                </a:solidFill>
                <a:uLnTx/>
                <a:uFillTx/>
                <a:latin typeface="Arial"/>
                <a:ea typeface="Arial"/>
                <a:cs typeface="Arial"/>
                <a:sym typeface="Wingdings" charset="2"/>
              </a:defRPr>
            </a:lvl9pPr>
          </a:lstStyle>
          <a:p>
            <a:r>
              <a:rPr lang="en-IN" sz="7256" b="1" strike="noStrike" spc="-1">
                <a:solidFill>
                  <a:srgbClr val="C9211E"/>
                </a:solidFill>
                <a:latin typeface="Arial"/>
              </a:rPr>
              <a:t>THANK YOU</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495364"/>
          </a:xfrm>
        </p:spPr>
        <p:txBody>
          <a:bodyPr/>
          <a:lstStyle>
            <a:defPPr/>
          </a:lstStyle>
          <a:p>
            <a:pPr algn="l"/>
            <a:r>
              <a:rPr lang="en-US" sz="3200" b="1" i="0">
                <a:solidFill>
                  <a:schemeClr val="accent5"/>
                </a:solidFill>
                <a:effectLst/>
              </a:rPr>
              <a:t>Consuming RESTful Web Services with Java</a:t>
            </a:r>
          </a:p>
          <a:p>
            <a:pPr algn="l"/>
            <a:r>
              <a:rPr lang="en-US" sz="2600" b="1" i="0">
                <a:solidFill>
                  <a:srgbClr val="374151"/>
                </a:solidFill>
                <a:effectLst/>
              </a:rPr>
              <a:t>1. Choose a library/framework: </a:t>
            </a:r>
          </a:p>
          <a:p>
            <a:pPr algn="l"/>
            <a:r>
              <a:rPr lang="en-US" b="0" i="0">
                <a:solidFill>
                  <a:srgbClr val="374151"/>
                </a:solidFill>
                <a:effectLst/>
              </a:rPr>
              <a:t>There are several libraries/frameworks available to consume RESTful web services in Java such as Spring Boot, Jersey, Apache CXF, and RESTEasy. </a:t>
            </a:r>
          </a:p>
          <a:p>
            <a:pPr algn="l"/>
            <a:r>
              <a:rPr lang="en-US" b="0" i="0">
                <a:solidFill>
                  <a:srgbClr val="374151"/>
                </a:solidFill>
                <a:effectLst/>
              </a:rPr>
              <a:t>Choose the one that fits your needs the best.</a:t>
            </a:r>
          </a:p>
          <a:p>
            <a:pPr algn="l"/>
            <a:r>
              <a:rPr lang="en-US" sz="2600" b="1" i="0">
                <a:solidFill>
                  <a:srgbClr val="374151"/>
                </a:solidFill>
                <a:effectLst/>
              </a:rPr>
              <a:t>2. Create a Java class: </a:t>
            </a:r>
          </a:p>
          <a:p>
            <a:pPr algn="l"/>
            <a:r>
              <a:rPr lang="en-US" b="0" i="0">
                <a:solidFill>
                  <a:srgbClr val="374151"/>
                </a:solidFill>
                <a:effectLst/>
              </a:rPr>
              <a:t>Create a Java class that will handle the RESTful web service request/response.</a:t>
            </a:r>
          </a:p>
          <a:p>
            <a:pPr algn="l"/>
            <a:r>
              <a:rPr lang="en-US" sz="2600" b="1" i="0">
                <a:solidFill>
                  <a:srgbClr val="374151"/>
                </a:solidFill>
                <a:effectLst/>
              </a:rPr>
              <a:t>3. Add the required dependencies: </a:t>
            </a:r>
          </a:p>
          <a:p>
            <a:pPr algn="l"/>
            <a:r>
              <a:rPr lang="en-US" b="0" i="0">
                <a:solidFill>
                  <a:srgbClr val="374151"/>
                </a:solidFill>
                <a:effectLst/>
              </a:rPr>
              <a:t>Add the required dependencies to your project, depending on the library/framework you chose.</a:t>
            </a:r>
          </a:p>
          <a:p>
            <a:pPr algn="l"/>
            <a:r>
              <a:rPr lang="en-US" sz="2600" b="1" i="0">
                <a:solidFill>
                  <a:srgbClr val="374151"/>
                </a:solidFill>
                <a:effectLst/>
              </a:rPr>
              <a:t>4. Define the base URL: </a:t>
            </a:r>
          </a:p>
          <a:p>
            <a:pPr algn="l"/>
            <a:r>
              <a:rPr lang="en-US" b="0" i="0">
                <a:solidFill>
                  <a:srgbClr val="374151"/>
                </a:solidFill>
                <a:effectLst/>
              </a:rPr>
              <a:t>Define the base URL of the RESTful web service that you want to consume.</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1975632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1013012"/>
            <a:ext cx="10892118" cy="5289176"/>
          </a:xfrm>
        </p:spPr>
        <p:txBody>
          <a:bodyPr/>
          <a:lstStyle>
            <a:defPPr/>
          </a:lstStyle>
          <a:p>
            <a:pPr algn="l"/>
            <a:r>
              <a:rPr lang="en-US" sz="2600" b="1" i="0">
                <a:solidFill>
                  <a:srgbClr val="374151"/>
                </a:solidFill>
                <a:effectLst/>
              </a:rPr>
              <a:t>5.  Create an instance of the REST client: </a:t>
            </a:r>
          </a:p>
          <a:p>
            <a:pPr marL="342900" indent="-342900" algn="l">
              <a:buFont typeface="Arial" panose="020B0604020202020204" pitchFamily="34" charset="0"/>
              <a:buChar char="•"/>
            </a:pPr>
            <a:r>
              <a:rPr lang="en-US" b="0" i="0">
                <a:solidFill>
                  <a:srgbClr val="374151"/>
                </a:solidFill>
                <a:effectLst/>
              </a:rPr>
              <a:t>Create an instance of the REST client using the library/framework that you chose.</a:t>
            </a:r>
          </a:p>
          <a:p>
            <a:pPr algn="l"/>
            <a:r>
              <a:rPr lang="en-US" sz="2600" b="1" i="0">
                <a:solidFill>
                  <a:srgbClr val="374151"/>
                </a:solidFill>
                <a:effectLst/>
              </a:rPr>
              <a:t>6.  Make a request: </a:t>
            </a:r>
          </a:p>
          <a:p>
            <a:pPr marL="342900" indent="-342900" algn="l">
              <a:buFont typeface="Arial" panose="020B0604020202020204" pitchFamily="34" charset="0"/>
              <a:buChar char="•"/>
            </a:pPr>
            <a:r>
              <a:rPr lang="en-US" b="0" i="0">
                <a:solidFill>
                  <a:srgbClr val="374151"/>
                </a:solidFill>
                <a:effectLst/>
              </a:rPr>
              <a:t>Use the instance of the REST client to make a request to the RESTful web service.</a:t>
            </a:r>
          </a:p>
          <a:p>
            <a:pPr algn="l"/>
            <a:r>
              <a:rPr lang="en-US" sz="2600" b="1" i="0">
                <a:solidFill>
                  <a:srgbClr val="374151"/>
                </a:solidFill>
                <a:effectLst/>
              </a:rPr>
              <a:t>7.  Parse the response: </a:t>
            </a:r>
          </a:p>
          <a:p>
            <a:pPr marL="342900" indent="-342900" algn="l">
              <a:buFont typeface="Arial" panose="020B0604020202020204" pitchFamily="34" charset="0"/>
              <a:buChar char="•"/>
            </a:pPr>
            <a:r>
              <a:rPr lang="en-US" b="0" i="0">
                <a:solidFill>
                  <a:srgbClr val="374151"/>
                </a:solidFill>
                <a:effectLst/>
              </a:rPr>
              <a:t>Parse the response that you receive from the RESTful web service.</a:t>
            </a:r>
          </a:p>
          <a:p>
            <a:pPr algn="l"/>
            <a:r>
              <a:rPr lang="en-US" sz="2600" b="1" i="0">
                <a:solidFill>
                  <a:srgbClr val="374151"/>
                </a:solidFill>
                <a:effectLst/>
              </a:rPr>
              <a:t>8.  Handle errors: </a:t>
            </a:r>
          </a:p>
          <a:p>
            <a:pPr marL="342900" indent="-342900" algn="l">
              <a:buFont typeface="Arial" panose="020B0604020202020204" pitchFamily="34" charset="0"/>
              <a:buChar char="•"/>
            </a:pPr>
            <a:r>
              <a:rPr lang="en-US" b="0" i="0">
                <a:solidFill>
                  <a:srgbClr val="374151"/>
                </a:solidFill>
                <a:effectLst/>
              </a:rPr>
              <a:t>Handle any errors that may occur during the request/response process.</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6605090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394447" y="968188"/>
            <a:ext cx="10650071" cy="5575032"/>
          </a:xfrm>
        </p:spPr>
        <p:txBody>
          <a:bodyPr>
            <a:normAutofit/>
          </a:bodyPr>
          <a:lstStyle>
            <a:defPPr/>
          </a:lstStyle>
          <a:p>
            <a:pPr algn="l"/>
            <a:r>
              <a:rPr lang="en-US" b="1" i="0">
                <a:solidFill>
                  <a:srgbClr val="374151"/>
                </a:solidFill>
                <a:effectLst/>
              </a:rPr>
              <a:t>Here is an example code snippet that uses the Jersey framework to consume a RESTful web service:</a:t>
            </a:r>
          </a:p>
          <a:p>
            <a:pPr marL="914400" lvl="1" indent="-457200" algn="l">
              <a:buFont typeface="+mj-lt"/>
              <a:buAutoNum type="arabicPeriod"/>
            </a:pPr>
            <a:r>
              <a:rPr lang="en-IN"/>
              <a:t>import javax.ws.rs.client.Client;</a:t>
            </a:r>
          </a:p>
          <a:p>
            <a:pPr marL="914400" lvl="1" indent="-457200" algn="l">
              <a:buFont typeface="+mj-lt"/>
              <a:buAutoNum type="arabicPeriod"/>
            </a:pPr>
            <a:r>
              <a:rPr lang="en-IN"/>
              <a:t>import javax.ws.rs.client.ClientBuilder;</a:t>
            </a:r>
          </a:p>
          <a:p>
            <a:pPr marL="914400" lvl="1" indent="-457200" algn="l">
              <a:buFont typeface="+mj-lt"/>
              <a:buAutoNum type="arabicPeriod"/>
            </a:pPr>
            <a:r>
              <a:rPr lang="en-IN"/>
              <a:t>import javax.ws.rs.client.WebTarget;</a:t>
            </a:r>
          </a:p>
          <a:p>
            <a:pPr marL="914400" lvl="1" indent="-457200" algn="l">
              <a:buFont typeface="+mj-lt"/>
              <a:buAutoNum type="arabicPeriod"/>
            </a:pPr>
            <a:r>
              <a:rPr lang="en-IN"/>
              <a:t>import javax.ws.rs.core.MediaType;</a:t>
            </a:r>
          </a:p>
          <a:p>
            <a:pPr marL="914400" lvl="1" indent="-457200" algn="l">
              <a:buFont typeface="+mj-lt"/>
              <a:buAutoNum type="arabicPeriod"/>
            </a:pPr>
            <a:endParaRPr lang="en-IN"/>
          </a:p>
          <a:p>
            <a:pPr marL="914400" lvl="1" indent="-457200" algn="l">
              <a:buFont typeface="+mj-lt"/>
              <a:buAutoNum type="arabicPeriod"/>
            </a:pPr>
            <a:r>
              <a:rPr lang="en-IN"/>
              <a:t>public class RESTClient {</a:t>
            </a:r>
          </a:p>
          <a:p>
            <a:pPr marL="914400" lvl="1" indent="-457200" algn="l">
              <a:buFont typeface="+mj-lt"/>
              <a:buAutoNum type="arabicPeriod"/>
            </a:pPr>
            <a:r>
              <a:rPr lang="en-IN"/>
              <a:t>    public static void main(String[] args) {</a:t>
            </a:r>
          </a:p>
          <a:p>
            <a:pPr marL="914400" lvl="1" indent="-457200" algn="l">
              <a:buFont typeface="+mj-lt"/>
              <a:buAutoNum type="arabicPeriod"/>
            </a:pPr>
            <a:r>
              <a:rPr lang="en-IN"/>
              <a:t>        Client client = ClientBuilder.newClient();</a:t>
            </a:r>
          </a:p>
          <a:p>
            <a:pPr marL="914400" lvl="1" indent="-457200" algn="l">
              <a:buFont typeface="+mj-lt"/>
              <a:buAutoNum type="arabicPeriod"/>
            </a:pPr>
            <a:r>
              <a:rPr lang="en-IN"/>
              <a:t>        WebTarget target = client.target("http://example.com/api");</a:t>
            </a:r>
          </a:p>
          <a:p>
            <a:pPr marL="914400" lvl="1" indent="-457200" algn="l">
              <a:buFont typeface="+mj-lt"/>
              <a:buAutoNum type="arabicPeriod"/>
            </a:pPr>
            <a:r>
              <a:rPr lang="en-IN"/>
              <a:t>        String response = target.path("resource").request(MediaType.APPLICATION_JSON).get(String.class);</a:t>
            </a:r>
          </a:p>
          <a:p>
            <a:pPr marL="914400" lvl="1" indent="-457200" algn="l">
              <a:buFont typeface="+mj-lt"/>
              <a:buAutoNum type="arabicPeriod"/>
            </a:pPr>
            <a:r>
              <a:rPr lang="en-IN"/>
              <a:t>        System.out.println(response);</a:t>
            </a:r>
          </a:p>
          <a:p>
            <a:pPr marL="914400" lvl="1" indent="-457200" algn="l">
              <a:buFont typeface="+mj-lt"/>
              <a:buAutoNum type="arabicPeriod"/>
            </a:pPr>
            <a:r>
              <a:rPr lang="en-IN"/>
              <a:t>    }</a:t>
            </a:r>
          </a:p>
          <a:p>
            <a:pPr marL="914400" lvl="1" indent="-457200" algn="l">
              <a:buFont typeface="+mj-lt"/>
              <a:buAutoNum type="arabicPeriod"/>
            </a:pPr>
            <a:r>
              <a:rPr lang="en-IN"/>
              <a:t>}</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3903800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1353671"/>
            <a:ext cx="10892118" cy="4948516"/>
          </a:xfrm>
        </p:spPr>
        <p:txBody>
          <a:bodyPr/>
          <a:lstStyle>
            <a:defPPr/>
          </a:lstStyle>
          <a:p>
            <a:pPr marL="342900" indent="-342900" algn="l">
              <a:buFont typeface="Arial" panose="020B0604020202020204" pitchFamily="34" charset="0"/>
              <a:buChar char="•"/>
            </a:pPr>
            <a:r>
              <a:rPr lang="en-US"/>
              <a:t>In this example, we are using the “ClientBuilder” class to create a new “Client” instance. </a:t>
            </a:r>
          </a:p>
          <a:p>
            <a:pPr marL="342900" indent="-342900" algn="l">
              <a:buFont typeface="Arial" panose="020B0604020202020204" pitchFamily="34" charset="0"/>
              <a:buChar char="•"/>
            </a:pPr>
            <a:r>
              <a:rPr lang="en-US"/>
              <a:t>We then create a “WebTarget” instance using the base URL of the RESTful web service. </a:t>
            </a:r>
          </a:p>
          <a:p>
            <a:pPr marL="342900" indent="-342900" algn="l">
              <a:buFont typeface="Arial" panose="020B0604020202020204" pitchFamily="34" charset="0"/>
              <a:buChar char="•"/>
            </a:pPr>
            <a:r>
              <a:rPr lang="en-US"/>
              <a:t>We make a request to the RESTful web service using the “get()” method of the “WebTarget” instance, and we specify the media type of the response we expect using the “request()” method. </a:t>
            </a:r>
          </a:p>
          <a:p>
            <a:pPr marL="342900" indent="-342900" algn="l">
              <a:buFont typeface="Arial" panose="020B0604020202020204" pitchFamily="34" charset="0"/>
              <a:buChar char="•"/>
            </a:pPr>
            <a:r>
              <a:rPr lang="en-US"/>
              <a:t>Finally, we parse the response as a string and print it to the console.</a:t>
            </a:r>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2320547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806824"/>
            <a:ext cx="10892118" cy="5495364"/>
          </a:xfrm>
        </p:spPr>
        <p:txBody>
          <a:bodyPr/>
          <a:lstStyle>
            <a:defPPr/>
          </a:lstStyle>
          <a:p>
            <a:pPr algn="l"/>
            <a:r>
              <a:rPr lang="en-US" b="1" i="0">
                <a:solidFill>
                  <a:srgbClr val="374151"/>
                </a:solidFill>
                <a:effectLst/>
              </a:rPr>
              <a:t>To test RESTful web services in Java, you can use the following steps:</a:t>
            </a:r>
          </a:p>
          <a:p>
            <a:pPr algn="l">
              <a:buFont typeface="+mj-lt"/>
              <a:buAutoNum type="arabicPeriod"/>
            </a:pPr>
            <a:r>
              <a:rPr lang="en-US" b="1" i="0">
                <a:solidFill>
                  <a:srgbClr val="374151"/>
                </a:solidFill>
                <a:effectLst/>
              </a:rPr>
              <a:t>Choose a testing framework: </a:t>
            </a:r>
            <a:r>
              <a:rPr lang="en-US" b="0" i="0">
                <a:solidFill>
                  <a:srgbClr val="374151"/>
                </a:solidFill>
                <a:effectLst/>
              </a:rPr>
              <a:t>There are several testing frameworks available in Java such as JUnit, TestNG, and REST Assured. Choose the one that fits your needs the best.</a:t>
            </a:r>
          </a:p>
          <a:p>
            <a:pPr algn="l">
              <a:buFont typeface="+mj-lt"/>
              <a:buAutoNum type="arabicPeriod"/>
            </a:pPr>
            <a:r>
              <a:rPr lang="en-US" b="1" i="0">
                <a:solidFill>
                  <a:srgbClr val="374151"/>
                </a:solidFill>
                <a:effectLst/>
              </a:rPr>
              <a:t>Set up your test environment: </a:t>
            </a:r>
            <a:r>
              <a:rPr lang="en-US" b="0" i="0">
                <a:solidFill>
                  <a:srgbClr val="374151"/>
                </a:solidFill>
                <a:effectLst/>
              </a:rPr>
              <a:t>Create a test environment that allows you to test your RESTful web service. This could be a local server or a test server.</a:t>
            </a:r>
          </a:p>
          <a:p>
            <a:pPr algn="l">
              <a:buFont typeface="+mj-lt"/>
              <a:buAutoNum type="arabicPeriod"/>
            </a:pPr>
            <a:r>
              <a:rPr lang="en-US" b="1" i="0">
                <a:solidFill>
                  <a:srgbClr val="374151"/>
                </a:solidFill>
                <a:effectLst/>
              </a:rPr>
              <a:t>Create a test class: </a:t>
            </a:r>
            <a:r>
              <a:rPr lang="en-US" b="0" i="0">
                <a:solidFill>
                  <a:srgbClr val="374151"/>
                </a:solidFill>
                <a:effectLst/>
              </a:rPr>
              <a:t>Create a test class that will test the RESTful web service.</a:t>
            </a:r>
          </a:p>
          <a:p>
            <a:pPr algn="l">
              <a:buFont typeface="+mj-lt"/>
              <a:buAutoNum type="arabicPeriod"/>
            </a:pPr>
            <a:r>
              <a:rPr lang="en-US" b="1" i="0">
                <a:solidFill>
                  <a:srgbClr val="374151"/>
                </a:solidFill>
                <a:effectLst/>
              </a:rPr>
              <a:t>Add the required dependencies: </a:t>
            </a:r>
            <a:r>
              <a:rPr lang="en-US" b="0" i="0">
                <a:solidFill>
                  <a:srgbClr val="374151"/>
                </a:solidFill>
                <a:effectLst/>
              </a:rPr>
              <a:t>Add the required dependencies to your project, depending on the testing framework you chose.</a:t>
            </a:r>
          </a:p>
          <a:p>
            <a:pPr algn="l">
              <a:buFont typeface="+mj-lt"/>
              <a:buAutoNum type="arabicPeriod"/>
            </a:pPr>
            <a:r>
              <a:rPr lang="en-US" b="1" i="0">
                <a:solidFill>
                  <a:srgbClr val="374151"/>
                </a:solidFill>
                <a:effectLst/>
              </a:rPr>
              <a:t>Write test cases: </a:t>
            </a:r>
            <a:r>
              <a:rPr lang="en-US" b="0" i="0">
                <a:solidFill>
                  <a:srgbClr val="374151"/>
                </a:solidFill>
                <a:effectLst/>
              </a:rPr>
              <a:t>Write test cases that will test the functionality of the RESTful web service.</a:t>
            </a:r>
          </a:p>
          <a:p>
            <a:pPr algn="l">
              <a:buFont typeface="+mj-lt"/>
              <a:buAutoNum type="arabicPeriod"/>
            </a:pPr>
            <a:r>
              <a:rPr lang="en-US" b="1" i="0">
                <a:solidFill>
                  <a:srgbClr val="374151"/>
                </a:solidFill>
                <a:effectLst/>
              </a:rPr>
              <a:t>Run the tests: </a:t>
            </a:r>
            <a:r>
              <a:rPr lang="en-US" b="0" i="0">
                <a:solidFill>
                  <a:srgbClr val="374151"/>
                </a:solidFill>
                <a:effectLst/>
              </a:rPr>
              <a:t>Run the tests and verify that they pass.</a:t>
            </a:r>
          </a:p>
          <a:p>
            <a:pPr algn="l">
              <a:buFont typeface="+mj-lt"/>
              <a:buAutoNum type="arabicPeriod"/>
            </a:pPr>
            <a:r>
              <a:rPr lang="en-US" b="1" i="0">
                <a:solidFill>
                  <a:srgbClr val="374151"/>
                </a:solidFill>
                <a:effectLst/>
              </a:rPr>
              <a:t>Handle errors: </a:t>
            </a:r>
            <a:r>
              <a:rPr lang="en-US" b="0" i="0">
                <a:solidFill>
                  <a:srgbClr val="374151"/>
                </a:solidFill>
                <a:effectLst/>
              </a:rPr>
              <a:t>Handle any errors that may occur during the testing process.</a:t>
            </a:r>
          </a:p>
          <a:p>
            <a:pPr algn="l"/>
            <a:endParaRPr lang="en-IN"/>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83302606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394447"/>
            <a:ext cx="9063318" cy="6410384"/>
          </a:xfrm>
        </p:spPr>
        <p:txBody>
          <a:bodyPr>
            <a:normAutofit/>
          </a:bodyPr>
          <a:lstStyle>
            <a:defPPr/>
          </a:lstStyle>
          <a:p>
            <a:pPr algn="l"/>
            <a:r>
              <a:rPr lang="en-US" b="1" i="0">
                <a:solidFill>
                  <a:srgbClr val="374151"/>
                </a:solidFill>
                <a:effectLst/>
              </a:rPr>
              <a:t>Here is an example code snippet that uses the REST Assured framework to test a RESTful web service:</a:t>
            </a:r>
          </a:p>
          <a:p>
            <a:pPr algn="l"/>
            <a:endParaRPr lang="en-US" b="1" i="0">
              <a:solidFill>
                <a:srgbClr val="374151"/>
              </a:solidFill>
              <a:effectLst/>
            </a:endParaRPr>
          </a:p>
          <a:p>
            <a:pPr marL="914400" lvl="1" indent="-457200" algn="l">
              <a:buFont typeface="+mj-lt"/>
              <a:buAutoNum type="arabicPeriod"/>
            </a:pPr>
            <a:r>
              <a:rPr lang="en-IN"/>
              <a:t>import static io.restassured.RestAssured.*;</a:t>
            </a:r>
          </a:p>
          <a:p>
            <a:pPr marL="914400" lvl="1" indent="-457200" algn="l">
              <a:buFont typeface="+mj-lt"/>
              <a:buAutoNum type="arabicPeriod"/>
            </a:pPr>
            <a:r>
              <a:rPr lang="en-IN"/>
              <a:t>import static org.hamcrest.Matchers.*;</a:t>
            </a:r>
          </a:p>
          <a:p>
            <a:pPr marL="914400" lvl="1" indent="-457200" algn="l">
              <a:buFont typeface="+mj-lt"/>
              <a:buAutoNum type="arabicPeriod"/>
            </a:pPr>
            <a:r>
              <a:rPr lang="en-IN"/>
              <a:t>import org.junit.Test;</a:t>
            </a:r>
          </a:p>
          <a:p>
            <a:pPr marL="914400" lvl="1" indent="-457200" algn="l">
              <a:buFont typeface="+mj-lt"/>
              <a:buAutoNum type="arabicPeriod"/>
            </a:pPr>
            <a:r>
              <a:rPr lang="en-IN"/>
              <a:t>public class RESTServiceTest {</a:t>
            </a:r>
          </a:p>
          <a:p>
            <a:pPr marL="914400" lvl="1" indent="-457200" algn="l">
              <a:buFont typeface="+mj-lt"/>
              <a:buAutoNum type="arabicPeriod"/>
            </a:pPr>
            <a:r>
              <a:rPr lang="en-IN"/>
              <a:t>    @Test</a:t>
            </a:r>
          </a:p>
          <a:p>
            <a:pPr marL="914400" lvl="1" indent="-457200" algn="l">
              <a:buFont typeface="+mj-lt"/>
              <a:buAutoNum type="arabicPeriod"/>
            </a:pPr>
            <a:r>
              <a:rPr lang="en-IN"/>
              <a:t>    public void testGet() {</a:t>
            </a:r>
          </a:p>
          <a:p>
            <a:pPr marL="914400" lvl="1" indent="-457200" algn="l">
              <a:buFont typeface="+mj-lt"/>
              <a:buAutoNum type="arabicPeriod"/>
            </a:pPr>
            <a:r>
              <a:rPr lang="en-IN"/>
              <a:t>        given().</a:t>
            </a:r>
          </a:p>
          <a:p>
            <a:pPr marL="914400" lvl="1" indent="-457200" algn="l">
              <a:buFont typeface="+mj-lt"/>
              <a:buAutoNum type="arabicPeriod"/>
            </a:pPr>
            <a:r>
              <a:rPr lang="en-IN"/>
              <a:t>            contentType("application/json").</a:t>
            </a:r>
          </a:p>
          <a:p>
            <a:pPr marL="914400" lvl="1" indent="-457200" algn="l">
              <a:buFont typeface="+mj-lt"/>
              <a:buAutoNum type="arabicPeriod"/>
            </a:pPr>
            <a:r>
              <a:rPr lang="en-IN"/>
              <a:t>            when().</a:t>
            </a:r>
          </a:p>
          <a:p>
            <a:pPr marL="914400" lvl="1" indent="-457200" algn="l">
              <a:buFont typeface="+mj-lt"/>
              <a:buAutoNum type="arabicPeriod"/>
            </a:pPr>
            <a:r>
              <a:rPr lang="en-IN"/>
              <a:t>            get("http://example.com/api/resource").</a:t>
            </a:r>
          </a:p>
          <a:p>
            <a:pPr marL="914400" lvl="1" indent="-457200" algn="l">
              <a:buFont typeface="+mj-lt"/>
              <a:buAutoNum type="arabicPeriod"/>
            </a:pPr>
            <a:r>
              <a:rPr lang="en-IN"/>
              <a:t>            then().</a:t>
            </a:r>
          </a:p>
          <a:p>
            <a:pPr marL="914400" lvl="1" indent="-457200" algn="l">
              <a:buFont typeface="+mj-lt"/>
              <a:buAutoNum type="arabicPeriod"/>
            </a:pPr>
            <a:r>
              <a:rPr lang="en-IN"/>
              <a:t>            statusCode(200).</a:t>
            </a:r>
          </a:p>
          <a:p>
            <a:pPr marL="914400" lvl="1" indent="-457200" algn="l">
              <a:buFont typeface="+mj-lt"/>
              <a:buAutoNum type="arabicPeriod"/>
            </a:pPr>
            <a:r>
              <a:rPr lang="en-IN"/>
              <a:t>            body("property", equalTo("value"));</a:t>
            </a:r>
          </a:p>
          <a:p>
            <a:pPr marL="914400" lvl="1" indent="-457200" algn="l">
              <a:buFont typeface="+mj-lt"/>
              <a:buAutoNum type="arabicPeriod"/>
            </a:pPr>
            <a:r>
              <a:rPr lang="en-IN"/>
              <a:t>    }</a:t>
            </a:r>
          </a:p>
          <a:p>
            <a:pPr marL="914400" lvl="1" indent="-457200" algn="l">
              <a:buFont typeface="+mj-lt"/>
              <a:buAutoNum type="arabicPeriod"/>
            </a:pPr>
            <a:r>
              <a:rPr lang="en-IN"/>
              <a:t>}</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defPPr/>
          </a:lstStyle>
          <a:p>
            <a:pPr marL="87313" lvl="1" indent="-87313" algn="ctr"/>
            <a:r>
              <a:rPr lang="en-US" sz="1050" b="1" spc="30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03261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24255</TotalTime>
  <Words>3882</Words>
  <Application>Microsoft Office PowerPoint</Application>
  <PresentationFormat>Widescreen</PresentationFormat>
  <Paragraphs>239</Paragraphs>
  <Slides>32</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32</vt:i4>
      </vt:variant>
    </vt:vector>
  </HeadingPairs>
  <TitlesOfParts>
    <vt:vector size="43" baseType="lpstr">
      <vt:lpstr>Arial</vt:lpstr>
      <vt:lpstr>Calibri</vt:lpstr>
      <vt:lpstr>Calibri Light</vt:lpstr>
      <vt:lpstr>Roboto</vt:lpstr>
      <vt:lpstr>Symbol</vt:lpstr>
      <vt:lpstr>Wingdings</vt:lpstr>
      <vt:lpstr>Custom Design</vt:lpstr>
      <vt:lpstr>Office Theme</vt:lpstr>
      <vt:lpstr>1_Custom Design</vt:lpstr>
      <vt:lpstr>2_Custom Design</vt:lpstr>
      <vt:lpstr>Office Theme</vt:lpstr>
      <vt:lpstr>Java Webservices (SOAP + REST), POSTMAN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prajwalgr7@outlook.com</cp:lastModifiedBy>
  <cp:revision>210</cp:revision>
  <dcterms:created xsi:type="dcterms:W3CDTF">2021-09-21T08:34:11Z</dcterms:created>
  <dcterms:modified xsi:type="dcterms:W3CDTF">2023-03-15T09:07:36Z</dcterms:modified>
</cp:coreProperties>
</file>