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2.png" ContentType="image/png"/>
  <Override PartName="/ppt/media/image37.png" ContentType="image/png"/>
  <Override PartName="/ppt/media/image7.png" ContentType="image/png"/>
  <Override PartName="/ppt/media/image19.png" ContentType="image/png"/>
  <Override PartName="/ppt/media/image84.png" ContentType="image/png"/>
  <Override PartName="/ppt/media/image48.png" ContentType="image/png"/>
  <Override PartName="/ppt/media/image11.png" ContentType="image/png"/>
  <Override PartName="/ppt/media/image36.png" ContentType="image/png"/>
  <Override PartName="/ppt/media/image6.png" ContentType="image/png"/>
  <Override PartName="/ppt/media/image18.png" ContentType="image/png"/>
  <Override PartName="/ppt/media/image83.png" ContentType="image/png"/>
  <Override PartName="/ppt/media/image21.png" ContentType="image/png"/>
  <Override PartName="/ppt/media/image58.png" ContentType="image/png"/>
  <Override PartName="/ppt/media/image22.png" ContentType="image/png"/>
  <Override PartName="/ppt/media/image59.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31.png" ContentType="image/png"/>
  <Override PartName="/ppt/media/image70.png" ContentType="image/png"/>
  <Override PartName="/ppt/media/image23.png" ContentType="image/png"/>
  <Override PartName="/ppt/media/image60.png" ContentType="image/png"/>
  <Override PartName="/ppt/media/image95.png" ContentType="image/png"/>
  <Override PartName="/ppt/media/image69.png" ContentType="image/png"/>
  <Override PartName="/ppt/media/image32.png" ContentType="image/png"/>
  <Override PartName="/ppt/media/image71.png" ContentType="image/png"/>
  <Override PartName="/ppt/media/image89.png" ContentType="image/png"/>
  <Override PartName="/ppt/media/image77.png" ContentType="image/png"/>
  <Override PartName="/ppt/media/image88.png" ContentType="image/png"/>
  <Override PartName="/ppt/media/image76.png" ContentType="image/png"/>
  <Override PartName="/ppt/media/image87.png" ContentType="image/png"/>
  <Override PartName="/ppt/media/image75.png" ContentType="image/png"/>
  <Override PartName="/ppt/media/image79.png" ContentType="image/png"/>
  <Override PartName="/ppt/media/image78.png" ContentType="image/png"/>
  <Override PartName="/ppt/media/image74.png" ContentType="image/png"/>
  <Override PartName="/ppt/media/image73.png" ContentType="image/png"/>
  <Override PartName="/ppt/media/image72.png" ContentType="image/png"/>
  <Override PartName="/ppt/media/image20.png" ContentType="image/png"/>
  <Override PartName="/ppt/media/image57.png" ContentType="image/png"/>
  <Override PartName="/ppt/media/image24.png" ContentType="image/png"/>
  <Override PartName="/ppt/media/image90.png" ContentType="image/png"/>
  <Override PartName="/ppt/media/image25.png" ContentType="image/png"/>
  <Override PartName="/ppt/media/image2.png" ContentType="image/png"/>
  <Override PartName="/ppt/media/image14.png" ContentType="image/png"/>
  <Override PartName="/ppt/media/image28.png" ContentType="image/png"/>
  <Override PartName="/ppt/media/image93.png" ContentType="image/png"/>
  <Override PartName="/ppt/media/image91.png" ContentType="image/png"/>
  <Override PartName="/ppt/media/image26.png" ContentType="image/png"/>
  <Override PartName="/ppt/media/image29.png" ContentType="image/png"/>
  <Override PartName="/ppt/media/image94.png" ContentType="image/png"/>
  <Override PartName="/ppt/media/image80.png" ContentType="image/png"/>
  <Override PartName="/ppt/media/image15.png" ContentType="image/png"/>
  <Override PartName="/ppt/media/image3.png" ContentType="image/png"/>
  <Override PartName="/ppt/media/image33.png" ContentType="image/png"/>
  <Override PartName="/ppt/media/image92.png" ContentType="image/png"/>
  <Override PartName="/ppt/media/image27.png" ContentType="image/png"/>
  <Override PartName="/ppt/media/image16.png" ContentType="image/png"/>
  <Override PartName="/ppt/media/image81.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503640" y="1326240"/>
            <a:ext cx="9071280" cy="156816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3640" y="3043800"/>
            <a:ext cx="90712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503640" y="1326240"/>
            <a:ext cx="4426560" cy="156816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5151960" y="1326240"/>
            <a:ext cx="4426560" cy="156816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503640" y="3043800"/>
            <a:ext cx="4426560" cy="156816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5151960" y="304380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503640" y="1326240"/>
            <a:ext cx="2920680" cy="156816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570840" y="1326240"/>
            <a:ext cx="2920680" cy="156816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637680" y="1326240"/>
            <a:ext cx="2920680" cy="156816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503640" y="3043800"/>
            <a:ext cx="2920680" cy="156816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570840" y="3043800"/>
            <a:ext cx="2920680" cy="156816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637680" y="304380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subTitle"/>
          </p:nvPr>
        </p:nvSpPr>
        <p:spPr>
          <a:xfrm>
            <a:off x="503640" y="1326240"/>
            <a:ext cx="907128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503640" y="1326240"/>
            <a:ext cx="907128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body"/>
          </p:nvPr>
        </p:nvSpPr>
        <p:spPr>
          <a:xfrm>
            <a:off x="503640" y="1326240"/>
            <a:ext cx="4426560" cy="328824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5151960" y="1326240"/>
            <a:ext cx="442656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2560" y="225000"/>
            <a:ext cx="9066600" cy="4375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503640" y="1326240"/>
            <a:ext cx="4426560" cy="156816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1960" y="1326240"/>
            <a:ext cx="4426560" cy="32882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03640" y="304380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subTitle"/>
          </p:nvPr>
        </p:nvSpPr>
        <p:spPr>
          <a:xfrm>
            <a:off x="503640" y="1326240"/>
            <a:ext cx="907128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503640" y="1326240"/>
            <a:ext cx="4426560" cy="32882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1960" y="1326240"/>
            <a:ext cx="4426560" cy="156816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151960" y="304380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503640" y="1326240"/>
            <a:ext cx="4426560" cy="156816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151960" y="1326240"/>
            <a:ext cx="4426560" cy="156816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503640" y="3043800"/>
            <a:ext cx="90712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503640" y="1326240"/>
            <a:ext cx="9071280" cy="156816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503640" y="3043800"/>
            <a:ext cx="90712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503640" y="1326240"/>
            <a:ext cx="4426560" cy="156816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5151960" y="1326240"/>
            <a:ext cx="4426560" cy="156816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503640" y="3043800"/>
            <a:ext cx="4426560" cy="156816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5151960" y="304380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503640" y="1326240"/>
            <a:ext cx="2920680" cy="156816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3570840" y="1326240"/>
            <a:ext cx="2920680" cy="156816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637680" y="1326240"/>
            <a:ext cx="2920680" cy="156816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503640" y="3043800"/>
            <a:ext cx="2920680" cy="156816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3570840" y="3043800"/>
            <a:ext cx="2920680" cy="156816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6637680" y="304380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3640" y="1326240"/>
            <a:ext cx="907128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503640" y="1326240"/>
            <a:ext cx="4426560" cy="32882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5151960" y="1326240"/>
            <a:ext cx="442656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560" y="225000"/>
            <a:ext cx="9066600" cy="4375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503640" y="1326240"/>
            <a:ext cx="4426560" cy="156816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5151960" y="1326240"/>
            <a:ext cx="4426560" cy="32882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503640" y="304380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503640" y="1326240"/>
            <a:ext cx="4426560" cy="32882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5151960" y="1326240"/>
            <a:ext cx="4426560" cy="156816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5151960" y="304380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560" y="225000"/>
            <a:ext cx="9066600" cy="94356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503640" y="1326240"/>
            <a:ext cx="4426560" cy="156816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5151960" y="1326240"/>
            <a:ext cx="4426560" cy="156816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503640" y="3043800"/>
            <a:ext cx="9071280" cy="15681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427DFF04-1C77-45D3-9560-BCDF70881C0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7" descr="A picture containing shape&#10;&#10;Description automatically generated"/>
          <p:cNvPicPr/>
          <p:nvPr/>
        </p:nvPicPr>
        <p:blipFill>
          <a:blip r:embed="rId2"/>
          <a:stretch/>
        </p:blipFill>
        <p:spPr>
          <a:xfrm>
            <a:off x="0" y="0"/>
            <a:ext cx="10070280" cy="5662800"/>
          </a:xfrm>
          <a:prstGeom prst="rect">
            <a:avLst/>
          </a:prstGeom>
          <a:ln>
            <a:noFill/>
          </a:ln>
        </p:spPr>
      </p:pic>
      <p:sp>
        <p:nvSpPr>
          <p:cNvPr id="42" name="PlaceHolder 1"/>
          <p:cNvSpPr>
            <a:spLocks noGrp="1"/>
          </p:cNvSpPr>
          <p:nvPr>
            <p:ph type="title"/>
          </p:nvPr>
        </p:nvSpPr>
        <p:spPr>
          <a:xfrm>
            <a:off x="502560" y="225000"/>
            <a:ext cx="9066600" cy="9435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3" name="PlaceHolder 2"/>
          <p:cNvSpPr>
            <a:spLocks noGrp="1"/>
          </p:cNvSpPr>
          <p:nvPr>
            <p:ph type="body"/>
          </p:nvPr>
        </p:nvSpPr>
        <p:spPr>
          <a:xfrm>
            <a:off x="503640" y="1326240"/>
            <a:ext cx="9071280" cy="328824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1"/>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48"/>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4"/>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1"/>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1"/>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1"/>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7.xml"/>
</Relationships>
</file>

<file path=ppt/slides/_rels/slide1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image" Target="../media/image70.png"/><Relationship Id="rId4"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slideLayout" Target="../slideLayouts/slideLayout17.xml"/>
</Relationships>
</file>

<file path=ppt/slides/_rels/slide25.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image" Target="../media/image79.png"/><Relationship Id="rId3" Type="http://schemas.openxmlformats.org/officeDocument/2006/relationships/image" Target="../media/image80.png"/><Relationship Id="rId4" Type="http://schemas.openxmlformats.org/officeDocument/2006/relationships/slideLayout" Target="../slideLayouts/slideLayout17.xml"/>
</Relationships>
</file>

<file path=ppt/slides/_rels/slide26.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17.xml"/>
</Relationships>
</file>

<file path=ppt/slides/_rels/slide27.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image" Target="../media/image86.png"/><Relationship Id="rId4" Type="http://schemas.openxmlformats.org/officeDocument/2006/relationships/slideLayout" Target="../slideLayouts/slideLayout17.xml"/>
</Relationships>
</file>

<file path=ppt/slides/_rels/slide28.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image" Target="../media/image88.png"/><Relationship Id="rId3" Type="http://schemas.openxmlformats.org/officeDocument/2006/relationships/image" Target="../media/image89.png"/><Relationship Id="rId4" Type="http://schemas.openxmlformats.org/officeDocument/2006/relationships/slideLayout" Target="../slideLayouts/slideLayout17.xml"/>
</Relationships>
</file>

<file path=ppt/slides/_rels/slide29.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7.xml"/>
</Relationships>
</file>

<file path=ppt/slides/_rels/slide30.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81"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82" name="Picture 13_3" descr="Logo&#10;&#10;Description automatically generated"/>
          <p:cNvPicPr/>
          <p:nvPr/>
        </p:nvPicPr>
        <p:blipFill>
          <a:blip r:embed="rId1"/>
          <a:stretch/>
        </p:blipFill>
        <p:spPr>
          <a:xfrm>
            <a:off x="8457120" y="86040"/>
            <a:ext cx="1481760" cy="389160"/>
          </a:xfrm>
          <a:prstGeom prst="rect">
            <a:avLst/>
          </a:prstGeom>
          <a:ln>
            <a:noFill/>
          </a:ln>
        </p:spPr>
      </p:pic>
      <p:sp>
        <p:nvSpPr>
          <p:cNvPr id="83" name="CustomShape 3"/>
          <p:cNvSpPr/>
          <p:nvPr/>
        </p:nvSpPr>
        <p:spPr>
          <a:xfrm>
            <a:off x="313560" y="943920"/>
            <a:ext cx="9262080" cy="4458240"/>
          </a:xfrm>
          <a:prstGeom prst="rect">
            <a:avLst/>
          </a:prstGeom>
          <a:noFill/>
          <a:ln>
            <a:noFill/>
          </a:ln>
        </p:spPr>
        <p:style>
          <a:lnRef idx="0"/>
          <a:fillRef idx="0"/>
          <a:effectRef idx="0"/>
          <a:fontRef idx="minor"/>
        </p:style>
      </p:sp>
      <p:pic>
        <p:nvPicPr>
          <p:cNvPr id="84" name="Picture 13_4" descr="Logo&#10;&#10;Description automatically generated"/>
          <p:cNvPicPr/>
          <p:nvPr/>
        </p:nvPicPr>
        <p:blipFill>
          <a:blip r:embed="rId2"/>
          <a:stretch/>
        </p:blipFill>
        <p:spPr>
          <a:xfrm>
            <a:off x="8457480" y="86040"/>
            <a:ext cx="1481760" cy="389160"/>
          </a:xfrm>
          <a:prstGeom prst="rect">
            <a:avLst/>
          </a:prstGeom>
          <a:ln>
            <a:noFill/>
          </a:ln>
        </p:spPr>
      </p:pic>
      <p:pic>
        <p:nvPicPr>
          <p:cNvPr id="85" name="Picture 13_5" descr="Logo&#10;&#10;Description automatically generated"/>
          <p:cNvPicPr/>
          <p:nvPr/>
        </p:nvPicPr>
        <p:blipFill>
          <a:blip r:embed="rId3"/>
          <a:stretch/>
        </p:blipFill>
        <p:spPr>
          <a:xfrm>
            <a:off x="8457480" y="86040"/>
            <a:ext cx="1481760" cy="389160"/>
          </a:xfrm>
          <a:prstGeom prst="rect">
            <a:avLst/>
          </a:prstGeom>
          <a:ln>
            <a:noFill/>
          </a:ln>
        </p:spPr>
      </p:pic>
      <p:sp>
        <p:nvSpPr>
          <p:cNvPr id="86" name="CustomShape 4"/>
          <p:cNvSpPr/>
          <p:nvPr/>
        </p:nvSpPr>
        <p:spPr>
          <a:xfrm>
            <a:off x="474840" y="2082240"/>
            <a:ext cx="9066240" cy="943200"/>
          </a:xfrm>
          <a:prstGeom prst="rect">
            <a:avLst/>
          </a:prstGeom>
          <a:noFill/>
          <a:ln>
            <a:noFill/>
          </a:ln>
        </p:spPr>
        <p:style>
          <a:lnRef idx="0"/>
          <a:fillRef idx="0"/>
          <a:effectRef idx="0"/>
          <a:fontRef idx="minor"/>
        </p:style>
      </p:sp>
      <p:sp>
        <p:nvSpPr>
          <p:cNvPr id="87" name="TextShape 5"/>
          <p:cNvSpPr txBox="1"/>
          <p:nvPr/>
        </p:nvSpPr>
        <p:spPr>
          <a:xfrm>
            <a:off x="864000" y="1944000"/>
            <a:ext cx="8280000" cy="1279440"/>
          </a:xfrm>
          <a:prstGeom prst="rect">
            <a:avLst/>
          </a:prstGeom>
          <a:noFill/>
          <a:ln>
            <a:noFill/>
          </a:ln>
        </p:spPr>
        <p:txBody>
          <a:bodyPr lIns="90000" rIns="90000" tIns="45000" bIns="45000">
            <a:noAutofit/>
          </a:bodyPr>
          <a:p>
            <a:pPr algn="ctr"/>
            <a:r>
              <a:rPr b="1" lang="en-IN" sz="2800" spc="-1" strike="noStrike">
                <a:solidFill>
                  <a:srgbClr val="c9211e"/>
                </a:solidFill>
                <a:latin typeface="Arial"/>
              </a:rPr>
              <a:t>APIGEE - API Management Platform - (Introduction, Basic </a:t>
            </a:r>
            <a:r>
              <a:rPr b="1" lang="en-IN" sz="2800" spc="-1" strike="noStrike">
                <a:solidFill>
                  <a:srgbClr val="c9211e"/>
                </a:solidFill>
                <a:latin typeface="Arial"/>
              </a:rPr>
              <a:t>Concepts, KVM, Caching, Flows, Debugging, Security)</a:t>
            </a:r>
            <a:endParaRPr b="1" lang="en-IN" sz="28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162"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163" name="Picture 13_27" descr="Logo&#10;&#10;Description automatically generated"/>
          <p:cNvPicPr/>
          <p:nvPr/>
        </p:nvPicPr>
        <p:blipFill>
          <a:blip r:embed="rId1"/>
          <a:stretch/>
        </p:blipFill>
        <p:spPr>
          <a:xfrm>
            <a:off x="8457120" y="86040"/>
            <a:ext cx="1481760" cy="389160"/>
          </a:xfrm>
          <a:prstGeom prst="rect">
            <a:avLst/>
          </a:prstGeom>
          <a:ln>
            <a:noFill/>
          </a:ln>
        </p:spPr>
      </p:pic>
      <p:sp>
        <p:nvSpPr>
          <p:cNvPr id="164" name="CustomShape 3"/>
          <p:cNvSpPr/>
          <p:nvPr/>
        </p:nvSpPr>
        <p:spPr>
          <a:xfrm>
            <a:off x="313560" y="943920"/>
            <a:ext cx="9262080" cy="4458240"/>
          </a:xfrm>
          <a:prstGeom prst="rect">
            <a:avLst/>
          </a:prstGeom>
          <a:noFill/>
          <a:ln>
            <a:noFill/>
          </a:ln>
        </p:spPr>
        <p:style>
          <a:lnRef idx="0"/>
          <a:fillRef idx="0"/>
          <a:effectRef idx="0"/>
          <a:fontRef idx="minor"/>
        </p:style>
      </p:sp>
      <p:pic>
        <p:nvPicPr>
          <p:cNvPr id="165" name="Picture 13_28" descr="Logo&#10;&#10;Description automatically generated"/>
          <p:cNvPicPr/>
          <p:nvPr/>
        </p:nvPicPr>
        <p:blipFill>
          <a:blip r:embed="rId2"/>
          <a:stretch/>
        </p:blipFill>
        <p:spPr>
          <a:xfrm>
            <a:off x="8457480" y="86040"/>
            <a:ext cx="1481760" cy="389160"/>
          </a:xfrm>
          <a:prstGeom prst="rect">
            <a:avLst/>
          </a:prstGeom>
          <a:ln>
            <a:noFill/>
          </a:ln>
        </p:spPr>
      </p:pic>
      <p:pic>
        <p:nvPicPr>
          <p:cNvPr id="166" name="Picture 13_29" descr="Logo&#10;&#10;Description automatically generated"/>
          <p:cNvPicPr/>
          <p:nvPr/>
        </p:nvPicPr>
        <p:blipFill>
          <a:blip r:embed="rId3"/>
          <a:stretch/>
        </p:blipFill>
        <p:spPr>
          <a:xfrm>
            <a:off x="8457480" y="86040"/>
            <a:ext cx="1481760" cy="389160"/>
          </a:xfrm>
          <a:prstGeom prst="rect">
            <a:avLst/>
          </a:prstGeom>
          <a:ln>
            <a:noFill/>
          </a:ln>
        </p:spPr>
      </p:pic>
      <p:sp>
        <p:nvSpPr>
          <p:cNvPr id="167" name="CustomShape 4"/>
          <p:cNvSpPr/>
          <p:nvPr/>
        </p:nvSpPr>
        <p:spPr>
          <a:xfrm>
            <a:off x="474840" y="2082240"/>
            <a:ext cx="9066240" cy="943200"/>
          </a:xfrm>
          <a:prstGeom prst="rect">
            <a:avLst/>
          </a:prstGeom>
          <a:noFill/>
          <a:ln>
            <a:noFill/>
          </a:ln>
        </p:spPr>
        <p:style>
          <a:lnRef idx="0"/>
          <a:fillRef idx="0"/>
          <a:effectRef idx="0"/>
          <a:fontRef idx="minor"/>
        </p:style>
      </p:sp>
      <p:sp>
        <p:nvSpPr>
          <p:cNvPr id="168" name="TextShape 5"/>
          <p:cNvSpPr txBox="1"/>
          <p:nvPr/>
        </p:nvSpPr>
        <p:spPr>
          <a:xfrm>
            <a:off x="0" y="0"/>
            <a:ext cx="5328000" cy="346320"/>
          </a:xfrm>
          <a:prstGeom prst="rect">
            <a:avLst/>
          </a:prstGeom>
          <a:noFill/>
          <a:ln>
            <a:noFill/>
          </a:ln>
        </p:spPr>
        <p:txBody>
          <a:bodyPr lIns="90000" rIns="90000" tIns="45000" bIns="45000">
            <a:noAutofit/>
          </a:bodyPr>
          <a:p>
            <a:r>
              <a:rPr b="1" lang="en-IN" sz="1800" spc="-1" strike="noStrike">
                <a:solidFill>
                  <a:srgbClr val="c9211e"/>
                </a:solidFill>
                <a:latin typeface="Arial"/>
              </a:rPr>
              <a:t>Managing and using KVMs</a:t>
            </a:r>
            <a:endParaRPr b="1" lang="en-IN" sz="1800" spc="-1" strike="noStrike">
              <a:solidFill>
                <a:srgbClr val="c9211e"/>
              </a:solidFill>
              <a:latin typeface="Arial"/>
            </a:endParaRPr>
          </a:p>
        </p:txBody>
      </p:sp>
      <p:sp>
        <p:nvSpPr>
          <p:cNvPr id="169" name="TextShape 6"/>
          <p:cNvSpPr txBox="1"/>
          <p:nvPr/>
        </p:nvSpPr>
        <p:spPr>
          <a:xfrm>
            <a:off x="0" y="576000"/>
            <a:ext cx="10008000" cy="4311720"/>
          </a:xfrm>
          <a:prstGeom prst="rect">
            <a:avLst/>
          </a:prstGeom>
          <a:noFill/>
          <a:ln>
            <a:noFill/>
          </a:ln>
        </p:spPr>
        <p:txBody>
          <a:bodyPr lIns="90000" rIns="90000" tIns="45000" bIns="45000">
            <a:noAutofit/>
          </a:bodyPr>
          <a:p>
            <a:pPr algn="just">
              <a:lnSpc>
                <a:spcPct val="150000"/>
              </a:lnSpc>
            </a:pPr>
            <a:r>
              <a:rPr b="0" lang="en-IN" sz="1800" spc="-1" strike="noStrike">
                <a:latin typeface="Arial"/>
              </a:rPr>
              <a:t>You can create, manage, and use KVMs in a </a:t>
            </a:r>
            <a:r>
              <a:rPr b="0" lang="en-IN" sz="1800" spc="-1" strike="noStrike">
                <a:latin typeface="Arial"/>
              </a:rPr>
              <a:t>variety of ways. This section describes different </a:t>
            </a:r>
            <a:r>
              <a:rPr b="0" lang="en-IN" sz="1800" spc="-1" strike="noStrike">
                <a:latin typeface="Arial"/>
              </a:rPr>
              <a:t>options for creating, then retrieving, both encrypted </a:t>
            </a:r>
            <a:r>
              <a:rPr b="0" lang="en-IN" sz="1800" spc="-1" strike="noStrike">
                <a:latin typeface="Arial"/>
              </a:rPr>
              <a:t>and unencrypted KVMs.</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Creating and updating KVMs</a:t>
            </a:r>
            <a:endParaRPr b="0" lang="en-IN" sz="1800" spc="-1" strike="noStrike">
              <a:latin typeface="Arial"/>
            </a:endParaRPr>
          </a:p>
          <a:p>
            <a:pPr algn="just">
              <a:lnSpc>
                <a:spcPct val="150000"/>
              </a:lnSpc>
            </a:pPr>
            <a:r>
              <a:rPr b="0" lang="en-IN" sz="1800" spc="-1" strike="noStrike">
                <a:latin typeface="Arial"/>
              </a:rPr>
              <a:t>You can create and update KVMs in the following </a:t>
            </a:r>
            <a:r>
              <a:rPr b="0" lang="en-IN" sz="1800" spc="-1" strike="noStrike">
                <a:latin typeface="Arial"/>
              </a:rPr>
              <a:t>ways:</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Key Value Map Operations policy (no encryption)</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For runtime KVM creation and update by your API </a:t>
            </a:r>
            <a:r>
              <a:rPr b="0" lang="en-IN" sz="1800" spc="-1" strike="noStrike">
                <a:latin typeface="Arial"/>
              </a:rPr>
              <a:t>proxies, use the Key Value Map Operations policy. </a:t>
            </a:r>
            <a:r>
              <a:rPr b="0" lang="en-IN" sz="1800" spc="-1" strike="noStrike">
                <a:latin typeface="Arial"/>
              </a:rPr>
              <a:t>(In the policy, you specify the name of the KVM in </a:t>
            </a:r>
            <a:r>
              <a:rPr b="0" lang="en-IN" sz="1800" spc="-1" strike="noStrike">
                <a:latin typeface="Arial"/>
              </a:rPr>
              <a:t>the mapIdentifier attribute on the parent element.)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171"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172" name="Picture 13_30" descr="Logo&#10;&#10;Description automatically generated"/>
          <p:cNvPicPr/>
          <p:nvPr/>
        </p:nvPicPr>
        <p:blipFill>
          <a:blip r:embed="rId1"/>
          <a:stretch/>
        </p:blipFill>
        <p:spPr>
          <a:xfrm>
            <a:off x="8457120" y="86040"/>
            <a:ext cx="1481760" cy="389160"/>
          </a:xfrm>
          <a:prstGeom prst="rect">
            <a:avLst/>
          </a:prstGeom>
          <a:ln>
            <a:noFill/>
          </a:ln>
        </p:spPr>
      </p:pic>
      <p:sp>
        <p:nvSpPr>
          <p:cNvPr id="173" name="CustomShape 3"/>
          <p:cNvSpPr/>
          <p:nvPr/>
        </p:nvSpPr>
        <p:spPr>
          <a:xfrm>
            <a:off x="313560" y="943920"/>
            <a:ext cx="9262080" cy="4458240"/>
          </a:xfrm>
          <a:prstGeom prst="rect">
            <a:avLst/>
          </a:prstGeom>
          <a:noFill/>
          <a:ln>
            <a:noFill/>
          </a:ln>
        </p:spPr>
        <p:style>
          <a:lnRef idx="0"/>
          <a:fillRef idx="0"/>
          <a:effectRef idx="0"/>
          <a:fontRef idx="minor"/>
        </p:style>
      </p:sp>
      <p:pic>
        <p:nvPicPr>
          <p:cNvPr id="174" name="Picture 13_31" descr="Logo&#10;&#10;Description automatically generated"/>
          <p:cNvPicPr/>
          <p:nvPr/>
        </p:nvPicPr>
        <p:blipFill>
          <a:blip r:embed="rId2"/>
          <a:stretch/>
        </p:blipFill>
        <p:spPr>
          <a:xfrm>
            <a:off x="8457480" y="86040"/>
            <a:ext cx="1481760" cy="389160"/>
          </a:xfrm>
          <a:prstGeom prst="rect">
            <a:avLst/>
          </a:prstGeom>
          <a:ln>
            <a:noFill/>
          </a:ln>
        </p:spPr>
      </p:pic>
      <p:pic>
        <p:nvPicPr>
          <p:cNvPr id="175" name="Picture 13_32" descr="Logo&#10;&#10;Description automatically generated"/>
          <p:cNvPicPr/>
          <p:nvPr/>
        </p:nvPicPr>
        <p:blipFill>
          <a:blip r:embed="rId3"/>
          <a:stretch/>
        </p:blipFill>
        <p:spPr>
          <a:xfrm>
            <a:off x="8457480" y="86040"/>
            <a:ext cx="1481760" cy="389160"/>
          </a:xfrm>
          <a:prstGeom prst="rect">
            <a:avLst/>
          </a:prstGeom>
          <a:ln>
            <a:noFill/>
          </a:ln>
        </p:spPr>
      </p:pic>
      <p:sp>
        <p:nvSpPr>
          <p:cNvPr id="176" name="CustomShape 4"/>
          <p:cNvSpPr/>
          <p:nvPr/>
        </p:nvSpPr>
        <p:spPr>
          <a:xfrm>
            <a:off x="474840" y="2082240"/>
            <a:ext cx="9066240" cy="943200"/>
          </a:xfrm>
          <a:prstGeom prst="rect">
            <a:avLst/>
          </a:prstGeom>
          <a:noFill/>
          <a:ln>
            <a:noFill/>
          </a:ln>
        </p:spPr>
        <p:style>
          <a:lnRef idx="0"/>
          <a:fillRef idx="0"/>
          <a:effectRef idx="0"/>
          <a:fontRef idx="minor"/>
        </p:style>
      </p:sp>
      <p:sp>
        <p:nvSpPr>
          <p:cNvPr id="177" name="TextShape 5"/>
          <p:cNvSpPr txBox="1"/>
          <p:nvPr/>
        </p:nvSpPr>
        <p:spPr>
          <a:xfrm>
            <a:off x="72000" y="324000"/>
            <a:ext cx="8136000" cy="3927960"/>
          </a:xfrm>
          <a:prstGeom prst="rect">
            <a:avLst/>
          </a:prstGeom>
          <a:noFill/>
          <a:ln>
            <a:noFill/>
          </a:ln>
        </p:spPr>
        <p:txBody>
          <a:bodyPr lIns="90000" rIns="90000" tIns="45000" bIns="45000">
            <a:noAutofit/>
          </a:bodyPr>
          <a:p>
            <a:pPr algn="just">
              <a:lnSpc>
                <a:spcPct val="150000"/>
              </a:lnSpc>
            </a:pPr>
            <a:r>
              <a:rPr b="0" lang="en-IN" sz="1800" spc="-1" strike="noStrike">
                <a:latin typeface="Arial"/>
              </a:rPr>
              <a:t>The &lt;InitialEntries&gt; element lets you create and populate a baseline set of entries in a new KVM as soon as you save the policy in the UI or deploy the API proxy (if you developed it offline). If the values change in the policy, the existing values are overwritten. Any new keys/values are added to the existing KVM alongside the existing keys/values.</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The &lt;Put&gt; element creates a new KVM if one doesn't already exist, and it creates a key with one or more values. If the KVM already exists, they key/values are added (or updated if the key already exists). You can use multiple &lt;Put&gt; elements in a KVM policy.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179"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180" name="Picture 13_33" descr="Logo&#10;&#10;Description automatically generated"/>
          <p:cNvPicPr/>
          <p:nvPr/>
        </p:nvPicPr>
        <p:blipFill>
          <a:blip r:embed="rId1"/>
          <a:stretch/>
        </p:blipFill>
        <p:spPr>
          <a:xfrm>
            <a:off x="8457120" y="86040"/>
            <a:ext cx="1481760" cy="389160"/>
          </a:xfrm>
          <a:prstGeom prst="rect">
            <a:avLst/>
          </a:prstGeom>
          <a:ln>
            <a:noFill/>
          </a:ln>
        </p:spPr>
      </p:pic>
      <p:sp>
        <p:nvSpPr>
          <p:cNvPr id="181" name="CustomShape 3"/>
          <p:cNvSpPr/>
          <p:nvPr/>
        </p:nvSpPr>
        <p:spPr>
          <a:xfrm>
            <a:off x="313560" y="943920"/>
            <a:ext cx="9262080" cy="4458240"/>
          </a:xfrm>
          <a:prstGeom prst="rect">
            <a:avLst/>
          </a:prstGeom>
          <a:noFill/>
          <a:ln>
            <a:noFill/>
          </a:ln>
        </p:spPr>
        <p:style>
          <a:lnRef idx="0"/>
          <a:fillRef idx="0"/>
          <a:effectRef idx="0"/>
          <a:fontRef idx="minor"/>
        </p:style>
      </p:sp>
      <p:pic>
        <p:nvPicPr>
          <p:cNvPr id="182" name="Picture 13_34" descr="Logo&#10;&#10;Description automatically generated"/>
          <p:cNvPicPr/>
          <p:nvPr/>
        </p:nvPicPr>
        <p:blipFill>
          <a:blip r:embed="rId2"/>
          <a:stretch/>
        </p:blipFill>
        <p:spPr>
          <a:xfrm>
            <a:off x="8457480" y="86040"/>
            <a:ext cx="1481760" cy="389160"/>
          </a:xfrm>
          <a:prstGeom prst="rect">
            <a:avLst/>
          </a:prstGeom>
          <a:ln>
            <a:noFill/>
          </a:ln>
        </p:spPr>
      </p:pic>
      <p:pic>
        <p:nvPicPr>
          <p:cNvPr id="183" name="Picture 13_35" descr="Logo&#10;&#10;Description automatically generated"/>
          <p:cNvPicPr/>
          <p:nvPr/>
        </p:nvPicPr>
        <p:blipFill>
          <a:blip r:embed="rId3"/>
          <a:stretch/>
        </p:blipFill>
        <p:spPr>
          <a:xfrm>
            <a:off x="8457480" y="86040"/>
            <a:ext cx="1481760" cy="389160"/>
          </a:xfrm>
          <a:prstGeom prst="rect">
            <a:avLst/>
          </a:prstGeom>
          <a:ln>
            <a:noFill/>
          </a:ln>
        </p:spPr>
      </p:pic>
      <p:sp>
        <p:nvSpPr>
          <p:cNvPr id="184" name="CustomShape 4"/>
          <p:cNvSpPr/>
          <p:nvPr/>
        </p:nvSpPr>
        <p:spPr>
          <a:xfrm>
            <a:off x="474840" y="2082240"/>
            <a:ext cx="9066240" cy="943200"/>
          </a:xfrm>
          <a:prstGeom prst="rect">
            <a:avLst/>
          </a:prstGeom>
          <a:noFill/>
          <a:ln>
            <a:noFill/>
          </a:ln>
        </p:spPr>
        <p:style>
          <a:lnRef idx="0"/>
          <a:fillRef idx="0"/>
          <a:effectRef idx="0"/>
          <a:fontRef idx="minor"/>
        </p:style>
      </p:sp>
      <p:sp>
        <p:nvSpPr>
          <p:cNvPr id="185" name="TextShape 5"/>
          <p:cNvSpPr txBox="1"/>
          <p:nvPr/>
        </p:nvSpPr>
        <p:spPr>
          <a:xfrm>
            <a:off x="0" y="0"/>
            <a:ext cx="10008000" cy="5463000"/>
          </a:xfrm>
          <a:prstGeom prst="rect">
            <a:avLst/>
          </a:prstGeom>
          <a:noFill/>
          <a:ln>
            <a:noFill/>
          </a:ln>
        </p:spPr>
        <p:txBody>
          <a:bodyPr lIns="90000" rIns="90000" tIns="45000" bIns="45000">
            <a:noAutofit/>
          </a:bodyPr>
          <a:p>
            <a:pPr algn="just">
              <a:lnSpc>
                <a:spcPct val="150000"/>
              </a:lnSpc>
            </a:pPr>
            <a:r>
              <a:rPr b="1" lang="en-IN" sz="1800" spc="-1" strike="noStrike">
                <a:solidFill>
                  <a:srgbClr val="c9211e"/>
                </a:solidFill>
                <a:latin typeface="Arial"/>
              </a:rPr>
              <a:t>Management API</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The management API is for working with KVMs as an administrator rather than during runtime in your API proxies. For example, you may have an internal script that uses the management API to delete and recreate KVMs in a test environment, or you may want to reset a key's value in a KVM for all proxies to pick up. (For runtime manipulation of KVMs, use the Key Value Map Operations policy in your proxies).</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The Key/Value Maps management API lets you create, update, and delete encrypted KVMs and keys/values at all scopes (organization, environment, and apiproxy).</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To create an encrypted KVM with the management API, add "encrypted" : "true" to the JSON payload. You can only encrypt KVMs when you create them. You cannot encrypt an existing KVM.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187"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188" name="Picture 13_36" descr="Logo&#10;&#10;Description automatically generated"/>
          <p:cNvPicPr/>
          <p:nvPr/>
        </p:nvPicPr>
        <p:blipFill>
          <a:blip r:embed="rId1"/>
          <a:stretch/>
        </p:blipFill>
        <p:spPr>
          <a:xfrm>
            <a:off x="8457120" y="86040"/>
            <a:ext cx="1481760" cy="389160"/>
          </a:xfrm>
          <a:prstGeom prst="rect">
            <a:avLst/>
          </a:prstGeom>
          <a:ln>
            <a:noFill/>
          </a:ln>
        </p:spPr>
      </p:pic>
      <p:sp>
        <p:nvSpPr>
          <p:cNvPr id="189" name="CustomShape 3"/>
          <p:cNvSpPr/>
          <p:nvPr/>
        </p:nvSpPr>
        <p:spPr>
          <a:xfrm>
            <a:off x="313560" y="943920"/>
            <a:ext cx="9262080" cy="4458240"/>
          </a:xfrm>
          <a:prstGeom prst="rect">
            <a:avLst/>
          </a:prstGeom>
          <a:noFill/>
          <a:ln>
            <a:noFill/>
          </a:ln>
        </p:spPr>
        <p:style>
          <a:lnRef idx="0"/>
          <a:fillRef idx="0"/>
          <a:effectRef idx="0"/>
          <a:fontRef idx="minor"/>
        </p:style>
      </p:sp>
      <p:pic>
        <p:nvPicPr>
          <p:cNvPr id="190" name="Picture 13_37" descr="Logo&#10;&#10;Description automatically generated"/>
          <p:cNvPicPr/>
          <p:nvPr/>
        </p:nvPicPr>
        <p:blipFill>
          <a:blip r:embed="rId2"/>
          <a:stretch/>
        </p:blipFill>
        <p:spPr>
          <a:xfrm>
            <a:off x="8457480" y="86040"/>
            <a:ext cx="1481760" cy="389160"/>
          </a:xfrm>
          <a:prstGeom prst="rect">
            <a:avLst/>
          </a:prstGeom>
          <a:ln>
            <a:noFill/>
          </a:ln>
        </p:spPr>
      </p:pic>
      <p:pic>
        <p:nvPicPr>
          <p:cNvPr id="191" name="Picture 13_38" descr="Logo&#10;&#10;Description automatically generated"/>
          <p:cNvPicPr/>
          <p:nvPr/>
        </p:nvPicPr>
        <p:blipFill>
          <a:blip r:embed="rId3"/>
          <a:stretch/>
        </p:blipFill>
        <p:spPr>
          <a:xfrm>
            <a:off x="8457480" y="86040"/>
            <a:ext cx="1481760" cy="389160"/>
          </a:xfrm>
          <a:prstGeom prst="rect">
            <a:avLst/>
          </a:prstGeom>
          <a:ln>
            <a:noFill/>
          </a:ln>
        </p:spPr>
      </p:pic>
      <p:sp>
        <p:nvSpPr>
          <p:cNvPr id="192" name="CustomShape 4"/>
          <p:cNvSpPr/>
          <p:nvPr/>
        </p:nvSpPr>
        <p:spPr>
          <a:xfrm>
            <a:off x="474840" y="2082240"/>
            <a:ext cx="9066240" cy="943200"/>
          </a:xfrm>
          <a:prstGeom prst="rect">
            <a:avLst/>
          </a:prstGeom>
          <a:noFill/>
          <a:ln>
            <a:noFill/>
          </a:ln>
        </p:spPr>
        <p:style>
          <a:lnRef idx="0"/>
          <a:fillRef idx="0"/>
          <a:effectRef idx="0"/>
          <a:fontRef idx="minor"/>
        </p:style>
      </p:sp>
      <p:sp>
        <p:nvSpPr>
          <p:cNvPr id="193" name="TextShape 5"/>
          <p:cNvSpPr txBox="1"/>
          <p:nvPr/>
        </p:nvSpPr>
        <p:spPr>
          <a:xfrm>
            <a:off x="0" y="72000"/>
            <a:ext cx="10080000" cy="2392920"/>
          </a:xfrm>
          <a:prstGeom prst="rect">
            <a:avLst/>
          </a:prstGeom>
          <a:noFill/>
          <a:ln>
            <a:noFill/>
          </a:ln>
        </p:spPr>
        <p:txBody>
          <a:bodyPr lIns="90000" rIns="90000" tIns="45000" bIns="45000">
            <a:noAutofit/>
          </a:bodyPr>
          <a:p>
            <a:pPr algn="just">
              <a:lnSpc>
                <a:spcPct val="150000"/>
              </a:lnSpc>
            </a:pPr>
            <a:r>
              <a:rPr b="1" lang="en-IN" sz="1800" spc="-1" strike="noStrike">
                <a:solidFill>
                  <a:srgbClr val="c9211e"/>
                </a:solidFill>
                <a:latin typeface="Arial"/>
              </a:rPr>
              <a:t>Management UI</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In the Edge management UI, you can create and update environment-scoped KVMs, which are the only scope of KVM that appears in the UI. The management UI is a good way to manually administer KVM data for API proxies at runtime. See Creating and editing environment key value maps for more information.</a:t>
            </a:r>
            <a:endParaRPr b="0" lang="en-IN" sz="1800" spc="-1" strike="noStrike">
              <a:latin typeface="Arial"/>
            </a:endParaRPr>
          </a:p>
        </p:txBody>
      </p:sp>
      <p:sp>
        <p:nvSpPr>
          <p:cNvPr id="194" name="TextShape 6"/>
          <p:cNvSpPr txBox="1"/>
          <p:nvPr/>
        </p:nvSpPr>
        <p:spPr>
          <a:xfrm>
            <a:off x="0" y="2664000"/>
            <a:ext cx="9936000" cy="346320"/>
          </a:xfrm>
          <a:prstGeom prst="rect">
            <a:avLst/>
          </a:prstGeom>
          <a:noFill/>
          <a:ln>
            <a:noFill/>
          </a:ln>
        </p:spPr>
        <p:txBody>
          <a:bodyPr lIns="90000" rIns="90000" tIns="45000" bIns="45000">
            <a:noAutofit/>
          </a:bodyPr>
          <a:p>
            <a:r>
              <a:rPr b="1" lang="en-IN" sz="1800" spc="-1" strike="noStrike">
                <a:solidFill>
                  <a:srgbClr val="c9211e"/>
                </a:solidFill>
                <a:latin typeface="Arial"/>
              </a:rPr>
              <a:t>Retrieving KVMs</a:t>
            </a:r>
            <a:endParaRPr b="1" lang="en-IN" sz="1800" spc="-1" strike="noStrike">
              <a:solidFill>
                <a:srgbClr val="c9211e"/>
              </a:solidFill>
              <a:latin typeface="Arial"/>
            </a:endParaRPr>
          </a:p>
        </p:txBody>
      </p:sp>
      <p:sp>
        <p:nvSpPr>
          <p:cNvPr id="195" name="TextShape 7"/>
          <p:cNvSpPr txBox="1"/>
          <p:nvPr/>
        </p:nvSpPr>
        <p:spPr>
          <a:xfrm>
            <a:off x="0" y="3168000"/>
            <a:ext cx="10080000" cy="857880"/>
          </a:xfrm>
          <a:prstGeom prst="rect">
            <a:avLst/>
          </a:prstGeom>
          <a:noFill/>
          <a:ln>
            <a:noFill/>
          </a:ln>
        </p:spPr>
        <p:txBody>
          <a:bodyPr lIns="90000" rIns="90000" tIns="45000" bIns="45000">
            <a:noAutofit/>
          </a:bodyPr>
          <a:p>
            <a:pPr algn="just">
              <a:lnSpc>
                <a:spcPct val="150000"/>
              </a:lnSpc>
            </a:pPr>
            <a:r>
              <a:rPr b="0" lang="en-IN" sz="1800" spc="-1" strike="noStrike">
                <a:latin typeface="Arial"/>
              </a:rPr>
              <a:t>You retrieve encrypted and unencrypted key value maps the same way, with one slight variation when retrieving with the Key Value Map Operations policy.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197"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198" name="Picture 13_39" descr="Logo&#10;&#10;Description automatically generated"/>
          <p:cNvPicPr/>
          <p:nvPr/>
        </p:nvPicPr>
        <p:blipFill>
          <a:blip r:embed="rId1"/>
          <a:stretch/>
        </p:blipFill>
        <p:spPr>
          <a:xfrm>
            <a:off x="8457120" y="86040"/>
            <a:ext cx="1481760" cy="389160"/>
          </a:xfrm>
          <a:prstGeom prst="rect">
            <a:avLst/>
          </a:prstGeom>
          <a:ln>
            <a:noFill/>
          </a:ln>
        </p:spPr>
      </p:pic>
      <p:sp>
        <p:nvSpPr>
          <p:cNvPr id="199" name="CustomShape 3"/>
          <p:cNvSpPr/>
          <p:nvPr/>
        </p:nvSpPr>
        <p:spPr>
          <a:xfrm>
            <a:off x="313560" y="943920"/>
            <a:ext cx="9262080" cy="4458240"/>
          </a:xfrm>
          <a:prstGeom prst="rect">
            <a:avLst/>
          </a:prstGeom>
          <a:noFill/>
          <a:ln>
            <a:noFill/>
          </a:ln>
        </p:spPr>
        <p:style>
          <a:lnRef idx="0"/>
          <a:fillRef idx="0"/>
          <a:effectRef idx="0"/>
          <a:fontRef idx="minor"/>
        </p:style>
      </p:sp>
      <p:pic>
        <p:nvPicPr>
          <p:cNvPr id="200" name="Picture 13_40" descr="Logo&#10;&#10;Description automatically generated"/>
          <p:cNvPicPr/>
          <p:nvPr/>
        </p:nvPicPr>
        <p:blipFill>
          <a:blip r:embed="rId2"/>
          <a:stretch/>
        </p:blipFill>
        <p:spPr>
          <a:xfrm>
            <a:off x="8457480" y="86040"/>
            <a:ext cx="1481760" cy="389160"/>
          </a:xfrm>
          <a:prstGeom prst="rect">
            <a:avLst/>
          </a:prstGeom>
          <a:ln>
            <a:noFill/>
          </a:ln>
        </p:spPr>
      </p:pic>
      <p:pic>
        <p:nvPicPr>
          <p:cNvPr id="201" name="Picture 13_41" descr="Logo&#10;&#10;Description automatically generated"/>
          <p:cNvPicPr/>
          <p:nvPr/>
        </p:nvPicPr>
        <p:blipFill>
          <a:blip r:embed="rId3"/>
          <a:stretch/>
        </p:blipFill>
        <p:spPr>
          <a:xfrm>
            <a:off x="8457480" y="86040"/>
            <a:ext cx="1481760" cy="389160"/>
          </a:xfrm>
          <a:prstGeom prst="rect">
            <a:avLst/>
          </a:prstGeom>
          <a:ln>
            <a:noFill/>
          </a:ln>
        </p:spPr>
      </p:pic>
      <p:sp>
        <p:nvSpPr>
          <p:cNvPr id="202" name="CustomShape 4"/>
          <p:cNvSpPr/>
          <p:nvPr/>
        </p:nvSpPr>
        <p:spPr>
          <a:xfrm>
            <a:off x="474840" y="2082240"/>
            <a:ext cx="9066240" cy="943200"/>
          </a:xfrm>
          <a:prstGeom prst="rect">
            <a:avLst/>
          </a:prstGeom>
          <a:noFill/>
          <a:ln>
            <a:noFill/>
          </a:ln>
        </p:spPr>
        <p:style>
          <a:lnRef idx="0"/>
          <a:fillRef idx="0"/>
          <a:effectRef idx="0"/>
          <a:fontRef idx="minor"/>
        </p:style>
      </p:sp>
      <p:sp>
        <p:nvSpPr>
          <p:cNvPr id="203" name="TextShape 5"/>
          <p:cNvSpPr txBox="1"/>
          <p:nvPr/>
        </p:nvSpPr>
        <p:spPr>
          <a:xfrm>
            <a:off x="144000" y="720000"/>
            <a:ext cx="9720000" cy="4695480"/>
          </a:xfrm>
          <a:prstGeom prst="rect">
            <a:avLst/>
          </a:prstGeom>
          <a:noFill/>
          <a:ln>
            <a:noFill/>
          </a:ln>
        </p:spPr>
        <p:txBody>
          <a:bodyPr lIns="90000" rIns="90000" tIns="45000" bIns="45000">
            <a:noAutofit/>
          </a:bodyPr>
          <a:p>
            <a:pPr algn="just">
              <a:lnSpc>
                <a:spcPct val="150000"/>
              </a:lnSpc>
            </a:pPr>
            <a:r>
              <a:rPr b="0" lang="en-IN" sz="1800" spc="-1" strike="noStrike">
                <a:latin typeface="Arial"/>
              </a:rPr>
              <a:t>Policy: Use the &lt;Get&gt; element in the Key Value Map Operations policy to retrieve encrypted and unencrypted KVMs. The one slight difference is retrieving encrypted values with the policy, where you must add a "private." prefix to the name of the variable that will contain the retrieved value, as described in the Get operation section of the reference topic. That prefix hides the value from Trace and debug sessions while you're debugging API proxies.</a:t>
            </a:r>
            <a:endParaRPr b="0" lang="en-IN" sz="1800" spc="-1" strike="noStrike">
              <a:latin typeface="Arial"/>
            </a:endParaRPr>
          </a:p>
          <a:p>
            <a:pPr algn="just">
              <a:lnSpc>
                <a:spcPct val="150000"/>
              </a:lnSpc>
            </a:pPr>
            <a:r>
              <a:rPr b="0" lang="en-IN" sz="1800" spc="-1" strike="noStrike">
                <a:latin typeface="Arial"/>
              </a:rPr>
              <a:t>Management API: For administrative management purposes, you can use the Creating and editing environment key value maps to get KVMs and keys/values. For example, if you want to back up KVMs by getting and storing the JSON definitions, use the management API. Be aware, though, that encrypted values are displayed as ***** in the API response.</a:t>
            </a:r>
            <a:endParaRPr b="0" lang="en-IN" sz="1800" spc="-1" strike="noStrike">
              <a:latin typeface="Arial"/>
            </a:endParaRPr>
          </a:p>
          <a:p>
            <a:pPr algn="just">
              <a:lnSpc>
                <a:spcPct val="150000"/>
              </a:lnSpc>
            </a:pPr>
            <a:r>
              <a:rPr b="0" lang="en-IN" sz="1800" spc="-1" strike="noStrike">
                <a:latin typeface="Arial"/>
              </a:rPr>
              <a:t>Management UI: You can view your environment-scoped KVMs in the management UI by going to APIs &gt; Environment Configuration &gt; Key Value Maps (Classic Edge) or Admin &gt; Environments &gt; Key Value Maps</a:t>
            </a:r>
            <a:endParaRPr b="0" lang="en-IN" sz="1800" spc="-1" strike="noStrike">
              <a:latin typeface="Arial"/>
            </a:endParaRPr>
          </a:p>
        </p:txBody>
      </p:sp>
      <p:sp>
        <p:nvSpPr>
          <p:cNvPr id="204" name="TextShape 6"/>
          <p:cNvSpPr txBox="1"/>
          <p:nvPr/>
        </p:nvSpPr>
        <p:spPr>
          <a:xfrm>
            <a:off x="72000" y="216000"/>
            <a:ext cx="9936000" cy="346320"/>
          </a:xfrm>
          <a:prstGeom prst="rect">
            <a:avLst/>
          </a:prstGeom>
          <a:noFill/>
          <a:ln>
            <a:noFill/>
          </a:ln>
        </p:spPr>
        <p:txBody>
          <a:bodyPr lIns="90000" rIns="90000" tIns="45000" bIns="45000">
            <a:noAutofit/>
          </a:bodyPr>
          <a:p>
            <a:r>
              <a:rPr b="1" lang="en-IN" sz="1800" spc="-1" strike="noStrike">
                <a:solidFill>
                  <a:srgbClr val="c9211e"/>
                </a:solidFill>
                <a:latin typeface="Arial"/>
              </a:rPr>
              <a:t>Retrieving KVMs</a:t>
            </a:r>
            <a:endParaRPr b="1" lang="en-IN" sz="18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206"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07" name="Picture 13_42" descr="Logo&#10;&#10;Description automatically generated"/>
          <p:cNvPicPr/>
          <p:nvPr/>
        </p:nvPicPr>
        <p:blipFill>
          <a:blip r:embed="rId1"/>
          <a:stretch/>
        </p:blipFill>
        <p:spPr>
          <a:xfrm>
            <a:off x="8457120" y="86040"/>
            <a:ext cx="1481760" cy="389160"/>
          </a:xfrm>
          <a:prstGeom prst="rect">
            <a:avLst/>
          </a:prstGeom>
          <a:ln>
            <a:noFill/>
          </a:ln>
        </p:spPr>
      </p:pic>
      <p:sp>
        <p:nvSpPr>
          <p:cNvPr id="208" name="CustomShape 3"/>
          <p:cNvSpPr/>
          <p:nvPr/>
        </p:nvSpPr>
        <p:spPr>
          <a:xfrm>
            <a:off x="313560" y="943920"/>
            <a:ext cx="9262080" cy="4458240"/>
          </a:xfrm>
          <a:prstGeom prst="rect">
            <a:avLst/>
          </a:prstGeom>
          <a:noFill/>
          <a:ln>
            <a:noFill/>
          </a:ln>
        </p:spPr>
        <p:style>
          <a:lnRef idx="0"/>
          <a:fillRef idx="0"/>
          <a:effectRef idx="0"/>
          <a:fontRef idx="minor"/>
        </p:style>
      </p:sp>
      <p:pic>
        <p:nvPicPr>
          <p:cNvPr id="209" name="Picture 13_43" descr="Logo&#10;&#10;Description automatically generated"/>
          <p:cNvPicPr/>
          <p:nvPr/>
        </p:nvPicPr>
        <p:blipFill>
          <a:blip r:embed="rId2"/>
          <a:stretch/>
        </p:blipFill>
        <p:spPr>
          <a:xfrm>
            <a:off x="8457480" y="86040"/>
            <a:ext cx="1481760" cy="389160"/>
          </a:xfrm>
          <a:prstGeom prst="rect">
            <a:avLst/>
          </a:prstGeom>
          <a:ln>
            <a:noFill/>
          </a:ln>
        </p:spPr>
      </p:pic>
      <p:pic>
        <p:nvPicPr>
          <p:cNvPr id="210" name="Picture 13_44" descr="Logo&#10;&#10;Description automatically generated"/>
          <p:cNvPicPr/>
          <p:nvPr/>
        </p:nvPicPr>
        <p:blipFill>
          <a:blip r:embed="rId3"/>
          <a:stretch/>
        </p:blipFill>
        <p:spPr>
          <a:xfrm>
            <a:off x="8457480" y="86040"/>
            <a:ext cx="1481760" cy="389160"/>
          </a:xfrm>
          <a:prstGeom prst="rect">
            <a:avLst/>
          </a:prstGeom>
          <a:ln>
            <a:noFill/>
          </a:ln>
        </p:spPr>
      </p:pic>
      <p:sp>
        <p:nvSpPr>
          <p:cNvPr id="211" name="CustomShape 4"/>
          <p:cNvSpPr/>
          <p:nvPr/>
        </p:nvSpPr>
        <p:spPr>
          <a:xfrm>
            <a:off x="474840" y="2082240"/>
            <a:ext cx="9066240" cy="943200"/>
          </a:xfrm>
          <a:prstGeom prst="rect">
            <a:avLst/>
          </a:prstGeom>
          <a:noFill/>
          <a:ln>
            <a:noFill/>
          </a:ln>
        </p:spPr>
        <p:style>
          <a:lnRef idx="0"/>
          <a:fillRef idx="0"/>
          <a:effectRef idx="0"/>
          <a:fontRef idx="minor"/>
        </p:style>
      </p:sp>
      <p:sp>
        <p:nvSpPr>
          <p:cNvPr id="212" name="TextShape 5"/>
          <p:cNvSpPr txBox="1"/>
          <p:nvPr/>
        </p:nvSpPr>
        <p:spPr>
          <a:xfrm>
            <a:off x="72000" y="72000"/>
            <a:ext cx="4176000" cy="402840"/>
          </a:xfrm>
          <a:prstGeom prst="rect">
            <a:avLst/>
          </a:prstGeom>
          <a:noFill/>
          <a:ln>
            <a:noFill/>
          </a:ln>
        </p:spPr>
        <p:txBody>
          <a:bodyPr lIns="90000" rIns="90000" tIns="45000" bIns="45000">
            <a:noAutofit/>
          </a:bodyPr>
          <a:p>
            <a:r>
              <a:rPr b="1" lang="en-IN" sz="2200" spc="-1" strike="noStrike">
                <a:solidFill>
                  <a:srgbClr val="c9211e"/>
                </a:solidFill>
                <a:latin typeface="Arial"/>
              </a:rPr>
              <a:t>Adding caching</a:t>
            </a:r>
            <a:endParaRPr b="1" lang="en-IN" sz="2200" spc="-1" strike="noStrike">
              <a:solidFill>
                <a:srgbClr val="c9211e"/>
              </a:solidFill>
              <a:latin typeface="Arial"/>
            </a:endParaRPr>
          </a:p>
        </p:txBody>
      </p:sp>
      <p:sp>
        <p:nvSpPr>
          <p:cNvPr id="213" name="TextShape 6"/>
          <p:cNvSpPr txBox="1"/>
          <p:nvPr/>
        </p:nvSpPr>
        <p:spPr>
          <a:xfrm>
            <a:off x="0" y="720000"/>
            <a:ext cx="10080000" cy="3927960"/>
          </a:xfrm>
          <a:prstGeom prst="rect">
            <a:avLst/>
          </a:prstGeom>
          <a:noFill/>
          <a:ln>
            <a:noFill/>
          </a:ln>
        </p:spPr>
        <p:txBody>
          <a:bodyPr lIns="90000" rIns="90000" tIns="45000" bIns="45000">
            <a:noAutofit/>
          </a:bodyPr>
          <a:p>
            <a:pPr algn="just">
              <a:lnSpc>
                <a:spcPct val="150000"/>
              </a:lnSpc>
            </a:pPr>
            <a:r>
              <a:rPr b="0" lang="en-IN" sz="1800" spc="-1" strike="noStrike">
                <a:latin typeface="Arial"/>
              </a:rPr>
              <a:t>Using policies for general purpose caching, you can persist any objects your proxy requires across multiple request/response sessions. You can also cache backend response data.</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1" lang="en-IN" sz="1800" spc="-1" strike="noStrike">
                <a:latin typeface="Arial"/>
              </a:rPr>
              <a:t>You might want to use a cache to:</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Reduce latency and traffic. Requests are satisfied in a shorter time and with reused representations.</a:t>
            </a:r>
            <a:endParaRPr b="0" lang="en-IN" sz="1800" spc="-1" strike="noStrike">
              <a:latin typeface="Arial"/>
            </a:endParaRPr>
          </a:p>
          <a:p>
            <a:pPr algn="just">
              <a:lnSpc>
                <a:spcPct val="150000"/>
              </a:lnSpc>
            </a:pPr>
            <a:r>
              <a:rPr b="0" lang="en-IN" sz="1800" spc="-1" strike="noStrike">
                <a:latin typeface="Arial"/>
              </a:rPr>
              <a:t>Persist data across transactions. You can store session data for reuse across HTTP transactions.</a:t>
            </a:r>
            <a:endParaRPr b="0" lang="en-IN" sz="1800" spc="-1" strike="noStrike">
              <a:latin typeface="Arial"/>
            </a:endParaRPr>
          </a:p>
          <a:p>
            <a:pPr algn="just">
              <a:lnSpc>
                <a:spcPct val="150000"/>
              </a:lnSpc>
            </a:pPr>
            <a:r>
              <a:rPr b="0" lang="en-IN" sz="1800" spc="-1" strike="noStrike">
                <a:latin typeface="Arial"/>
              </a:rPr>
              <a:t>Support security. Scope access to cache entries so they can be accessed only in a particular environment or by a specific API proxy.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215"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16" name="Picture 13_45" descr="Logo&#10;&#10;Description automatically generated"/>
          <p:cNvPicPr/>
          <p:nvPr/>
        </p:nvPicPr>
        <p:blipFill>
          <a:blip r:embed="rId1"/>
          <a:stretch/>
        </p:blipFill>
        <p:spPr>
          <a:xfrm>
            <a:off x="8457120" y="86040"/>
            <a:ext cx="1481760" cy="389160"/>
          </a:xfrm>
          <a:prstGeom prst="rect">
            <a:avLst/>
          </a:prstGeom>
          <a:ln>
            <a:noFill/>
          </a:ln>
        </p:spPr>
      </p:pic>
      <p:sp>
        <p:nvSpPr>
          <p:cNvPr id="217" name="CustomShape 3"/>
          <p:cNvSpPr/>
          <p:nvPr/>
        </p:nvSpPr>
        <p:spPr>
          <a:xfrm>
            <a:off x="313560" y="943920"/>
            <a:ext cx="9262080" cy="4458240"/>
          </a:xfrm>
          <a:prstGeom prst="rect">
            <a:avLst/>
          </a:prstGeom>
          <a:noFill/>
          <a:ln>
            <a:noFill/>
          </a:ln>
        </p:spPr>
        <p:style>
          <a:lnRef idx="0"/>
          <a:fillRef idx="0"/>
          <a:effectRef idx="0"/>
          <a:fontRef idx="minor"/>
        </p:style>
      </p:sp>
      <p:pic>
        <p:nvPicPr>
          <p:cNvPr id="218" name="Picture 13_46" descr="Logo&#10;&#10;Description automatically generated"/>
          <p:cNvPicPr/>
          <p:nvPr/>
        </p:nvPicPr>
        <p:blipFill>
          <a:blip r:embed="rId2"/>
          <a:stretch/>
        </p:blipFill>
        <p:spPr>
          <a:xfrm>
            <a:off x="8457480" y="86040"/>
            <a:ext cx="1481760" cy="389160"/>
          </a:xfrm>
          <a:prstGeom prst="rect">
            <a:avLst/>
          </a:prstGeom>
          <a:ln>
            <a:noFill/>
          </a:ln>
        </p:spPr>
      </p:pic>
      <p:pic>
        <p:nvPicPr>
          <p:cNvPr id="219" name="Picture 13_47" descr="Logo&#10;&#10;Description automatically generated"/>
          <p:cNvPicPr/>
          <p:nvPr/>
        </p:nvPicPr>
        <p:blipFill>
          <a:blip r:embed="rId3"/>
          <a:stretch/>
        </p:blipFill>
        <p:spPr>
          <a:xfrm>
            <a:off x="8457480" y="86040"/>
            <a:ext cx="1481760" cy="389160"/>
          </a:xfrm>
          <a:prstGeom prst="rect">
            <a:avLst/>
          </a:prstGeom>
          <a:ln>
            <a:noFill/>
          </a:ln>
        </p:spPr>
      </p:pic>
      <p:sp>
        <p:nvSpPr>
          <p:cNvPr id="220" name="CustomShape 4"/>
          <p:cNvSpPr/>
          <p:nvPr/>
        </p:nvSpPr>
        <p:spPr>
          <a:xfrm>
            <a:off x="474840" y="2082240"/>
            <a:ext cx="9066240" cy="943200"/>
          </a:xfrm>
          <a:prstGeom prst="rect">
            <a:avLst/>
          </a:prstGeom>
          <a:noFill/>
          <a:ln>
            <a:noFill/>
          </a:ln>
        </p:spPr>
        <p:style>
          <a:lnRef idx="0"/>
          <a:fillRef idx="0"/>
          <a:effectRef idx="0"/>
          <a:fontRef idx="minor"/>
        </p:style>
      </p:sp>
      <p:sp>
        <p:nvSpPr>
          <p:cNvPr id="221" name="TextShape 5"/>
          <p:cNvSpPr txBox="1"/>
          <p:nvPr/>
        </p:nvSpPr>
        <p:spPr>
          <a:xfrm>
            <a:off x="72000" y="72000"/>
            <a:ext cx="9864000" cy="4695480"/>
          </a:xfrm>
          <a:prstGeom prst="rect">
            <a:avLst/>
          </a:prstGeom>
          <a:noFill/>
          <a:ln>
            <a:noFill/>
          </a:ln>
        </p:spPr>
        <p:txBody>
          <a:bodyPr lIns="90000" rIns="90000" tIns="45000" bIns="45000">
            <a:noAutofit/>
          </a:bodyPr>
          <a:p>
            <a:pPr algn="just">
              <a:lnSpc>
                <a:spcPct val="150000"/>
              </a:lnSpc>
            </a:pPr>
            <a:r>
              <a:rPr b="1" lang="en-IN" sz="1800" spc="-1" strike="noStrike">
                <a:solidFill>
                  <a:srgbClr val="c9211e"/>
                </a:solidFill>
                <a:latin typeface="Arial"/>
              </a:rPr>
              <a:t>Backend response caching</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You can cache the response of a backend resource with the ResponseCache policy.</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This is especially helpful when backend data is updated only periodically. The ResponseCache policy can reduce calls to backend data sources.</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Through the ResponseCache policy, you can also have Apigee look at certain HTTP response caching headers and take actions according to header directives. For example, on responses from backend targets, Apigee supports the Cache-Control header. This header can be used to control the maximum age of a cached response, among other things. For more information, see Support for HTTP response headers.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223"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24" name="Picture 13_48" descr="Logo&#10;&#10;Description automatically generated"/>
          <p:cNvPicPr/>
          <p:nvPr/>
        </p:nvPicPr>
        <p:blipFill>
          <a:blip r:embed="rId1"/>
          <a:stretch/>
        </p:blipFill>
        <p:spPr>
          <a:xfrm>
            <a:off x="8457120" y="86040"/>
            <a:ext cx="1481760" cy="389160"/>
          </a:xfrm>
          <a:prstGeom prst="rect">
            <a:avLst/>
          </a:prstGeom>
          <a:ln>
            <a:noFill/>
          </a:ln>
        </p:spPr>
      </p:pic>
      <p:sp>
        <p:nvSpPr>
          <p:cNvPr id="225" name="CustomShape 3"/>
          <p:cNvSpPr/>
          <p:nvPr/>
        </p:nvSpPr>
        <p:spPr>
          <a:xfrm>
            <a:off x="313560" y="943920"/>
            <a:ext cx="9262080" cy="4458240"/>
          </a:xfrm>
          <a:prstGeom prst="rect">
            <a:avLst/>
          </a:prstGeom>
          <a:noFill/>
          <a:ln>
            <a:noFill/>
          </a:ln>
        </p:spPr>
        <p:style>
          <a:lnRef idx="0"/>
          <a:fillRef idx="0"/>
          <a:effectRef idx="0"/>
          <a:fontRef idx="minor"/>
        </p:style>
      </p:sp>
      <p:pic>
        <p:nvPicPr>
          <p:cNvPr id="226" name="Picture 13_49" descr="Logo&#10;&#10;Description automatically generated"/>
          <p:cNvPicPr/>
          <p:nvPr/>
        </p:nvPicPr>
        <p:blipFill>
          <a:blip r:embed="rId2"/>
          <a:stretch/>
        </p:blipFill>
        <p:spPr>
          <a:xfrm>
            <a:off x="8457480" y="86040"/>
            <a:ext cx="1481760" cy="389160"/>
          </a:xfrm>
          <a:prstGeom prst="rect">
            <a:avLst/>
          </a:prstGeom>
          <a:ln>
            <a:noFill/>
          </a:ln>
        </p:spPr>
      </p:pic>
      <p:pic>
        <p:nvPicPr>
          <p:cNvPr id="227" name="Picture 13_50" descr="Logo&#10;&#10;Description automatically generated"/>
          <p:cNvPicPr/>
          <p:nvPr/>
        </p:nvPicPr>
        <p:blipFill>
          <a:blip r:embed="rId3"/>
          <a:stretch/>
        </p:blipFill>
        <p:spPr>
          <a:xfrm>
            <a:off x="8457480" y="86040"/>
            <a:ext cx="1481760" cy="389160"/>
          </a:xfrm>
          <a:prstGeom prst="rect">
            <a:avLst/>
          </a:prstGeom>
          <a:ln>
            <a:noFill/>
          </a:ln>
        </p:spPr>
      </p:pic>
      <p:sp>
        <p:nvSpPr>
          <p:cNvPr id="228" name="CustomShape 4"/>
          <p:cNvSpPr/>
          <p:nvPr/>
        </p:nvSpPr>
        <p:spPr>
          <a:xfrm>
            <a:off x="474840" y="2082240"/>
            <a:ext cx="9066240" cy="943200"/>
          </a:xfrm>
          <a:prstGeom prst="rect">
            <a:avLst/>
          </a:prstGeom>
          <a:noFill/>
          <a:ln>
            <a:noFill/>
          </a:ln>
        </p:spPr>
        <p:style>
          <a:lnRef idx="0"/>
          <a:fillRef idx="0"/>
          <a:effectRef idx="0"/>
          <a:fontRef idx="minor"/>
        </p:style>
      </p:sp>
      <p:sp>
        <p:nvSpPr>
          <p:cNvPr id="229" name="TextShape 5"/>
          <p:cNvSpPr txBox="1"/>
          <p:nvPr/>
        </p:nvSpPr>
        <p:spPr>
          <a:xfrm>
            <a:off x="144000" y="144000"/>
            <a:ext cx="9792000" cy="5583240"/>
          </a:xfrm>
          <a:prstGeom prst="rect">
            <a:avLst/>
          </a:prstGeom>
          <a:noFill/>
          <a:ln>
            <a:noFill/>
          </a:ln>
        </p:spPr>
        <p:txBody>
          <a:bodyPr lIns="90000" rIns="90000" tIns="45000" bIns="45000">
            <a:noAutofit/>
          </a:bodyPr>
          <a:p>
            <a:pPr algn="just">
              <a:lnSpc>
                <a:spcPct val="150000"/>
              </a:lnSpc>
            </a:pPr>
            <a:r>
              <a:rPr b="1" lang="en-IN" sz="1800" spc="-1" strike="noStrike">
                <a:solidFill>
                  <a:srgbClr val="c9211e"/>
                </a:solidFill>
                <a:latin typeface="Arial"/>
              </a:rPr>
              <a:t>Short-term general purpose caching</a:t>
            </a:r>
            <a:endParaRPr b="0" lang="en-IN" sz="1800" spc="-1" strike="noStrike">
              <a:latin typeface="Arial"/>
            </a:endParaRPr>
          </a:p>
          <a:p>
            <a:pPr marL="216000" indent="-216000" algn="just">
              <a:lnSpc>
                <a:spcPct val="150000"/>
              </a:lnSpc>
              <a:spcBef>
                <a:spcPts val="567"/>
              </a:spcBef>
              <a:spcAft>
                <a:spcPts val="567"/>
              </a:spcAft>
              <a:buClr>
                <a:srgbClr val="000000"/>
              </a:buClr>
              <a:buSzPct val="45000"/>
              <a:buFont typeface="Wingdings" charset="2"/>
              <a:buChar char=""/>
            </a:pPr>
            <a:r>
              <a:rPr b="0" lang="en-IN" sz="1800" spc="-1" strike="noStrike">
                <a:latin typeface="Arial"/>
              </a:rPr>
              <a:t>Using policies for general purpose caching, you can persist any objects your proxy requires across multiple request/response sessions.</a:t>
            </a:r>
            <a:endParaRPr b="0" lang="en-IN" sz="1800" spc="-1" strike="noStrike">
              <a:latin typeface="Arial"/>
              <a:ea typeface="Noto Sans CJK SC"/>
            </a:endParaRPr>
          </a:p>
          <a:p>
            <a:pPr marL="216000" indent="-216000" algn="just">
              <a:lnSpc>
                <a:spcPct val="150000"/>
              </a:lnSpc>
              <a:spcBef>
                <a:spcPts val="567"/>
              </a:spcBef>
              <a:spcAft>
                <a:spcPts val="567"/>
              </a:spcAft>
              <a:buClr>
                <a:srgbClr val="000000"/>
              </a:buClr>
              <a:buSzPct val="45000"/>
              <a:buFont typeface="Wingdings" charset="2"/>
              <a:buChar char=""/>
            </a:pPr>
            <a:r>
              <a:rPr b="0" lang="en-IN" sz="1800" spc="-1" strike="noStrike">
                <a:latin typeface="Arial"/>
              </a:rPr>
              <a:t>With the PopulateCache policy, LookupCache policy, and InvalidateCache policy, you can populate, retrieve, and flush cached data at runtime.</a:t>
            </a:r>
            <a:endParaRPr b="0" lang="en-IN" sz="1800" spc="-1" strike="noStrike">
              <a:latin typeface="Arial"/>
              <a:ea typeface="Noto Sans CJK SC"/>
            </a:endParaRPr>
          </a:p>
          <a:p>
            <a:pPr marL="216000" indent="-216000" algn="just">
              <a:lnSpc>
                <a:spcPct val="150000"/>
              </a:lnSpc>
              <a:spcBef>
                <a:spcPts val="567"/>
              </a:spcBef>
              <a:spcAft>
                <a:spcPts val="567"/>
              </a:spcAft>
              <a:buClr>
                <a:srgbClr val="000000"/>
              </a:buClr>
              <a:buSzPct val="45000"/>
              <a:buFont typeface="Wingdings" charset="2"/>
              <a:buChar char=""/>
            </a:pPr>
            <a:r>
              <a:rPr b="0" lang="en-IN" sz="1800" spc="-1" strike="noStrike">
                <a:latin typeface="Arial"/>
              </a:rPr>
              <a:t>For example, you might temporarily store:</a:t>
            </a:r>
            <a:endParaRPr b="0" lang="en-IN" sz="1800" spc="-1" strike="noStrike">
              <a:latin typeface="Arial"/>
              <a:ea typeface="Noto Sans CJK SC"/>
            </a:endParaRPr>
          </a:p>
          <a:p>
            <a:pPr marL="216000" indent="-216000" algn="just">
              <a:lnSpc>
                <a:spcPct val="150000"/>
              </a:lnSpc>
              <a:spcBef>
                <a:spcPts val="567"/>
              </a:spcBef>
              <a:spcAft>
                <a:spcPts val="567"/>
              </a:spcAft>
              <a:buClr>
                <a:srgbClr val="000000"/>
              </a:buClr>
              <a:buSzPct val="45000"/>
              <a:buFont typeface="Wingdings" charset="2"/>
              <a:buChar char=""/>
            </a:pPr>
            <a:r>
              <a:rPr b="0" lang="en-IN" sz="1800" spc="-1" strike="noStrike">
                <a:latin typeface="Arial"/>
              </a:rPr>
              <a:t>Session IDs for session management.</a:t>
            </a:r>
            <a:endParaRPr b="0" lang="en-IN" sz="1800" spc="-1" strike="noStrike">
              <a:latin typeface="Arial"/>
              <a:ea typeface="Noto Sans CJK SC"/>
            </a:endParaRPr>
          </a:p>
          <a:p>
            <a:pPr marL="216000" indent="-216000" algn="just">
              <a:lnSpc>
                <a:spcPct val="150000"/>
              </a:lnSpc>
              <a:spcBef>
                <a:spcPts val="567"/>
              </a:spcBef>
              <a:spcAft>
                <a:spcPts val="567"/>
              </a:spcAft>
              <a:buClr>
                <a:srgbClr val="000000"/>
              </a:buClr>
              <a:buSzPct val="45000"/>
              <a:buFont typeface="Wingdings" charset="2"/>
              <a:buChar char=""/>
            </a:pPr>
            <a:r>
              <a:rPr b="0" lang="en-IN" sz="1800" spc="-1" strike="noStrike">
                <a:latin typeface="Arial"/>
              </a:rPr>
              <a:t>Credentials for outbound calls (such as API keys or OAuth access tokens).</a:t>
            </a:r>
            <a:endParaRPr b="0" lang="en-IN" sz="1800" spc="-1" strike="noStrike">
              <a:latin typeface="Arial"/>
              <a:ea typeface="Noto Sans CJK SC"/>
            </a:endParaRPr>
          </a:p>
          <a:p>
            <a:pPr marL="216000" indent="-216000" algn="just">
              <a:lnSpc>
                <a:spcPct val="150000"/>
              </a:lnSpc>
              <a:spcBef>
                <a:spcPts val="567"/>
              </a:spcBef>
              <a:spcAft>
                <a:spcPts val="567"/>
              </a:spcAft>
              <a:buClr>
                <a:srgbClr val="000000"/>
              </a:buClr>
              <a:buSzPct val="45000"/>
              <a:buFont typeface="Wingdings" charset="2"/>
              <a:buChar char=""/>
            </a:pPr>
            <a:r>
              <a:rPr b="0" lang="en-IN" sz="1800" spc="-1" strike="noStrike">
                <a:latin typeface="Arial"/>
              </a:rPr>
              <a:t>Response content that must be paginated for apps.</a:t>
            </a:r>
            <a:endParaRPr b="0" lang="en-IN" sz="1800" spc="-1" strike="noStrike">
              <a:latin typeface="Arial"/>
              <a:ea typeface="Noto Sans CJK SC"/>
            </a:endParaRPr>
          </a:p>
          <a:p>
            <a:pPr marL="216000" indent="-216000" algn="just">
              <a:lnSpc>
                <a:spcPct val="150000"/>
              </a:lnSpc>
              <a:spcBef>
                <a:spcPts val="567"/>
              </a:spcBef>
              <a:spcAft>
                <a:spcPts val="567"/>
              </a:spcAft>
              <a:buClr>
                <a:srgbClr val="000000"/>
              </a:buClr>
              <a:buSzPct val="45000"/>
              <a:buFont typeface="Wingdings" charset="2"/>
              <a:buChar char=""/>
            </a:pPr>
            <a:r>
              <a:rPr b="0" lang="en-IN" sz="1800" spc="-1" strike="noStrike">
                <a:latin typeface="Arial"/>
              </a:rPr>
              <a:t>At runtime, your cache policies copy values between proxy variables and the configured cache you specify. When a value is placed in the cache, it is copied from the variable you specify to the cache. When it is retrieved from the cache, it is copied into the variable for use by your proxy.</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231"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32" name="Picture 13_51" descr="Logo&#10;&#10;Description automatically generated"/>
          <p:cNvPicPr/>
          <p:nvPr/>
        </p:nvPicPr>
        <p:blipFill>
          <a:blip r:embed="rId1"/>
          <a:stretch/>
        </p:blipFill>
        <p:spPr>
          <a:xfrm>
            <a:off x="8457120" y="86040"/>
            <a:ext cx="1481760" cy="389160"/>
          </a:xfrm>
          <a:prstGeom prst="rect">
            <a:avLst/>
          </a:prstGeom>
          <a:ln>
            <a:noFill/>
          </a:ln>
        </p:spPr>
      </p:pic>
      <p:sp>
        <p:nvSpPr>
          <p:cNvPr id="233" name="CustomShape 3"/>
          <p:cNvSpPr/>
          <p:nvPr/>
        </p:nvSpPr>
        <p:spPr>
          <a:xfrm>
            <a:off x="313560" y="943920"/>
            <a:ext cx="9262080" cy="4458240"/>
          </a:xfrm>
          <a:prstGeom prst="rect">
            <a:avLst/>
          </a:prstGeom>
          <a:noFill/>
          <a:ln>
            <a:noFill/>
          </a:ln>
        </p:spPr>
        <p:style>
          <a:lnRef idx="0"/>
          <a:fillRef idx="0"/>
          <a:effectRef idx="0"/>
          <a:fontRef idx="minor"/>
        </p:style>
      </p:sp>
      <p:pic>
        <p:nvPicPr>
          <p:cNvPr id="234" name="Picture 13_52" descr="Logo&#10;&#10;Description automatically generated"/>
          <p:cNvPicPr/>
          <p:nvPr/>
        </p:nvPicPr>
        <p:blipFill>
          <a:blip r:embed="rId2"/>
          <a:stretch/>
        </p:blipFill>
        <p:spPr>
          <a:xfrm>
            <a:off x="8457480" y="86040"/>
            <a:ext cx="1481760" cy="389160"/>
          </a:xfrm>
          <a:prstGeom prst="rect">
            <a:avLst/>
          </a:prstGeom>
          <a:ln>
            <a:noFill/>
          </a:ln>
        </p:spPr>
      </p:pic>
      <p:pic>
        <p:nvPicPr>
          <p:cNvPr id="235" name="Picture 13_53" descr="Logo&#10;&#10;Description automatically generated"/>
          <p:cNvPicPr/>
          <p:nvPr/>
        </p:nvPicPr>
        <p:blipFill>
          <a:blip r:embed="rId3"/>
          <a:stretch/>
        </p:blipFill>
        <p:spPr>
          <a:xfrm>
            <a:off x="8457480" y="86040"/>
            <a:ext cx="1481760" cy="389160"/>
          </a:xfrm>
          <a:prstGeom prst="rect">
            <a:avLst/>
          </a:prstGeom>
          <a:ln>
            <a:noFill/>
          </a:ln>
        </p:spPr>
      </p:pic>
      <p:sp>
        <p:nvSpPr>
          <p:cNvPr id="236" name="CustomShape 4"/>
          <p:cNvSpPr/>
          <p:nvPr/>
        </p:nvSpPr>
        <p:spPr>
          <a:xfrm>
            <a:off x="474840" y="2082240"/>
            <a:ext cx="9066240" cy="943200"/>
          </a:xfrm>
          <a:prstGeom prst="rect">
            <a:avLst/>
          </a:prstGeom>
          <a:noFill/>
          <a:ln>
            <a:noFill/>
          </a:ln>
        </p:spPr>
        <p:style>
          <a:lnRef idx="0"/>
          <a:fillRef idx="0"/>
          <a:effectRef idx="0"/>
          <a:fontRef idx="minor"/>
        </p:style>
      </p:sp>
      <p:sp>
        <p:nvSpPr>
          <p:cNvPr id="237" name="TextShape 5"/>
          <p:cNvSpPr txBox="1"/>
          <p:nvPr/>
        </p:nvSpPr>
        <p:spPr>
          <a:xfrm>
            <a:off x="0" y="72000"/>
            <a:ext cx="10080000" cy="5103720"/>
          </a:xfrm>
          <a:prstGeom prst="rect">
            <a:avLst/>
          </a:prstGeom>
          <a:noFill/>
          <a:ln>
            <a:noFill/>
          </a:ln>
        </p:spPr>
        <p:txBody>
          <a:bodyPr lIns="90000" rIns="90000" tIns="45000" bIns="45000">
            <a:noAutofit/>
          </a:bodyPr>
          <a:p>
            <a:pPr algn="just">
              <a:lnSpc>
                <a:spcPct val="150000"/>
              </a:lnSpc>
              <a:spcBef>
                <a:spcPts val="567"/>
              </a:spcBef>
              <a:spcAft>
                <a:spcPts val="567"/>
              </a:spcAft>
            </a:pPr>
            <a:r>
              <a:rPr b="1" lang="en-IN" sz="1800" spc="-1" strike="noStrike">
                <a:solidFill>
                  <a:srgbClr val="c9211e"/>
                </a:solidFill>
                <a:latin typeface="Arial"/>
              </a:rPr>
              <a:t>Long-term persistence with key value maps (KVMs)</a:t>
            </a:r>
            <a:endParaRPr b="0" lang="en-IN" sz="1800" spc="-1" strike="noStrike">
              <a:latin typeface="Arial"/>
              <a:ea typeface="Noto Sans CJK SC"/>
            </a:endParaRPr>
          </a:p>
          <a:p>
            <a:pPr algn="just">
              <a:lnSpc>
                <a:spcPct val="150000"/>
              </a:lnSpc>
              <a:spcBef>
                <a:spcPts val="1417"/>
              </a:spcBef>
              <a:spcAft>
                <a:spcPts val="1417"/>
              </a:spcAft>
            </a:pPr>
            <a:r>
              <a:rPr b="0" lang="en-IN" sz="1800" spc="-1" strike="noStrike">
                <a:latin typeface="Arial"/>
              </a:rPr>
              <a:t>To indefinitely store structured data either encrypted or unencrypted, you can create and populate key value maps (KVMs) that contain arbitrary key/value pairs. For example, you might store:</a:t>
            </a:r>
            <a:endParaRPr b="0" lang="en-IN" sz="1800" spc="-1" strike="noStrike">
              <a:latin typeface="Arial"/>
              <a:ea typeface="Noto Sans CJK SC"/>
            </a:endParaRPr>
          </a:p>
          <a:p>
            <a:pPr marL="216000" indent="-216000" algn="just">
              <a:lnSpc>
                <a:spcPct val="150000"/>
              </a:lnSpc>
              <a:spcBef>
                <a:spcPts val="850"/>
              </a:spcBef>
              <a:spcAft>
                <a:spcPts val="850"/>
              </a:spcAft>
              <a:buClr>
                <a:srgbClr val="000000"/>
              </a:buClr>
              <a:buSzPct val="45000"/>
              <a:buFont typeface="Wingdings" charset="2"/>
              <a:buChar char=""/>
            </a:pPr>
            <a:r>
              <a:rPr b="0" lang="en-IN" sz="1800" spc="-1" strike="noStrike">
                <a:latin typeface="Arial"/>
              </a:rPr>
              <a:t>A map correlating IP addresses to country codes.</a:t>
            </a:r>
            <a:endParaRPr b="0" lang="en-IN" sz="1800" spc="-1" strike="noStrike">
              <a:latin typeface="Arial"/>
              <a:ea typeface="Noto Sans CJK SC"/>
            </a:endParaRPr>
          </a:p>
          <a:p>
            <a:pPr marL="216000" indent="-216000" algn="just">
              <a:lnSpc>
                <a:spcPct val="150000"/>
              </a:lnSpc>
              <a:spcBef>
                <a:spcPts val="850"/>
              </a:spcBef>
              <a:spcAft>
                <a:spcPts val="850"/>
              </a:spcAft>
              <a:buClr>
                <a:srgbClr val="000000"/>
              </a:buClr>
              <a:buSzPct val="45000"/>
              <a:buFont typeface="Wingdings" charset="2"/>
              <a:buChar char=""/>
            </a:pPr>
            <a:r>
              <a:rPr b="0" lang="en-IN" sz="1800" spc="-1" strike="noStrike">
                <a:latin typeface="Arial"/>
              </a:rPr>
              <a:t>A list of IP addresses that are allowed/denied access.</a:t>
            </a:r>
            <a:endParaRPr b="0" lang="en-IN" sz="1800" spc="-1" strike="noStrike">
              <a:latin typeface="Arial"/>
              <a:ea typeface="Noto Sans CJK SC"/>
            </a:endParaRPr>
          </a:p>
          <a:p>
            <a:pPr marL="216000" indent="-216000" algn="just">
              <a:lnSpc>
                <a:spcPct val="150000"/>
              </a:lnSpc>
              <a:spcBef>
                <a:spcPts val="850"/>
              </a:spcBef>
              <a:spcAft>
                <a:spcPts val="850"/>
              </a:spcAft>
              <a:buClr>
                <a:srgbClr val="000000"/>
              </a:buClr>
              <a:buSzPct val="45000"/>
              <a:buFont typeface="Wingdings" charset="2"/>
              <a:buChar char=""/>
            </a:pPr>
            <a:r>
              <a:rPr b="0" lang="en-IN" sz="1800" spc="-1" strike="noStrike">
                <a:latin typeface="Arial"/>
              </a:rPr>
              <a:t>A map correlating long URLs to shortened URLs.</a:t>
            </a:r>
            <a:endParaRPr b="0" lang="en-IN" sz="1800" spc="-1" strike="noStrike">
              <a:latin typeface="Arial"/>
              <a:ea typeface="Noto Sans CJK SC"/>
            </a:endParaRPr>
          </a:p>
          <a:p>
            <a:pPr marL="216000" indent="-216000" algn="just">
              <a:lnSpc>
                <a:spcPct val="150000"/>
              </a:lnSpc>
              <a:spcBef>
                <a:spcPts val="850"/>
              </a:spcBef>
              <a:spcAft>
                <a:spcPts val="850"/>
              </a:spcAft>
              <a:buClr>
                <a:srgbClr val="000000"/>
              </a:buClr>
              <a:buSzPct val="45000"/>
              <a:buFont typeface="Wingdings" charset="2"/>
              <a:buChar char=""/>
            </a:pPr>
            <a:r>
              <a:rPr b="0" lang="en-IN" sz="1800" spc="-1" strike="noStrike">
                <a:latin typeface="Arial"/>
              </a:rPr>
              <a:t>Environment-specific data, such as quota counts and OAuth token expiration times.</a:t>
            </a:r>
            <a:endParaRPr b="0" lang="en-IN" sz="1800" spc="-1" strike="noStrike">
              <a:latin typeface="Arial"/>
              <a:ea typeface="Noto Sans CJK SC"/>
            </a:endParaRPr>
          </a:p>
          <a:p>
            <a:pPr algn="just">
              <a:lnSpc>
                <a:spcPct val="150000"/>
              </a:lnSpc>
              <a:spcBef>
                <a:spcPts val="850"/>
              </a:spcBef>
              <a:spcAft>
                <a:spcPts val="850"/>
              </a:spcAft>
            </a:pPr>
            <a:r>
              <a:rPr b="0" lang="en-IN" sz="1800" spc="-1" strike="noStrike">
                <a:latin typeface="Arial"/>
              </a:rPr>
              <a:t>KVMs can have one of three scopes: organization, environment, apiproxy. For example, if key/value pairs are to be used for all APIs in an organization, create a KVM at the organization scope; or if only a specific API proxy should have access to keys/values, create the KVM at the apiproxy scope. For more information, see Working with key value maps.</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239"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40" name="Picture 13_54" descr="Logo&#10;&#10;Description automatically generated"/>
          <p:cNvPicPr/>
          <p:nvPr/>
        </p:nvPicPr>
        <p:blipFill>
          <a:blip r:embed="rId1"/>
          <a:stretch/>
        </p:blipFill>
        <p:spPr>
          <a:xfrm>
            <a:off x="8457120" y="86040"/>
            <a:ext cx="1481760" cy="389160"/>
          </a:xfrm>
          <a:prstGeom prst="rect">
            <a:avLst/>
          </a:prstGeom>
          <a:ln>
            <a:noFill/>
          </a:ln>
        </p:spPr>
      </p:pic>
      <p:sp>
        <p:nvSpPr>
          <p:cNvPr id="241" name="CustomShape 3"/>
          <p:cNvSpPr/>
          <p:nvPr/>
        </p:nvSpPr>
        <p:spPr>
          <a:xfrm>
            <a:off x="313560" y="943920"/>
            <a:ext cx="9262080" cy="4458240"/>
          </a:xfrm>
          <a:prstGeom prst="rect">
            <a:avLst/>
          </a:prstGeom>
          <a:noFill/>
          <a:ln>
            <a:noFill/>
          </a:ln>
        </p:spPr>
        <p:style>
          <a:lnRef idx="0"/>
          <a:fillRef idx="0"/>
          <a:effectRef idx="0"/>
          <a:fontRef idx="minor"/>
        </p:style>
      </p:sp>
      <p:pic>
        <p:nvPicPr>
          <p:cNvPr id="242" name="Picture 13_55" descr="Logo&#10;&#10;Description automatically generated"/>
          <p:cNvPicPr/>
          <p:nvPr/>
        </p:nvPicPr>
        <p:blipFill>
          <a:blip r:embed="rId2"/>
          <a:stretch/>
        </p:blipFill>
        <p:spPr>
          <a:xfrm>
            <a:off x="8457480" y="86040"/>
            <a:ext cx="1481760" cy="389160"/>
          </a:xfrm>
          <a:prstGeom prst="rect">
            <a:avLst/>
          </a:prstGeom>
          <a:ln>
            <a:noFill/>
          </a:ln>
        </p:spPr>
      </p:pic>
      <p:pic>
        <p:nvPicPr>
          <p:cNvPr id="243" name="Picture 13_56" descr="Logo&#10;&#10;Description automatically generated"/>
          <p:cNvPicPr/>
          <p:nvPr/>
        </p:nvPicPr>
        <p:blipFill>
          <a:blip r:embed="rId3"/>
          <a:stretch/>
        </p:blipFill>
        <p:spPr>
          <a:xfrm>
            <a:off x="8457480" y="86040"/>
            <a:ext cx="1481760" cy="389160"/>
          </a:xfrm>
          <a:prstGeom prst="rect">
            <a:avLst/>
          </a:prstGeom>
          <a:ln>
            <a:noFill/>
          </a:ln>
        </p:spPr>
      </p:pic>
      <p:sp>
        <p:nvSpPr>
          <p:cNvPr id="244" name="CustomShape 4"/>
          <p:cNvSpPr/>
          <p:nvPr/>
        </p:nvSpPr>
        <p:spPr>
          <a:xfrm>
            <a:off x="474840" y="2082240"/>
            <a:ext cx="9066240" cy="943200"/>
          </a:xfrm>
          <a:prstGeom prst="rect">
            <a:avLst/>
          </a:prstGeom>
          <a:noFill/>
          <a:ln>
            <a:noFill/>
          </a:ln>
        </p:spPr>
        <p:style>
          <a:lnRef idx="0"/>
          <a:fillRef idx="0"/>
          <a:effectRef idx="0"/>
          <a:fontRef idx="minor"/>
        </p:style>
      </p:sp>
      <p:sp>
        <p:nvSpPr>
          <p:cNvPr id="245" name="TextShape 5"/>
          <p:cNvSpPr txBox="1"/>
          <p:nvPr/>
        </p:nvSpPr>
        <p:spPr>
          <a:xfrm>
            <a:off x="72000" y="144000"/>
            <a:ext cx="9792000" cy="4791960"/>
          </a:xfrm>
          <a:prstGeom prst="rect">
            <a:avLst/>
          </a:prstGeom>
          <a:noFill/>
          <a:ln>
            <a:noFill/>
          </a:ln>
        </p:spPr>
        <p:txBody>
          <a:bodyPr lIns="90000" rIns="90000" tIns="45000" bIns="45000">
            <a:noAutofit/>
          </a:bodyPr>
          <a:p>
            <a:pPr algn="just">
              <a:lnSpc>
                <a:spcPct val="150000"/>
              </a:lnSpc>
              <a:spcBef>
                <a:spcPts val="567"/>
              </a:spcBef>
              <a:spcAft>
                <a:spcPts val="567"/>
              </a:spcAft>
            </a:pPr>
            <a:r>
              <a:rPr b="1" lang="en-IN" sz="1800" spc="-1" strike="noStrike">
                <a:solidFill>
                  <a:srgbClr val="c9211e"/>
                </a:solidFill>
                <a:latin typeface="Arial"/>
              </a:rPr>
              <a:t>Property sets </a:t>
            </a:r>
            <a:endParaRPr b="0" lang="en-IN" sz="1800" spc="-1" strike="noStrike">
              <a:latin typeface="Arial"/>
              <a:ea typeface="Noto Sans CJK SC"/>
            </a:endParaRPr>
          </a:p>
          <a:p>
            <a:pPr algn="just">
              <a:lnSpc>
                <a:spcPct val="150000"/>
              </a:lnSpc>
              <a:spcBef>
                <a:spcPts val="2268"/>
              </a:spcBef>
              <a:spcAft>
                <a:spcPts val="2268"/>
              </a:spcAft>
            </a:pPr>
            <a:r>
              <a:rPr b="0" lang="en-IN" sz="1800" spc="-1" strike="noStrike">
                <a:latin typeface="Arial"/>
              </a:rPr>
              <a:t>A property set is a custom collection of key/value pairs that store data. API proxies can retrieve this data when they execute.</a:t>
            </a:r>
            <a:endParaRPr b="0" lang="en-IN" sz="1800" spc="-1" strike="noStrike">
              <a:latin typeface="Arial"/>
              <a:ea typeface="Noto Sans CJK SC"/>
            </a:endParaRPr>
          </a:p>
          <a:p>
            <a:pPr algn="just">
              <a:lnSpc>
                <a:spcPct val="150000"/>
              </a:lnSpc>
              <a:spcBef>
                <a:spcPts val="2268"/>
              </a:spcBef>
              <a:spcAft>
                <a:spcPts val="2268"/>
              </a:spcAft>
            </a:pPr>
            <a:r>
              <a:rPr b="0" lang="en-IN" sz="1800" spc="-1" strike="noStrike">
                <a:latin typeface="Arial"/>
              </a:rPr>
              <a:t>Typically, you use property sets to store non-expiring data that shouldn't be hard-coded in your API proxy logic, such as configuration data. You can access property set data anywhere in a proxy where you can access flow variables.</a:t>
            </a:r>
            <a:endParaRPr b="0" lang="en-IN" sz="1800" spc="-1" strike="noStrike">
              <a:latin typeface="Arial"/>
              <a:ea typeface="Noto Sans CJK SC"/>
            </a:endParaRPr>
          </a:p>
          <a:p>
            <a:pPr algn="just">
              <a:lnSpc>
                <a:spcPct val="150000"/>
              </a:lnSpc>
              <a:spcBef>
                <a:spcPts val="2268"/>
              </a:spcBef>
              <a:spcAft>
                <a:spcPts val="2268"/>
              </a:spcAft>
            </a:pPr>
            <a:r>
              <a:rPr b="0" lang="en-IN" sz="1800" spc="-1" strike="noStrike">
                <a:latin typeface="Arial"/>
              </a:rPr>
              <a:t>A common use case for property sets is to provide values that are associated with one environment or another. For example, you can create an environment-scoped property set with configuration values that are specific to proxies running in your test environment, and another set for your production environment.</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89"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90" name="Picture 13_0" descr="Logo&#10;&#10;Description automatically generated"/>
          <p:cNvPicPr/>
          <p:nvPr/>
        </p:nvPicPr>
        <p:blipFill>
          <a:blip r:embed="rId1"/>
          <a:stretch/>
        </p:blipFill>
        <p:spPr>
          <a:xfrm>
            <a:off x="8457120" y="86040"/>
            <a:ext cx="1481760" cy="389160"/>
          </a:xfrm>
          <a:prstGeom prst="rect">
            <a:avLst/>
          </a:prstGeom>
          <a:ln>
            <a:noFill/>
          </a:ln>
        </p:spPr>
      </p:pic>
      <p:pic>
        <p:nvPicPr>
          <p:cNvPr id="91" name="Picture 13_1" descr="Logo&#10;&#10;Description automatically generated"/>
          <p:cNvPicPr/>
          <p:nvPr/>
        </p:nvPicPr>
        <p:blipFill>
          <a:blip r:embed="rId2"/>
          <a:stretch/>
        </p:blipFill>
        <p:spPr>
          <a:xfrm>
            <a:off x="8457480" y="86040"/>
            <a:ext cx="1481760" cy="389160"/>
          </a:xfrm>
          <a:prstGeom prst="rect">
            <a:avLst/>
          </a:prstGeom>
          <a:ln>
            <a:noFill/>
          </a:ln>
        </p:spPr>
      </p:pic>
      <p:pic>
        <p:nvPicPr>
          <p:cNvPr id="92" name="Picture 13_2" descr="Logo&#10;&#10;Description automatically generated"/>
          <p:cNvPicPr/>
          <p:nvPr/>
        </p:nvPicPr>
        <p:blipFill>
          <a:blip r:embed="rId3"/>
          <a:stretch/>
        </p:blipFill>
        <p:spPr>
          <a:xfrm>
            <a:off x="8457480" y="86040"/>
            <a:ext cx="1481760" cy="389160"/>
          </a:xfrm>
          <a:prstGeom prst="rect">
            <a:avLst/>
          </a:prstGeom>
          <a:ln>
            <a:noFill/>
          </a:ln>
        </p:spPr>
      </p:pic>
      <p:sp>
        <p:nvSpPr>
          <p:cNvPr id="93" name="CustomShape 3"/>
          <p:cNvSpPr/>
          <p:nvPr/>
        </p:nvSpPr>
        <p:spPr>
          <a:xfrm>
            <a:off x="474840" y="2082240"/>
            <a:ext cx="9066240" cy="943200"/>
          </a:xfrm>
          <a:prstGeom prst="rect">
            <a:avLst/>
          </a:prstGeom>
          <a:noFill/>
          <a:ln>
            <a:noFill/>
          </a:ln>
        </p:spPr>
        <p:style>
          <a:lnRef idx="0"/>
          <a:fillRef idx="0"/>
          <a:effectRef idx="0"/>
          <a:fontRef idx="minor"/>
        </p:style>
      </p:sp>
      <p:sp>
        <p:nvSpPr>
          <p:cNvPr id="94" name="TextShape 4"/>
          <p:cNvSpPr txBox="1"/>
          <p:nvPr/>
        </p:nvSpPr>
        <p:spPr>
          <a:xfrm>
            <a:off x="72000" y="72000"/>
            <a:ext cx="968760" cy="487080"/>
          </a:xfrm>
          <a:prstGeom prst="rect">
            <a:avLst/>
          </a:prstGeom>
          <a:noFill/>
          <a:ln>
            <a:noFill/>
          </a:ln>
        </p:spPr>
        <p:txBody>
          <a:bodyPr lIns="90000" rIns="90000" tIns="45000" bIns="45000">
            <a:noAutofit/>
          </a:bodyPr>
          <a:p>
            <a:r>
              <a:rPr b="1" lang="en-IN" sz="2800" spc="-1" strike="noStrike">
                <a:solidFill>
                  <a:srgbClr val="c9211e"/>
                </a:solidFill>
                <a:latin typeface="Arial"/>
              </a:rPr>
              <a:t>KVM</a:t>
            </a:r>
            <a:endParaRPr b="0" lang="en-IN" sz="2800" spc="-1" strike="noStrike">
              <a:latin typeface="Arial"/>
            </a:endParaRPr>
          </a:p>
        </p:txBody>
      </p:sp>
      <p:sp>
        <p:nvSpPr>
          <p:cNvPr id="95" name="TextShape 5"/>
          <p:cNvSpPr txBox="1"/>
          <p:nvPr/>
        </p:nvSpPr>
        <p:spPr>
          <a:xfrm>
            <a:off x="0" y="822600"/>
            <a:ext cx="10008000" cy="1625400"/>
          </a:xfrm>
          <a:prstGeom prst="rect">
            <a:avLst/>
          </a:prstGeom>
          <a:noFill/>
          <a:ln>
            <a:noFill/>
          </a:ln>
        </p:spPr>
        <p:txBody>
          <a:bodyPr lIns="90000" rIns="90000" tIns="45000" bIns="45000">
            <a:noAutofit/>
          </a:bodyPr>
          <a:p>
            <a:pPr algn="just">
              <a:lnSpc>
                <a:spcPct val="150000"/>
              </a:lnSpc>
            </a:pPr>
            <a:r>
              <a:rPr b="0" lang="en-IN" sz="1800" spc="-1" strike="noStrike">
                <a:latin typeface="Arial"/>
              </a:rPr>
              <a:t>There are times when you want to store data for retrieval at runtime—non-expiring data that shouldn't be hard-coded in your API proxy logic. Key value maps (KVMs) are ideal for this. A KVM is a custom collection of key/value String pairs that is either encrypted or unencrypted. Here are two examples:</a:t>
            </a:r>
            <a:endParaRPr b="0" lang="en-IN" sz="1800" spc="-1" strike="noStrike">
              <a:latin typeface="Arial"/>
            </a:endParaRPr>
          </a:p>
        </p:txBody>
      </p:sp>
      <p:pic>
        <p:nvPicPr>
          <p:cNvPr id="96" name="" descr=""/>
          <p:cNvPicPr/>
          <p:nvPr/>
        </p:nvPicPr>
        <p:blipFill>
          <a:blip r:embed="rId4"/>
          <a:stretch/>
        </p:blipFill>
        <p:spPr>
          <a:xfrm>
            <a:off x="864000" y="2880000"/>
            <a:ext cx="5616000" cy="178092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247"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48" name="Picture 13_57" descr="Logo&#10;&#10;Description automatically generated"/>
          <p:cNvPicPr/>
          <p:nvPr/>
        </p:nvPicPr>
        <p:blipFill>
          <a:blip r:embed="rId1"/>
          <a:stretch/>
        </p:blipFill>
        <p:spPr>
          <a:xfrm>
            <a:off x="8457120" y="86040"/>
            <a:ext cx="1481760" cy="389160"/>
          </a:xfrm>
          <a:prstGeom prst="rect">
            <a:avLst/>
          </a:prstGeom>
          <a:ln>
            <a:noFill/>
          </a:ln>
        </p:spPr>
      </p:pic>
      <p:sp>
        <p:nvSpPr>
          <p:cNvPr id="249" name="CustomShape 3"/>
          <p:cNvSpPr/>
          <p:nvPr/>
        </p:nvSpPr>
        <p:spPr>
          <a:xfrm>
            <a:off x="313560" y="943920"/>
            <a:ext cx="9262080" cy="4458240"/>
          </a:xfrm>
          <a:prstGeom prst="rect">
            <a:avLst/>
          </a:prstGeom>
          <a:noFill/>
          <a:ln>
            <a:noFill/>
          </a:ln>
        </p:spPr>
        <p:style>
          <a:lnRef idx="0"/>
          <a:fillRef idx="0"/>
          <a:effectRef idx="0"/>
          <a:fontRef idx="minor"/>
        </p:style>
      </p:sp>
      <p:pic>
        <p:nvPicPr>
          <p:cNvPr id="250" name="Picture 13_58" descr="Logo&#10;&#10;Description automatically generated"/>
          <p:cNvPicPr/>
          <p:nvPr/>
        </p:nvPicPr>
        <p:blipFill>
          <a:blip r:embed="rId2"/>
          <a:stretch/>
        </p:blipFill>
        <p:spPr>
          <a:xfrm>
            <a:off x="8457480" y="86040"/>
            <a:ext cx="1481760" cy="389160"/>
          </a:xfrm>
          <a:prstGeom prst="rect">
            <a:avLst/>
          </a:prstGeom>
          <a:ln>
            <a:noFill/>
          </a:ln>
        </p:spPr>
      </p:pic>
      <p:pic>
        <p:nvPicPr>
          <p:cNvPr id="251" name="Picture 13_59" descr="Logo&#10;&#10;Description automatically generated"/>
          <p:cNvPicPr/>
          <p:nvPr/>
        </p:nvPicPr>
        <p:blipFill>
          <a:blip r:embed="rId3"/>
          <a:stretch/>
        </p:blipFill>
        <p:spPr>
          <a:xfrm>
            <a:off x="8457480" y="86040"/>
            <a:ext cx="1481760" cy="389160"/>
          </a:xfrm>
          <a:prstGeom prst="rect">
            <a:avLst/>
          </a:prstGeom>
          <a:ln>
            <a:noFill/>
          </a:ln>
        </p:spPr>
      </p:pic>
      <p:sp>
        <p:nvSpPr>
          <p:cNvPr id="252" name="CustomShape 4"/>
          <p:cNvSpPr/>
          <p:nvPr/>
        </p:nvSpPr>
        <p:spPr>
          <a:xfrm>
            <a:off x="474840" y="2082240"/>
            <a:ext cx="9066240" cy="943200"/>
          </a:xfrm>
          <a:prstGeom prst="rect">
            <a:avLst/>
          </a:prstGeom>
          <a:noFill/>
          <a:ln>
            <a:noFill/>
          </a:ln>
        </p:spPr>
        <p:style>
          <a:lnRef idx="0"/>
          <a:fillRef idx="0"/>
          <a:effectRef idx="0"/>
          <a:fontRef idx="minor"/>
        </p:style>
      </p:sp>
      <p:sp>
        <p:nvSpPr>
          <p:cNvPr id="253" name="TextShape 5"/>
          <p:cNvSpPr txBox="1"/>
          <p:nvPr/>
        </p:nvSpPr>
        <p:spPr>
          <a:xfrm>
            <a:off x="0" y="0"/>
            <a:ext cx="6264000" cy="602280"/>
          </a:xfrm>
          <a:prstGeom prst="rect">
            <a:avLst/>
          </a:prstGeom>
          <a:noFill/>
          <a:ln>
            <a:noFill/>
          </a:ln>
        </p:spPr>
        <p:txBody>
          <a:bodyPr lIns="90000" rIns="90000" tIns="45000" bIns="45000">
            <a:noAutofit/>
          </a:bodyPr>
          <a:p>
            <a:r>
              <a:rPr b="1" lang="en-IN" sz="1800" spc="-1" strike="noStrike">
                <a:solidFill>
                  <a:srgbClr val="c9211e"/>
                </a:solidFill>
                <a:latin typeface="Arial"/>
              </a:rPr>
              <a:t>Controlling how a proxy executes with flows</a:t>
            </a:r>
            <a:endParaRPr b="1" lang="en-IN" sz="1800" spc="-1" strike="noStrike">
              <a:solidFill>
                <a:srgbClr val="c9211e"/>
              </a:solidFill>
              <a:latin typeface="Arial"/>
            </a:endParaRPr>
          </a:p>
          <a:p>
            <a:endParaRPr b="1" lang="en-IN" sz="1800" spc="-1" strike="noStrike">
              <a:solidFill>
                <a:srgbClr val="c9211e"/>
              </a:solidFill>
              <a:latin typeface="Arial"/>
            </a:endParaRPr>
          </a:p>
        </p:txBody>
      </p:sp>
      <p:sp>
        <p:nvSpPr>
          <p:cNvPr id="254" name="TextShape 6"/>
          <p:cNvSpPr txBox="1"/>
          <p:nvPr/>
        </p:nvSpPr>
        <p:spPr>
          <a:xfrm>
            <a:off x="0" y="504000"/>
            <a:ext cx="10080000" cy="5463000"/>
          </a:xfrm>
          <a:prstGeom prst="rect">
            <a:avLst/>
          </a:prstGeom>
          <a:noFill/>
          <a:ln>
            <a:noFill/>
          </a:ln>
        </p:spPr>
        <p:txBody>
          <a:bodyPr lIns="90000" rIns="90000" tIns="45000" bIns="45000">
            <a:noAutofit/>
          </a:bodyPr>
          <a:p>
            <a:pPr algn="just">
              <a:lnSpc>
                <a:spcPct val="150000"/>
              </a:lnSpc>
            </a:pPr>
            <a:r>
              <a:rPr b="0" lang="en-IN" sz="1800" spc="-1" strike="noStrike">
                <a:latin typeface="Arial"/>
              </a:rPr>
              <a:t>Any application programming model includes a way to control the flow of processing. In an API proxy, that's done with flows. To flows you add logic, condition statements, error handling, and so on. You use flows to control what happens, and when.</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Flows are sequential stages along the API request processing path. When you add proxy logic, such as to verify an API key, you add the logic as a step in the sequence specified by a flow. When you define a condition to specify whether and when logic executes, you add the condition to a flow.</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The following flow configuration example defines a flow in which the VerifyAPIKey policy executes if the incoming request path ends with / and the request's HTTP verb is GET.</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256"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57" name="Picture 13_60" descr="Logo&#10;&#10;Description automatically generated"/>
          <p:cNvPicPr/>
          <p:nvPr/>
        </p:nvPicPr>
        <p:blipFill>
          <a:blip r:embed="rId1"/>
          <a:stretch/>
        </p:blipFill>
        <p:spPr>
          <a:xfrm>
            <a:off x="8457120" y="86040"/>
            <a:ext cx="1481760" cy="389160"/>
          </a:xfrm>
          <a:prstGeom prst="rect">
            <a:avLst/>
          </a:prstGeom>
          <a:ln>
            <a:noFill/>
          </a:ln>
        </p:spPr>
      </p:pic>
      <p:sp>
        <p:nvSpPr>
          <p:cNvPr id="258" name="CustomShape 3"/>
          <p:cNvSpPr/>
          <p:nvPr/>
        </p:nvSpPr>
        <p:spPr>
          <a:xfrm>
            <a:off x="313560" y="943920"/>
            <a:ext cx="9262080" cy="4458240"/>
          </a:xfrm>
          <a:prstGeom prst="rect">
            <a:avLst/>
          </a:prstGeom>
          <a:noFill/>
          <a:ln>
            <a:noFill/>
          </a:ln>
        </p:spPr>
        <p:style>
          <a:lnRef idx="0"/>
          <a:fillRef idx="0"/>
          <a:effectRef idx="0"/>
          <a:fontRef idx="minor"/>
        </p:style>
      </p:sp>
      <p:pic>
        <p:nvPicPr>
          <p:cNvPr id="259" name="Picture 13_61" descr="Logo&#10;&#10;Description automatically generated"/>
          <p:cNvPicPr/>
          <p:nvPr/>
        </p:nvPicPr>
        <p:blipFill>
          <a:blip r:embed="rId2"/>
          <a:stretch/>
        </p:blipFill>
        <p:spPr>
          <a:xfrm>
            <a:off x="8457480" y="86040"/>
            <a:ext cx="1481760" cy="389160"/>
          </a:xfrm>
          <a:prstGeom prst="rect">
            <a:avLst/>
          </a:prstGeom>
          <a:ln>
            <a:noFill/>
          </a:ln>
        </p:spPr>
      </p:pic>
      <p:pic>
        <p:nvPicPr>
          <p:cNvPr id="260" name="Picture 13_62" descr="Logo&#10;&#10;Description automatically generated"/>
          <p:cNvPicPr/>
          <p:nvPr/>
        </p:nvPicPr>
        <p:blipFill>
          <a:blip r:embed="rId3"/>
          <a:stretch/>
        </p:blipFill>
        <p:spPr>
          <a:xfrm>
            <a:off x="8457480" y="86040"/>
            <a:ext cx="1481760" cy="389160"/>
          </a:xfrm>
          <a:prstGeom prst="rect">
            <a:avLst/>
          </a:prstGeom>
          <a:ln>
            <a:noFill/>
          </a:ln>
        </p:spPr>
      </p:pic>
      <p:sp>
        <p:nvSpPr>
          <p:cNvPr id="261" name="CustomShape 4"/>
          <p:cNvSpPr/>
          <p:nvPr/>
        </p:nvSpPr>
        <p:spPr>
          <a:xfrm>
            <a:off x="474840" y="2082240"/>
            <a:ext cx="9066240" cy="943200"/>
          </a:xfrm>
          <a:prstGeom prst="rect">
            <a:avLst/>
          </a:prstGeom>
          <a:noFill/>
          <a:ln>
            <a:noFill/>
          </a:ln>
        </p:spPr>
        <p:style>
          <a:lnRef idx="0"/>
          <a:fillRef idx="0"/>
          <a:effectRef idx="0"/>
          <a:fontRef idx="minor"/>
        </p:style>
      </p:sp>
      <p:sp>
        <p:nvSpPr>
          <p:cNvPr id="262" name="CustomShape 5"/>
          <p:cNvSpPr/>
          <p:nvPr/>
        </p:nvSpPr>
        <p:spPr>
          <a:xfrm>
            <a:off x="313560" y="1368000"/>
            <a:ext cx="9181080" cy="2664000"/>
          </a:xfrm>
          <a:prstGeom prst="rect">
            <a:avLst/>
          </a:prstGeom>
          <a:solidFill>
            <a:srgbClr val="ffffd7"/>
          </a:solidFill>
          <a:ln>
            <a:solidFill>
              <a:srgbClr val="3465a4"/>
            </a:solidFill>
          </a:ln>
        </p:spPr>
        <p:style>
          <a:lnRef idx="0"/>
          <a:fillRef idx="0"/>
          <a:effectRef idx="0"/>
          <a:fontRef idx="minor"/>
        </p:style>
        <p:txBody>
          <a:bodyPr wrap="none" lIns="90000" rIns="90000" tIns="45000" bIns="45000" anchor="ctr">
            <a:noAutofit/>
          </a:bodyPr>
          <a:p>
            <a:r>
              <a:rPr b="0" lang="en-IN" sz="1800" spc="-1" strike="noStrike">
                <a:latin typeface="Arial"/>
              </a:rPr>
              <a:t>&lt;Flow name="Get Food Carts"&gt;</a:t>
            </a:r>
            <a:endParaRPr b="0" lang="en-IN" sz="1800" spc="-1" strike="noStrike">
              <a:latin typeface="Arial"/>
            </a:endParaRPr>
          </a:p>
          <a:p>
            <a:r>
              <a:rPr b="0" lang="en-IN" sz="1800" spc="-1" strike="noStrike">
                <a:latin typeface="Arial"/>
              </a:rPr>
              <a:t>    </a:t>
            </a:r>
            <a:r>
              <a:rPr b="0" lang="en-IN" sz="1800" spc="-1" strike="noStrike">
                <a:latin typeface="Arial"/>
              </a:rPr>
              <a:t>&lt;Description&gt;Get Food Carts&lt;/Description&gt;</a:t>
            </a:r>
            <a:endParaRPr b="0" lang="en-IN" sz="1800" spc="-1" strike="noStrike">
              <a:latin typeface="Arial"/>
            </a:endParaRPr>
          </a:p>
          <a:p>
            <a:r>
              <a:rPr b="0" lang="en-IN" sz="1800" spc="-1" strike="noStrike">
                <a:latin typeface="Arial"/>
              </a:rPr>
              <a:t>    </a:t>
            </a:r>
            <a:r>
              <a:rPr b="0" lang="en-IN" sz="1800" spc="-1" strike="noStrike">
                <a:latin typeface="Arial"/>
              </a:rPr>
              <a:t>&lt;Request&gt;</a:t>
            </a:r>
            <a:endParaRPr b="0" lang="en-IN" sz="1800" spc="-1" strike="noStrike">
              <a:latin typeface="Arial"/>
            </a:endParaRPr>
          </a:p>
          <a:p>
            <a:r>
              <a:rPr b="0" lang="en-IN" sz="1800" spc="-1" strike="noStrike">
                <a:latin typeface="Arial"/>
              </a:rPr>
              <a:t>        </a:t>
            </a:r>
            <a:r>
              <a:rPr b="0" lang="en-IN" sz="1800" spc="-1" strike="noStrike">
                <a:latin typeface="Arial"/>
              </a:rPr>
              <a:t>&lt;Step&gt;</a:t>
            </a:r>
            <a:endParaRPr b="0" lang="en-IN" sz="1800" spc="-1" strike="noStrike">
              <a:latin typeface="Arial"/>
            </a:endParaRPr>
          </a:p>
          <a:p>
            <a:r>
              <a:rPr b="0" lang="en-IN" sz="1800" spc="-1" strike="noStrike">
                <a:latin typeface="Arial"/>
              </a:rPr>
              <a:t>            </a:t>
            </a:r>
            <a:r>
              <a:rPr b="0" lang="en-IN" sz="1800" spc="-1" strike="noStrike">
                <a:latin typeface="Arial"/>
              </a:rPr>
              <a:t>&lt;Name&gt;Verify-API-Key&lt;/Name&gt;</a:t>
            </a:r>
            <a:endParaRPr b="0" lang="en-IN" sz="1800" spc="-1" strike="noStrike">
              <a:latin typeface="Arial"/>
            </a:endParaRPr>
          </a:p>
          <a:p>
            <a:r>
              <a:rPr b="0" lang="en-IN" sz="1800" spc="-1" strike="noStrike">
                <a:latin typeface="Arial"/>
              </a:rPr>
              <a:t>        </a:t>
            </a:r>
            <a:r>
              <a:rPr b="0" lang="en-IN" sz="1800" spc="-1" strike="noStrike">
                <a:latin typeface="Arial"/>
              </a:rPr>
              <a:t>&lt;/Step&gt;</a:t>
            </a:r>
            <a:endParaRPr b="0" lang="en-IN" sz="1800" spc="-1" strike="noStrike">
              <a:latin typeface="Arial"/>
            </a:endParaRPr>
          </a:p>
          <a:p>
            <a:r>
              <a:rPr b="0" lang="en-IN" sz="1800" spc="-1" strike="noStrike">
                <a:latin typeface="Arial"/>
              </a:rPr>
              <a:t>    </a:t>
            </a:r>
            <a:r>
              <a:rPr b="0" lang="en-IN" sz="1800" spc="-1" strike="noStrike">
                <a:latin typeface="Arial"/>
              </a:rPr>
              <a:t>&lt;/Request&gt;</a:t>
            </a:r>
            <a:endParaRPr b="0" lang="en-IN" sz="1800" spc="-1" strike="noStrike">
              <a:latin typeface="Arial"/>
            </a:endParaRPr>
          </a:p>
          <a:p>
            <a:r>
              <a:rPr b="0" lang="en-IN" sz="1800" spc="-1" strike="noStrike">
                <a:latin typeface="Arial"/>
              </a:rPr>
              <a:t>    </a:t>
            </a:r>
            <a:r>
              <a:rPr b="0" lang="en-IN" sz="1800" spc="-1" strike="noStrike">
                <a:latin typeface="Arial"/>
              </a:rPr>
              <a:t>&lt;Condition&gt;(proxy.pathsuffix MatchesPath "/") and (request.verb = "GET")&lt;/Condition&gt;</a:t>
            </a:r>
            <a:endParaRPr b="0" lang="en-IN" sz="1800" spc="-1" strike="noStrike">
              <a:latin typeface="Arial"/>
            </a:endParaRPr>
          </a:p>
          <a:p>
            <a:r>
              <a:rPr b="0" lang="en-IN" sz="1800" spc="-1" strike="noStrike">
                <a:latin typeface="Arial"/>
              </a:rPr>
              <a:t>&lt;/Flow&gt;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264"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65" name="Picture 13_63" descr="Logo&#10;&#10;Description automatically generated"/>
          <p:cNvPicPr/>
          <p:nvPr/>
        </p:nvPicPr>
        <p:blipFill>
          <a:blip r:embed="rId1"/>
          <a:stretch/>
        </p:blipFill>
        <p:spPr>
          <a:xfrm>
            <a:off x="8457120" y="86040"/>
            <a:ext cx="1481760" cy="389160"/>
          </a:xfrm>
          <a:prstGeom prst="rect">
            <a:avLst/>
          </a:prstGeom>
          <a:ln>
            <a:noFill/>
          </a:ln>
        </p:spPr>
      </p:pic>
      <p:sp>
        <p:nvSpPr>
          <p:cNvPr id="266" name="CustomShape 3"/>
          <p:cNvSpPr/>
          <p:nvPr/>
        </p:nvSpPr>
        <p:spPr>
          <a:xfrm>
            <a:off x="313560" y="943920"/>
            <a:ext cx="9262080" cy="4458240"/>
          </a:xfrm>
          <a:prstGeom prst="rect">
            <a:avLst/>
          </a:prstGeom>
          <a:noFill/>
          <a:ln>
            <a:noFill/>
          </a:ln>
        </p:spPr>
        <p:style>
          <a:lnRef idx="0"/>
          <a:fillRef idx="0"/>
          <a:effectRef idx="0"/>
          <a:fontRef idx="minor"/>
        </p:style>
      </p:sp>
      <p:pic>
        <p:nvPicPr>
          <p:cNvPr id="267" name="Picture 13_64" descr="Logo&#10;&#10;Description automatically generated"/>
          <p:cNvPicPr/>
          <p:nvPr/>
        </p:nvPicPr>
        <p:blipFill>
          <a:blip r:embed="rId2"/>
          <a:stretch/>
        </p:blipFill>
        <p:spPr>
          <a:xfrm>
            <a:off x="8457480" y="86040"/>
            <a:ext cx="1481760" cy="389160"/>
          </a:xfrm>
          <a:prstGeom prst="rect">
            <a:avLst/>
          </a:prstGeom>
          <a:ln>
            <a:noFill/>
          </a:ln>
        </p:spPr>
      </p:pic>
      <p:pic>
        <p:nvPicPr>
          <p:cNvPr id="268" name="Picture 13_65" descr="Logo&#10;&#10;Description automatically generated"/>
          <p:cNvPicPr/>
          <p:nvPr/>
        </p:nvPicPr>
        <p:blipFill>
          <a:blip r:embed="rId3"/>
          <a:stretch/>
        </p:blipFill>
        <p:spPr>
          <a:xfrm>
            <a:off x="8457480" y="86040"/>
            <a:ext cx="1481760" cy="389160"/>
          </a:xfrm>
          <a:prstGeom prst="rect">
            <a:avLst/>
          </a:prstGeom>
          <a:ln>
            <a:noFill/>
          </a:ln>
        </p:spPr>
      </p:pic>
      <p:sp>
        <p:nvSpPr>
          <p:cNvPr id="269" name="TextShape 4"/>
          <p:cNvSpPr txBox="1"/>
          <p:nvPr/>
        </p:nvSpPr>
        <p:spPr>
          <a:xfrm>
            <a:off x="144000" y="144000"/>
            <a:ext cx="6048000" cy="346320"/>
          </a:xfrm>
          <a:prstGeom prst="rect">
            <a:avLst/>
          </a:prstGeom>
          <a:noFill/>
          <a:ln>
            <a:noFill/>
          </a:ln>
        </p:spPr>
        <p:txBody>
          <a:bodyPr lIns="90000" rIns="90000" tIns="45000" bIns="45000">
            <a:noAutofit/>
          </a:bodyPr>
          <a:p>
            <a:r>
              <a:rPr b="1" lang="en-IN" sz="1800" spc="-1" strike="noStrike">
                <a:solidFill>
                  <a:srgbClr val="c9211e"/>
                </a:solidFill>
                <a:latin typeface="Arial"/>
              </a:rPr>
              <a:t>Designing flow execution sequence</a:t>
            </a:r>
            <a:endParaRPr b="1" lang="en-IN" sz="1800" spc="-1" strike="noStrike">
              <a:solidFill>
                <a:srgbClr val="c9211e"/>
              </a:solidFill>
              <a:latin typeface="Arial"/>
            </a:endParaRPr>
          </a:p>
        </p:txBody>
      </p:sp>
      <p:sp>
        <p:nvSpPr>
          <p:cNvPr id="270" name="TextShape 5"/>
          <p:cNvSpPr txBox="1"/>
          <p:nvPr/>
        </p:nvSpPr>
        <p:spPr>
          <a:xfrm>
            <a:off x="72000" y="792000"/>
            <a:ext cx="9648000" cy="2392920"/>
          </a:xfrm>
          <a:prstGeom prst="rect">
            <a:avLst/>
          </a:prstGeom>
          <a:noFill/>
          <a:ln>
            <a:noFill/>
          </a:ln>
        </p:spPr>
        <p:txBody>
          <a:bodyPr lIns="90000" rIns="90000" tIns="45000" bIns="45000">
            <a:noAutofit/>
          </a:bodyPr>
          <a:p>
            <a:pPr algn="just">
              <a:lnSpc>
                <a:spcPct val="150000"/>
              </a:lnSpc>
            </a:pPr>
            <a:r>
              <a:rPr b="0" lang="en-IN" sz="1800" spc="-1" strike="noStrike">
                <a:latin typeface="Arial"/>
              </a:rPr>
              <a:t>You structure flows so that you can have logic execute in the right sequence along the processing path.</a:t>
            </a:r>
            <a:endParaRPr b="0" lang="en-IN" sz="1800" spc="-1" strike="noStrike">
              <a:latin typeface="Arial"/>
            </a:endParaRPr>
          </a:p>
          <a:p>
            <a:pPr algn="just">
              <a:lnSpc>
                <a:spcPct val="150000"/>
              </a:lnSpc>
            </a:pPr>
            <a:r>
              <a:rPr b="0" lang="en-IN" sz="1800" spc="-1" strike="noStrike">
                <a:latin typeface="Arial"/>
              </a:rPr>
              <a:t>When deciding where to add logic, you'll first choose whether to add it to a proxy endpoint or target endpoint. An API proxy divides its code between code that interacts with the proxy's client (proxy endpoint) and optional code that interacts with the proxy's backend target, if any (target endpoint).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72" name="Picture 13_66" descr="Logo&#10;&#10;Description automatically generated"/>
          <p:cNvPicPr/>
          <p:nvPr/>
        </p:nvPicPr>
        <p:blipFill>
          <a:blip r:embed="rId1"/>
          <a:stretch/>
        </p:blipFill>
        <p:spPr>
          <a:xfrm>
            <a:off x="8457120" y="86040"/>
            <a:ext cx="1481760" cy="389160"/>
          </a:xfrm>
          <a:prstGeom prst="rect">
            <a:avLst/>
          </a:prstGeom>
          <a:ln>
            <a:noFill/>
          </a:ln>
        </p:spPr>
      </p:pic>
      <p:sp>
        <p:nvSpPr>
          <p:cNvPr id="273" name="CustomShape 2"/>
          <p:cNvSpPr/>
          <p:nvPr/>
        </p:nvSpPr>
        <p:spPr>
          <a:xfrm>
            <a:off x="313560" y="943920"/>
            <a:ext cx="9262080" cy="4458240"/>
          </a:xfrm>
          <a:prstGeom prst="rect">
            <a:avLst/>
          </a:prstGeom>
          <a:noFill/>
          <a:ln>
            <a:noFill/>
          </a:ln>
        </p:spPr>
        <p:style>
          <a:lnRef idx="0"/>
          <a:fillRef idx="0"/>
          <a:effectRef idx="0"/>
          <a:fontRef idx="minor"/>
        </p:style>
      </p:sp>
      <p:pic>
        <p:nvPicPr>
          <p:cNvPr id="274" name="Picture 13_67" descr="Logo&#10;&#10;Description automatically generated"/>
          <p:cNvPicPr/>
          <p:nvPr/>
        </p:nvPicPr>
        <p:blipFill>
          <a:blip r:embed="rId2"/>
          <a:stretch/>
        </p:blipFill>
        <p:spPr>
          <a:xfrm>
            <a:off x="8457480" y="86040"/>
            <a:ext cx="1481760" cy="389160"/>
          </a:xfrm>
          <a:prstGeom prst="rect">
            <a:avLst/>
          </a:prstGeom>
          <a:ln>
            <a:noFill/>
          </a:ln>
        </p:spPr>
      </p:pic>
      <p:pic>
        <p:nvPicPr>
          <p:cNvPr id="275" name="Picture 13_68" descr="Logo&#10;&#10;Description automatically generated"/>
          <p:cNvPicPr/>
          <p:nvPr/>
        </p:nvPicPr>
        <p:blipFill>
          <a:blip r:embed="rId3"/>
          <a:stretch/>
        </p:blipFill>
        <p:spPr>
          <a:xfrm>
            <a:off x="8457480" y="86040"/>
            <a:ext cx="1481760" cy="389160"/>
          </a:xfrm>
          <a:prstGeom prst="rect">
            <a:avLst/>
          </a:prstGeom>
          <a:ln>
            <a:noFill/>
          </a:ln>
        </p:spPr>
      </p:pic>
      <p:sp>
        <p:nvSpPr>
          <p:cNvPr id="276" name="CustomShape 3"/>
          <p:cNvSpPr/>
          <p:nvPr/>
        </p:nvSpPr>
        <p:spPr>
          <a:xfrm>
            <a:off x="474840" y="2082240"/>
            <a:ext cx="9066240" cy="943200"/>
          </a:xfrm>
          <a:prstGeom prst="rect">
            <a:avLst/>
          </a:prstGeom>
          <a:noFill/>
          <a:ln>
            <a:noFill/>
          </a:ln>
        </p:spPr>
        <p:style>
          <a:lnRef idx="0"/>
          <a:fillRef idx="0"/>
          <a:effectRef idx="0"/>
          <a:fontRef idx="minor"/>
        </p:style>
      </p:sp>
      <p:sp>
        <p:nvSpPr>
          <p:cNvPr id="277" name="TextShape 4"/>
          <p:cNvSpPr txBox="1"/>
          <p:nvPr/>
        </p:nvSpPr>
        <p:spPr>
          <a:xfrm>
            <a:off x="72000" y="72000"/>
            <a:ext cx="5544000" cy="346320"/>
          </a:xfrm>
          <a:prstGeom prst="rect">
            <a:avLst/>
          </a:prstGeom>
          <a:noFill/>
          <a:ln>
            <a:noFill/>
          </a:ln>
        </p:spPr>
        <p:txBody>
          <a:bodyPr lIns="90000" rIns="90000" tIns="45000" bIns="45000">
            <a:noAutofit/>
          </a:bodyPr>
          <a:p>
            <a:r>
              <a:rPr b="0" lang="en-IN" sz="1800" spc="-1" strike="noStrike">
                <a:latin typeface="Arial"/>
              </a:rPr>
              <a:t>Both endpoints contain flows, as described here:</a:t>
            </a:r>
            <a:endParaRPr b="0" lang="en-IN" sz="1800" spc="-1" strike="noStrike">
              <a:latin typeface="Arial"/>
            </a:endParaRPr>
          </a:p>
        </p:txBody>
      </p:sp>
      <p:graphicFrame>
        <p:nvGraphicFramePr>
          <p:cNvPr id="278" name="Table 5"/>
          <p:cNvGraphicFramePr/>
          <p:nvPr/>
        </p:nvGraphicFramePr>
        <p:xfrm>
          <a:off x="194760" y="753480"/>
          <a:ext cx="9524880" cy="4502520"/>
        </p:xfrm>
        <a:graphic>
          <a:graphicData uri="http://schemas.openxmlformats.org/drawingml/2006/table">
            <a:tbl>
              <a:tblPr/>
              <a:tblGrid>
                <a:gridCol w="3174480"/>
                <a:gridCol w="3174480"/>
                <a:gridCol w="3176280"/>
              </a:tblGrid>
              <a:tr h="1500120">
                <a:tc>
                  <a:txBody>
                    <a:bodyPr lIns="90000" rIns="90000" tIns="46800" bIns="46800">
                      <a:noAutofit/>
                    </a:bodyPr>
                    <a:p>
                      <a:pPr algn="ctr"/>
                      <a:r>
                        <a:rPr b="1" lang="en-IN" sz="1800" spc="-1" strike="noStrike">
                          <a:solidFill>
                            <a:srgbClr val="c9211e"/>
                          </a:solidFill>
                          <a:latin typeface="Arial"/>
                        </a:rPr>
                        <a:t>Endpoint type</a:t>
                      </a:r>
                      <a:r>
                        <a:rPr b="1" lang="en-IN" sz="1800" spc="-1" strike="noStrike">
                          <a:solidFill>
                            <a:srgbClr val="c9211e"/>
                          </a:solidFill>
                          <a:latin typeface="Arial"/>
                        </a:rPr>
                        <a:t>	</a:t>
                      </a:r>
                      <a:endParaRPr b="1" lang="en-IN" sz="1800" spc="-1" strike="noStrike">
                        <a:solidFill>
                          <a:srgbClr val="c9211e"/>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1" lang="en-IN" sz="1800" spc="-1" strike="noStrike">
                          <a:solidFill>
                            <a:srgbClr val="c9211e"/>
                          </a:solidFill>
                          <a:latin typeface="Arial"/>
                        </a:rPr>
                        <a:t>Description</a:t>
                      </a:r>
                      <a:r>
                        <a:rPr b="1" lang="en-IN" sz="1800" spc="-1" strike="noStrike">
                          <a:solidFill>
                            <a:srgbClr val="c9211e"/>
                          </a:solidFill>
                          <a:latin typeface="Arial"/>
                        </a:rPr>
                        <a:t>	</a:t>
                      </a:r>
                      <a:endParaRPr b="1" lang="en-IN" sz="1800" spc="-1" strike="noStrike">
                        <a:solidFill>
                          <a:srgbClr val="c9211e"/>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1" lang="en-IN" sz="1800" spc="-1" strike="noStrike">
                          <a:solidFill>
                            <a:srgbClr val="c9211e"/>
                          </a:solidFill>
                          <a:latin typeface="Arial"/>
                        </a:rPr>
                        <a:t>Flows supported</a:t>
                      </a:r>
                      <a:endParaRPr b="1" lang="en-IN" sz="1800" spc="-1" strike="noStrike">
                        <a:solidFill>
                          <a:srgbClr val="c9211e"/>
                        </a:solidFill>
                        <a:latin typeface="Arial"/>
                      </a:endParaRPr>
                    </a:p>
                    <a:p>
                      <a:pPr algn="ctr"/>
                      <a:endParaRPr b="1" lang="en-IN" sz="1800" spc="-1" strike="noStrike">
                        <a:solidFill>
                          <a:srgbClr val="c9211e"/>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500120">
                <a:tc>
                  <a:txBody>
                    <a:bodyPr lIns="90000" rIns="90000" tIns="46800" bIns="46800">
                      <a:noAutofit/>
                    </a:bodyPr>
                    <a:p>
                      <a:r>
                        <a:rPr b="0" lang="en-IN" sz="1800" spc="-1" strike="noStrike">
                          <a:latin typeface="Arial"/>
                        </a:rPr>
                        <a:t>ProxyEndpoint</a:t>
                      </a:r>
                      <a:r>
                        <a:rPr b="0" lang="en-IN" sz="1800" spc="-1" strike="noStrike">
                          <a:latin typeface="Arial"/>
                        </a:rPr>
                        <a:t>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Contains the API proxy flows closest to the client. Provides places for logic to act first on the request from the client, then last on the response to the client.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PreFlow, conditional flows, PostFlow, PostClientFlow</a:t>
                      </a:r>
                      <a:endParaRPr b="0" lang="en-IN" sz="1800" spc="-1" strike="noStrike">
                        <a:latin typeface="Arial"/>
                      </a:endParaRPr>
                    </a:p>
                    <a:p>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502280">
                <a:tc>
                  <a:txBody>
                    <a:bodyPr lIns="90000" rIns="90000" tIns="46800" bIns="46800">
                      <a:noAutofit/>
                    </a:bodyPr>
                    <a:p>
                      <a:r>
                        <a:rPr b="0" lang="en-IN" sz="1800" spc="-1" strike="noStrike">
                          <a:latin typeface="Arial"/>
                        </a:rPr>
                        <a:t>TargetEndpoint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IN" sz="1800" spc="-1" strike="noStrike">
                          <a:latin typeface="Arial"/>
                        </a:rPr>
                        <a:t>Contains the API proxy flows closest to the backend resource. Provides places for logic to prepare a request for, then handle the response from, a backend resource.</a:t>
                      </a:r>
                      <a:r>
                        <a:rPr b="0" lang="en-IN" sz="1800" spc="-1" strike="noStrike">
                          <a:latin typeface="Arial"/>
                        </a:rPr>
                        <a:t>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IN" sz="1800" spc="-1" strike="noStrike">
                          <a:latin typeface="Arial"/>
                        </a:rPr>
                        <a:t>PreFlow, conditional flows, PostFlow</a:t>
                      </a:r>
                      <a:endParaRPr b="0" lang="en-IN" sz="1800" spc="-1" strike="noStrike">
                        <a:latin typeface="Arial"/>
                      </a:endParaRPr>
                    </a:p>
                    <a:p>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280"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81" name="Picture 13_69" descr="Logo&#10;&#10;Description automatically generated"/>
          <p:cNvPicPr/>
          <p:nvPr/>
        </p:nvPicPr>
        <p:blipFill>
          <a:blip r:embed="rId1"/>
          <a:stretch/>
        </p:blipFill>
        <p:spPr>
          <a:xfrm>
            <a:off x="8457120" y="86040"/>
            <a:ext cx="1481760" cy="389160"/>
          </a:xfrm>
          <a:prstGeom prst="rect">
            <a:avLst/>
          </a:prstGeom>
          <a:ln>
            <a:noFill/>
          </a:ln>
        </p:spPr>
      </p:pic>
      <p:sp>
        <p:nvSpPr>
          <p:cNvPr id="282" name="CustomShape 3"/>
          <p:cNvSpPr/>
          <p:nvPr/>
        </p:nvSpPr>
        <p:spPr>
          <a:xfrm>
            <a:off x="313560" y="943920"/>
            <a:ext cx="9262080" cy="4458240"/>
          </a:xfrm>
          <a:prstGeom prst="rect">
            <a:avLst/>
          </a:prstGeom>
          <a:noFill/>
          <a:ln>
            <a:noFill/>
          </a:ln>
        </p:spPr>
        <p:style>
          <a:lnRef idx="0"/>
          <a:fillRef idx="0"/>
          <a:effectRef idx="0"/>
          <a:fontRef idx="minor"/>
        </p:style>
      </p:sp>
      <p:pic>
        <p:nvPicPr>
          <p:cNvPr id="283" name="Picture 13_70" descr="Logo&#10;&#10;Description automatically generated"/>
          <p:cNvPicPr/>
          <p:nvPr/>
        </p:nvPicPr>
        <p:blipFill>
          <a:blip r:embed="rId2"/>
          <a:stretch/>
        </p:blipFill>
        <p:spPr>
          <a:xfrm>
            <a:off x="8457480" y="86040"/>
            <a:ext cx="1481760" cy="389160"/>
          </a:xfrm>
          <a:prstGeom prst="rect">
            <a:avLst/>
          </a:prstGeom>
          <a:ln>
            <a:noFill/>
          </a:ln>
        </p:spPr>
      </p:pic>
      <p:pic>
        <p:nvPicPr>
          <p:cNvPr id="284" name="Picture 13_71" descr="Logo&#10;&#10;Description automatically generated"/>
          <p:cNvPicPr/>
          <p:nvPr/>
        </p:nvPicPr>
        <p:blipFill>
          <a:blip r:embed="rId3"/>
          <a:stretch/>
        </p:blipFill>
        <p:spPr>
          <a:xfrm>
            <a:off x="8457480" y="86040"/>
            <a:ext cx="1481760" cy="389160"/>
          </a:xfrm>
          <a:prstGeom prst="rect">
            <a:avLst/>
          </a:prstGeom>
          <a:ln>
            <a:noFill/>
          </a:ln>
        </p:spPr>
      </p:pic>
      <p:sp>
        <p:nvSpPr>
          <p:cNvPr id="285" name="CustomShape 4"/>
          <p:cNvSpPr/>
          <p:nvPr/>
        </p:nvSpPr>
        <p:spPr>
          <a:xfrm>
            <a:off x="474840" y="2082240"/>
            <a:ext cx="9066240" cy="943200"/>
          </a:xfrm>
          <a:prstGeom prst="rect">
            <a:avLst/>
          </a:prstGeom>
          <a:noFill/>
          <a:ln>
            <a:noFill/>
          </a:ln>
        </p:spPr>
        <p:style>
          <a:lnRef idx="0"/>
          <a:fillRef idx="0"/>
          <a:effectRef idx="0"/>
          <a:fontRef idx="minor"/>
        </p:style>
      </p:sp>
      <p:sp>
        <p:nvSpPr>
          <p:cNvPr id="286" name="TextShape 5"/>
          <p:cNvSpPr txBox="1"/>
          <p:nvPr/>
        </p:nvSpPr>
        <p:spPr>
          <a:xfrm>
            <a:off x="72000" y="144000"/>
            <a:ext cx="7560000" cy="864000"/>
          </a:xfrm>
          <a:prstGeom prst="rect">
            <a:avLst/>
          </a:prstGeom>
          <a:noFill/>
          <a:ln>
            <a:noFill/>
          </a:ln>
        </p:spPr>
        <p:txBody>
          <a:bodyPr lIns="90000" rIns="90000" tIns="45000" bIns="45000">
            <a:noAutofit/>
          </a:bodyPr>
          <a:p>
            <a:r>
              <a:rPr b="0" lang="en-IN" sz="1800" spc="-1" strike="noStrike">
                <a:latin typeface="Arial"/>
              </a:rPr>
              <a:t>You configure flow with XML that specifies what should happen and in what order. The following illustration shows how flows are ordered sequentially within a proxy endpoint and target endpoint:</a:t>
            </a:r>
            <a:endParaRPr b="0" lang="en-IN" sz="1800" spc="-1" strike="noStrike">
              <a:latin typeface="Arial"/>
            </a:endParaRPr>
          </a:p>
        </p:txBody>
      </p:sp>
      <p:pic>
        <p:nvPicPr>
          <p:cNvPr id="287" name="" descr=""/>
          <p:cNvPicPr/>
          <p:nvPr/>
        </p:nvPicPr>
        <p:blipFill>
          <a:blip r:embed="rId4"/>
          <a:stretch/>
        </p:blipFill>
        <p:spPr>
          <a:xfrm>
            <a:off x="678240" y="1296000"/>
            <a:ext cx="7457760" cy="36860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289"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90" name="Picture 13_72" descr="Logo&#10;&#10;Description automatically generated"/>
          <p:cNvPicPr/>
          <p:nvPr/>
        </p:nvPicPr>
        <p:blipFill>
          <a:blip r:embed="rId1"/>
          <a:stretch/>
        </p:blipFill>
        <p:spPr>
          <a:xfrm>
            <a:off x="8457120" y="86040"/>
            <a:ext cx="1481760" cy="389160"/>
          </a:xfrm>
          <a:prstGeom prst="rect">
            <a:avLst/>
          </a:prstGeom>
          <a:ln>
            <a:noFill/>
          </a:ln>
        </p:spPr>
      </p:pic>
      <p:sp>
        <p:nvSpPr>
          <p:cNvPr id="291" name="CustomShape 3"/>
          <p:cNvSpPr/>
          <p:nvPr/>
        </p:nvSpPr>
        <p:spPr>
          <a:xfrm>
            <a:off x="313560" y="943920"/>
            <a:ext cx="9262080" cy="4458240"/>
          </a:xfrm>
          <a:prstGeom prst="rect">
            <a:avLst/>
          </a:prstGeom>
          <a:noFill/>
          <a:ln>
            <a:noFill/>
          </a:ln>
        </p:spPr>
        <p:style>
          <a:lnRef idx="0"/>
          <a:fillRef idx="0"/>
          <a:effectRef idx="0"/>
          <a:fontRef idx="minor"/>
        </p:style>
      </p:sp>
      <p:pic>
        <p:nvPicPr>
          <p:cNvPr id="292" name="Picture 13_73" descr="Logo&#10;&#10;Description automatically generated"/>
          <p:cNvPicPr/>
          <p:nvPr/>
        </p:nvPicPr>
        <p:blipFill>
          <a:blip r:embed="rId2"/>
          <a:stretch/>
        </p:blipFill>
        <p:spPr>
          <a:xfrm>
            <a:off x="8457480" y="86040"/>
            <a:ext cx="1481760" cy="389160"/>
          </a:xfrm>
          <a:prstGeom prst="rect">
            <a:avLst/>
          </a:prstGeom>
          <a:ln>
            <a:noFill/>
          </a:ln>
        </p:spPr>
      </p:pic>
      <p:pic>
        <p:nvPicPr>
          <p:cNvPr id="293" name="Picture 13_74" descr="Logo&#10;&#10;Description automatically generated"/>
          <p:cNvPicPr/>
          <p:nvPr/>
        </p:nvPicPr>
        <p:blipFill>
          <a:blip r:embed="rId3"/>
          <a:stretch/>
        </p:blipFill>
        <p:spPr>
          <a:xfrm>
            <a:off x="8457480" y="86040"/>
            <a:ext cx="1481760" cy="389160"/>
          </a:xfrm>
          <a:prstGeom prst="rect">
            <a:avLst/>
          </a:prstGeom>
          <a:ln>
            <a:noFill/>
          </a:ln>
        </p:spPr>
      </p:pic>
      <p:sp>
        <p:nvSpPr>
          <p:cNvPr id="294" name="CustomShape 4"/>
          <p:cNvSpPr/>
          <p:nvPr/>
        </p:nvSpPr>
        <p:spPr>
          <a:xfrm>
            <a:off x="474840" y="2082240"/>
            <a:ext cx="9066240" cy="943200"/>
          </a:xfrm>
          <a:prstGeom prst="rect">
            <a:avLst/>
          </a:prstGeom>
          <a:noFill/>
          <a:ln>
            <a:noFill/>
          </a:ln>
        </p:spPr>
        <p:style>
          <a:lnRef idx="0"/>
          <a:fillRef idx="0"/>
          <a:effectRef idx="0"/>
          <a:fontRef idx="minor"/>
        </p:style>
      </p:sp>
      <p:sp>
        <p:nvSpPr>
          <p:cNvPr id="295" name="TextShape 5"/>
          <p:cNvSpPr txBox="1"/>
          <p:nvPr/>
        </p:nvSpPr>
        <p:spPr>
          <a:xfrm>
            <a:off x="72000" y="144000"/>
            <a:ext cx="5544000" cy="346320"/>
          </a:xfrm>
          <a:prstGeom prst="rect">
            <a:avLst/>
          </a:prstGeom>
          <a:noFill/>
          <a:ln>
            <a:noFill/>
          </a:ln>
        </p:spPr>
        <p:txBody>
          <a:bodyPr lIns="90000" rIns="90000" tIns="45000" bIns="45000">
            <a:noAutofit/>
          </a:bodyPr>
          <a:p>
            <a:r>
              <a:rPr b="1" lang="en-IN" sz="1800" spc="-1" strike="noStrike">
                <a:solidFill>
                  <a:srgbClr val="c9211e"/>
                </a:solidFill>
                <a:latin typeface="Arial"/>
              </a:rPr>
              <a:t>Debugging an extension</a:t>
            </a:r>
            <a:endParaRPr b="1" lang="en-IN" sz="1800" spc="-1" strike="noStrike">
              <a:solidFill>
                <a:srgbClr val="c9211e"/>
              </a:solidFill>
              <a:latin typeface="Arial"/>
            </a:endParaRPr>
          </a:p>
        </p:txBody>
      </p:sp>
      <p:sp>
        <p:nvSpPr>
          <p:cNvPr id="296" name="TextShape 6"/>
          <p:cNvSpPr txBox="1"/>
          <p:nvPr/>
        </p:nvSpPr>
        <p:spPr>
          <a:xfrm>
            <a:off x="0" y="720000"/>
            <a:ext cx="9936000" cy="5127480"/>
          </a:xfrm>
          <a:prstGeom prst="rect">
            <a:avLst/>
          </a:prstGeom>
          <a:noFill/>
          <a:ln>
            <a:noFill/>
          </a:ln>
        </p:spPr>
        <p:txBody>
          <a:bodyPr lIns="90000" rIns="90000" tIns="45000" bIns="45000">
            <a:noAutofit/>
          </a:bodyPr>
          <a:p>
            <a:pPr algn="just">
              <a:lnSpc>
                <a:spcPct val="150000"/>
              </a:lnSpc>
              <a:spcBef>
                <a:spcPts val="850"/>
              </a:spcBef>
              <a:spcAft>
                <a:spcPts val="850"/>
              </a:spcAft>
            </a:pPr>
            <a:r>
              <a:rPr b="0" lang="en-IN" sz="1800" spc="-1" strike="noStrike">
                <a:latin typeface="Arial"/>
              </a:rPr>
              <a:t>You can debug an extension by using messages visible in two places: the Trace tool and extension logs. When an extension isn't working, identifying the problem can sometimes require information from both places.</a:t>
            </a:r>
            <a:endParaRPr b="0" lang="en-IN" sz="1800" spc="-1" strike="noStrike">
              <a:latin typeface="Arial"/>
              <a:ea typeface="Noto Sans CJK SC"/>
            </a:endParaRPr>
          </a:p>
          <a:p>
            <a:pPr algn="just">
              <a:lnSpc>
                <a:spcPct val="150000"/>
              </a:lnSpc>
              <a:spcBef>
                <a:spcPts val="850"/>
              </a:spcBef>
              <a:spcAft>
                <a:spcPts val="850"/>
              </a:spcAft>
            </a:pPr>
            <a:r>
              <a:rPr b="0" lang="en-IN" sz="1800" spc="-1" strike="noStrike">
                <a:latin typeface="Arial"/>
              </a:rPr>
              <a:t>The Apigee Edge Trace tool is where you iteratively test and edit API proxy code as you develop it. Trace messages include errors from your API proxy code, including API proxy and policy configuration.</a:t>
            </a:r>
            <a:endParaRPr b="0" lang="en-IN" sz="1800" spc="-1" strike="noStrike">
              <a:latin typeface="Arial"/>
              <a:ea typeface="Noto Sans CJK SC"/>
            </a:endParaRPr>
          </a:p>
          <a:p>
            <a:pPr algn="just">
              <a:lnSpc>
                <a:spcPct val="150000"/>
              </a:lnSpc>
              <a:spcBef>
                <a:spcPts val="850"/>
              </a:spcBef>
              <a:spcAft>
                <a:spcPts val="850"/>
              </a:spcAft>
            </a:pPr>
            <a:r>
              <a:rPr b="0" lang="en-IN" sz="1800" spc="-1" strike="noStrike">
                <a:latin typeface="Arial"/>
              </a:rPr>
              <a:t>Extension-related errors that appear in the Trace tool don't usually contain much detail, except to say which extension callout failed, along with an HTTP error code. When you don't see anything useful here, the next best place to look is the log for the extension you're using.</a:t>
            </a:r>
            <a:endParaRPr b="0" lang="en-IN" sz="1800" spc="-1" strike="noStrike">
              <a:latin typeface="Arial"/>
              <a:ea typeface="Noto Sans CJK SC"/>
            </a:endParaRPr>
          </a:p>
          <a:p>
            <a:pPr algn="just">
              <a:lnSpc>
                <a:spcPct val="150000"/>
              </a:lnSpc>
              <a:spcBef>
                <a:spcPts val="850"/>
              </a:spcBef>
              <a:spcAft>
                <a:spcPts val="850"/>
              </a:spcAft>
            </a:pPr>
            <a:r>
              <a:rPr b="0" lang="en-IN" sz="1800" spc="-1" strike="noStrike">
                <a:latin typeface="Arial"/>
              </a:rPr>
              <a:t>Extensions generate log entries at runtime. (Extension logs are available for organization administrators only.)</a:t>
            </a:r>
            <a:endParaRPr b="0" lang="en-IN" sz="1800" spc="-1" strike="noStrike">
              <a:latin typeface="Arial"/>
              <a:ea typeface="Noto Sans CJK SC"/>
            </a:endParaRPr>
          </a:p>
          <a:p>
            <a:pPr algn="just">
              <a:lnSpc>
                <a:spcPct val="150000"/>
              </a:lnSpc>
              <a:spcBef>
                <a:spcPts val="850"/>
              </a:spcBef>
              <a:spcAft>
                <a:spcPts val="850"/>
              </a:spcAft>
            </a:pP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298"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299" name="Picture 13_75" descr="Logo&#10;&#10;Description automatically generated"/>
          <p:cNvPicPr/>
          <p:nvPr/>
        </p:nvPicPr>
        <p:blipFill>
          <a:blip r:embed="rId1"/>
          <a:stretch/>
        </p:blipFill>
        <p:spPr>
          <a:xfrm>
            <a:off x="8457120" y="86040"/>
            <a:ext cx="1481760" cy="389160"/>
          </a:xfrm>
          <a:prstGeom prst="rect">
            <a:avLst/>
          </a:prstGeom>
          <a:ln>
            <a:noFill/>
          </a:ln>
        </p:spPr>
      </p:pic>
      <p:sp>
        <p:nvSpPr>
          <p:cNvPr id="300" name="CustomShape 3"/>
          <p:cNvSpPr/>
          <p:nvPr/>
        </p:nvSpPr>
        <p:spPr>
          <a:xfrm>
            <a:off x="313560" y="943920"/>
            <a:ext cx="9262080" cy="4458240"/>
          </a:xfrm>
          <a:prstGeom prst="rect">
            <a:avLst/>
          </a:prstGeom>
          <a:noFill/>
          <a:ln>
            <a:noFill/>
          </a:ln>
        </p:spPr>
        <p:style>
          <a:lnRef idx="0"/>
          <a:fillRef idx="0"/>
          <a:effectRef idx="0"/>
          <a:fontRef idx="minor"/>
        </p:style>
      </p:sp>
      <p:pic>
        <p:nvPicPr>
          <p:cNvPr id="301" name="Picture 13_76" descr="Logo&#10;&#10;Description automatically generated"/>
          <p:cNvPicPr/>
          <p:nvPr/>
        </p:nvPicPr>
        <p:blipFill>
          <a:blip r:embed="rId2"/>
          <a:stretch/>
        </p:blipFill>
        <p:spPr>
          <a:xfrm>
            <a:off x="8457480" y="86040"/>
            <a:ext cx="1481760" cy="389160"/>
          </a:xfrm>
          <a:prstGeom prst="rect">
            <a:avLst/>
          </a:prstGeom>
          <a:ln>
            <a:noFill/>
          </a:ln>
        </p:spPr>
      </p:pic>
      <p:pic>
        <p:nvPicPr>
          <p:cNvPr id="302" name="Picture 13_77" descr="Logo&#10;&#10;Description automatically generated"/>
          <p:cNvPicPr/>
          <p:nvPr/>
        </p:nvPicPr>
        <p:blipFill>
          <a:blip r:embed="rId3"/>
          <a:stretch/>
        </p:blipFill>
        <p:spPr>
          <a:xfrm>
            <a:off x="8457480" y="86040"/>
            <a:ext cx="1481760" cy="389160"/>
          </a:xfrm>
          <a:prstGeom prst="rect">
            <a:avLst/>
          </a:prstGeom>
          <a:ln>
            <a:noFill/>
          </a:ln>
        </p:spPr>
      </p:pic>
      <p:sp>
        <p:nvSpPr>
          <p:cNvPr id="303" name="CustomShape 4"/>
          <p:cNvSpPr/>
          <p:nvPr/>
        </p:nvSpPr>
        <p:spPr>
          <a:xfrm>
            <a:off x="474840" y="2082240"/>
            <a:ext cx="9066240" cy="943200"/>
          </a:xfrm>
          <a:prstGeom prst="rect">
            <a:avLst/>
          </a:prstGeom>
          <a:noFill/>
          <a:ln>
            <a:noFill/>
          </a:ln>
        </p:spPr>
        <p:style>
          <a:lnRef idx="0"/>
          <a:fillRef idx="0"/>
          <a:effectRef idx="0"/>
          <a:fontRef idx="minor"/>
        </p:style>
      </p:sp>
      <p:sp>
        <p:nvSpPr>
          <p:cNvPr id="304" name="TextShape 5"/>
          <p:cNvSpPr txBox="1"/>
          <p:nvPr/>
        </p:nvSpPr>
        <p:spPr>
          <a:xfrm>
            <a:off x="0" y="29520"/>
            <a:ext cx="7632000" cy="2138040"/>
          </a:xfrm>
          <a:prstGeom prst="rect">
            <a:avLst/>
          </a:prstGeom>
          <a:noFill/>
          <a:ln>
            <a:noFill/>
          </a:ln>
        </p:spPr>
        <p:txBody>
          <a:bodyPr lIns="90000" rIns="90000" tIns="45000" bIns="45000">
            <a:noAutofit/>
          </a:bodyPr>
          <a:p>
            <a:pPr marL="216000" indent="-216000" algn="just">
              <a:buClr>
                <a:srgbClr val="000000"/>
              </a:buClr>
              <a:buSzPct val="45000"/>
              <a:buFont typeface="Wingdings" charset="2"/>
              <a:buChar char=""/>
            </a:pPr>
            <a:r>
              <a:rPr b="0" lang="en-IN" sz="1800" spc="-1" strike="noStrike">
                <a:latin typeface="Arial"/>
              </a:rPr>
              <a:t>These logs include entries returned by the external resource the extension is configured to interact with. For example, if external resource credentials are misconfigured in the extension, the error is likely to appear here.</a:t>
            </a:r>
            <a:endParaRPr b="0" lang="en-IN" sz="1800" spc="-1" strike="noStrike">
              <a:latin typeface="Arial"/>
            </a:endParaRPr>
          </a:p>
          <a:p>
            <a:pPr marL="216000" indent="-216000" algn="just">
              <a:buClr>
                <a:srgbClr val="000000"/>
              </a:buClr>
              <a:buSzPct val="45000"/>
              <a:buFont typeface="Wingdings" charset="2"/>
              <a:buChar char=""/>
            </a:pPr>
            <a:endParaRPr b="0" lang="en-IN" sz="1800" spc="-1" strike="noStrike">
              <a:latin typeface="Arial"/>
            </a:endParaRPr>
          </a:p>
          <a:p>
            <a:pPr marL="216000" indent="-216000" algn="just">
              <a:buClr>
                <a:srgbClr val="000000"/>
              </a:buClr>
              <a:buSzPct val="45000"/>
              <a:buFont typeface="Wingdings" charset="2"/>
              <a:buChar char=""/>
            </a:pPr>
            <a:r>
              <a:rPr b="0" lang="en-IN" sz="1800" spc="-1" strike="noStrike">
                <a:latin typeface="Arial"/>
              </a:rPr>
              <a:t>The logs also include entries from internal extension code. When you're looking through the logs, keep in mind that some of the entries aren't relevant to the error you're correcting.</a:t>
            </a:r>
            <a:endParaRPr b="0" lang="en-IN" sz="1800" spc="-1" strike="noStrike">
              <a:latin typeface="Arial"/>
            </a:endParaRPr>
          </a:p>
        </p:txBody>
      </p:sp>
      <p:sp>
        <p:nvSpPr>
          <p:cNvPr id="305" name="TextShape 6"/>
          <p:cNvSpPr txBox="1"/>
          <p:nvPr/>
        </p:nvSpPr>
        <p:spPr>
          <a:xfrm>
            <a:off x="0" y="2448000"/>
            <a:ext cx="5472000" cy="346320"/>
          </a:xfrm>
          <a:prstGeom prst="rect">
            <a:avLst/>
          </a:prstGeom>
          <a:noFill/>
          <a:ln>
            <a:noFill/>
          </a:ln>
        </p:spPr>
        <p:txBody>
          <a:bodyPr lIns="90000" rIns="90000" tIns="45000" bIns="45000">
            <a:noAutofit/>
          </a:bodyPr>
          <a:p>
            <a:r>
              <a:rPr b="1" lang="en-IN" sz="1800" spc="-1" strike="noStrike">
                <a:solidFill>
                  <a:srgbClr val="c9211e"/>
                </a:solidFill>
                <a:latin typeface="Arial"/>
              </a:rPr>
              <a:t>Error types and causes</a:t>
            </a:r>
            <a:endParaRPr b="1" lang="en-IN" sz="1800" spc="-1" strike="noStrike">
              <a:solidFill>
                <a:srgbClr val="c9211e"/>
              </a:solidFill>
              <a:latin typeface="Arial"/>
            </a:endParaRPr>
          </a:p>
        </p:txBody>
      </p:sp>
      <p:sp>
        <p:nvSpPr>
          <p:cNvPr id="306" name="TextShape 7"/>
          <p:cNvSpPr txBox="1"/>
          <p:nvPr/>
        </p:nvSpPr>
        <p:spPr>
          <a:xfrm>
            <a:off x="72000" y="2815560"/>
            <a:ext cx="10008000" cy="2392920"/>
          </a:xfrm>
          <a:prstGeom prst="rect">
            <a:avLst/>
          </a:prstGeom>
          <a:noFill/>
          <a:ln>
            <a:noFill/>
          </a:ln>
        </p:spPr>
        <p:txBody>
          <a:bodyPr lIns="90000" rIns="90000" tIns="45000" bIns="45000">
            <a:noAutofit/>
          </a:bodyPr>
          <a:p>
            <a:pPr algn="just">
              <a:lnSpc>
                <a:spcPct val="150000"/>
              </a:lnSpc>
            </a:pPr>
            <a:r>
              <a:rPr b="0" lang="en-IN" sz="1800" spc="-1" strike="noStrike">
                <a:latin typeface="Arial"/>
              </a:rPr>
              <a:t>This is the configuration that an organization administrator does when adding an extension to an environment.</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For example, if you configure the Cloud Logging extension with an incorrect Google Cloud project ID, Google Cloud Logging will return an error to the extension. Details about these errors are usually in the extension log.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308"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309" name="Picture 13_78" descr="Logo&#10;&#10;Description automatically generated"/>
          <p:cNvPicPr/>
          <p:nvPr/>
        </p:nvPicPr>
        <p:blipFill>
          <a:blip r:embed="rId1"/>
          <a:stretch/>
        </p:blipFill>
        <p:spPr>
          <a:xfrm>
            <a:off x="8457120" y="86040"/>
            <a:ext cx="1481760" cy="389160"/>
          </a:xfrm>
          <a:prstGeom prst="rect">
            <a:avLst/>
          </a:prstGeom>
          <a:ln>
            <a:noFill/>
          </a:ln>
        </p:spPr>
      </p:pic>
      <p:sp>
        <p:nvSpPr>
          <p:cNvPr id="310" name="CustomShape 3"/>
          <p:cNvSpPr/>
          <p:nvPr/>
        </p:nvSpPr>
        <p:spPr>
          <a:xfrm>
            <a:off x="313560" y="943920"/>
            <a:ext cx="9262080" cy="4458240"/>
          </a:xfrm>
          <a:prstGeom prst="rect">
            <a:avLst/>
          </a:prstGeom>
          <a:noFill/>
          <a:ln>
            <a:noFill/>
          </a:ln>
        </p:spPr>
        <p:style>
          <a:lnRef idx="0"/>
          <a:fillRef idx="0"/>
          <a:effectRef idx="0"/>
          <a:fontRef idx="minor"/>
        </p:style>
      </p:sp>
      <p:pic>
        <p:nvPicPr>
          <p:cNvPr id="311" name="Picture 13_79" descr="Logo&#10;&#10;Description automatically generated"/>
          <p:cNvPicPr/>
          <p:nvPr/>
        </p:nvPicPr>
        <p:blipFill>
          <a:blip r:embed="rId2"/>
          <a:stretch/>
        </p:blipFill>
        <p:spPr>
          <a:xfrm>
            <a:off x="8457480" y="86040"/>
            <a:ext cx="1481760" cy="389160"/>
          </a:xfrm>
          <a:prstGeom prst="rect">
            <a:avLst/>
          </a:prstGeom>
          <a:ln>
            <a:noFill/>
          </a:ln>
        </p:spPr>
      </p:pic>
      <p:pic>
        <p:nvPicPr>
          <p:cNvPr id="312" name="Picture 13_80" descr="Logo&#10;&#10;Description automatically generated"/>
          <p:cNvPicPr/>
          <p:nvPr/>
        </p:nvPicPr>
        <p:blipFill>
          <a:blip r:embed="rId3"/>
          <a:stretch/>
        </p:blipFill>
        <p:spPr>
          <a:xfrm>
            <a:off x="8457480" y="86040"/>
            <a:ext cx="1481760" cy="389160"/>
          </a:xfrm>
          <a:prstGeom prst="rect">
            <a:avLst/>
          </a:prstGeom>
          <a:ln>
            <a:noFill/>
          </a:ln>
        </p:spPr>
      </p:pic>
      <p:sp>
        <p:nvSpPr>
          <p:cNvPr id="313" name="TextShape 4"/>
          <p:cNvSpPr txBox="1"/>
          <p:nvPr/>
        </p:nvSpPr>
        <p:spPr>
          <a:xfrm>
            <a:off x="144000" y="144000"/>
            <a:ext cx="7344000" cy="346320"/>
          </a:xfrm>
          <a:prstGeom prst="rect">
            <a:avLst/>
          </a:prstGeom>
          <a:noFill/>
          <a:ln>
            <a:noFill/>
          </a:ln>
        </p:spPr>
        <p:txBody>
          <a:bodyPr lIns="90000" rIns="90000" tIns="45000" bIns="45000">
            <a:noAutofit/>
          </a:bodyPr>
          <a:p>
            <a:r>
              <a:rPr b="1" lang="en-IN" sz="1800" spc="-1" strike="noStrike">
                <a:solidFill>
                  <a:srgbClr val="c9211e"/>
                </a:solidFill>
                <a:latin typeface="Arial"/>
              </a:rPr>
              <a:t>Introduction to security reporting</a:t>
            </a:r>
            <a:endParaRPr b="1" lang="en-IN" sz="1800" spc="-1" strike="noStrike">
              <a:solidFill>
                <a:srgbClr val="c9211e"/>
              </a:solidFill>
              <a:latin typeface="Arial"/>
            </a:endParaRPr>
          </a:p>
        </p:txBody>
      </p:sp>
      <p:sp>
        <p:nvSpPr>
          <p:cNvPr id="314" name="TextShape 5"/>
          <p:cNvSpPr txBox="1"/>
          <p:nvPr/>
        </p:nvSpPr>
        <p:spPr>
          <a:xfrm>
            <a:off x="72000" y="648000"/>
            <a:ext cx="9792000" cy="2392920"/>
          </a:xfrm>
          <a:prstGeom prst="rect">
            <a:avLst/>
          </a:prstGeom>
          <a:noFill/>
          <a:ln>
            <a:noFill/>
          </a:ln>
        </p:spPr>
        <p:txBody>
          <a:bodyPr lIns="90000" rIns="90000" tIns="45000" bIns="45000">
            <a:noAutofit/>
          </a:bodyPr>
          <a:p>
            <a:pPr algn="just">
              <a:lnSpc>
                <a:spcPct val="150000"/>
              </a:lnSpc>
            </a:pPr>
            <a:r>
              <a:rPr b="0" lang="en-IN" sz="1800" spc="-1" strike="noStrike">
                <a:latin typeface="Arial"/>
              </a:rPr>
              <a:t>As more and more business-critical applications are exposed via APIs, operations teams need visibility into security attributes of APIs to:</a:t>
            </a:r>
            <a:endParaRPr b="0" lang="en-IN" sz="1800" spc="-1" strike="noStrike">
              <a:latin typeface="Arial"/>
            </a:endParaRPr>
          </a:p>
          <a:p>
            <a:pPr algn="just">
              <a:lnSpc>
                <a:spcPct val="150000"/>
              </a:lnSpc>
            </a:pP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Ensure adherence to security policies and configuration requirements.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Protect sensitive data from internal and external abuse.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Proactively identify, diagnose, and resolve security incidents.</a:t>
            </a:r>
            <a:endParaRPr b="0" lang="en-IN" sz="1800" spc="-1" strike="noStrike">
              <a:latin typeface="Arial"/>
            </a:endParaRPr>
          </a:p>
        </p:txBody>
      </p:sp>
      <p:sp>
        <p:nvSpPr>
          <p:cNvPr id="315" name="TextShape 6"/>
          <p:cNvSpPr txBox="1"/>
          <p:nvPr/>
        </p:nvSpPr>
        <p:spPr>
          <a:xfrm>
            <a:off x="72000" y="3312000"/>
            <a:ext cx="4680000" cy="346320"/>
          </a:xfrm>
          <a:prstGeom prst="rect">
            <a:avLst/>
          </a:prstGeom>
          <a:noFill/>
          <a:ln>
            <a:noFill/>
          </a:ln>
        </p:spPr>
        <p:txBody>
          <a:bodyPr lIns="90000" rIns="90000" tIns="45000" bIns="45000">
            <a:noAutofit/>
          </a:bodyPr>
          <a:p>
            <a:r>
              <a:rPr b="1" lang="en-IN" sz="1800" spc="-1" strike="noStrike">
                <a:solidFill>
                  <a:srgbClr val="c9211e"/>
                </a:solidFill>
                <a:latin typeface="Arial"/>
              </a:rPr>
              <a:t>About security reporting</a:t>
            </a:r>
            <a:endParaRPr b="1" lang="en-IN" sz="1800" spc="-1" strike="noStrike">
              <a:solidFill>
                <a:srgbClr val="c9211e"/>
              </a:solidFill>
              <a:latin typeface="Arial"/>
            </a:endParaRPr>
          </a:p>
        </p:txBody>
      </p:sp>
      <p:sp>
        <p:nvSpPr>
          <p:cNvPr id="316" name="TextShape 7"/>
          <p:cNvSpPr txBox="1"/>
          <p:nvPr/>
        </p:nvSpPr>
        <p:spPr>
          <a:xfrm>
            <a:off x="72000" y="3749400"/>
            <a:ext cx="10071360" cy="1241640"/>
          </a:xfrm>
          <a:prstGeom prst="rect">
            <a:avLst/>
          </a:prstGeom>
          <a:noFill/>
          <a:ln>
            <a:noFill/>
          </a:ln>
        </p:spPr>
        <p:txBody>
          <a:bodyPr lIns="90000" rIns="90000" tIns="45000" bIns="45000">
            <a:noAutofit/>
          </a:bodyPr>
          <a:p>
            <a:pPr algn="just">
              <a:lnSpc>
                <a:spcPct val="150000"/>
              </a:lnSpc>
            </a:pPr>
            <a:r>
              <a:rPr b="0" lang="en-IN" sz="1800" spc="-1" strike="noStrike">
                <a:latin typeface="Arial"/>
              </a:rPr>
              <a:t>Security reporting provides in-depth insights for operations teams to ensure adherence to policies and configuration requirements, protect APIs from internal and external abuse, and quickly identify and resolve security incidents.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318"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a:t>
            </a:r>
            <a:r>
              <a:rPr b="1" lang="en-US" sz="1050" spc="259" strike="noStrike">
                <a:solidFill>
                  <a:srgbClr val="808080"/>
                </a:solidFill>
                <a:latin typeface="Roboto"/>
                <a:ea typeface="Roboto"/>
              </a:rPr>
              <a:t>Stack </a:t>
            </a:r>
            <a:r>
              <a:rPr b="1" lang="en-US" sz="1050" spc="259" strike="noStrike">
                <a:solidFill>
                  <a:srgbClr val="808080"/>
                </a:solidFill>
                <a:latin typeface="Roboto"/>
                <a:ea typeface="Roboto"/>
              </a:rPr>
              <a:t>Program</a:t>
            </a:r>
            <a:endParaRPr b="0" lang="en-IN" sz="1050" spc="-1" strike="noStrike">
              <a:latin typeface="Arial"/>
            </a:endParaRPr>
          </a:p>
        </p:txBody>
      </p:sp>
      <p:pic>
        <p:nvPicPr>
          <p:cNvPr id="319" name="Picture 13_81" descr="Logo&#10;&#10;Description automatically generated"/>
          <p:cNvPicPr/>
          <p:nvPr/>
        </p:nvPicPr>
        <p:blipFill>
          <a:blip r:embed="rId1"/>
          <a:stretch/>
        </p:blipFill>
        <p:spPr>
          <a:xfrm>
            <a:off x="8457120" y="86040"/>
            <a:ext cx="1481760" cy="389160"/>
          </a:xfrm>
          <a:prstGeom prst="rect">
            <a:avLst/>
          </a:prstGeom>
          <a:ln>
            <a:noFill/>
          </a:ln>
        </p:spPr>
      </p:pic>
      <p:sp>
        <p:nvSpPr>
          <p:cNvPr id="320" name="CustomShape 3"/>
          <p:cNvSpPr/>
          <p:nvPr/>
        </p:nvSpPr>
        <p:spPr>
          <a:xfrm>
            <a:off x="313560" y="943920"/>
            <a:ext cx="9262080" cy="4458240"/>
          </a:xfrm>
          <a:prstGeom prst="rect">
            <a:avLst/>
          </a:prstGeom>
          <a:noFill/>
          <a:ln>
            <a:noFill/>
          </a:ln>
        </p:spPr>
        <p:style>
          <a:lnRef idx="0"/>
          <a:fillRef idx="0"/>
          <a:effectRef idx="0"/>
          <a:fontRef idx="minor"/>
        </p:style>
      </p:sp>
      <p:pic>
        <p:nvPicPr>
          <p:cNvPr id="321" name="Picture 13_82" descr="Logo&#10;&#10;Description automatically generated"/>
          <p:cNvPicPr/>
          <p:nvPr/>
        </p:nvPicPr>
        <p:blipFill>
          <a:blip r:embed="rId2"/>
          <a:stretch/>
        </p:blipFill>
        <p:spPr>
          <a:xfrm>
            <a:off x="8457480" y="86040"/>
            <a:ext cx="1481760" cy="389160"/>
          </a:xfrm>
          <a:prstGeom prst="rect">
            <a:avLst/>
          </a:prstGeom>
          <a:ln>
            <a:noFill/>
          </a:ln>
        </p:spPr>
      </p:pic>
      <p:pic>
        <p:nvPicPr>
          <p:cNvPr id="322" name="Picture 13_83" descr="Logo&#10;&#10;Description automatically generated"/>
          <p:cNvPicPr/>
          <p:nvPr/>
        </p:nvPicPr>
        <p:blipFill>
          <a:blip r:embed="rId3"/>
          <a:stretch/>
        </p:blipFill>
        <p:spPr>
          <a:xfrm>
            <a:off x="8457480" y="86040"/>
            <a:ext cx="1481760" cy="389160"/>
          </a:xfrm>
          <a:prstGeom prst="rect">
            <a:avLst/>
          </a:prstGeom>
          <a:ln>
            <a:noFill/>
          </a:ln>
        </p:spPr>
      </p:pic>
      <p:sp>
        <p:nvSpPr>
          <p:cNvPr id="323" name="TextShape 4"/>
          <p:cNvSpPr txBox="1"/>
          <p:nvPr/>
        </p:nvSpPr>
        <p:spPr>
          <a:xfrm>
            <a:off x="0" y="0"/>
            <a:ext cx="7632000" cy="3927960"/>
          </a:xfrm>
          <a:prstGeom prst="rect">
            <a:avLst/>
          </a:prstGeom>
          <a:noFill/>
          <a:ln>
            <a:noFill/>
          </a:ln>
        </p:spPr>
        <p:txBody>
          <a:bodyPr lIns="90000" rIns="90000" tIns="45000" bIns="45000">
            <a:noAutofit/>
          </a:bodyPr>
          <a:p>
            <a:pPr algn="just">
              <a:lnSpc>
                <a:spcPct val="150000"/>
              </a:lnSpc>
            </a:pPr>
            <a:r>
              <a:rPr b="0" lang="en-IN" sz="1800" spc="-1" strike="noStrike">
                <a:latin typeface="Arial"/>
              </a:rPr>
              <a:t>With security reporting, you can quickly understand how your API proxies are configured for security, as well as the runtime conditions that might impact proxy security. Using this information, you can adjust the configuration to ensure you have the appropriate level of security for each proxy.</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Security reporting also helps you protect sensitive data by providing insights into user access and behavior, letting you monitor who in your organization is accessing and exporting sensitive information, and identifying suspicious behavior.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325"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326" name="Picture 13_84" descr="Logo&#10;&#10;Description automatically generated"/>
          <p:cNvPicPr/>
          <p:nvPr/>
        </p:nvPicPr>
        <p:blipFill>
          <a:blip r:embed="rId1"/>
          <a:stretch/>
        </p:blipFill>
        <p:spPr>
          <a:xfrm>
            <a:off x="8457120" y="86040"/>
            <a:ext cx="1481760" cy="389160"/>
          </a:xfrm>
          <a:prstGeom prst="rect">
            <a:avLst/>
          </a:prstGeom>
          <a:ln>
            <a:noFill/>
          </a:ln>
        </p:spPr>
      </p:pic>
      <p:sp>
        <p:nvSpPr>
          <p:cNvPr id="327" name="CustomShape 3"/>
          <p:cNvSpPr/>
          <p:nvPr/>
        </p:nvSpPr>
        <p:spPr>
          <a:xfrm>
            <a:off x="313560" y="943920"/>
            <a:ext cx="9262080" cy="4458240"/>
          </a:xfrm>
          <a:prstGeom prst="rect">
            <a:avLst/>
          </a:prstGeom>
          <a:noFill/>
          <a:ln>
            <a:noFill/>
          </a:ln>
        </p:spPr>
        <p:style>
          <a:lnRef idx="0"/>
          <a:fillRef idx="0"/>
          <a:effectRef idx="0"/>
          <a:fontRef idx="minor"/>
        </p:style>
      </p:sp>
      <p:pic>
        <p:nvPicPr>
          <p:cNvPr id="328" name="Picture 13_85" descr="Logo&#10;&#10;Description automatically generated"/>
          <p:cNvPicPr/>
          <p:nvPr/>
        </p:nvPicPr>
        <p:blipFill>
          <a:blip r:embed="rId2"/>
          <a:stretch/>
        </p:blipFill>
        <p:spPr>
          <a:xfrm>
            <a:off x="8457480" y="86040"/>
            <a:ext cx="1481760" cy="389160"/>
          </a:xfrm>
          <a:prstGeom prst="rect">
            <a:avLst/>
          </a:prstGeom>
          <a:ln>
            <a:noFill/>
          </a:ln>
        </p:spPr>
      </p:pic>
      <p:pic>
        <p:nvPicPr>
          <p:cNvPr id="329" name="Picture 13_86" descr="Logo&#10;&#10;Description automatically generated"/>
          <p:cNvPicPr/>
          <p:nvPr/>
        </p:nvPicPr>
        <p:blipFill>
          <a:blip r:embed="rId3"/>
          <a:stretch/>
        </p:blipFill>
        <p:spPr>
          <a:xfrm>
            <a:off x="8457480" y="86040"/>
            <a:ext cx="1481760" cy="389160"/>
          </a:xfrm>
          <a:prstGeom prst="rect">
            <a:avLst/>
          </a:prstGeom>
          <a:ln>
            <a:noFill/>
          </a:ln>
        </p:spPr>
      </p:pic>
      <p:sp>
        <p:nvSpPr>
          <p:cNvPr id="330" name="TextShape 4"/>
          <p:cNvSpPr txBox="1"/>
          <p:nvPr/>
        </p:nvSpPr>
        <p:spPr>
          <a:xfrm>
            <a:off x="0" y="0"/>
            <a:ext cx="5472000" cy="346320"/>
          </a:xfrm>
          <a:prstGeom prst="rect">
            <a:avLst/>
          </a:prstGeom>
          <a:noFill/>
          <a:ln>
            <a:noFill/>
          </a:ln>
        </p:spPr>
        <p:txBody>
          <a:bodyPr lIns="90000" rIns="90000" tIns="45000" bIns="45000">
            <a:noAutofit/>
          </a:bodyPr>
          <a:p>
            <a:r>
              <a:rPr b="1" lang="en-IN" sz="1800" spc="-1" strike="noStrike">
                <a:solidFill>
                  <a:srgbClr val="c9211e"/>
                </a:solidFill>
                <a:latin typeface="Arial"/>
              </a:rPr>
              <a:t>Versions of security reporting</a:t>
            </a:r>
            <a:endParaRPr b="1" lang="en-IN" sz="1800" spc="-1" strike="noStrike">
              <a:solidFill>
                <a:srgbClr val="c9211e"/>
              </a:solidFill>
              <a:latin typeface="Arial"/>
            </a:endParaRPr>
          </a:p>
        </p:txBody>
      </p:sp>
      <p:sp>
        <p:nvSpPr>
          <p:cNvPr id="331" name="TextShape 5"/>
          <p:cNvSpPr txBox="1"/>
          <p:nvPr/>
        </p:nvSpPr>
        <p:spPr>
          <a:xfrm>
            <a:off x="0" y="576000"/>
            <a:ext cx="7848000" cy="2776680"/>
          </a:xfrm>
          <a:prstGeom prst="rect">
            <a:avLst/>
          </a:prstGeom>
          <a:noFill/>
          <a:ln>
            <a:noFill/>
          </a:ln>
        </p:spPr>
        <p:txBody>
          <a:bodyPr lIns="90000" rIns="90000" tIns="45000" bIns="45000">
            <a:noAutofit/>
          </a:bodyPr>
          <a:p>
            <a:pPr algn="just">
              <a:lnSpc>
                <a:spcPct val="150000"/>
              </a:lnSpc>
            </a:pPr>
            <a:r>
              <a:rPr b="0" lang="en-IN" sz="1800" spc="-1" strike="noStrike">
                <a:latin typeface="Arial"/>
              </a:rPr>
              <a:t>All Edge for Cloud Enterprise customers have access to the basic set of security reporting features available in the Edge UI. The data for these reports is also available to Enterprise customers by using the security reporting APIs.</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Edge for Cloud customers without an Enterprise account cannot access security reporting. For more information on Edge pricing plans.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98"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99" name="Picture 13_6" descr="Logo&#10;&#10;Description automatically generated"/>
          <p:cNvPicPr/>
          <p:nvPr/>
        </p:nvPicPr>
        <p:blipFill>
          <a:blip r:embed="rId1"/>
          <a:stretch/>
        </p:blipFill>
        <p:spPr>
          <a:xfrm>
            <a:off x="8457120" y="86040"/>
            <a:ext cx="1481760" cy="389160"/>
          </a:xfrm>
          <a:prstGeom prst="rect">
            <a:avLst/>
          </a:prstGeom>
          <a:ln>
            <a:noFill/>
          </a:ln>
        </p:spPr>
      </p:pic>
      <p:sp>
        <p:nvSpPr>
          <p:cNvPr id="100" name="CustomShape 3"/>
          <p:cNvSpPr/>
          <p:nvPr/>
        </p:nvSpPr>
        <p:spPr>
          <a:xfrm>
            <a:off x="313560" y="943920"/>
            <a:ext cx="9262080" cy="4458240"/>
          </a:xfrm>
          <a:prstGeom prst="rect">
            <a:avLst/>
          </a:prstGeom>
          <a:noFill/>
          <a:ln>
            <a:noFill/>
          </a:ln>
        </p:spPr>
        <p:style>
          <a:lnRef idx="0"/>
          <a:fillRef idx="0"/>
          <a:effectRef idx="0"/>
          <a:fontRef idx="minor"/>
        </p:style>
      </p:sp>
      <p:pic>
        <p:nvPicPr>
          <p:cNvPr id="101" name="Picture 13_7" descr="Logo&#10;&#10;Description automatically generated"/>
          <p:cNvPicPr/>
          <p:nvPr/>
        </p:nvPicPr>
        <p:blipFill>
          <a:blip r:embed="rId2"/>
          <a:stretch/>
        </p:blipFill>
        <p:spPr>
          <a:xfrm>
            <a:off x="8457480" y="86040"/>
            <a:ext cx="1481760" cy="389160"/>
          </a:xfrm>
          <a:prstGeom prst="rect">
            <a:avLst/>
          </a:prstGeom>
          <a:ln>
            <a:noFill/>
          </a:ln>
        </p:spPr>
      </p:pic>
      <p:pic>
        <p:nvPicPr>
          <p:cNvPr id="102" name="Picture 13_8" descr="Logo&#10;&#10;Description automatically generated"/>
          <p:cNvPicPr/>
          <p:nvPr/>
        </p:nvPicPr>
        <p:blipFill>
          <a:blip r:embed="rId3"/>
          <a:stretch/>
        </p:blipFill>
        <p:spPr>
          <a:xfrm>
            <a:off x="8457480" y="86040"/>
            <a:ext cx="1481760" cy="389160"/>
          </a:xfrm>
          <a:prstGeom prst="rect">
            <a:avLst/>
          </a:prstGeom>
          <a:ln>
            <a:noFill/>
          </a:ln>
        </p:spPr>
      </p:pic>
      <p:sp>
        <p:nvSpPr>
          <p:cNvPr id="103" name="CustomShape 4"/>
          <p:cNvSpPr/>
          <p:nvPr/>
        </p:nvSpPr>
        <p:spPr>
          <a:xfrm>
            <a:off x="474840" y="2082240"/>
            <a:ext cx="9066240" cy="943200"/>
          </a:xfrm>
          <a:prstGeom prst="rect">
            <a:avLst/>
          </a:prstGeom>
          <a:noFill/>
          <a:ln>
            <a:noFill/>
          </a:ln>
        </p:spPr>
        <p:style>
          <a:lnRef idx="0"/>
          <a:fillRef idx="0"/>
          <a:effectRef idx="0"/>
          <a:fontRef idx="minor"/>
        </p:style>
      </p:sp>
      <p:sp>
        <p:nvSpPr>
          <p:cNvPr id="104" name="TextShape 5"/>
          <p:cNvSpPr txBox="1"/>
          <p:nvPr/>
        </p:nvSpPr>
        <p:spPr>
          <a:xfrm>
            <a:off x="0" y="72000"/>
            <a:ext cx="3456000" cy="430200"/>
          </a:xfrm>
          <a:prstGeom prst="rect">
            <a:avLst/>
          </a:prstGeom>
          <a:noFill/>
          <a:ln>
            <a:noFill/>
          </a:ln>
        </p:spPr>
        <p:txBody>
          <a:bodyPr lIns="90000" rIns="90000" tIns="45000" bIns="45000">
            <a:noAutofit/>
          </a:bodyPr>
          <a:p>
            <a:r>
              <a:rPr b="1" lang="en-IN" sz="2400" spc="-1" strike="noStrike">
                <a:solidFill>
                  <a:srgbClr val="c9211e"/>
                </a:solidFill>
                <a:latin typeface="Arial"/>
              </a:rPr>
              <a:t>KVM scenarios</a:t>
            </a:r>
            <a:endParaRPr b="1" lang="en-IN" sz="2400" spc="-1" strike="noStrike">
              <a:solidFill>
                <a:srgbClr val="c9211e"/>
              </a:solidFill>
              <a:latin typeface="Arial"/>
            </a:endParaRPr>
          </a:p>
        </p:txBody>
      </p:sp>
      <p:sp>
        <p:nvSpPr>
          <p:cNvPr id="105" name="TextShape 6"/>
          <p:cNvSpPr txBox="1"/>
          <p:nvPr/>
        </p:nvSpPr>
        <p:spPr>
          <a:xfrm>
            <a:off x="0" y="513000"/>
            <a:ext cx="10080000" cy="5151240"/>
          </a:xfrm>
          <a:prstGeom prst="rect">
            <a:avLst/>
          </a:prstGeom>
          <a:noFill/>
          <a:ln>
            <a:noFill/>
          </a:ln>
        </p:spPr>
        <p:txBody>
          <a:bodyPr lIns="90000" rIns="90000" tIns="45000" bIns="45000">
            <a:noAutofit/>
          </a:bodyPr>
          <a:p>
            <a:pPr algn="just">
              <a:lnSpc>
                <a:spcPct val="150000"/>
              </a:lnSpc>
              <a:spcBef>
                <a:spcPts val="283"/>
              </a:spcBef>
              <a:spcAft>
                <a:spcPts val="283"/>
              </a:spcAft>
            </a:pPr>
            <a:r>
              <a:rPr b="0" lang="en-IN" sz="1800" spc="-1" strike="noStrike">
                <a:latin typeface="Arial"/>
              </a:rPr>
              <a:t>Here are some situations where KVMs come in handy:</a:t>
            </a:r>
            <a:endParaRPr b="0" lang="en-IN" sz="1800" spc="-1" strike="noStrike">
              <a:latin typeface="Arial"/>
              <a:ea typeface="Noto Sans CJK SC"/>
            </a:endParaRPr>
          </a:p>
          <a:p>
            <a:pPr marL="216000" indent="-216000" algn="just">
              <a:lnSpc>
                <a:spcPct val="150000"/>
              </a:lnSpc>
              <a:spcBef>
                <a:spcPts val="283"/>
              </a:spcBef>
              <a:spcAft>
                <a:spcPts val="283"/>
              </a:spcAft>
              <a:buClr>
                <a:srgbClr val="000000"/>
              </a:buClr>
              <a:buSzPct val="45000"/>
              <a:buFont typeface="Wingdings" charset="2"/>
              <a:buChar char=""/>
            </a:pPr>
            <a:r>
              <a:rPr b="0" lang="en-IN" sz="1800" spc="-1" strike="noStrike">
                <a:latin typeface="Arial"/>
              </a:rPr>
              <a:t>You have an API proxy that needs to call one target (or Service Callout) URL in a test environment and another target URL in a production environment. Instead of hard-coding URLs in your proxy, you can have the proxy detect which environment it's in, execute the related Key Value Map Operations policy, and retrieve the correct target URL from one of the KVMs you created. And later, if one or both of your targets change, you simply update the KVMs with the new URLs. The proxy picks up the new values, and no proxy redeployment is required.</a:t>
            </a:r>
            <a:endParaRPr b="0" lang="en-IN" sz="1800" spc="-1" strike="noStrike">
              <a:latin typeface="Arial"/>
              <a:ea typeface="Noto Sans CJK SC"/>
            </a:endParaRPr>
          </a:p>
          <a:p>
            <a:pPr marL="216000" indent="-216000" algn="just">
              <a:lnSpc>
                <a:spcPct val="150000"/>
              </a:lnSpc>
              <a:buClr>
                <a:srgbClr val="000000"/>
              </a:buClr>
              <a:buSzPct val="45000"/>
              <a:buFont typeface="Wingdings" charset="2"/>
              <a:buChar char=""/>
            </a:pPr>
            <a:r>
              <a:rPr b="0" lang="en-IN" sz="1800" spc="-1" strike="noStrike">
                <a:latin typeface="Arial"/>
              </a:rPr>
              <a:t>You want to store credentials, private keys, or tokens—like tokens for external services, credentials required to generate OAuth tokens, or private keys used in Java Callouts or JavaScript for encryption or JSON Web Token (JWT) signing. Instead of passing credentials, keys, or tokens in the request, or hard-coding them in your proxy logic, you can store them in a KVM (always encrypted) and dynamically retrieve them in calls to targets that require them.</a:t>
            </a: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333" name="Picture 13_87" descr="Logo&#10;&#10;Description automatically generated"/>
          <p:cNvPicPr/>
          <p:nvPr/>
        </p:nvPicPr>
        <p:blipFill>
          <a:blip r:embed="rId1"/>
          <a:stretch/>
        </p:blipFill>
        <p:spPr>
          <a:xfrm>
            <a:off x="8457120" y="86040"/>
            <a:ext cx="1481760" cy="389160"/>
          </a:xfrm>
          <a:prstGeom prst="rect">
            <a:avLst/>
          </a:prstGeom>
          <a:ln>
            <a:noFill/>
          </a:ln>
        </p:spPr>
      </p:pic>
      <p:pic>
        <p:nvPicPr>
          <p:cNvPr id="334" name="Picture 13_88" descr="Logo&#10;&#10;Description automatically generated"/>
          <p:cNvPicPr/>
          <p:nvPr/>
        </p:nvPicPr>
        <p:blipFill>
          <a:blip r:embed="rId2"/>
          <a:stretch/>
        </p:blipFill>
        <p:spPr>
          <a:xfrm>
            <a:off x="8457480" y="86040"/>
            <a:ext cx="1481760" cy="389160"/>
          </a:xfrm>
          <a:prstGeom prst="rect">
            <a:avLst/>
          </a:prstGeom>
          <a:ln>
            <a:noFill/>
          </a:ln>
        </p:spPr>
      </p:pic>
      <p:pic>
        <p:nvPicPr>
          <p:cNvPr id="335" name="Picture 13_89" descr="Logo&#10;&#10;Description automatically generated"/>
          <p:cNvPicPr/>
          <p:nvPr/>
        </p:nvPicPr>
        <p:blipFill>
          <a:blip r:embed="rId3"/>
          <a:stretch/>
        </p:blipFill>
        <p:spPr>
          <a:xfrm>
            <a:off x="8457480" y="86040"/>
            <a:ext cx="1481760" cy="389160"/>
          </a:xfrm>
          <a:prstGeom prst="rect">
            <a:avLst/>
          </a:prstGeom>
          <a:ln>
            <a:noFill/>
          </a:ln>
        </p:spPr>
      </p:pic>
      <p:sp>
        <p:nvSpPr>
          <p:cNvPr id="336" name="CustomShape 2"/>
          <p:cNvSpPr/>
          <p:nvPr/>
        </p:nvSpPr>
        <p:spPr>
          <a:xfrm>
            <a:off x="1440000" y="1764000"/>
            <a:ext cx="6984000" cy="16560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e8f2a1"/>
          </a:solidFill>
          <a:ln>
            <a:solidFill>
              <a:srgbClr val="1c1c1c"/>
            </a:solidFill>
          </a:ln>
          <a:effectLst>
            <a:outerShdw dist="101823" dir="2700000">
              <a:srgbClr val="808080"/>
            </a:outerShdw>
          </a:effectLst>
        </p:spPr>
        <p:style>
          <a:lnRef idx="0"/>
          <a:fillRef idx="0"/>
          <a:effectRef idx="0"/>
          <a:fontRef idx="minor"/>
        </p:style>
        <p:txBody>
          <a:bodyPr wrap="none" lIns="90000" rIns="90000" tIns="45000" bIns="45000" anchor="ctr">
            <a:noAutofit/>
          </a:bodyPr>
          <a:p>
            <a:pPr algn="ctr">
              <a:lnSpc>
                <a:spcPct val="100000"/>
              </a:lnSpc>
            </a:pPr>
            <a:r>
              <a:rPr b="1" lang="en-IN" sz="8800" spc="-1" strike="noStrike">
                <a:solidFill>
                  <a:srgbClr val="c9211e"/>
                </a:solidFill>
                <a:latin typeface="Arial"/>
              </a:rPr>
              <a:t>T</a:t>
            </a:r>
            <a:r>
              <a:rPr b="1" lang="en-IN" sz="7200" spc="-1" strike="noStrike">
                <a:solidFill>
                  <a:srgbClr val="c9211e"/>
                </a:solidFill>
                <a:latin typeface="Arial"/>
              </a:rPr>
              <a:t>HANK </a:t>
            </a:r>
            <a:r>
              <a:rPr b="1" lang="en-IN" sz="7200" spc="-1" strike="noStrike">
                <a:solidFill>
                  <a:srgbClr val="c9211e"/>
                </a:solidFill>
                <a:latin typeface="Arial"/>
              </a:rPr>
              <a:t>YO</a:t>
            </a:r>
            <a:r>
              <a:rPr b="1" lang="en-IN" sz="8800" spc="-1" strike="noStrike">
                <a:solidFill>
                  <a:srgbClr val="c9211e"/>
                </a:solidFill>
                <a:latin typeface="Arial"/>
              </a:rPr>
              <a:t>U</a:t>
            </a:r>
            <a:endParaRPr b="0" lang="en-IN" sz="8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107"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108" name="Picture 13_9" descr="Logo&#10;&#10;Description automatically generated"/>
          <p:cNvPicPr/>
          <p:nvPr/>
        </p:nvPicPr>
        <p:blipFill>
          <a:blip r:embed="rId1"/>
          <a:stretch/>
        </p:blipFill>
        <p:spPr>
          <a:xfrm>
            <a:off x="8457120" y="86040"/>
            <a:ext cx="1481760" cy="389160"/>
          </a:xfrm>
          <a:prstGeom prst="rect">
            <a:avLst/>
          </a:prstGeom>
          <a:ln>
            <a:noFill/>
          </a:ln>
        </p:spPr>
      </p:pic>
      <p:sp>
        <p:nvSpPr>
          <p:cNvPr id="109" name="CustomShape 3"/>
          <p:cNvSpPr/>
          <p:nvPr/>
        </p:nvSpPr>
        <p:spPr>
          <a:xfrm>
            <a:off x="313560" y="943920"/>
            <a:ext cx="9262080" cy="4458240"/>
          </a:xfrm>
          <a:prstGeom prst="rect">
            <a:avLst/>
          </a:prstGeom>
          <a:noFill/>
          <a:ln>
            <a:noFill/>
          </a:ln>
        </p:spPr>
        <p:style>
          <a:lnRef idx="0"/>
          <a:fillRef idx="0"/>
          <a:effectRef idx="0"/>
          <a:fontRef idx="minor"/>
        </p:style>
      </p:sp>
      <p:pic>
        <p:nvPicPr>
          <p:cNvPr id="110" name="Picture 13_10" descr="Logo&#10;&#10;Description automatically generated"/>
          <p:cNvPicPr/>
          <p:nvPr/>
        </p:nvPicPr>
        <p:blipFill>
          <a:blip r:embed="rId2"/>
          <a:stretch/>
        </p:blipFill>
        <p:spPr>
          <a:xfrm>
            <a:off x="8457480" y="86040"/>
            <a:ext cx="1481760" cy="389160"/>
          </a:xfrm>
          <a:prstGeom prst="rect">
            <a:avLst/>
          </a:prstGeom>
          <a:ln>
            <a:noFill/>
          </a:ln>
        </p:spPr>
      </p:pic>
      <p:pic>
        <p:nvPicPr>
          <p:cNvPr id="111" name="Picture 13_11" descr="Logo&#10;&#10;Description automatically generated"/>
          <p:cNvPicPr/>
          <p:nvPr/>
        </p:nvPicPr>
        <p:blipFill>
          <a:blip r:embed="rId3"/>
          <a:stretch/>
        </p:blipFill>
        <p:spPr>
          <a:xfrm>
            <a:off x="8457480" y="86040"/>
            <a:ext cx="1481760" cy="389160"/>
          </a:xfrm>
          <a:prstGeom prst="rect">
            <a:avLst/>
          </a:prstGeom>
          <a:ln>
            <a:noFill/>
          </a:ln>
        </p:spPr>
      </p:pic>
      <p:sp>
        <p:nvSpPr>
          <p:cNvPr id="112" name="CustomShape 4"/>
          <p:cNvSpPr/>
          <p:nvPr/>
        </p:nvSpPr>
        <p:spPr>
          <a:xfrm>
            <a:off x="474840" y="2082240"/>
            <a:ext cx="9066240" cy="943200"/>
          </a:xfrm>
          <a:prstGeom prst="rect">
            <a:avLst/>
          </a:prstGeom>
          <a:noFill/>
          <a:ln>
            <a:noFill/>
          </a:ln>
        </p:spPr>
        <p:style>
          <a:lnRef idx="0"/>
          <a:fillRef idx="0"/>
          <a:effectRef idx="0"/>
          <a:fontRef idx="minor"/>
        </p:style>
      </p:sp>
      <p:sp>
        <p:nvSpPr>
          <p:cNvPr id="113" name="TextShape 5"/>
          <p:cNvSpPr txBox="1"/>
          <p:nvPr/>
        </p:nvSpPr>
        <p:spPr>
          <a:xfrm>
            <a:off x="0" y="72000"/>
            <a:ext cx="10080000" cy="2297160"/>
          </a:xfrm>
          <a:prstGeom prst="rect">
            <a:avLst/>
          </a:prstGeom>
          <a:noFill/>
          <a:ln>
            <a:noFill/>
          </a:ln>
        </p:spPr>
        <p:txBody>
          <a:bodyPr lIns="90000" rIns="90000" tIns="45000" bIns="45000">
            <a:noAutofit/>
          </a:bodyPr>
          <a:p>
            <a:pPr algn="just">
              <a:lnSpc>
                <a:spcPct val="150000"/>
              </a:lnSpc>
              <a:spcBef>
                <a:spcPts val="567"/>
              </a:spcBef>
              <a:spcAft>
                <a:spcPts val="567"/>
              </a:spcAft>
            </a:pPr>
            <a:r>
              <a:rPr b="0" lang="en-IN" sz="1800" spc="-1" strike="noStrike">
                <a:latin typeface="Arial"/>
              </a:rPr>
              <a:t>You'll discover other situations where storage of key/value String pairs </a:t>
            </a:r>
            <a:endParaRPr b="0" lang="en-IN" sz="1800" spc="-1" strike="noStrike">
              <a:latin typeface="Arial"/>
              <a:ea typeface="Noto Sans CJK SC"/>
            </a:endParaRPr>
          </a:p>
          <a:p>
            <a:pPr algn="just">
              <a:lnSpc>
                <a:spcPct val="150000"/>
              </a:lnSpc>
              <a:spcBef>
                <a:spcPts val="567"/>
              </a:spcBef>
              <a:spcAft>
                <a:spcPts val="567"/>
              </a:spcAft>
            </a:pPr>
            <a:r>
              <a:rPr b="0" lang="en-IN" sz="1800" spc="-1" strike="noStrike">
                <a:latin typeface="Arial"/>
              </a:rPr>
              <a:t>is useful. In general, consider using KVMs when:</a:t>
            </a:r>
            <a:endParaRPr b="0" lang="en-IN" sz="1800" spc="-1" strike="noStrike">
              <a:latin typeface="Arial"/>
              <a:ea typeface="Noto Sans CJK SC"/>
            </a:endParaRPr>
          </a:p>
          <a:p>
            <a:pPr marL="216000" indent="-216000" algn="just">
              <a:lnSpc>
                <a:spcPct val="150000"/>
              </a:lnSpc>
              <a:spcBef>
                <a:spcPts val="567"/>
              </a:spcBef>
              <a:spcAft>
                <a:spcPts val="567"/>
              </a:spcAft>
              <a:buClr>
                <a:srgbClr val="000000"/>
              </a:buClr>
              <a:buSzPct val="45000"/>
              <a:buFont typeface="Wingdings" charset="2"/>
              <a:buChar char=""/>
            </a:pPr>
            <a:r>
              <a:rPr b="0" lang="en-IN" sz="1800" spc="-1" strike="noStrike">
                <a:latin typeface="Arial"/>
              </a:rPr>
              <a:t>Specific places in your code require different values at runtime.</a:t>
            </a:r>
            <a:endParaRPr b="0" lang="en-IN" sz="1800" spc="-1" strike="noStrike">
              <a:latin typeface="Arial"/>
              <a:ea typeface="Noto Sans CJK SC"/>
            </a:endParaRPr>
          </a:p>
          <a:p>
            <a:pPr marL="216000" indent="-216000" algn="just">
              <a:lnSpc>
                <a:spcPct val="150000"/>
              </a:lnSpc>
              <a:spcBef>
                <a:spcPts val="567"/>
              </a:spcBef>
              <a:spcAft>
                <a:spcPts val="567"/>
              </a:spcAft>
              <a:buClr>
                <a:srgbClr val="000000"/>
              </a:buClr>
              <a:buSzPct val="45000"/>
              <a:buFont typeface="Wingdings" charset="2"/>
              <a:buChar char=""/>
            </a:pPr>
            <a:r>
              <a:rPr b="0" lang="en-IN" sz="1800" spc="-1" strike="noStrike">
                <a:latin typeface="Arial"/>
              </a:rPr>
              <a:t>Sensitive data needs to be passed without hard-coding it.</a:t>
            </a:r>
            <a:endParaRPr b="0" lang="en-IN" sz="1800" spc="-1" strike="noStrike">
              <a:latin typeface="Arial"/>
              <a:ea typeface="Noto Sans CJK SC"/>
            </a:endParaRPr>
          </a:p>
          <a:p>
            <a:pPr marL="216000" indent="-216000" algn="just">
              <a:lnSpc>
                <a:spcPct val="150000"/>
              </a:lnSpc>
              <a:spcBef>
                <a:spcPts val="567"/>
              </a:spcBef>
              <a:spcAft>
                <a:spcPts val="567"/>
              </a:spcAft>
              <a:buClr>
                <a:srgbClr val="000000"/>
              </a:buClr>
              <a:buSzPct val="45000"/>
              <a:buFont typeface="Wingdings" charset="2"/>
              <a:buChar char=""/>
            </a:pPr>
            <a:r>
              <a:rPr b="0" lang="en-IN" sz="1800" spc="-1" strike="noStrike">
                <a:latin typeface="Arial"/>
              </a:rPr>
              <a:t>You want to store values that don't expire like a cache might.</a:t>
            </a:r>
            <a:endParaRPr b="0" lang="en-IN" sz="1800" spc="-1" strike="noStrike">
              <a:latin typeface="Arial"/>
              <a:ea typeface="Noto Sans CJK SC"/>
            </a:endParaRPr>
          </a:p>
        </p:txBody>
      </p:sp>
      <p:sp>
        <p:nvSpPr>
          <p:cNvPr id="114" name="TextShape 6"/>
          <p:cNvSpPr txBox="1"/>
          <p:nvPr/>
        </p:nvSpPr>
        <p:spPr>
          <a:xfrm>
            <a:off x="0" y="2448000"/>
            <a:ext cx="10008000" cy="474120"/>
          </a:xfrm>
          <a:prstGeom prst="rect">
            <a:avLst/>
          </a:prstGeom>
          <a:noFill/>
          <a:ln>
            <a:noFill/>
          </a:ln>
        </p:spPr>
        <p:txBody>
          <a:bodyPr lIns="90000" rIns="90000" tIns="45000" bIns="45000">
            <a:noAutofit/>
          </a:bodyPr>
          <a:p>
            <a:pPr algn="just">
              <a:lnSpc>
                <a:spcPct val="150000"/>
              </a:lnSpc>
            </a:pPr>
            <a:r>
              <a:rPr b="1" lang="en-IN" sz="1800" spc="-1" strike="noStrike">
                <a:solidFill>
                  <a:srgbClr val="c9211e"/>
                </a:solidFill>
                <a:latin typeface="Arial"/>
              </a:rPr>
              <a:t>KVMs have scope</a:t>
            </a:r>
            <a:endParaRPr b="1" lang="en-IN" sz="1800" spc="-1" strike="noStrike">
              <a:solidFill>
                <a:srgbClr val="c9211e"/>
              </a:solidFill>
              <a:latin typeface="Arial"/>
            </a:endParaRPr>
          </a:p>
        </p:txBody>
      </p:sp>
      <p:sp>
        <p:nvSpPr>
          <p:cNvPr id="115" name="TextShape 7"/>
          <p:cNvSpPr txBox="1"/>
          <p:nvPr/>
        </p:nvSpPr>
        <p:spPr>
          <a:xfrm>
            <a:off x="0" y="2814120"/>
            <a:ext cx="9936000" cy="2392920"/>
          </a:xfrm>
          <a:prstGeom prst="rect">
            <a:avLst/>
          </a:prstGeom>
          <a:noFill/>
          <a:ln>
            <a:noFill/>
          </a:ln>
        </p:spPr>
        <p:txBody>
          <a:bodyPr lIns="90000" rIns="90000" tIns="45000" bIns="45000">
            <a:noAutofit/>
          </a:bodyPr>
          <a:p>
            <a:pPr algn="just">
              <a:lnSpc>
                <a:spcPct val="150000"/>
              </a:lnSpc>
            </a:pPr>
            <a:r>
              <a:rPr b="0" lang="en-IN" sz="1800" spc="-1" strike="noStrike">
                <a:latin typeface="Arial"/>
              </a:rPr>
              <a:t>Scope means "where a KVM is available." KVMs can be created at the following scopes: organization, environment, and apiproxy.</a:t>
            </a:r>
            <a:endParaRPr b="0" lang="en-IN" sz="1800" spc="-1" strike="noStrike">
              <a:latin typeface="Arial"/>
            </a:endParaRPr>
          </a:p>
          <a:p>
            <a:pPr algn="just">
              <a:lnSpc>
                <a:spcPct val="150000"/>
              </a:lnSpc>
            </a:pPr>
            <a:r>
              <a:rPr b="0" lang="en-IN" sz="1800" spc="-1" strike="noStrike">
                <a:latin typeface="Arial"/>
              </a:rPr>
              <a:t>For example, if only one API proxy requires data in a KVM, you can create the KVM at the apiproxy scope, where only that API proxy can access the data.</a:t>
            </a:r>
            <a:endParaRPr b="0" lang="en-IN" sz="1800" spc="-1" strike="noStrike">
              <a:latin typeface="Arial"/>
            </a:endParaRPr>
          </a:p>
          <a:p>
            <a:pPr algn="just">
              <a:lnSpc>
                <a:spcPct val="150000"/>
              </a:lnSpc>
            </a:pPr>
            <a:r>
              <a:rPr b="0" lang="en-IN" sz="1800" spc="-1" strike="noStrike">
                <a:latin typeface="Arial"/>
              </a:rPr>
              <a:t>Or you may want all API proxies in your test environment to have access to a key value map, in which case you'd create a key value map at the environment scope.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117"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118" name="Picture 13_12" descr="Logo&#10;&#10;Description automatically generated"/>
          <p:cNvPicPr/>
          <p:nvPr/>
        </p:nvPicPr>
        <p:blipFill>
          <a:blip r:embed="rId1"/>
          <a:stretch/>
        </p:blipFill>
        <p:spPr>
          <a:xfrm>
            <a:off x="8457120" y="86040"/>
            <a:ext cx="1481760" cy="389160"/>
          </a:xfrm>
          <a:prstGeom prst="rect">
            <a:avLst/>
          </a:prstGeom>
          <a:ln>
            <a:noFill/>
          </a:ln>
        </p:spPr>
      </p:pic>
      <p:sp>
        <p:nvSpPr>
          <p:cNvPr id="119" name="CustomShape 3"/>
          <p:cNvSpPr/>
          <p:nvPr/>
        </p:nvSpPr>
        <p:spPr>
          <a:xfrm>
            <a:off x="313560" y="943920"/>
            <a:ext cx="9262080" cy="4458240"/>
          </a:xfrm>
          <a:prstGeom prst="rect">
            <a:avLst/>
          </a:prstGeom>
          <a:noFill/>
          <a:ln>
            <a:noFill/>
          </a:ln>
        </p:spPr>
        <p:style>
          <a:lnRef idx="0"/>
          <a:fillRef idx="0"/>
          <a:effectRef idx="0"/>
          <a:fontRef idx="minor"/>
        </p:style>
      </p:sp>
      <p:pic>
        <p:nvPicPr>
          <p:cNvPr id="120" name="Picture 13_13" descr="Logo&#10;&#10;Description automatically generated"/>
          <p:cNvPicPr/>
          <p:nvPr/>
        </p:nvPicPr>
        <p:blipFill>
          <a:blip r:embed="rId2"/>
          <a:stretch/>
        </p:blipFill>
        <p:spPr>
          <a:xfrm>
            <a:off x="8457480" y="86040"/>
            <a:ext cx="1481760" cy="389160"/>
          </a:xfrm>
          <a:prstGeom prst="rect">
            <a:avLst/>
          </a:prstGeom>
          <a:ln>
            <a:noFill/>
          </a:ln>
        </p:spPr>
      </p:pic>
      <p:pic>
        <p:nvPicPr>
          <p:cNvPr id="121" name="Picture 13_14" descr="Logo&#10;&#10;Description automatically generated"/>
          <p:cNvPicPr/>
          <p:nvPr/>
        </p:nvPicPr>
        <p:blipFill>
          <a:blip r:embed="rId3"/>
          <a:stretch/>
        </p:blipFill>
        <p:spPr>
          <a:xfrm>
            <a:off x="8457480" y="86040"/>
            <a:ext cx="1481760" cy="389160"/>
          </a:xfrm>
          <a:prstGeom prst="rect">
            <a:avLst/>
          </a:prstGeom>
          <a:ln>
            <a:noFill/>
          </a:ln>
        </p:spPr>
      </p:pic>
      <p:sp>
        <p:nvSpPr>
          <p:cNvPr id="122" name="CustomShape 4"/>
          <p:cNvSpPr/>
          <p:nvPr/>
        </p:nvSpPr>
        <p:spPr>
          <a:xfrm>
            <a:off x="474840" y="2082240"/>
            <a:ext cx="9066240" cy="943200"/>
          </a:xfrm>
          <a:prstGeom prst="rect">
            <a:avLst/>
          </a:prstGeom>
          <a:noFill/>
          <a:ln>
            <a:noFill/>
          </a:ln>
        </p:spPr>
        <p:style>
          <a:lnRef idx="0"/>
          <a:fillRef idx="0"/>
          <a:effectRef idx="0"/>
          <a:fontRef idx="minor"/>
        </p:style>
      </p:sp>
      <p:sp>
        <p:nvSpPr>
          <p:cNvPr id="123" name="TextShape 5"/>
          <p:cNvSpPr txBox="1"/>
          <p:nvPr/>
        </p:nvSpPr>
        <p:spPr>
          <a:xfrm>
            <a:off x="0" y="6840"/>
            <a:ext cx="7992000" cy="2009160"/>
          </a:xfrm>
          <a:prstGeom prst="rect">
            <a:avLst/>
          </a:prstGeom>
          <a:noFill/>
          <a:ln>
            <a:noFill/>
          </a:ln>
        </p:spPr>
        <p:txBody>
          <a:bodyPr lIns="90000" rIns="90000" tIns="45000" bIns="45000">
            <a:noAutofit/>
          </a:bodyPr>
          <a:p>
            <a:pPr algn="just">
              <a:lnSpc>
                <a:spcPct val="150000"/>
              </a:lnSpc>
            </a:pPr>
            <a:r>
              <a:rPr b="0" lang="en-IN" sz="1800" spc="-1" strike="noStrike">
                <a:latin typeface="Arial"/>
              </a:rPr>
              <a:t>Proxies deployed in the "prod" environment cannot access KVMs in the "test" environment scope. If you want the same KVM keys to be available in production, create a parallel KVM scoped to the "prod" environment.</a:t>
            </a:r>
            <a:endParaRPr b="0" lang="en-IN" sz="1800" spc="-1" strike="noStrike">
              <a:latin typeface="Arial"/>
            </a:endParaRPr>
          </a:p>
          <a:p>
            <a:pPr algn="just">
              <a:lnSpc>
                <a:spcPct val="150000"/>
              </a:lnSpc>
            </a:pPr>
            <a:r>
              <a:rPr b="0" lang="en-IN" sz="1800" spc="-1" strike="noStrike">
                <a:latin typeface="Arial"/>
              </a:rPr>
              <a:t>If you want all proxies in all environments to access the same KVM, create the KVM at the organization scope.</a:t>
            </a:r>
            <a:endParaRPr b="0" lang="en-IN" sz="1800" spc="-1" strike="noStrike">
              <a:latin typeface="Arial"/>
            </a:endParaRPr>
          </a:p>
        </p:txBody>
      </p:sp>
      <p:sp>
        <p:nvSpPr>
          <p:cNvPr id="124" name="TextShape 6"/>
          <p:cNvSpPr txBox="1"/>
          <p:nvPr/>
        </p:nvSpPr>
        <p:spPr>
          <a:xfrm>
            <a:off x="0" y="2160000"/>
            <a:ext cx="10008000" cy="3544200"/>
          </a:xfrm>
          <a:prstGeom prst="rect">
            <a:avLst/>
          </a:prstGeom>
          <a:noFill/>
          <a:ln>
            <a:noFill/>
          </a:ln>
        </p:spPr>
        <p:txBody>
          <a:bodyPr lIns="90000" rIns="90000" tIns="45000" bIns="45000">
            <a:noAutofit/>
          </a:bodyPr>
          <a:p>
            <a:pPr algn="just">
              <a:lnSpc>
                <a:spcPct val="150000"/>
              </a:lnSpc>
            </a:pPr>
            <a:r>
              <a:rPr b="1" lang="en-IN" sz="1800" spc="-1" strike="noStrike">
                <a:solidFill>
                  <a:srgbClr val="c9211e"/>
                </a:solidFill>
                <a:latin typeface="Arial"/>
              </a:rPr>
              <a:t>About encrypted KVMs</a:t>
            </a:r>
            <a:endParaRPr b="0" lang="en-IN" sz="1800" spc="-1" strike="noStrike">
              <a:latin typeface="Arial"/>
            </a:endParaRPr>
          </a:p>
          <a:p>
            <a:pPr algn="just">
              <a:lnSpc>
                <a:spcPct val="150000"/>
              </a:lnSpc>
            </a:pPr>
            <a:r>
              <a:rPr b="0" lang="en-IN" sz="1800" spc="-1" strike="noStrike">
                <a:latin typeface="Arial"/>
              </a:rPr>
              <a:t>Encrypted KVMs are encrypted with an Apigee-generated AES-128 cipher key. The key used to encrypt a KVM is stored at the scope of the KVM. For example, within an organization, all encrypted KVMs you create at the environment scope are created using the same environment-scoped key.</a:t>
            </a:r>
            <a:endParaRPr b="0" lang="en-IN" sz="1800" spc="-1" strike="noStrike">
              <a:latin typeface="Arial"/>
            </a:endParaRPr>
          </a:p>
          <a:p>
            <a:pPr algn="just">
              <a:lnSpc>
                <a:spcPct val="150000"/>
              </a:lnSpc>
            </a:pPr>
            <a:r>
              <a:rPr b="0" lang="en-IN" sz="1800" spc="-1" strike="noStrike">
                <a:latin typeface="Arial"/>
              </a:rPr>
              <a:t>Edge handles the display of encrypted values in the following ways. (See Managing and using KVMs for information on creating encrypted KVMs.)</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126"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127" name="Picture 13_15" descr="Logo&#10;&#10;Description automatically generated"/>
          <p:cNvPicPr/>
          <p:nvPr/>
        </p:nvPicPr>
        <p:blipFill>
          <a:blip r:embed="rId1"/>
          <a:stretch/>
        </p:blipFill>
        <p:spPr>
          <a:xfrm>
            <a:off x="8457120" y="86040"/>
            <a:ext cx="1481760" cy="389160"/>
          </a:xfrm>
          <a:prstGeom prst="rect">
            <a:avLst/>
          </a:prstGeom>
          <a:ln>
            <a:noFill/>
          </a:ln>
        </p:spPr>
      </p:pic>
      <p:sp>
        <p:nvSpPr>
          <p:cNvPr id="128" name="CustomShape 3"/>
          <p:cNvSpPr/>
          <p:nvPr/>
        </p:nvSpPr>
        <p:spPr>
          <a:xfrm>
            <a:off x="313560" y="943920"/>
            <a:ext cx="9262080" cy="4458240"/>
          </a:xfrm>
          <a:prstGeom prst="rect">
            <a:avLst/>
          </a:prstGeom>
          <a:noFill/>
          <a:ln>
            <a:noFill/>
          </a:ln>
        </p:spPr>
        <p:style>
          <a:lnRef idx="0"/>
          <a:fillRef idx="0"/>
          <a:effectRef idx="0"/>
          <a:fontRef idx="minor"/>
        </p:style>
      </p:sp>
      <p:pic>
        <p:nvPicPr>
          <p:cNvPr id="129" name="Picture 13_16" descr="Logo&#10;&#10;Description automatically generated"/>
          <p:cNvPicPr/>
          <p:nvPr/>
        </p:nvPicPr>
        <p:blipFill>
          <a:blip r:embed="rId2"/>
          <a:stretch/>
        </p:blipFill>
        <p:spPr>
          <a:xfrm>
            <a:off x="8457480" y="86040"/>
            <a:ext cx="1481760" cy="389160"/>
          </a:xfrm>
          <a:prstGeom prst="rect">
            <a:avLst/>
          </a:prstGeom>
          <a:ln>
            <a:noFill/>
          </a:ln>
        </p:spPr>
      </p:pic>
      <p:pic>
        <p:nvPicPr>
          <p:cNvPr id="130" name="Picture 13_17" descr="Logo&#10;&#10;Description automatically generated"/>
          <p:cNvPicPr/>
          <p:nvPr/>
        </p:nvPicPr>
        <p:blipFill>
          <a:blip r:embed="rId3"/>
          <a:stretch/>
        </p:blipFill>
        <p:spPr>
          <a:xfrm>
            <a:off x="8457480" y="86040"/>
            <a:ext cx="1481760" cy="389160"/>
          </a:xfrm>
          <a:prstGeom prst="rect">
            <a:avLst/>
          </a:prstGeom>
          <a:ln>
            <a:noFill/>
          </a:ln>
        </p:spPr>
      </p:pic>
      <p:sp>
        <p:nvSpPr>
          <p:cNvPr id="131" name="CustomShape 4"/>
          <p:cNvSpPr/>
          <p:nvPr/>
        </p:nvSpPr>
        <p:spPr>
          <a:xfrm>
            <a:off x="474840" y="2082240"/>
            <a:ext cx="9066240" cy="943200"/>
          </a:xfrm>
          <a:prstGeom prst="rect">
            <a:avLst/>
          </a:prstGeom>
          <a:noFill/>
          <a:ln>
            <a:noFill/>
          </a:ln>
        </p:spPr>
        <p:style>
          <a:lnRef idx="0"/>
          <a:fillRef idx="0"/>
          <a:effectRef idx="0"/>
          <a:fontRef idx="minor"/>
        </p:style>
      </p:sp>
      <p:sp>
        <p:nvSpPr>
          <p:cNvPr id="132" name="TextShape 5"/>
          <p:cNvSpPr txBox="1"/>
          <p:nvPr/>
        </p:nvSpPr>
        <p:spPr>
          <a:xfrm>
            <a:off x="72000" y="144000"/>
            <a:ext cx="7488000" cy="1626120"/>
          </a:xfrm>
          <a:prstGeom prst="rect">
            <a:avLst/>
          </a:prstGeom>
          <a:noFill/>
          <a:ln>
            <a:noFill/>
          </a:ln>
        </p:spPr>
        <p:txBody>
          <a:bodyPr lIns="90000" rIns="90000" tIns="45000" bIns="45000">
            <a:noAutofit/>
          </a:bodyPr>
          <a:p>
            <a:r>
              <a:rPr b="1" lang="en-IN" sz="1800" spc="-1" strike="noStrike">
                <a:solidFill>
                  <a:srgbClr val="c9211e"/>
                </a:solidFill>
                <a:latin typeface="Arial"/>
              </a:rPr>
              <a:t>Edge UI</a:t>
            </a:r>
            <a:endParaRPr b="0" lang="en-IN" sz="1800" spc="-1" strike="noStrike">
              <a:latin typeface="Arial"/>
            </a:endParaRPr>
          </a:p>
          <a:p>
            <a:endParaRPr b="0" lang="en-IN" sz="1800" spc="-1" strike="noStrike">
              <a:latin typeface="Arial"/>
            </a:endParaRPr>
          </a:p>
          <a:p>
            <a:r>
              <a:rPr b="0" lang="en-IN" sz="1800" spc="-1" strike="noStrike">
                <a:latin typeface="Arial"/>
              </a:rPr>
              <a:t>Encrypted key value maps display values masked with asterisks in the UI (*****). For example:</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pic>
        <p:nvPicPr>
          <p:cNvPr id="133" name="" descr=""/>
          <p:cNvPicPr/>
          <p:nvPr/>
        </p:nvPicPr>
        <p:blipFill>
          <a:blip r:embed="rId4"/>
          <a:stretch/>
        </p:blipFill>
        <p:spPr>
          <a:xfrm>
            <a:off x="271800" y="1577520"/>
            <a:ext cx="5704200" cy="2022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135"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136" name="Picture 13_18" descr="Logo&#10;&#10;Description automatically generated"/>
          <p:cNvPicPr/>
          <p:nvPr/>
        </p:nvPicPr>
        <p:blipFill>
          <a:blip r:embed="rId1"/>
          <a:stretch/>
        </p:blipFill>
        <p:spPr>
          <a:xfrm>
            <a:off x="8457120" y="86040"/>
            <a:ext cx="1481760" cy="389160"/>
          </a:xfrm>
          <a:prstGeom prst="rect">
            <a:avLst/>
          </a:prstGeom>
          <a:ln>
            <a:noFill/>
          </a:ln>
        </p:spPr>
      </p:pic>
      <p:sp>
        <p:nvSpPr>
          <p:cNvPr id="137" name="CustomShape 3"/>
          <p:cNvSpPr/>
          <p:nvPr/>
        </p:nvSpPr>
        <p:spPr>
          <a:xfrm>
            <a:off x="313560" y="943920"/>
            <a:ext cx="9262080" cy="4458240"/>
          </a:xfrm>
          <a:prstGeom prst="rect">
            <a:avLst/>
          </a:prstGeom>
          <a:noFill/>
          <a:ln>
            <a:noFill/>
          </a:ln>
        </p:spPr>
        <p:style>
          <a:lnRef idx="0"/>
          <a:fillRef idx="0"/>
          <a:effectRef idx="0"/>
          <a:fontRef idx="minor"/>
        </p:style>
      </p:sp>
      <p:pic>
        <p:nvPicPr>
          <p:cNvPr id="138" name="Picture 13_19" descr="Logo&#10;&#10;Description automatically generated"/>
          <p:cNvPicPr/>
          <p:nvPr/>
        </p:nvPicPr>
        <p:blipFill>
          <a:blip r:embed="rId2"/>
          <a:stretch/>
        </p:blipFill>
        <p:spPr>
          <a:xfrm>
            <a:off x="8457480" y="86040"/>
            <a:ext cx="1481760" cy="389160"/>
          </a:xfrm>
          <a:prstGeom prst="rect">
            <a:avLst/>
          </a:prstGeom>
          <a:ln>
            <a:noFill/>
          </a:ln>
        </p:spPr>
      </p:pic>
      <p:pic>
        <p:nvPicPr>
          <p:cNvPr id="139" name="Picture 13_20" descr="Logo&#10;&#10;Description automatically generated"/>
          <p:cNvPicPr/>
          <p:nvPr/>
        </p:nvPicPr>
        <p:blipFill>
          <a:blip r:embed="rId3"/>
          <a:stretch/>
        </p:blipFill>
        <p:spPr>
          <a:xfrm>
            <a:off x="8457480" y="86040"/>
            <a:ext cx="1481760" cy="389160"/>
          </a:xfrm>
          <a:prstGeom prst="rect">
            <a:avLst/>
          </a:prstGeom>
          <a:ln>
            <a:noFill/>
          </a:ln>
        </p:spPr>
      </p:pic>
      <p:sp>
        <p:nvSpPr>
          <p:cNvPr id="140" name="CustomShape 4"/>
          <p:cNvSpPr/>
          <p:nvPr/>
        </p:nvSpPr>
        <p:spPr>
          <a:xfrm>
            <a:off x="474840" y="2082240"/>
            <a:ext cx="9066240" cy="943200"/>
          </a:xfrm>
          <a:prstGeom prst="rect">
            <a:avLst/>
          </a:prstGeom>
          <a:noFill/>
          <a:ln>
            <a:noFill/>
          </a:ln>
        </p:spPr>
        <p:style>
          <a:lnRef idx="0"/>
          <a:fillRef idx="0"/>
          <a:effectRef idx="0"/>
          <a:fontRef idx="minor"/>
        </p:style>
      </p:sp>
      <p:sp>
        <p:nvSpPr>
          <p:cNvPr id="141" name="TextShape 5"/>
          <p:cNvSpPr txBox="1"/>
          <p:nvPr/>
        </p:nvSpPr>
        <p:spPr>
          <a:xfrm>
            <a:off x="72000" y="72000"/>
            <a:ext cx="7488000" cy="1625400"/>
          </a:xfrm>
          <a:prstGeom prst="rect">
            <a:avLst/>
          </a:prstGeom>
          <a:noFill/>
          <a:ln>
            <a:noFill/>
          </a:ln>
        </p:spPr>
        <p:txBody>
          <a:bodyPr lIns="90000" rIns="90000" tIns="45000" bIns="45000">
            <a:noAutofit/>
          </a:bodyPr>
          <a:p>
            <a:pPr algn="just">
              <a:lnSpc>
                <a:spcPct val="150000"/>
              </a:lnSpc>
            </a:pPr>
            <a:r>
              <a:rPr b="1" lang="en-IN" sz="1800" spc="-1" strike="noStrike">
                <a:solidFill>
                  <a:srgbClr val="c9211e"/>
                </a:solidFill>
                <a:latin typeface="Arial"/>
              </a:rPr>
              <a:t>Management API</a:t>
            </a:r>
            <a:endParaRPr b="0" lang="en-IN" sz="1800" spc="-1" strike="noStrike">
              <a:latin typeface="Arial"/>
            </a:endParaRPr>
          </a:p>
          <a:p>
            <a:pPr algn="just">
              <a:lnSpc>
                <a:spcPct val="150000"/>
              </a:lnSpc>
            </a:pPr>
            <a:r>
              <a:rPr b="0" lang="en-IN" sz="1800" spc="-1" strike="noStrike">
                <a:latin typeface="Arial"/>
              </a:rPr>
              <a:t>In the management API, </a:t>
            </a:r>
            <a:r>
              <a:rPr b="0" lang="en-IN" sz="1800" spc="-1" strike="noStrike">
                <a:latin typeface="Arial"/>
              </a:rPr>
              <a:t>encrypted values are </a:t>
            </a:r>
            <a:r>
              <a:rPr b="0" lang="en-IN" sz="1800" spc="-1" strike="noStrike">
                <a:latin typeface="Arial"/>
              </a:rPr>
              <a:t>returned masked. </a:t>
            </a:r>
            <a:r>
              <a:rPr b="0" lang="en-IN" sz="1800" spc="-1" strike="noStrike">
                <a:latin typeface="Arial"/>
              </a:rPr>
              <a:t>Following is sample </a:t>
            </a:r>
            <a:r>
              <a:rPr b="0" lang="en-IN" sz="1800" spc="-1" strike="noStrike">
                <a:latin typeface="Arial"/>
              </a:rPr>
              <a:t>management API response </a:t>
            </a:r>
            <a:r>
              <a:rPr b="0" lang="en-IN" sz="1800" spc="-1" strike="noStrike">
                <a:latin typeface="Arial"/>
              </a:rPr>
              <a:t>on a Get encrypted KVM </a:t>
            </a:r>
            <a:r>
              <a:rPr b="0" lang="en-IN" sz="1800" spc="-1" strike="noStrike">
                <a:latin typeface="Arial"/>
              </a:rPr>
              <a:t>call:</a:t>
            </a:r>
            <a:endParaRPr b="0" lang="en-IN" sz="1800" spc="-1" strike="noStrike">
              <a:latin typeface="Arial"/>
            </a:endParaRPr>
          </a:p>
        </p:txBody>
      </p:sp>
      <p:sp>
        <p:nvSpPr>
          <p:cNvPr id="142" name="CustomShape 6"/>
          <p:cNvSpPr/>
          <p:nvPr/>
        </p:nvSpPr>
        <p:spPr>
          <a:xfrm>
            <a:off x="792000" y="1800000"/>
            <a:ext cx="4824000" cy="3602160"/>
          </a:xfrm>
          <a:prstGeom prst="rect">
            <a:avLst/>
          </a:prstGeom>
          <a:solidFill>
            <a:srgbClr val="ffffd7"/>
          </a:solidFill>
          <a:ln>
            <a:solidFill>
              <a:srgbClr val="3465a4"/>
            </a:solidFill>
          </a:ln>
        </p:spPr>
        <p:style>
          <a:lnRef idx="0"/>
          <a:fillRef idx="0"/>
          <a:effectRef idx="0"/>
          <a:fontRef idx="minor"/>
        </p:style>
        <p:txBody>
          <a:bodyPr wrap="none" lIns="90000" rIns="90000" tIns="45000" bIns="45000" anchor="ctr">
            <a:noAutofit/>
          </a:bodyPr>
          <a:p>
            <a:r>
              <a:rPr b="0" lang="en-IN" sz="1800" spc="-1" strike="noStrike">
                <a:latin typeface="Arial"/>
              </a:rPr>
              <a:t>{</a:t>
            </a:r>
            <a:endParaRPr b="0" lang="en-IN" sz="1800" spc="-1" strike="noStrike">
              <a:latin typeface="Arial"/>
            </a:endParaRPr>
          </a:p>
          <a:p>
            <a:r>
              <a:rPr b="0" lang="en-IN" sz="1800" spc="-1" strike="noStrike">
                <a:latin typeface="Arial"/>
              </a:rPr>
              <a:t> </a:t>
            </a:r>
            <a:r>
              <a:rPr b="1" lang="en-IN" sz="1800" spc="-1" strike="noStrike">
                <a:latin typeface="Arial"/>
              </a:rPr>
              <a:t> </a:t>
            </a:r>
            <a:r>
              <a:rPr b="1" lang="en-IN" sz="1800" spc="-1" strike="noStrike">
                <a:latin typeface="Arial"/>
              </a:rPr>
              <a:t>"encrypted": true,</a:t>
            </a:r>
            <a:endParaRPr b="0" lang="en-IN" sz="1800" spc="-1" strike="noStrike">
              <a:latin typeface="Arial"/>
            </a:endParaRPr>
          </a:p>
          <a:p>
            <a:r>
              <a:rPr b="1" lang="en-IN" sz="1800" spc="-1" strike="noStrike">
                <a:latin typeface="Arial"/>
              </a:rPr>
              <a:t>  </a:t>
            </a:r>
            <a:r>
              <a:rPr b="1" lang="en-IN" sz="1800" spc="-1" strike="noStrike">
                <a:latin typeface="Arial"/>
              </a:rPr>
              <a:t>"entry": [</a:t>
            </a:r>
            <a:endParaRPr b="0" lang="en-IN" sz="1800" spc="-1" strike="noStrike">
              <a:latin typeface="Arial"/>
            </a:endParaRPr>
          </a:p>
          <a:p>
            <a:r>
              <a:rPr b="1" lang="en-IN" sz="1800" spc="-1" strike="noStrike">
                <a:latin typeface="Arial"/>
              </a:rPr>
              <a:t>    </a:t>
            </a:r>
            <a:r>
              <a:rPr b="1" lang="en-IN" sz="1800" spc="-1" strike="noStrike">
                <a:latin typeface="Arial"/>
              </a:rPr>
              <a:t>{</a:t>
            </a:r>
            <a:endParaRPr b="0" lang="en-IN" sz="1800" spc="-1" strike="noStrike">
              <a:latin typeface="Arial"/>
            </a:endParaRPr>
          </a:p>
          <a:p>
            <a:r>
              <a:rPr b="1" lang="en-IN" sz="1800" spc="-1" strike="noStrike">
                <a:latin typeface="Arial"/>
              </a:rPr>
              <a:t>      </a:t>
            </a:r>
            <a:r>
              <a:rPr b="1" lang="en-IN" sz="1800" spc="-1" strike="noStrike">
                <a:latin typeface="Arial"/>
              </a:rPr>
              <a:t>"name": "Key1",</a:t>
            </a:r>
            <a:endParaRPr b="0" lang="en-IN" sz="1800" spc="-1" strike="noStrike">
              <a:latin typeface="Arial"/>
            </a:endParaRPr>
          </a:p>
          <a:p>
            <a:r>
              <a:rPr b="1" lang="en-IN" sz="1800" spc="-1" strike="noStrike">
                <a:latin typeface="Arial"/>
              </a:rPr>
              <a:t>      </a:t>
            </a:r>
            <a:r>
              <a:rPr b="1" lang="en-IN" sz="1800" spc="-1" strike="noStrike">
                <a:latin typeface="Arial"/>
              </a:rPr>
              <a:t>"value": "*****"</a:t>
            </a:r>
            <a:endParaRPr b="0" lang="en-IN" sz="1800" spc="-1" strike="noStrike">
              <a:latin typeface="Arial"/>
            </a:endParaRPr>
          </a:p>
          <a:p>
            <a:r>
              <a:rPr b="1" lang="en-IN" sz="1800" spc="-1" strike="noStrike">
                <a:latin typeface="Arial"/>
              </a:rPr>
              <a:t>    </a:t>
            </a:r>
            <a:r>
              <a:rPr b="1" lang="en-IN" sz="1800" spc="-1" strike="noStrike">
                <a:latin typeface="Arial"/>
              </a:rPr>
              <a:t>},</a:t>
            </a:r>
            <a:endParaRPr b="0" lang="en-IN" sz="1800" spc="-1" strike="noStrike">
              <a:latin typeface="Arial"/>
            </a:endParaRPr>
          </a:p>
          <a:p>
            <a:r>
              <a:rPr b="1" lang="en-IN" sz="1800" spc="-1" strike="noStrike">
                <a:latin typeface="Arial"/>
              </a:rPr>
              <a:t>    </a:t>
            </a:r>
            <a:r>
              <a:rPr b="1" lang="en-IN" sz="1800" spc="-1" strike="noStrike">
                <a:latin typeface="Arial"/>
              </a:rPr>
              <a:t>{</a:t>
            </a:r>
            <a:endParaRPr b="0" lang="en-IN" sz="1800" spc="-1" strike="noStrike">
              <a:latin typeface="Arial"/>
            </a:endParaRPr>
          </a:p>
          <a:p>
            <a:r>
              <a:rPr b="1" lang="en-IN" sz="1800" spc="-1" strike="noStrike">
                <a:latin typeface="Arial"/>
              </a:rPr>
              <a:t>      </a:t>
            </a:r>
            <a:r>
              <a:rPr b="1" lang="en-IN" sz="1800" spc="-1" strike="noStrike">
                <a:latin typeface="Arial"/>
              </a:rPr>
              <a:t>"name": "Key2",</a:t>
            </a:r>
            <a:endParaRPr b="0" lang="en-IN" sz="1800" spc="-1" strike="noStrike">
              <a:latin typeface="Arial"/>
            </a:endParaRPr>
          </a:p>
          <a:p>
            <a:r>
              <a:rPr b="1" lang="en-IN" sz="1800" spc="-1" strike="noStrike">
                <a:latin typeface="Arial"/>
              </a:rPr>
              <a:t>      </a:t>
            </a:r>
            <a:r>
              <a:rPr b="1" lang="en-IN" sz="1800" spc="-1" strike="noStrike">
                <a:latin typeface="Arial"/>
              </a:rPr>
              <a:t>"value": "*****"</a:t>
            </a:r>
            <a:endParaRPr b="0" lang="en-IN" sz="1800" spc="-1" strike="noStrike">
              <a:latin typeface="Arial"/>
            </a:endParaRPr>
          </a:p>
          <a:p>
            <a:r>
              <a:rPr b="1" lang="en-IN" sz="1800" spc="-1" strike="noStrike">
                <a:latin typeface="Arial"/>
              </a:rPr>
              <a:t>    </a:t>
            </a:r>
            <a:r>
              <a:rPr b="1" lang="en-IN" sz="1800" spc="-1" strike="noStrike">
                <a:latin typeface="Arial"/>
              </a:rPr>
              <a:t>}</a:t>
            </a:r>
            <a:endParaRPr b="0" lang="en-IN" sz="1800" spc="-1" strike="noStrike">
              <a:latin typeface="Arial"/>
            </a:endParaRPr>
          </a:p>
          <a:p>
            <a:r>
              <a:rPr b="1" lang="en-IN" sz="1800" spc="-1" strike="noStrike">
                <a:latin typeface="Arial"/>
              </a:rPr>
              <a:t>  </a:t>
            </a:r>
            <a:r>
              <a:rPr b="1" lang="en-IN" sz="1800" spc="-1" strike="noStrike">
                <a:latin typeface="Arial"/>
              </a:rPr>
              <a:t>],</a:t>
            </a:r>
            <a:endParaRPr b="0" lang="en-IN" sz="1800" spc="-1" strike="noStrike">
              <a:latin typeface="Arial"/>
            </a:endParaRPr>
          </a:p>
          <a:p>
            <a:r>
              <a:rPr b="1" lang="en-IN" sz="1800" spc="-1" strike="noStrike">
                <a:latin typeface="Arial"/>
              </a:rPr>
              <a:t>  </a:t>
            </a:r>
            <a:r>
              <a:rPr b="1" lang="en-IN" sz="1800" spc="-1" strike="noStrike">
                <a:latin typeface="Arial"/>
              </a:rPr>
              <a:t>"name": "secretMap"</a:t>
            </a:r>
            <a:endParaRPr b="0" lang="en-IN" sz="1800" spc="-1" strike="noStrike">
              <a:latin typeface="Arial"/>
            </a:endParaRPr>
          </a:p>
          <a:p>
            <a:r>
              <a:rPr b="0" lang="en-IN" sz="1800" spc="-1" strike="noStrike">
                <a:latin typeface="Arial"/>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144"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145" name="Picture 13_21" descr="Logo&#10;&#10;Description automatically generated"/>
          <p:cNvPicPr/>
          <p:nvPr/>
        </p:nvPicPr>
        <p:blipFill>
          <a:blip r:embed="rId1"/>
          <a:stretch/>
        </p:blipFill>
        <p:spPr>
          <a:xfrm>
            <a:off x="8457120" y="86040"/>
            <a:ext cx="1481760" cy="389160"/>
          </a:xfrm>
          <a:prstGeom prst="rect">
            <a:avLst/>
          </a:prstGeom>
          <a:ln>
            <a:noFill/>
          </a:ln>
        </p:spPr>
      </p:pic>
      <p:sp>
        <p:nvSpPr>
          <p:cNvPr id="146" name="CustomShape 3"/>
          <p:cNvSpPr/>
          <p:nvPr/>
        </p:nvSpPr>
        <p:spPr>
          <a:xfrm>
            <a:off x="313560" y="943920"/>
            <a:ext cx="9262080" cy="4458240"/>
          </a:xfrm>
          <a:prstGeom prst="rect">
            <a:avLst/>
          </a:prstGeom>
          <a:noFill/>
          <a:ln>
            <a:noFill/>
          </a:ln>
        </p:spPr>
        <p:style>
          <a:lnRef idx="0"/>
          <a:fillRef idx="0"/>
          <a:effectRef idx="0"/>
          <a:fontRef idx="minor"/>
        </p:style>
      </p:sp>
      <p:pic>
        <p:nvPicPr>
          <p:cNvPr id="147" name="Picture 13_22" descr="Logo&#10;&#10;Description automatically generated"/>
          <p:cNvPicPr/>
          <p:nvPr/>
        </p:nvPicPr>
        <p:blipFill>
          <a:blip r:embed="rId2"/>
          <a:stretch/>
        </p:blipFill>
        <p:spPr>
          <a:xfrm>
            <a:off x="8457480" y="86040"/>
            <a:ext cx="1481760" cy="389160"/>
          </a:xfrm>
          <a:prstGeom prst="rect">
            <a:avLst/>
          </a:prstGeom>
          <a:ln>
            <a:noFill/>
          </a:ln>
        </p:spPr>
      </p:pic>
      <p:pic>
        <p:nvPicPr>
          <p:cNvPr id="148" name="Picture 13_23" descr="Logo&#10;&#10;Description automatically generated"/>
          <p:cNvPicPr/>
          <p:nvPr/>
        </p:nvPicPr>
        <p:blipFill>
          <a:blip r:embed="rId3"/>
          <a:stretch/>
        </p:blipFill>
        <p:spPr>
          <a:xfrm>
            <a:off x="8457480" y="86040"/>
            <a:ext cx="1481760" cy="389160"/>
          </a:xfrm>
          <a:prstGeom prst="rect">
            <a:avLst/>
          </a:prstGeom>
          <a:ln>
            <a:noFill/>
          </a:ln>
        </p:spPr>
      </p:pic>
      <p:sp>
        <p:nvSpPr>
          <p:cNvPr id="149" name="CustomShape 4"/>
          <p:cNvSpPr/>
          <p:nvPr/>
        </p:nvSpPr>
        <p:spPr>
          <a:xfrm>
            <a:off x="474840" y="2082240"/>
            <a:ext cx="9066240" cy="943200"/>
          </a:xfrm>
          <a:prstGeom prst="rect">
            <a:avLst/>
          </a:prstGeom>
          <a:noFill/>
          <a:ln>
            <a:noFill/>
          </a:ln>
        </p:spPr>
        <p:style>
          <a:lnRef idx="0"/>
          <a:fillRef idx="0"/>
          <a:effectRef idx="0"/>
          <a:fontRef idx="minor"/>
        </p:style>
      </p:sp>
      <p:sp>
        <p:nvSpPr>
          <p:cNvPr id="150" name="TextShape 5"/>
          <p:cNvSpPr txBox="1"/>
          <p:nvPr/>
        </p:nvSpPr>
        <p:spPr>
          <a:xfrm>
            <a:off x="72000" y="144000"/>
            <a:ext cx="7488000" cy="2392920"/>
          </a:xfrm>
          <a:prstGeom prst="rect">
            <a:avLst/>
          </a:prstGeom>
          <a:noFill/>
          <a:ln>
            <a:noFill/>
          </a:ln>
        </p:spPr>
        <p:txBody>
          <a:bodyPr lIns="90000" rIns="90000" tIns="45000" bIns="45000">
            <a:noAutofit/>
          </a:bodyPr>
          <a:p>
            <a:pPr algn="just">
              <a:lnSpc>
                <a:spcPct val="150000"/>
              </a:lnSpc>
            </a:pPr>
            <a:r>
              <a:rPr b="1" lang="en-IN" sz="1800" spc="-1" strike="noStrike">
                <a:solidFill>
                  <a:srgbClr val="c9211e"/>
                </a:solidFill>
                <a:latin typeface="Arial"/>
              </a:rPr>
              <a:t>Trace and debug</a:t>
            </a:r>
            <a:endParaRPr b="0" lang="en-IN" sz="1800" spc="-1" strike="noStrike">
              <a:latin typeface="Arial"/>
            </a:endParaRPr>
          </a:p>
          <a:p>
            <a:pPr algn="just">
              <a:lnSpc>
                <a:spcPct val="150000"/>
              </a:lnSpc>
            </a:pPr>
            <a:r>
              <a:rPr b="0" lang="en-IN" sz="1800" spc="-1" strike="noStrike">
                <a:latin typeface="Arial"/>
              </a:rPr>
              <a:t>When you use the Key Value Map Operations policy to retrieve encrypted KVM values, you supply the name of a variable to store the value. To get an encrypted value, you need to add the "private." prefix to the variable name, which prevents the KVM keys/values from appearing in Trace and debug sessions.</a:t>
            </a:r>
            <a:endParaRPr b="0" lang="en-IN" sz="1800" spc="-1" strike="noStrike">
              <a:latin typeface="Arial"/>
            </a:endParaRPr>
          </a:p>
        </p:txBody>
      </p:sp>
      <p:pic>
        <p:nvPicPr>
          <p:cNvPr id="151" name="" descr=""/>
          <p:cNvPicPr/>
          <p:nvPr/>
        </p:nvPicPr>
        <p:blipFill>
          <a:blip r:embed="rId4"/>
          <a:stretch/>
        </p:blipFill>
        <p:spPr>
          <a:xfrm>
            <a:off x="504000" y="2808000"/>
            <a:ext cx="6192000" cy="2520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rot="21558600">
            <a:off x="3088440" y="48600"/>
            <a:ext cx="3983040" cy="505440"/>
          </a:xfrm>
          <a:prstGeom prst="rect">
            <a:avLst/>
          </a:prstGeom>
          <a:noFill/>
          <a:ln>
            <a:noFill/>
          </a:ln>
        </p:spPr>
        <p:style>
          <a:lnRef idx="0"/>
          <a:fillRef idx="0"/>
          <a:effectRef idx="0"/>
          <a:fontRef idx="minor"/>
        </p:style>
      </p:sp>
      <p:sp>
        <p:nvSpPr>
          <p:cNvPr id="153" name="CustomShape 2"/>
          <p:cNvSpPr/>
          <p:nvPr/>
        </p:nvSpPr>
        <p:spPr>
          <a:xfrm>
            <a:off x="6981840" y="5407560"/>
            <a:ext cx="2926800" cy="249480"/>
          </a:xfrm>
          <a:prstGeom prst="rect">
            <a:avLst/>
          </a:prstGeom>
          <a:noFill/>
          <a:ln>
            <a:solidFill>
              <a:srgbClr val="bfbfbf"/>
            </a:solidFill>
          </a:ln>
          <a:effectLst>
            <a:outerShdw dir="5400000" dist="317520">
              <a:srgbClr val="000000">
                <a:alpha val="15000"/>
              </a:srgbClr>
            </a:outerShdw>
          </a:effectLst>
        </p:spPr>
        <p:style>
          <a:lnRef idx="0"/>
          <a:fillRef idx="0"/>
          <a:effectRef idx="0"/>
          <a:fontRef idx="minor"/>
        </p:style>
        <p:txBody>
          <a:bodyPr lIns="90000" rIns="90000" tIns="45000" bIns="45000">
            <a:spAutoFit/>
          </a:bodyPr>
          <a:p>
            <a:pPr marL="87480" indent="-82080" algn="ctr">
              <a:lnSpc>
                <a:spcPct val="100000"/>
              </a:lnSpc>
              <a:tabLst>
                <a:tab algn="l" pos="0"/>
              </a:tabLst>
            </a:pPr>
            <a:r>
              <a:rPr b="1" lang="en-US" sz="1050" spc="259" strike="noStrike">
                <a:solidFill>
                  <a:srgbClr val="808080"/>
                </a:solidFill>
                <a:latin typeface="Roboto"/>
                <a:ea typeface="Roboto"/>
              </a:rPr>
              <a:t>Java Full Stack Program</a:t>
            </a:r>
            <a:endParaRPr b="0" lang="en-IN" sz="1050" spc="-1" strike="noStrike">
              <a:latin typeface="Arial"/>
            </a:endParaRPr>
          </a:p>
        </p:txBody>
      </p:sp>
      <p:pic>
        <p:nvPicPr>
          <p:cNvPr id="154" name="Picture 13_24" descr="Logo&#10;&#10;Description automatically generated"/>
          <p:cNvPicPr/>
          <p:nvPr/>
        </p:nvPicPr>
        <p:blipFill>
          <a:blip r:embed="rId1"/>
          <a:stretch/>
        </p:blipFill>
        <p:spPr>
          <a:xfrm>
            <a:off x="8457120" y="86040"/>
            <a:ext cx="1481760" cy="389160"/>
          </a:xfrm>
          <a:prstGeom prst="rect">
            <a:avLst/>
          </a:prstGeom>
          <a:ln>
            <a:noFill/>
          </a:ln>
        </p:spPr>
      </p:pic>
      <p:sp>
        <p:nvSpPr>
          <p:cNvPr id="155" name="CustomShape 3"/>
          <p:cNvSpPr/>
          <p:nvPr/>
        </p:nvSpPr>
        <p:spPr>
          <a:xfrm>
            <a:off x="313560" y="943920"/>
            <a:ext cx="9262080" cy="4458240"/>
          </a:xfrm>
          <a:prstGeom prst="rect">
            <a:avLst/>
          </a:prstGeom>
          <a:noFill/>
          <a:ln>
            <a:noFill/>
          </a:ln>
        </p:spPr>
        <p:style>
          <a:lnRef idx="0"/>
          <a:fillRef idx="0"/>
          <a:effectRef idx="0"/>
          <a:fontRef idx="minor"/>
        </p:style>
      </p:sp>
      <p:pic>
        <p:nvPicPr>
          <p:cNvPr id="156" name="Picture 13_25" descr="Logo&#10;&#10;Description automatically generated"/>
          <p:cNvPicPr/>
          <p:nvPr/>
        </p:nvPicPr>
        <p:blipFill>
          <a:blip r:embed="rId2"/>
          <a:stretch/>
        </p:blipFill>
        <p:spPr>
          <a:xfrm>
            <a:off x="8457480" y="86040"/>
            <a:ext cx="1481760" cy="389160"/>
          </a:xfrm>
          <a:prstGeom prst="rect">
            <a:avLst/>
          </a:prstGeom>
          <a:ln>
            <a:noFill/>
          </a:ln>
        </p:spPr>
      </p:pic>
      <p:pic>
        <p:nvPicPr>
          <p:cNvPr id="157" name="Picture 13_26" descr="Logo&#10;&#10;Description automatically generated"/>
          <p:cNvPicPr/>
          <p:nvPr/>
        </p:nvPicPr>
        <p:blipFill>
          <a:blip r:embed="rId3"/>
          <a:stretch/>
        </p:blipFill>
        <p:spPr>
          <a:xfrm>
            <a:off x="8457480" y="86040"/>
            <a:ext cx="1481760" cy="389160"/>
          </a:xfrm>
          <a:prstGeom prst="rect">
            <a:avLst/>
          </a:prstGeom>
          <a:ln>
            <a:noFill/>
          </a:ln>
        </p:spPr>
      </p:pic>
      <p:sp>
        <p:nvSpPr>
          <p:cNvPr id="158" name="CustomShape 4"/>
          <p:cNvSpPr/>
          <p:nvPr/>
        </p:nvSpPr>
        <p:spPr>
          <a:xfrm>
            <a:off x="474840" y="2082240"/>
            <a:ext cx="9066240" cy="943200"/>
          </a:xfrm>
          <a:prstGeom prst="rect">
            <a:avLst/>
          </a:prstGeom>
          <a:noFill/>
          <a:ln>
            <a:noFill/>
          </a:ln>
        </p:spPr>
        <p:style>
          <a:lnRef idx="0"/>
          <a:fillRef idx="0"/>
          <a:effectRef idx="0"/>
          <a:fontRef idx="minor"/>
        </p:style>
      </p:sp>
      <p:sp>
        <p:nvSpPr>
          <p:cNvPr id="159" name="TextShape 5"/>
          <p:cNvSpPr txBox="1"/>
          <p:nvPr/>
        </p:nvSpPr>
        <p:spPr>
          <a:xfrm>
            <a:off x="0" y="72000"/>
            <a:ext cx="3024000" cy="346320"/>
          </a:xfrm>
          <a:prstGeom prst="rect">
            <a:avLst/>
          </a:prstGeom>
          <a:noFill/>
          <a:ln>
            <a:noFill/>
          </a:ln>
        </p:spPr>
        <p:txBody>
          <a:bodyPr lIns="90000" rIns="90000" tIns="45000" bIns="45000">
            <a:noAutofit/>
          </a:bodyPr>
          <a:p>
            <a:r>
              <a:rPr b="1" lang="en-IN" sz="1800" spc="-1" strike="noStrike">
                <a:solidFill>
                  <a:srgbClr val="c9211e"/>
                </a:solidFill>
                <a:latin typeface="Arial"/>
              </a:rPr>
              <a:t>Limits</a:t>
            </a:r>
            <a:endParaRPr b="1" lang="en-IN" sz="1800" spc="-1" strike="noStrike">
              <a:solidFill>
                <a:srgbClr val="c9211e"/>
              </a:solidFill>
              <a:latin typeface="Arial"/>
            </a:endParaRPr>
          </a:p>
        </p:txBody>
      </p:sp>
      <p:sp>
        <p:nvSpPr>
          <p:cNvPr id="160" name="TextShape 6"/>
          <p:cNvSpPr txBox="1"/>
          <p:nvPr/>
        </p:nvSpPr>
        <p:spPr>
          <a:xfrm>
            <a:off x="0" y="648000"/>
            <a:ext cx="10080000" cy="431172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1800" spc="-1" strike="noStrike">
                <a:latin typeface="Arial"/>
              </a:rPr>
              <a:t>In organizations with Core Persistence Services (CPS) enabled:</a:t>
            </a:r>
            <a:endParaRPr b="0" lang="en-IN" sz="1800" spc="-1" strike="noStrike">
              <a:latin typeface="Arial"/>
            </a:endParaRPr>
          </a:p>
          <a:p>
            <a:pPr marL="216000" indent="-216000" algn="just">
              <a:lnSpc>
                <a:spcPct val="150000"/>
              </a:lnSpc>
              <a:buClr>
                <a:srgbClr val="000000"/>
              </a:buClr>
              <a:buSzPct val="45000"/>
              <a:buFont typeface="Wingdings" charset="2"/>
              <a:buChar char=""/>
            </a:pP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The KVM name/identifier is case sensitive.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Key size is limited to 2 KB.</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Value size is limited to 10 KB.</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For Apigee Edge for Private Cloud, each KVM should not exceed 15MB (this is the combined size of the keys and values). If you exceed this limit, Apigee Edge for Private Cloud returns an error. To determine the size of your KVMs, you can use the nodetool cfstats command.</a:t>
            </a:r>
            <a:endParaRPr b="0" lang="en-IN" sz="1800" spc="-1" strike="noStrike">
              <a:latin typeface="Arial"/>
            </a:endParaRPr>
          </a:p>
          <a:p>
            <a:pPr marL="216000" indent="-216000" algn="just">
              <a:lnSpc>
                <a:spcPct val="150000"/>
              </a:lnSpc>
              <a:buClr>
                <a:srgbClr val="000000"/>
              </a:buClr>
              <a:buSzPct val="45000"/>
              <a:buFont typeface="Wingdings" charset="2"/>
              <a:buChar char=""/>
            </a:pP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Larger KVMs can result in performance degradation. As a result, you should split large, monolithic KVMs into smaller ones to improve performance.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2023-03-15T12:17:40Z</dcterms:created>
  <dc:creator/>
  <dc:description/>
  <dc:language>en-IN</dc:language>
  <cp:lastModifiedBy/>
  <dcterms:modified xsi:type="dcterms:W3CDTF">2023-03-15T17:30:13Z</dcterms:modified>
  <cp:revision>8</cp:revision>
  <dc:subject/>
  <dc:title/>
</cp:coreProperties>
</file>