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30.png" ContentType="image/png"/>
  <Override PartName="/ppt/media/image28.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27" name="PlaceHolder 2"/>
          <p:cNvSpPr>
            <a:spLocks noGrp="1"/>
          </p:cNvSpPr>
          <p:nvPr>
            <p:ph type="body"/>
          </p:nvPr>
        </p:nvSpPr>
        <p:spPr>
          <a:xfrm>
            <a:off x="503640" y="1326240"/>
            <a:ext cx="9071640" cy="1568160"/>
          </a:xfrm>
          <a:prstGeom prst="rect">
            <a:avLst/>
          </a:prstGeom>
        </p:spPr>
        <p:txBody>
          <a:bodyPr lIns="0" rIns="0" tIns="0" bIns="0">
            <a:normAutofit/>
          </a:bodyPr>
          <a:p>
            <a:endParaRPr b="0" lang="en-IN" sz="2640" spc="-1" strike="noStrike">
              <a:latin typeface="Arial"/>
            </a:endParaRPr>
          </a:p>
        </p:txBody>
      </p:sp>
      <p:sp>
        <p:nvSpPr>
          <p:cNvPr id="28" name="PlaceHolder 3"/>
          <p:cNvSpPr>
            <a:spLocks noGrp="1"/>
          </p:cNvSpPr>
          <p:nvPr>
            <p:ph type="body"/>
          </p:nvPr>
        </p:nvSpPr>
        <p:spPr>
          <a:xfrm>
            <a:off x="503640" y="3043800"/>
            <a:ext cx="907164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30"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31"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32" name="PlaceHolder 4"/>
          <p:cNvSpPr>
            <a:spLocks noGrp="1"/>
          </p:cNvSpPr>
          <p:nvPr>
            <p:ph type="body"/>
          </p:nvPr>
        </p:nvSpPr>
        <p:spPr>
          <a:xfrm>
            <a:off x="503640" y="3043800"/>
            <a:ext cx="4426920" cy="1568160"/>
          </a:xfrm>
          <a:prstGeom prst="rect">
            <a:avLst/>
          </a:prstGeom>
        </p:spPr>
        <p:txBody>
          <a:bodyPr lIns="0" rIns="0" tIns="0" bIns="0">
            <a:normAutofit/>
          </a:bodyPr>
          <a:p>
            <a:endParaRPr b="0" lang="en-IN" sz="2640" spc="-1" strike="noStrike">
              <a:latin typeface="Arial"/>
            </a:endParaRPr>
          </a:p>
        </p:txBody>
      </p:sp>
      <p:sp>
        <p:nvSpPr>
          <p:cNvPr id="33" name="PlaceHolder 5"/>
          <p:cNvSpPr>
            <a:spLocks noGrp="1"/>
          </p:cNvSpPr>
          <p:nvPr>
            <p:ph type="body"/>
          </p:nvPr>
        </p:nvSpPr>
        <p:spPr>
          <a:xfrm>
            <a:off x="515232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35" name="PlaceHolder 2"/>
          <p:cNvSpPr>
            <a:spLocks noGrp="1"/>
          </p:cNvSpPr>
          <p:nvPr>
            <p:ph type="body"/>
          </p:nvPr>
        </p:nvSpPr>
        <p:spPr>
          <a:xfrm>
            <a:off x="503640" y="1326240"/>
            <a:ext cx="2920680" cy="1568160"/>
          </a:xfrm>
          <a:prstGeom prst="rect">
            <a:avLst/>
          </a:prstGeom>
        </p:spPr>
        <p:txBody>
          <a:bodyPr lIns="0" rIns="0" tIns="0" bIns="0">
            <a:normAutofit/>
          </a:bodyPr>
          <a:p>
            <a:endParaRPr b="0" lang="en-IN" sz="2640" spc="-1" strike="noStrike">
              <a:latin typeface="Arial"/>
            </a:endParaRPr>
          </a:p>
        </p:txBody>
      </p:sp>
      <p:sp>
        <p:nvSpPr>
          <p:cNvPr id="36" name="PlaceHolder 3"/>
          <p:cNvSpPr>
            <a:spLocks noGrp="1"/>
          </p:cNvSpPr>
          <p:nvPr>
            <p:ph type="body"/>
          </p:nvPr>
        </p:nvSpPr>
        <p:spPr>
          <a:xfrm>
            <a:off x="3570840" y="1326240"/>
            <a:ext cx="2920680" cy="1568160"/>
          </a:xfrm>
          <a:prstGeom prst="rect">
            <a:avLst/>
          </a:prstGeom>
        </p:spPr>
        <p:txBody>
          <a:bodyPr lIns="0" rIns="0" tIns="0" bIns="0">
            <a:normAutofit/>
          </a:bodyPr>
          <a:p>
            <a:endParaRPr b="0" lang="en-IN" sz="2640" spc="-1" strike="noStrike">
              <a:latin typeface="Arial"/>
            </a:endParaRPr>
          </a:p>
        </p:txBody>
      </p:sp>
      <p:sp>
        <p:nvSpPr>
          <p:cNvPr id="37" name="PlaceHolder 4"/>
          <p:cNvSpPr>
            <a:spLocks noGrp="1"/>
          </p:cNvSpPr>
          <p:nvPr>
            <p:ph type="body"/>
          </p:nvPr>
        </p:nvSpPr>
        <p:spPr>
          <a:xfrm>
            <a:off x="6637680" y="1326240"/>
            <a:ext cx="2920680" cy="1568160"/>
          </a:xfrm>
          <a:prstGeom prst="rect">
            <a:avLst/>
          </a:prstGeom>
        </p:spPr>
        <p:txBody>
          <a:bodyPr lIns="0" rIns="0" tIns="0" bIns="0">
            <a:normAutofit/>
          </a:bodyPr>
          <a:p>
            <a:endParaRPr b="0" lang="en-IN" sz="2640" spc="-1" strike="noStrike">
              <a:latin typeface="Arial"/>
            </a:endParaRPr>
          </a:p>
        </p:txBody>
      </p:sp>
      <p:sp>
        <p:nvSpPr>
          <p:cNvPr id="38" name="PlaceHolder 5"/>
          <p:cNvSpPr>
            <a:spLocks noGrp="1"/>
          </p:cNvSpPr>
          <p:nvPr>
            <p:ph type="body"/>
          </p:nvPr>
        </p:nvSpPr>
        <p:spPr>
          <a:xfrm>
            <a:off x="503640" y="3043800"/>
            <a:ext cx="2920680" cy="1568160"/>
          </a:xfrm>
          <a:prstGeom prst="rect">
            <a:avLst/>
          </a:prstGeom>
        </p:spPr>
        <p:txBody>
          <a:bodyPr lIns="0" rIns="0" tIns="0" bIns="0">
            <a:normAutofit/>
          </a:bodyPr>
          <a:p>
            <a:endParaRPr b="0" lang="en-IN" sz="2640" spc="-1" strike="noStrike">
              <a:latin typeface="Arial"/>
            </a:endParaRPr>
          </a:p>
        </p:txBody>
      </p:sp>
      <p:sp>
        <p:nvSpPr>
          <p:cNvPr id="39" name="PlaceHolder 6"/>
          <p:cNvSpPr>
            <a:spLocks noGrp="1"/>
          </p:cNvSpPr>
          <p:nvPr>
            <p:ph type="body"/>
          </p:nvPr>
        </p:nvSpPr>
        <p:spPr>
          <a:xfrm>
            <a:off x="3570840" y="3043800"/>
            <a:ext cx="2920680" cy="1568160"/>
          </a:xfrm>
          <a:prstGeom prst="rect">
            <a:avLst/>
          </a:prstGeom>
        </p:spPr>
        <p:txBody>
          <a:bodyPr lIns="0" rIns="0" tIns="0" bIns="0">
            <a:normAutofit/>
          </a:bodyPr>
          <a:p>
            <a:endParaRPr b="0" lang="en-IN" sz="2640" spc="-1" strike="noStrike">
              <a:latin typeface="Arial"/>
            </a:endParaRPr>
          </a:p>
        </p:txBody>
      </p:sp>
      <p:sp>
        <p:nvSpPr>
          <p:cNvPr id="40" name="PlaceHolder 7"/>
          <p:cNvSpPr>
            <a:spLocks noGrp="1"/>
          </p:cNvSpPr>
          <p:nvPr>
            <p:ph type="body"/>
          </p:nvPr>
        </p:nvSpPr>
        <p:spPr>
          <a:xfrm>
            <a:off x="6637680" y="3043800"/>
            <a:ext cx="292068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45" name="PlaceHolder 2"/>
          <p:cNvSpPr>
            <a:spLocks noGrp="1"/>
          </p:cNvSpPr>
          <p:nvPr>
            <p:ph type="subTitle"/>
          </p:nvPr>
        </p:nvSpPr>
        <p:spPr>
          <a:xfrm>
            <a:off x="503640" y="132624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47" name="PlaceHolder 2"/>
          <p:cNvSpPr>
            <a:spLocks noGrp="1"/>
          </p:cNvSpPr>
          <p:nvPr>
            <p:ph type="body"/>
          </p:nvPr>
        </p:nvSpPr>
        <p:spPr>
          <a:xfrm>
            <a:off x="503640" y="1326240"/>
            <a:ext cx="9071640" cy="3288240"/>
          </a:xfrm>
          <a:prstGeom prst="rect">
            <a:avLst/>
          </a:prstGeom>
        </p:spPr>
        <p:txBody>
          <a:bodyPr lIns="0" rIns="0" tIns="0" bIns="0">
            <a:normAutofit/>
          </a:bodyPr>
          <a:p>
            <a:endParaRPr b="0" lang="en-IN"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49" name="PlaceHolder 2"/>
          <p:cNvSpPr>
            <a:spLocks noGrp="1"/>
          </p:cNvSpPr>
          <p:nvPr>
            <p:ph type="body"/>
          </p:nvPr>
        </p:nvSpPr>
        <p:spPr>
          <a:xfrm>
            <a:off x="503640" y="1326240"/>
            <a:ext cx="4426920" cy="3288240"/>
          </a:xfrm>
          <a:prstGeom prst="rect">
            <a:avLst/>
          </a:prstGeom>
        </p:spPr>
        <p:txBody>
          <a:bodyPr lIns="0" rIns="0" tIns="0" bIns="0">
            <a:normAutofit/>
          </a:bodyPr>
          <a:p>
            <a:endParaRPr b="0" lang="en-IN" sz="2640" spc="-1" strike="noStrike">
              <a:latin typeface="Arial"/>
            </a:endParaRPr>
          </a:p>
        </p:txBody>
      </p:sp>
      <p:sp>
        <p:nvSpPr>
          <p:cNvPr id="50" name="PlaceHolder 3"/>
          <p:cNvSpPr>
            <a:spLocks noGrp="1"/>
          </p:cNvSpPr>
          <p:nvPr>
            <p:ph type="body"/>
          </p:nvPr>
        </p:nvSpPr>
        <p:spPr>
          <a:xfrm>
            <a:off x="5152320" y="1326240"/>
            <a:ext cx="4426920" cy="3288240"/>
          </a:xfrm>
          <a:prstGeom prst="rect">
            <a:avLst/>
          </a:prstGeom>
        </p:spPr>
        <p:txBody>
          <a:bodyPr lIns="0" rIns="0" tIns="0" bIns="0">
            <a:normAutofit/>
          </a:bodyPr>
          <a:p>
            <a:endParaRPr b="0" lang="en-IN"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259640" y="927720"/>
            <a:ext cx="7559280" cy="9147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54"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55" name="PlaceHolder 3"/>
          <p:cNvSpPr>
            <a:spLocks noGrp="1"/>
          </p:cNvSpPr>
          <p:nvPr>
            <p:ph type="body"/>
          </p:nvPr>
        </p:nvSpPr>
        <p:spPr>
          <a:xfrm>
            <a:off x="5152320" y="1326240"/>
            <a:ext cx="4426920" cy="3288240"/>
          </a:xfrm>
          <a:prstGeom prst="rect">
            <a:avLst/>
          </a:prstGeom>
        </p:spPr>
        <p:txBody>
          <a:bodyPr lIns="0" rIns="0" tIns="0" bIns="0">
            <a:normAutofit/>
          </a:bodyPr>
          <a:p>
            <a:endParaRPr b="0" lang="en-IN" sz="2640" spc="-1" strike="noStrike">
              <a:latin typeface="Arial"/>
            </a:endParaRPr>
          </a:p>
        </p:txBody>
      </p:sp>
      <p:sp>
        <p:nvSpPr>
          <p:cNvPr id="56" name="PlaceHolder 4"/>
          <p:cNvSpPr>
            <a:spLocks noGrp="1"/>
          </p:cNvSpPr>
          <p:nvPr>
            <p:ph type="body"/>
          </p:nvPr>
        </p:nvSpPr>
        <p:spPr>
          <a:xfrm>
            <a:off x="50364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6" name="PlaceHolder 2"/>
          <p:cNvSpPr>
            <a:spLocks noGrp="1"/>
          </p:cNvSpPr>
          <p:nvPr>
            <p:ph type="subTitle"/>
          </p:nvPr>
        </p:nvSpPr>
        <p:spPr>
          <a:xfrm>
            <a:off x="503640" y="132624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58" name="PlaceHolder 2"/>
          <p:cNvSpPr>
            <a:spLocks noGrp="1"/>
          </p:cNvSpPr>
          <p:nvPr>
            <p:ph type="body"/>
          </p:nvPr>
        </p:nvSpPr>
        <p:spPr>
          <a:xfrm>
            <a:off x="503640" y="1326240"/>
            <a:ext cx="4426920" cy="3288240"/>
          </a:xfrm>
          <a:prstGeom prst="rect">
            <a:avLst/>
          </a:prstGeom>
        </p:spPr>
        <p:txBody>
          <a:bodyPr lIns="0" rIns="0" tIns="0" bIns="0">
            <a:normAutofit/>
          </a:bodyPr>
          <a:p>
            <a:endParaRPr b="0" lang="en-IN" sz="2640" spc="-1" strike="noStrike">
              <a:latin typeface="Arial"/>
            </a:endParaRPr>
          </a:p>
        </p:txBody>
      </p:sp>
      <p:sp>
        <p:nvSpPr>
          <p:cNvPr id="59"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60" name="PlaceHolder 4"/>
          <p:cNvSpPr>
            <a:spLocks noGrp="1"/>
          </p:cNvSpPr>
          <p:nvPr>
            <p:ph type="body"/>
          </p:nvPr>
        </p:nvSpPr>
        <p:spPr>
          <a:xfrm>
            <a:off x="515232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62"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63"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64" name="PlaceHolder 4"/>
          <p:cNvSpPr>
            <a:spLocks noGrp="1"/>
          </p:cNvSpPr>
          <p:nvPr>
            <p:ph type="body"/>
          </p:nvPr>
        </p:nvSpPr>
        <p:spPr>
          <a:xfrm>
            <a:off x="503640" y="3043800"/>
            <a:ext cx="907164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66" name="PlaceHolder 2"/>
          <p:cNvSpPr>
            <a:spLocks noGrp="1"/>
          </p:cNvSpPr>
          <p:nvPr>
            <p:ph type="body"/>
          </p:nvPr>
        </p:nvSpPr>
        <p:spPr>
          <a:xfrm>
            <a:off x="503640" y="1326240"/>
            <a:ext cx="9071640" cy="1568160"/>
          </a:xfrm>
          <a:prstGeom prst="rect">
            <a:avLst/>
          </a:prstGeom>
        </p:spPr>
        <p:txBody>
          <a:bodyPr lIns="0" rIns="0" tIns="0" bIns="0">
            <a:normAutofit/>
          </a:bodyPr>
          <a:p>
            <a:endParaRPr b="0" lang="en-IN" sz="2640" spc="-1" strike="noStrike">
              <a:latin typeface="Arial"/>
            </a:endParaRPr>
          </a:p>
        </p:txBody>
      </p:sp>
      <p:sp>
        <p:nvSpPr>
          <p:cNvPr id="67" name="PlaceHolder 3"/>
          <p:cNvSpPr>
            <a:spLocks noGrp="1"/>
          </p:cNvSpPr>
          <p:nvPr>
            <p:ph type="body"/>
          </p:nvPr>
        </p:nvSpPr>
        <p:spPr>
          <a:xfrm>
            <a:off x="503640" y="3043800"/>
            <a:ext cx="907164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69"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70"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71" name="PlaceHolder 4"/>
          <p:cNvSpPr>
            <a:spLocks noGrp="1"/>
          </p:cNvSpPr>
          <p:nvPr>
            <p:ph type="body"/>
          </p:nvPr>
        </p:nvSpPr>
        <p:spPr>
          <a:xfrm>
            <a:off x="503640" y="3043800"/>
            <a:ext cx="4426920" cy="1568160"/>
          </a:xfrm>
          <a:prstGeom prst="rect">
            <a:avLst/>
          </a:prstGeom>
        </p:spPr>
        <p:txBody>
          <a:bodyPr lIns="0" rIns="0" tIns="0" bIns="0">
            <a:normAutofit/>
          </a:bodyPr>
          <a:p>
            <a:endParaRPr b="0" lang="en-IN" sz="2640" spc="-1" strike="noStrike">
              <a:latin typeface="Arial"/>
            </a:endParaRPr>
          </a:p>
        </p:txBody>
      </p:sp>
      <p:sp>
        <p:nvSpPr>
          <p:cNvPr id="72" name="PlaceHolder 5"/>
          <p:cNvSpPr>
            <a:spLocks noGrp="1"/>
          </p:cNvSpPr>
          <p:nvPr>
            <p:ph type="body"/>
          </p:nvPr>
        </p:nvSpPr>
        <p:spPr>
          <a:xfrm>
            <a:off x="515232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74" name="PlaceHolder 2"/>
          <p:cNvSpPr>
            <a:spLocks noGrp="1"/>
          </p:cNvSpPr>
          <p:nvPr>
            <p:ph type="body"/>
          </p:nvPr>
        </p:nvSpPr>
        <p:spPr>
          <a:xfrm>
            <a:off x="503640" y="1326240"/>
            <a:ext cx="2920680" cy="1568160"/>
          </a:xfrm>
          <a:prstGeom prst="rect">
            <a:avLst/>
          </a:prstGeom>
        </p:spPr>
        <p:txBody>
          <a:bodyPr lIns="0" rIns="0" tIns="0" bIns="0">
            <a:normAutofit/>
          </a:bodyPr>
          <a:p>
            <a:endParaRPr b="0" lang="en-IN" sz="2640" spc="-1" strike="noStrike">
              <a:latin typeface="Arial"/>
            </a:endParaRPr>
          </a:p>
        </p:txBody>
      </p:sp>
      <p:sp>
        <p:nvSpPr>
          <p:cNvPr id="75" name="PlaceHolder 3"/>
          <p:cNvSpPr>
            <a:spLocks noGrp="1"/>
          </p:cNvSpPr>
          <p:nvPr>
            <p:ph type="body"/>
          </p:nvPr>
        </p:nvSpPr>
        <p:spPr>
          <a:xfrm>
            <a:off x="3570840" y="1326240"/>
            <a:ext cx="2920680" cy="1568160"/>
          </a:xfrm>
          <a:prstGeom prst="rect">
            <a:avLst/>
          </a:prstGeom>
        </p:spPr>
        <p:txBody>
          <a:bodyPr lIns="0" rIns="0" tIns="0" bIns="0">
            <a:normAutofit/>
          </a:bodyPr>
          <a:p>
            <a:endParaRPr b="0" lang="en-IN" sz="2640" spc="-1" strike="noStrike">
              <a:latin typeface="Arial"/>
            </a:endParaRPr>
          </a:p>
        </p:txBody>
      </p:sp>
      <p:sp>
        <p:nvSpPr>
          <p:cNvPr id="76" name="PlaceHolder 4"/>
          <p:cNvSpPr>
            <a:spLocks noGrp="1"/>
          </p:cNvSpPr>
          <p:nvPr>
            <p:ph type="body"/>
          </p:nvPr>
        </p:nvSpPr>
        <p:spPr>
          <a:xfrm>
            <a:off x="6637680" y="1326240"/>
            <a:ext cx="2920680" cy="1568160"/>
          </a:xfrm>
          <a:prstGeom prst="rect">
            <a:avLst/>
          </a:prstGeom>
        </p:spPr>
        <p:txBody>
          <a:bodyPr lIns="0" rIns="0" tIns="0" bIns="0">
            <a:normAutofit/>
          </a:bodyPr>
          <a:p>
            <a:endParaRPr b="0" lang="en-IN" sz="2640" spc="-1" strike="noStrike">
              <a:latin typeface="Arial"/>
            </a:endParaRPr>
          </a:p>
        </p:txBody>
      </p:sp>
      <p:sp>
        <p:nvSpPr>
          <p:cNvPr id="77" name="PlaceHolder 5"/>
          <p:cNvSpPr>
            <a:spLocks noGrp="1"/>
          </p:cNvSpPr>
          <p:nvPr>
            <p:ph type="body"/>
          </p:nvPr>
        </p:nvSpPr>
        <p:spPr>
          <a:xfrm>
            <a:off x="503640" y="3043800"/>
            <a:ext cx="2920680" cy="1568160"/>
          </a:xfrm>
          <a:prstGeom prst="rect">
            <a:avLst/>
          </a:prstGeom>
        </p:spPr>
        <p:txBody>
          <a:bodyPr lIns="0" rIns="0" tIns="0" bIns="0">
            <a:normAutofit/>
          </a:bodyPr>
          <a:p>
            <a:endParaRPr b="0" lang="en-IN" sz="2640" spc="-1" strike="noStrike">
              <a:latin typeface="Arial"/>
            </a:endParaRPr>
          </a:p>
        </p:txBody>
      </p:sp>
      <p:sp>
        <p:nvSpPr>
          <p:cNvPr id="78" name="PlaceHolder 6"/>
          <p:cNvSpPr>
            <a:spLocks noGrp="1"/>
          </p:cNvSpPr>
          <p:nvPr>
            <p:ph type="body"/>
          </p:nvPr>
        </p:nvSpPr>
        <p:spPr>
          <a:xfrm>
            <a:off x="3570840" y="3043800"/>
            <a:ext cx="2920680" cy="1568160"/>
          </a:xfrm>
          <a:prstGeom prst="rect">
            <a:avLst/>
          </a:prstGeom>
        </p:spPr>
        <p:txBody>
          <a:bodyPr lIns="0" rIns="0" tIns="0" bIns="0">
            <a:normAutofit/>
          </a:bodyPr>
          <a:p>
            <a:endParaRPr b="0" lang="en-IN" sz="2640" spc="-1" strike="noStrike">
              <a:latin typeface="Arial"/>
            </a:endParaRPr>
          </a:p>
        </p:txBody>
      </p:sp>
      <p:sp>
        <p:nvSpPr>
          <p:cNvPr id="79" name="PlaceHolder 7"/>
          <p:cNvSpPr>
            <a:spLocks noGrp="1"/>
          </p:cNvSpPr>
          <p:nvPr>
            <p:ph type="body"/>
          </p:nvPr>
        </p:nvSpPr>
        <p:spPr>
          <a:xfrm>
            <a:off x="6637680" y="3043800"/>
            <a:ext cx="292068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8" name="PlaceHolder 2"/>
          <p:cNvSpPr>
            <a:spLocks noGrp="1"/>
          </p:cNvSpPr>
          <p:nvPr>
            <p:ph type="body"/>
          </p:nvPr>
        </p:nvSpPr>
        <p:spPr>
          <a:xfrm>
            <a:off x="503640" y="1326240"/>
            <a:ext cx="9071640" cy="3288240"/>
          </a:xfrm>
          <a:prstGeom prst="rect">
            <a:avLst/>
          </a:prstGeom>
        </p:spPr>
        <p:txBody>
          <a:bodyPr lIns="0" rIns="0" tIns="0" bIns="0">
            <a:normAutofit/>
          </a:bodyPr>
          <a:p>
            <a:endParaRPr b="0" lang="en-IN"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10" name="PlaceHolder 2"/>
          <p:cNvSpPr>
            <a:spLocks noGrp="1"/>
          </p:cNvSpPr>
          <p:nvPr>
            <p:ph type="body"/>
          </p:nvPr>
        </p:nvSpPr>
        <p:spPr>
          <a:xfrm>
            <a:off x="503640" y="1326240"/>
            <a:ext cx="4426920" cy="3288240"/>
          </a:xfrm>
          <a:prstGeom prst="rect">
            <a:avLst/>
          </a:prstGeom>
        </p:spPr>
        <p:txBody>
          <a:bodyPr lIns="0" rIns="0" tIns="0" bIns="0">
            <a:normAutofit/>
          </a:bodyPr>
          <a:p>
            <a:endParaRPr b="0" lang="en-IN" sz="2640" spc="-1" strike="noStrike">
              <a:latin typeface="Arial"/>
            </a:endParaRPr>
          </a:p>
        </p:txBody>
      </p:sp>
      <p:sp>
        <p:nvSpPr>
          <p:cNvPr id="11" name="PlaceHolder 3"/>
          <p:cNvSpPr>
            <a:spLocks noGrp="1"/>
          </p:cNvSpPr>
          <p:nvPr>
            <p:ph type="body"/>
          </p:nvPr>
        </p:nvSpPr>
        <p:spPr>
          <a:xfrm>
            <a:off x="5152320" y="1326240"/>
            <a:ext cx="4426920" cy="3288240"/>
          </a:xfrm>
          <a:prstGeom prst="rect">
            <a:avLst/>
          </a:prstGeom>
        </p:spPr>
        <p:txBody>
          <a:bodyPr lIns="0" rIns="0" tIns="0" bIns="0">
            <a:normAutofit/>
          </a:bodyPr>
          <a:p>
            <a:endParaRPr b="0" lang="en-IN"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259640" y="927720"/>
            <a:ext cx="7559280" cy="9147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15"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16" name="PlaceHolder 3"/>
          <p:cNvSpPr>
            <a:spLocks noGrp="1"/>
          </p:cNvSpPr>
          <p:nvPr>
            <p:ph type="body"/>
          </p:nvPr>
        </p:nvSpPr>
        <p:spPr>
          <a:xfrm>
            <a:off x="5152320" y="1326240"/>
            <a:ext cx="4426920" cy="3288240"/>
          </a:xfrm>
          <a:prstGeom prst="rect">
            <a:avLst/>
          </a:prstGeom>
        </p:spPr>
        <p:txBody>
          <a:bodyPr lIns="0" rIns="0" tIns="0" bIns="0">
            <a:normAutofit/>
          </a:bodyPr>
          <a:p>
            <a:endParaRPr b="0" lang="en-IN" sz="2640" spc="-1" strike="noStrike">
              <a:latin typeface="Arial"/>
            </a:endParaRPr>
          </a:p>
        </p:txBody>
      </p:sp>
      <p:sp>
        <p:nvSpPr>
          <p:cNvPr id="17" name="PlaceHolder 4"/>
          <p:cNvSpPr>
            <a:spLocks noGrp="1"/>
          </p:cNvSpPr>
          <p:nvPr>
            <p:ph type="body"/>
          </p:nvPr>
        </p:nvSpPr>
        <p:spPr>
          <a:xfrm>
            <a:off x="50364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19" name="PlaceHolder 2"/>
          <p:cNvSpPr>
            <a:spLocks noGrp="1"/>
          </p:cNvSpPr>
          <p:nvPr>
            <p:ph type="body"/>
          </p:nvPr>
        </p:nvSpPr>
        <p:spPr>
          <a:xfrm>
            <a:off x="503640" y="1326240"/>
            <a:ext cx="4426920" cy="3288240"/>
          </a:xfrm>
          <a:prstGeom prst="rect">
            <a:avLst/>
          </a:prstGeom>
        </p:spPr>
        <p:txBody>
          <a:bodyPr lIns="0" rIns="0" tIns="0" bIns="0">
            <a:normAutofit/>
          </a:bodyPr>
          <a:p>
            <a:endParaRPr b="0" lang="en-IN" sz="2640" spc="-1" strike="noStrike">
              <a:latin typeface="Arial"/>
            </a:endParaRPr>
          </a:p>
        </p:txBody>
      </p:sp>
      <p:sp>
        <p:nvSpPr>
          <p:cNvPr id="20"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21" name="PlaceHolder 4"/>
          <p:cNvSpPr>
            <a:spLocks noGrp="1"/>
          </p:cNvSpPr>
          <p:nvPr>
            <p:ph type="body"/>
          </p:nvPr>
        </p:nvSpPr>
        <p:spPr>
          <a:xfrm>
            <a:off x="5152320" y="3043800"/>
            <a:ext cx="4426920" cy="1568160"/>
          </a:xfrm>
          <a:prstGeom prst="rect">
            <a:avLst/>
          </a:prstGeom>
        </p:spPr>
        <p:txBody>
          <a:bodyPr lIns="0" rIns="0" tIns="0" bIns="0">
            <a:normAutofit/>
          </a:bodyPr>
          <a:p>
            <a:endParaRPr b="0" lang="en-IN"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endParaRPr b="0" lang="en-IN" sz="3640" spc="-1" strike="noStrike">
              <a:latin typeface="Arial"/>
            </a:endParaRPr>
          </a:p>
        </p:txBody>
      </p:sp>
      <p:sp>
        <p:nvSpPr>
          <p:cNvPr id="23" name="PlaceHolder 2"/>
          <p:cNvSpPr>
            <a:spLocks noGrp="1"/>
          </p:cNvSpPr>
          <p:nvPr>
            <p:ph type="body"/>
          </p:nvPr>
        </p:nvSpPr>
        <p:spPr>
          <a:xfrm>
            <a:off x="503640" y="1326240"/>
            <a:ext cx="4426920" cy="1568160"/>
          </a:xfrm>
          <a:prstGeom prst="rect">
            <a:avLst/>
          </a:prstGeom>
        </p:spPr>
        <p:txBody>
          <a:bodyPr lIns="0" rIns="0" tIns="0" bIns="0">
            <a:normAutofit/>
          </a:bodyPr>
          <a:p>
            <a:endParaRPr b="0" lang="en-IN" sz="2640" spc="-1" strike="noStrike">
              <a:latin typeface="Arial"/>
            </a:endParaRPr>
          </a:p>
        </p:txBody>
      </p:sp>
      <p:sp>
        <p:nvSpPr>
          <p:cNvPr id="24" name="PlaceHolder 3"/>
          <p:cNvSpPr>
            <a:spLocks noGrp="1"/>
          </p:cNvSpPr>
          <p:nvPr>
            <p:ph type="body"/>
          </p:nvPr>
        </p:nvSpPr>
        <p:spPr>
          <a:xfrm>
            <a:off x="5152320" y="1326240"/>
            <a:ext cx="4426920" cy="1568160"/>
          </a:xfrm>
          <a:prstGeom prst="rect">
            <a:avLst/>
          </a:prstGeom>
        </p:spPr>
        <p:txBody>
          <a:bodyPr lIns="0" rIns="0" tIns="0" bIns="0">
            <a:normAutofit/>
          </a:bodyPr>
          <a:p>
            <a:endParaRPr b="0" lang="en-IN" sz="2640" spc="-1" strike="noStrike">
              <a:latin typeface="Arial"/>
            </a:endParaRPr>
          </a:p>
        </p:txBody>
      </p:sp>
      <p:sp>
        <p:nvSpPr>
          <p:cNvPr id="25" name="PlaceHolder 4"/>
          <p:cNvSpPr>
            <a:spLocks noGrp="1"/>
          </p:cNvSpPr>
          <p:nvPr>
            <p:ph type="body"/>
          </p:nvPr>
        </p:nvSpPr>
        <p:spPr>
          <a:xfrm>
            <a:off x="503640" y="3043800"/>
            <a:ext cx="9071640" cy="1568160"/>
          </a:xfrm>
          <a:prstGeom prst="rect">
            <a:avLst/>
          </a:prstGeom>
        </p:spPr>
        <p:txBody>
          <a:bodyPr lIns="0" rIns="0" tIns="0" bIns="0">
            <a:normAutofit/>
          </a:bodyPr>
          <a:p>
            <a:endParaRPr b="0" lang="en-IN"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12200975-D0F2-49B4-A783-A137DFC13FE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7" descr="A picture containing shape&#10;&#10;Description automatically generated"/>
          <p:cNvPicPr/>
          <p:nvPr/>
        </p:nvPicPr>
        <p:blipFill>
          <a:blip r:embed="rId2"/>
          <a:stretch/>
        </p:blipFill>
        <p:spPr>
          <a:xfrm>
            <a:off x="1080" y="0"/>
            <a:ext cx="10076760" cy="5669280"/>
          </a:xfrm>
          <a:prstGeom prst="rect">
            <a:avLst/>
          </a:prstGeom>
          <a:ln>
            <a:noFill/>
          </a:ln>
        </p:spPr>
      </p:pic>
      <p:sp>
        <p:nvSpPr>
          <p:cNvPr id="42" name="PlaceHolder 1"/>
          <p:cNvSpPr>
            <a:spLocks noGrp="1"/>
          </p:cNvSpPr>
          <p:nvPr>
            <p:ph type="title"/>
          </p:nvPr>
        </p:nvSpPr>
        <p:spPr>
          <a:xfrm>
            <a:off x="1259640" y="927720"/>
            <a:ext cx="7559280" cy="1973160"/>
          </a:xfrm>
          <a:prstGeom prst="rect">
            <a:avLst/>
          </a:prstGeom>
        </p:spPr>
        <p:txBody>
          <a:bodyPr lIns="0" rIns="0" tIns="0" bIns="0" anchor="ctr">
            <a:noAutofit/>
          </a:bodyPr>
          <a:p>
            <a:pPr algn="ctr"/>
            <a:r>
              <a:rPr b="0" lang="en-IN" sz="3640" spc="-1" strike="noStrike">
                <a:latin typeface="Arial"/>
              </a:rPr>
              <a:t>Click to edit the title text format</a:t>
            </a:r>
            <a:endParaRPr b="0" lang="en-IN" sz="3640" spc="-1" strike="noStrike">
              <a:latin typeface="Arial"/>
            </a:endParaRPr>
          </a:p>
        </p:txBody>
      </p:sp>
      <p:sp>
        <p:nvSpPr>
          <p:cNvPr id="43" name="PlaceHolder 2"/>
          <p:cNvSpPr>
            <a:spLocks noGrp="1"/>
          </p:cNvSpPr>
          <p:nvPr>
            <p:ph type="body"/>
          </p:nvPr>
        </p:nvSpPr>
        <p:spPr>
          <a:xfrm>
            <a:off x="503640" y="1326240"/>
            <a:ext cx="9071640" cy="3288240"/>
          </a:xfrm>
          <a:prstGeom prst="rect">
            <a:avLst/>
          </a:prstGeom>
        </p:spPr>
        <p:txBody>
          <a:bodyPr lIns="0" rIns="0" tIns="0" bIns="0">
            <a:normAutofit/>
          </a:bodyPr>
          <a:p>
            <a:pPr marL="432000" indent="-324000">
              <a:spcBef>
                <a:spcPts val="1171"/>
              </a:spcBef>
              <a:buClr>
                <a:srgbClr val="000000"/>
              </a:buClr>
              <a:buSzPct val="45000"/>
              <a:buFont typeface="Wingdings" charset="2"/>
              <a:buChar char=""/>
            </a:pPr>
            <a:r>
              <a:rPr b="0" lang="en-IN" sz="2640" spc="-1" strike="noStrike">
                <a:latin typeface="Arial"/>
              </a:rPr>
              <a:t>Click to edit the outline text format</a:t>
            </a:r>
            <a:endParaRPr b="0" lang="en-IN" sz="2640" spc="-1" strike="noStrike">
              <a:latin typeface="Arial"/>
            </a:endParaRPr>
          </a:p>
          <a:p>
            <a:pPr lvl="1" marL="864000" indent="-324000">
              <a:spcBef>
                <a:spcPts val="935"/>
              </a:spcBef>
              <a:buClr>
                <a:srgbClr val="000000"/>
              </a:buClr>
              <a:buSzPct val="75000"/>
              <a:buFont typeface="Symbol" charset="2"/>
              <a:buChar char=""/>
            </a:pPr>
            <a:r>
              <a:rPr b="0" lang="en-IN" sz="2320" spc="-1" strike="noStrike">
                <a:latin typeface="Arial"/>
              </a:rPr>
              <a:t>Second Outline Level</a:t>
            </a:r>
            <a:endParaRPr b="0" lang="en-IN" sz="2320" spc="-1" strike="noStrike">
              <a:latin typeface="Arial"/>
            </a:endParaRPr>
          </a:p>
          <a:p>
            <a:pPr lvl="2" marL="1296000" indent="-288000">
              <a:spcBef>
                <a:spcPts val="700"/>
              </a:spcBef>
              <a:buClr>
                <a:srgbClr val="000000"/>
              </a:buClr>
              <a:buSzPct val="45000"/>
              <a:buFont typeface="Wingdings" charset="2"/>
              <a:buChar char=""/>
            </a:pPr>
            <a:r>
              <a:rPr b="0" lang="en-IN" sz="1979" spc="-1" strike="noStrike">
                <a:latin typeface="Arial"/>
              </a:rPr>
              <a:t>Third Outline Level</a:t>
            </a:r>
            <a:endParaRPr b="0" lang="en-IN" sz="1979" spc="-1" strike="noStrike">
              <a:latin typeface="Arial"/>
            </a:endParaRPr>
          </a:p>
          <a:p>
            <a:pPr lvl="3" marL="1728000" indent="-216000">
              <a:spcBef>
                <a:spcPts val="468"/>
              </a:spcBef>
              <a:buClr>
                <a:srgbClr val="000000"/>
              </a:buClr>
              <a:buSzPct val="75000"/>
              <a:buFont typeface="Symbol" charset="2"/>
              <a:buChar char=""/>
            </a:pPr>
            <a:r>
              <a:rPr b="0" lang="en-IN" sz="1650" spc="-1" strike="noStrike">
                <a:latin typeface="Arial"/>
              </a:rPr>
              <a:t>Fourth Outline Level</a:t>
            </a:r>
            <a:endParaRPr b="0" lang="en-IN" sz="1650" spc="-1" strike="noStrike">
              <a:latin typeface="Arial"/>
            </a:endParaRPr>
          </a:p>
          <a:p>
            <a:pPr lvl="4" marL="2160000" indent="-216000">
              <a:spcBef>
                <a:spcPts val="232"/>
              </a:spcBef>
              <a:buClr>
                <a:srgbClr val="000000"/>
              </a:buClr>
              <a:buSzPct val="45000"/>
              <a:buFont typeface="Wingdings" charset="2"/>
              <a:buChar char=""/>
            </a:pPr>
            <a:r>
              <a:rPr b="0" lang="en-IN" sz="1650" spc="-1" strike="noStrike">
                <a:latin typeface="Arial"/>
              </a:rPr>
              <a:t>Fifth Outline Level</a:t>
            </a:r>
            <a:endParaRPr b="0" lang="en-IN" sz="1650" spc="-1" strike="noStrike">
              <a:latin typeface="Arial"/>
            </a:endParaRPr>
          </a:p>
          <a:p>
            <a:pPr lvl="5" marL="2592000" indent="-216000">
              <a:spcBef>
                <a:spcPts val="232"/>
              </a:spcBef>
              <a:buClr>
                <a:srgbClr val="000000"/>
              </a:buClr>
              <a:buSzPct val="45000"/>
              <a:buFont typeface="Wingdings" charset="2"/>
              <a:buChar char=""/>
            </a:pPr>
            <a:r>
              <a:rPr b="0" lang="en-IN" sz="1650" spc="-1" strike="noStrike">
                <a:latin typeface="Arial"/>
              </a:rPr>
              <a:t>Sixth Outline Level</a:t>
            </a:r>
            <a:endParaRPr b="0" lang="en-IN" sz="1650" spc="-1" strike="noStrike">
              <a:latin typeface="Arial"/>
            </a:endParaRPr>
          </a:p>
          <a:p>
            <a:pPr lvl="6" marL="3024000" indent="-216000">
              <a:spcBef>
                <a:spcPts val="232"/>
              </a:spcBef>
              <a:buClr>
                <a:srgbClr val="000000"/>
              </a:buClr>
              <a:buSzPct val="45000"/>
              <a:buFont typeface="Wingdings" charset="2"/>
              <a:buChar char=""/>
            </a:pPr>
            <a:r>
              <a:rPr b="0" lang="en-IN" sz="1650" spc="-1" strike="noStrike">
                <a:latin typeface="Arial"/>
              </a:rPr>
              <a:t>Seventh Outline Level</a:t>
            </a:r>
            <a:endParaRPr b="0" lang="en-IN"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81" name="Picture 13_2" descr="Logo&#10;&#10;Description automatically generated"/>
          <p:cNvPicPr/>
          <p:nvPr/>
        </p:nvPicPr>
        <p:blipFill>
          <a:blip r:embed="rId1"/>
          <a:stretch/>
        </p:blipFill>
        <p:spPr>
          <a:xfrm>
            <a:off x="8459280" y="87120"/>
            <a:ext cx="1486080" cy="393480"/>
          </a:xfrm>
          <a:prstGeom prst="rect">
            <a:avLst/>
          </a:prstGeom>
          <a:ln>
            <a:noFill/>
          </a:ln>
        </p:spPr>
      </p:pic>
      <p:sp>
        <p:nvSpPr>
          <p:cNvPr id="82" name="TextShape 2"/>
          <p:cNvSpPr txBox="1"/>
          <p:nvPr/>
        </p:nvSpPr>
        <p:spPr>
          <a:xfrm>
            <a:off x="72000" y="1944000"/>
            <a:ext cx="9864000" cy="1599480"/>
          </a:xfrm>
          <a:prstGeom prst="rect">
            <a:avLst/>
          </a:prstGeom>
          <a:noFill/>
          <a:ln>
            <a:noFill/>
          </a:ln>
        </p:spPr>
        <p:txBody>
          <a:bodyPr lIns="90000" rIns="90000" tIns="45000" bIns="45000">
            <a:noAutofit/>
          </a:bodyPr>
          <a:p>
            <a:pPr algn="ctr"/>
            <a:r>
              <a:rPr b="1" lang="en-IN" sz="3200" spc="-1" strike="noStrike">
                <a:solidFill>
                  <a:srgbClr val="c9211e"/>
                </a:solidFill>
                <a:latin typeface="Arial"/>
              </a:rPr>
              <a:t>Working with DB using Java. Performing CRUD</a:t>
            </a:r>
            <a:endParaRPr b="0" lang="en-IN" sz="3200" spc="-1" strike="noStrike">
              <a:latin typeface="Arial"/>
            </a:endParaRPr>
          </a:p>
          <a:p>
            <a:pPr algn="ctr"/>
            <a:r>
              <a:rPr b="1" lang="en-IN" sz="3200" spc="-1" strike="noStrike">
                <a:solidFill>
                  <a:srgbClr val="c9211e"/>
                </a:solidFill>
                <a:latin typeface="Arial"/>
              </a:rPr>
              <a:t>operation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23" name="Picture 13_11" descr="Logo&#10;&#10;Description automatically generated"/>
          <p:cNvPicPr/>
          <p:nvPr/>
        </p:nvPicPr>
        <p:blipFill>
          <a:blip r:embed="rId1"/>
          <a:stretch/>
        </p:blipFill>
        <p:spPr>
          <a:xfrm>
            <a:off x="8459280" y="87120"/>
            <a:ext cx="1486080" cy="393480"/>
          </a:xfrm>
          <a:prstGeom prst="rect">
            <a:avLst/>
          </a:prstGeom>
          <a:ln>
            <a:noFill/>
          </a:ln>
        </p:spPr>
      </p:pic>
      <p:sp>
        <p:nvSpPr>
          <p:cNvPr id="124" name="TextShape 2"/>
          <p:cNvSpPr txBox="1"/>
          <p:nvPr/>
        </p:nvSpPr>
        <p:spPr>
          <a:xfrm>
            <a:off x="216000" y="288000"/>
            <a:ext cx="9720000" cy="1753560"/>
          </a:xfrm>
          <a:prstGeom prst="rect">
            <a:avLst/>
          </a:prstGeom>
          <a:noFill/>
          <a:ln>
            <a:noFill/>
          </a:ln>
        </p:spPr>
        <p:txBody>
          <a:bodyPr lIns="90000" rIns="90000" tIns="45000" bIns="45000">
            <a:noAutofit/>
          </a:bodyPr>
          <a:p>
            <a:r>
              <a:rPr b="1" lang="en-IN" sz="1800" spc="-1" strike="noStrike">
                <a:latin typeface="Arial"/>
              </a:rPr>
              <a:t>5) Close the connection object</a:t>
            </a:r>
            <a:endParaRPr b="0" lang="en-IN" sz="1800" spc="-1" strike="noStrike">
              <a:latin typeface="Arial"/>
            </a:endParaRPr>
          </a:p>
          <a:p>
            <a:endParaRPr b="0" lang="en-IN" sz="1800" spc="-1" strike="noStrike">
              <a:latin typeface="Arial"/>
            </a:endParaRPr>
          </a:p>
          <a:p>
            <a:pPr algn="just">
              <a:lnSpc>
                <a:spcPct val="150000"/>
              </a:lnSpc>
            </a:pPr>
            <a:r>
              <a:rPr b="0" lang="en-IN" sz="1800" spc="-1" strike="noStrike">
                <a:latin typeface="Arial"/>
              </a:rPr>
              <a:t>By closing connection object statement and ResultSet will be closed automatically. The close() method of Connection interface is used to close the connection.</a:t>
            </a:r>
            <a:endParaRPr b="0" lang="en-IN" sz="1800" spc="-1" strike="noStrike">
              <a:latin typeface="Arial"/>
            </a:endParaRPr>
          </a:p>
          <a:p>
            <a:pPr algn="just">
              <a:lnSpc>
                <a:spcPct val="150000"/>
              </a:lnSpc>
            </a:pPr>
            <a:r>
              <a:rPr b="1" lang="en-IN" sz="1800" spc="-1" strike="noStrike">
                <a:latin typeface="Arial"/>
              </a:rPr>
              <a:t>Syntax of close() method</a:t>
            </a:r>
            <a:endParaRPr b="0" lang="en-IN" sz="1800" spc="-1" strike="noStrike">
              <a:latin typeface="Arial"/>
            </a:endParaRPr>
          </a:p>
        </p:txBody>
      </p:sp>
      <p:sp>
        <p:nvSpPr>
          <p:cNvPr id="125" name="CustomShape 3"/>
          <p:cNvSpPr/>
          <p:nvPr/>
        </p:nvSpPr>
        <p:spPr>
          <a:xfrm>
            <a:off x="432000" y="2448000"/>
            <a:ext cx="6552000" cy="158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1" lang="en-IN" sz="1800" spc="-1" strike="noStrike">
                <a:latin typeface="Arial"/>
              </a:rPr>
              <a:t>public void close()throws SQLException  </a:t>
            </a:r>
            <a:endParaRPr b="1" lang="en-IN" sz="1800" spc="-1" strike="noStrike">
              <a:latin typeface="Arial"/>
            </a:endParaRPr>
          </a:p>
          <a:p>
            <a:pPr algn="ct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27" name="Picture 13_12" descr="Logo&#10;&#10;Description automatically generated"/>
          <p:cNvPicPr/>
          <p:nvPr/>
        </p:nvPicPr>
        <p:blipFill>
          <a:blip r:embed="rId1"/>
          <a:stretch/>
        </p:blipFill>
        <p:spPr>
          <a:xfrm>
            <a:off x="8459280" y="87120"/>
            <a:ext cx="1486080" cy="393480"/>
          </a:xfrm>
          <a:prstGeom prst="rect">
            <a:avLst/>
          </a:prstGeom>
          <a:ln>
            <a:noFill/>
          </a:ln>
        </p:spPr>
      </p:pic>
      <p:sp>
        <p:nvSpPr>
          <p:cNvPr id="128" name="TextShape 2"/>
          <p:cNvSpPr txBox="1"/>
          <p:nvPr/>
        </p:nvSpPr>
        <p:spPr>
          <a:xfrm>
            <a:off x="216000" y="216000"/>
            <a:ext cx="2016000" cy="402840"/>
          </a:xfrm>
          <a:prstGeom prst="rect">
            <a:avLst/>
          </a:prstGeom>
          <a:noFill/>
          <a:ln>
            <a:noFill/>
          </a:ln>
        </p:spPr>
        <p:txBody>
          <a:bodyPr lIns="90000" rIns="90000" tIns="45000" bIns="45000">
            <a:noAutofit/>
          </a:bodyPr>
          <a:p>
            <a:r>
              <a:rPr b="1" lang="en-IN" sz="2200" spc="-1" strike="noStrike">
                <a:solidFill>
                  <a:srgbClr val="c9211e"/>
                </a:solidFill>
                <a:latin typeface="Arial"/>
              </a:rPr>
              <a:t>JDBC Driver</a:t>
            </a:r>
            <a:endParaRPr b="0" lang="en-IN" sz="2200" spc="-1" strike="noStrike">
              <a:latin typeface="Arial"/>
            </a:endParaRPr>
          </a:p>
        </p:txBody>
      </p:sp>
      <p:sp>
        <p:nvSpPr>
          <p:cNvPr id="129" name="TextShape 3"/>
          <p:cNvSpPr txBox="1"/>
          <p:nvPr/>
        </p:nvSpPr>
        <p:spPr>
          <a:xfrm>
            <a:off x="216000" y="1008000"/>
            <a:ext cx="9648000" cy="3544200"/>
          </a:xfrm>
          <a:prstGeom prst="rect">
            <a:avLst/>
          </a:prstGeom>
          <a:noFill/>
          <a:ln>
            <a:noFill/>
          </a:ln>
        </p:spPr>
        <p:txBody>
          <a:bodyPr lIns="90000" rIns="90000" tIns="45000" bIns="45000">
            <a:noAutofit/>
          </a:bodyPr>
          <a:p>
            <a:pPr algn="just">
              <a:lnSpc>
                <a:spcPct val="150000"/>
              </a:lnSpc>
            </a:pPr>
            <a:r>
              <a:rPr b="0" lang="en-IN" sz="1800" spc="-1" strike="noStrike">
                <a:latin typeface="Arial"/>
              </a:rPr>
              <a:t>JDBC Driver is a software component that enables java application to interact with the database.</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latin typeface="Arial"/>
              </a:rPr>
              <a:t> </a:t>
            </a:r>
            <a:r>
              <a:rPr b="0" lang="en-IN" sz="1800" spc="-1" strike="noStrike">
                <a:latin typeface="Arial"/>
              </a:rPr>
              <a:t>There are 4 types of JDBC drivers:</a:t>
            </a:r>
            <a:endParaRPr b="0" lang="en-IN" sz="1800" spc="-1" strike="noStrike">
              <a:latin typeface="Arial"/>
            </a:endParaRPr>
          </a:p>
          <a:p>
            <a:pPr algn="just">
              <a:lnSpc>
                <a:spcPct val="150000"/>
              </a:lnSpc>
            </a:pP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JDBC-ODBC bridge driver</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Native-API driver (partially java driver)</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Network Protocol driver (fully java driver)</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Thin driver (fully java driver)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31" name="Picture 13_13" descr="Logo&#10;&#10;Description automatically generated"/>
          <p:cNvPicPr/>
          <p:nvPr/>
        </p:nvPicPr>
        <p:blipFill>
          <a:blip r:embed="rId1"/>
          <a:stretch/>
        </p:blipFill>
        <p:spPr>
          <a:xfrm>
            <a:off x="8459280" y="87120"/>
            <a:ext cx="1486080" cy="393480"/>
          </a:xfrm>
          <a:prstGeom prst="rect">
            <a:avLst/>
          </a:prstGeom>
          <a:ln>
            <a:noFill/>
          </a:ln>
        </p:spPr>
      </p:pic>
      <p:sp>
        <p:nvSpPr>
          <p:cNvPr id="132" name="TextShape 2"/>
          <p:cNvSpPr txBox="1"/>
          <p:nvPr/>
        </p:nvSpPr>
        <p:spPr>
          <a:xfrm>
            <a:off x="216000" y="144000"/>
            <a:ext cx="9576000" cy="1877400"/>
          </a:xfrm>
          <a:prstGeom prst="rect">
            <a:avLst/>
          </a:prstGeom>
          <a:noFill/>
          <a:ln>
            <a:noFill/>
          </a:ln>
        </p:spPr>
        <p:txBody>
          <a:bodyPr lIns="90000" rIns="90000" tIns="45000" bIns="45000">
            <a:noAutofit/>
          </a:bodyPr>
          <a:p>
            <a:pPr>
              <a:lnSpc>
                <a:spcPct val="150000"/>
              </a:lnSpc>
              <a:spcBef>
                <a:spcPts val="1984"/>
              </a:spcBef>
              <a:spcAft>
                <a:spcPts val="1984"/>
              </a:spcAft>
            </a:pPr>
            <a:r>
              <a:rPr b="1" lang="en-IN" sz="1800" spc="-1" strike="noStrike">
                <a:latin typeface="Arial"/>
                <a:ea typeface="Noto Sans CJK SC"/>
              </a:rPr>
              <a:t>1) JDBC-ODBC bridge driver</a:t>
            </a:r>
            <a:endParaRPr b="0" lang="en-IN" sz="1800" spc="-1" strike="noStrike">
              <a:latin typeface="Arial"/>
            </a:endParaRPr>
          </a:p>
          <a:p>
            <a:pPr algn="just">
              <a:lnSpc>
                <a:spcPct val="150000"/>
              </a:lnSpc>
              <a:spcBef>
                <a:spcPts val="1984"/>
              </a:spcBef>
              <a:spcAft>
                <a:spcPts val="1984"/>
              </a:spcAft>
            </a:pPr>
            <a:r>
              <a:rPr b="0" lang="en-IN" sz="1800" spc="-1" strike="noStrike">
                <a:latin typeface="Arial"/>
                <a:ea typeface="Noto Sans CJK SC"/>
              </a:rPr>
              <a:t>The JDBC-ODBC bridge driver uses ODBC driver to connect to the database. The JDBC-ODBC bridge driver converts JDBC method calls into the ODBC function calls. This is now discouraged because of thin driver.</a:t>
            </a:r>
            <a:endParaRPr b="0" lang="en-IN" sz="1800" spc="-1" strike="noStrike">
              <a:latin typeface="Arial"/>
            </a:endParaRPr>
          </a:p>
        </p:txBody>
      </p:sp>
      <p:pic>
        <p:nvPicPr>
          <p:cNvPr id="133" name="" descr=""/>
          <p:cNvPicPr/>
          <p:nvPr/>
        </p:nvPicPr>
        <p:blipFill>
          <a:blip r:embed="rId2"/>
          <a:srcRect l="2013" t="3927" r="4123" b="9449"/>
          <a:stretch/>
        </p:blipFill>
        <p:spPr>
          <a:xfrm>
            <a:off x="2088360" y="2088000"/>
            <a:ext cx="6695640" cy="31676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35" name="Picture 13_14" descr="Logo&#10;&#10;Description automatically generated"/>
          <p:cNvPicPr/>
          <p:nvPr/>
        </p:nvPicPr>
        <p:blipFill>
          <a:blip r:embed="rId1"/>
          <a:stretch/>
        </p:blipFill>
        <p:spPr>
          <a:xfrm>
            <a:off x="8459280" y="87120"/>
            <a:ext cx="1486080" cy="393480"/>
          </a:xfrm>
          <a:prstGeom prst="rect">
            <a:avLst/>
          </a:prstGeom>
          <a:ln>
            <a:noFill/>
          </a:ln>
        </p:spPr>
      </p:pic>
      <p:sp>
        <p:nvSpPr>
          <p:cNvPr id="136" name="TextShape 2"/>
          <p:cNvSpPr txBox="1"/>
          <p:nvPr/>
        </p:nvSpPr>
        <p:spPr>
          <a:xfrm>
            <a:off x="144000" y="1590120"/>
            <a:ext cx="9576000" cy="3544920"/>
          </a:xfrm>
          <a:prstGeom prst="rect">
            <a:avLst/>
          </a:prstGeom>
          <a:noFill/>
          <a:ln>
            <a:noFill/>
          </a:ln>
        </p:spPr>
        <p:txBody>
          <a:bodyPr lIns="90000" rIns="90000" tIns="45000" bIns="45000">
            <a:noAutofit/>
          </a:bodyPr>
          <a:p>
            <a:pPr algn="just"/>
            <a:r>
              <a:rPr b="1" lang="en-IN" sz="1800" spc="-1" strike="noStrike">
                <a:latin typeface="Arial"/>
              </a:rPr>
              <a:t>Advantages:</a:t>
            </a:r>
            <a:endParaRPr b="0" lang="en-IN" sz="1800" spc="-1" strike="noStrike">
              <a:latin typeface="Arial"/>
            </a:endParaRPr>
          </a:p>
          <a:p>
            <a:pPr algn="just"/>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easy to use.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can be easily connected to any database.</a:t>
            </a:r>
            <a:endParaRPr b="0" lang="en-IN" sz="1800" spc="-1" strike="noStrike">
              <a:latin typeface="Arial"/>
            </a:endParaRPr>
          </a:p>
          <a:p>
            <a:pPr algn="just"/>
            <a:endParaRPr b="0" lang="en-IN" sz="1800" spc="-1" strike="noStrike">
              <a:latin typeface="Arial"/>
            </a:endParaRPr>
          </a:p>
          <a:p>
            <a:pPr algn="just"/>
            <a:r>
              <a:rPr b="1" lang="en-IN" sz="1800" spc="-1" strike="noStrike">
                <a:latin typeface="Arial"/>
              </a:rPr>
              <a:t>Disadvantages:</a:t>
            </a:r>
            <a:endParaRPr b="0" lang="en-IN" sz="1800" spc="-1" strike="noStrike">
              <a:latin typeface="Arial"/>
            </a:endParaRPr>
          </a:p>
          <a:p>
            <a:pPr algn="just"/>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Performance degraded because JDBC method call is converted into the ODBC function calls.</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The ODBC driver needs to be installed on the client machine..</a:t>
            </a:r>
            <a:endParaRPr b="0" lang="en-IN" sz="1800" spc="-1" strike="noStrike">
              <a:latin typeface="Arial"/>
            </a:endParaRPr>
          </a:p>
          <a:p>
            <a:pPr algn="just"/>
            <a:endParaRPr b="0" lang="en-IN" sz="1800" spc="-1" strike="noStrike">
              <a:latin typeface="Arial"/>
            </a:endParaRPr>
          </a:p>
        </p:txBody>
      </p:sp>
      <p:sp>
        <p:nvSpPr>
          <p:cNvPr id="137" name="TextShape 3"/>
          <p:cNvSpPr txBox="1"/>
          <p:nvPr/>
        </p:nvSpPr>
        <p:spPr>
          <a:xfrm>
            <a:off x="216000" y="288000"/>
            <a:ext cx="7488000" cy="1241640"/>
          </a:xfrm>
          <a:prstGeom prst="rect">
            <a:avLst/>
          </a:prstGeom>
          <a:noFill/>
          <a:ln>
            <a:noFill/>
          </a:ln>
        </p:spPr>
        <p:txBody>
          <a:bodyPr lIns="90000" rIns="90000" tIns="45000" bIns="45000">
            <a:noAutofit/>
          </a:bodyPr>
          <a:p>
            <a:pPr algn="just">
              <a:lnSpc>
                <a:spcPct val="150000"/>
              </a:lnSpc>
            </a:pPr>
            <a:r>
              <a:rPr b="0" lang="en-IN" sz="1800" spc="-1" strike="noStrike">
                <a:latin typeface="Arial"/>
              </a:rPr>
              <a:t>Oracle does not support the JDBC-ODBC Bridge from Java 8. Oracle recommends that you use JDBC drivers provided by the vendor of your database instead of the JDBC-ODBC Bridge.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39" name="Picture 13_15" descr="Logo&#10;&#10;Description automatically generated"/>
          <p:cNvPicPr/>
          <p:nvPr/>
        </p:nvPicPr>
        <p:blipFill>
          <a:blip r:embed="rId1"/>
          <a:stretch/>
        </p:blipFill>
        <p:spPr>
          <a:xfrm>
            <a:off x="8459280" y="87120"/>
            <a:ext cx="1486080" cy="393480"/>
          </a:xfrm>
          <a:prstGeom prst="rect">
            <a:avLst/>
          </a:prstGeom>
          <a:ln>
            <a:noFill/>
          </a:ln>
        </p:spPr>
      </p:pic>
      <p:sp>
        <p:nvSpPr>
          <p:cNvPr id="140" name="TextShape 2"/>
          <p:cNvSpPr txBox="1"/>
          <p:nvPr/>
        </p:nvSpPr>
        <p:spPr>
          <a:xfrm>
            <a:off x="144000" y="144000"/>
            <a:ext cx="7416000" cy="1753560"/>
          </a:xfrm>
          <a:prstGeom prst="rect">
            <a:avLst/>
          </a:prstGeom>
          <a:noFill/>
          <a:ln>
            <a:noFill/>
          </a:ln>
        </p:spPr>
        <p:txBody>
          <a:bodyPr lIns="90000" rIns="90000" tIns="45000" bIns="45000">
            <a:noAutofit/>
          </a:bodyPr>
          <a:p>
            <a:r>
              <a:rPr b="1" lang="en-IN" sz="1800" spc="-1" strike="noStrike">
                <a:latin typeface="Arial"/>
              </a:rPr>
              <a:t>2) Native-API driver</a:t>
            </a:r>
            <a:endParaRPr b="0" lang="en-IN" sz="1800" spc="-1" strike="noStrike">
              <a:latin typeface="Arial"/>
            </a:endParaRPr>
          </a:p>
          <a:p>
            <a:endParaRPr b="0" lang="en-IN" sz="1800" spc="-1" strike="noStrike">
              <a:latin typeface="Arial"/>
            </a:endParaRPr>
          </a:p>
          <a:p>
            <a:pPr algn="just">
              <a:lnSpc>
                <a:spcPct val="150000"/>
              </a:lnSpc>
            </a:pPr>
            <a:r>
              <a:rPr b="0" lang="en-IN" sz="1800" spc="-1" strike="noStrike">
                <a:latin typeface="Arial"/>
              </a:rPr>
              <a:t>The Native API driver uses the client-side libraries of the database. The driver converts JDBC method calls into native calls of the database API. It is not written entirely in java.</a:t>
            </a:r>
            <a:endParaRPr b="0" lang="en-IN" sz="1800" spc="-1" strike="noStrike">
              <a:latin typeface="Arial"/>
            </a:endParaRPr>
          </a:p>
        </p:txBody>
      </p:sp>
      <p:pic>
        <p:nvPicPr>
          <p:cNvPr id="141" name="" descr=""/>
          <p:cNvPicPr/>
          <p:nvPr/>
        </p:nvPicPr>
        <p:blipFill>
          <a:blip r:embed="rId2"/>
          <a:stretch/>
        </p:blipFill>
        <p:spPr>
          <a:xfrm>
            <a:off x="1512000" y="2088000"/>
            <a:ext cx="5184000" cy="34437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43" name="Picture 13_16" descr="Logo&#10;&#10;Description automatically generated"/>
          <p:cNvPicPr/>
          <p:nvPr/>
        </p:nvPicPr>
        <p:blipFill>
          <a:blip r:embed="rId1"/>
          <a:stretch/>
        </p:blipFill>
        <p:spPr>
          <a:xfrm>
            <a:off x="8459280" y="87120"/>
            <a:ext cx="1486080" cy="393480"/>
          </a:xfrm>
          <a:prstGeom prst="rect">
            <a:avLst/>
          </a:prstGeom>
          <a:ln>
            <a:noFill/>
          </a:ln>
        </p:spPr>
      </p:pic>
      <p:sp>
        <p:nvSpPr>
          <p:cNvPr id="144" name="TextShape 2"/>
          <p:cNvSpPr txBox="1"/>
          <p:nvPr/>
        </p:nvSpPr>
        <p:spPr>
          <a:xfrm>
            <a:off x="144000" y="216000"/>
            <a:ext cx="9648000" cy="5208480"/>
          </a:xfrm>
          <a:prstGeom prst="rect">
            <a:avLst/>
          </a:prstGeom>
          <a:noFill/>
          <a:ln>
            <a:noFill/>
          </a:ln>
        </p:spPr>
        <p:txBody>
          <a:bodyPr lIns="90000" rIns="90000" tIns="45000" bIns="45000">
            <a:noAutofit/>
          </a:bodyPr>
          <a:p>
            <a:r>
              <a:rPr b="1" lang="en-IN" sz="1800" spc="-1" strike="noStrike">
                <a:latin typeface="Arial"/>
              </a:rPr>
              <a:t>Advantage:</a:t>
            </a:r>
            <a:endParaRPr b="0" lang="en-IN" sz="1800" spc="-1" strike="noStrike">
              <a:latin typeface="Arial"/>
            </a:endParaRPr>
          </a:p>
          <a:p>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Following are the advantages of the type2 driver.</a:t>
            </a:r>
            <a:endParaRPr b="0" lang="en-IN" sz="1800" spc="-1" strike="noStrike">
              <a:latin typeface="Arial"/>
            </a:endParaRPr>
          </a:p>
          <a:p>
            <a:pPr marL="216000" indent="-216000">
              <a:buClr>
                <a:srgbClr val="000000"/>
              </a:buClr>
              <a:buSzPct val="45000"/>
              <a:buFont typeface="Wingdings" charset="2"/>
              <a:buChar char=""/>
            </a:pPr>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This type of driver fastest among all the 4 types of drivers.</a:t>
            </a:r>
            <a:endParaRPr b="0" lang="en-IN" sz="1800" spc="-1" strike="noStrike">
              <a:latin typeface="Arial"/>
            </a:endParaRPr>
          </a:p>
          <a:p>
            <a:pPr marL="216000" indent="-216000">
              <a:buClr>
                <a:srgbClr val="000000"/>
              </a:buClr>
              <a:buSzPct val="45000"/>
              <a:buFont typeface="Wingdings" charset="2"/>
              <a:buChar char=""/>
            </a:pPr>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If we use this driver, we can also access the features provided by the database vendor.</a:t>
            </a:r>
            <a:endParaRPr b="0" lang="en-IN" sz="1800" spc="-1" strike="noStrike">
              <a:latin typeface="Arial"/>
            </a:endParaRPr>
          </a:p>
          <a:p>
            <a:endParaRPr b="0" lang="en-IN" sz="1800" spc="-1" strike="noStrike">
              <a:latin typeface="Arial"/>
            </a:endParaRPr>
          </a:p>
          <a:p>
            <a:r>
              <a:rPr b="1" lang="en-IN" sz="1800" spc="-1" strike="noStrike">
                <a:latin typeface="Arial"/>
              </a:rPr>
              <a:t>Disadvantage:</a:t>
            </a:r>
            <a:endParaRPr b="0" lang="en-IN" sz="1800" spc="-1" strike="noStrike">
              <a:latin typeface="Arial"/>
            </a:endParaRPr>
          </a:p>
          <a:p>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Following are the disadvantages of a type2 driver.</a:t>
            </a:r>
            <a:endParaRPr b="0" lang="en-IN" sz="1800" spc="-1" strike="noStrike">
              <a:latin typeface="Arial"/>
            </a:endParaRPr>
          </a:p>
          <a:p>
            <a:pPr marL="216000" indent="-216000">
              <a:lnSpc>
                <a:spcPct val="100000"/>
              </a:lnSpc>
              <a:buClr>
                <a:srgbClr val="000000"/>
              </a:buClr>
              <a:buSzPct val="45000"/>
              <a:buFont typeface="Wingdings" charset="2"/>
              <a:buChar char=""/>
            </a:pP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On the client machine, the Java Application calls are converted into vendor-specific database calls. Therefore, we must install native libraries on the client machine.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Since the native functions are executed on the client machine a small error in their execution can cause severe damage.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This driver causes more cost.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46" name="Picture 13_17" descr="Logo&#10;&#10;Description automatically generated"/>
          <p:cNvPicPr/>
          <p:nvPr/>
        </p:nvPicPr>
        <p:blipFill>
          <a:blip r:embed="rId1"/>
          <a:stretch/>
        </p:blipFill>
        <p:spPr>
          <a:xfrm>
            <a:off x="8459280" y="87120"/>
            <a:ext cx="1486080" cy="393480"/>
          </a:xfrm>
          <a:prstGeom prst="rect">
            <a:avLst/>
          </a:prstGeom>
          <a:ln>
            <a:noFill/>
          </a:ln>
        </p:spPr>
      </p:pic>
      <p:sp>
        <p:nvSpPr>
          <p:cNvPr id="147" name="TextShape 2"/>
          <p:cNvSpPr txBox="1"/>
          <p:nvPr/>
        </p:nvSpPr>
        <p:spPr>
          <a:xfrm>
            <a:off x="144000" y="144000"/>
            <a:ext cx="9648000" cy="1369800"/>
          </a:xfrm>
          <a:prstGeom prst="rect">
            <a:avLst/>
          </a:prstGeom>
          <a:noFill/>
          <a:ln>
            <a:noFill/>
          </a:ln>
        </p:spPr>
        <p:txBody>
          <a:bodyPr lIns="90000" rIns="90000" tIns="45000" bIns="45000">
            <a:noAutofit/>
          </a:bodyPr>
          <a:p>
            <a:r>
              <a:rPr b="1" lang="en-IN" sz="1800" spc="-1" strike="noStrike">
                <a:latin typeface="Arial"/>
              </a:rPr>
              <a:t>3) Network Protocol driver</a:t>
            </a:r>
            <a:endParaRPr b="0" lang="en-IN" sz="1800" spc="-1" strike="noStrike">
              <a:latin typeface="Arial"/>
            </a:endParaRPr>
          </a:p>
          <a:p>
            <a:endParaRPr b="0" lang="en-IN" sz="1800" spc="-1" strike="noStrike">
              <a:latin typeface="Arial"/>
            </a:endParaRPr>
          </a:p>
          <a:p>
            <a:pPr algn="just">
              <a:lnSpc>
                <a:spcPct val="150000"/>
              </a:lnSpc>
            </a:pPr>
            <a:r>
              <a:rPr b="0" lang="en-IN" sz="1800" spc="-1" strike="noStrike">
                <a:latin typeface="Arial"/>
              </a:rPr>
              <a:t>The Network Protocol driver uses middleware (application server) that converts JDBC calls directly or indirectly into the vendor-specific database protocol. It is fully written in java.</a:t>
            </a:r>
            <a:endParaRPr b="0" lang="en-IN" sz="1800" spc="-1" strike="noStrike">
              <a:latin typeface="Arial"/>
            </a:endParaRPr>
          </a:p>
        </p:txBody>
      </p:sp>
      <p:pic>
        <p:nvPicPr>
          <p:cNvPr id="148" name="" descr=""/>
          <p:cNvPicPr/>
          <p:nvPr/>
        </p:nvPicPr>
        <p:blipFill>
          <a:blip r:embed="rId2"/>
          <a:stretch/>
        </p:blipFill>
        <p:spPr>
          <a:xfrm>
            <a:off x="1360800" y="1552320"/>
            <a:ext cx="6343200" cy="38476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50" name="Picture 13_18" descr="Logo&#10;&#10;Description automatically generated"/>
          <p:cNvPicPr/>
          <p:nvPr/>
        </p:nvPicPr>
        <p:blipFill>
          <a:blip r:embed="rId1"/>
          <a:stretch/>
        </p:blipFill>
        <p:spPr>
          <a:xfrm>
            <a:off x="8459280" y="87120"/>
            <a:ext cx="1486080" cy="393480"/>
          </a:xfrm>
          <a:prstGeom prst="rect">
            <a:avLst/>
          </a:prstGeom>
          <a:ln>
            <a:noFill/>
          </a:ln>
        </p:spPr>
      </p:pic>
      <p:sp>
        <p:nvSpPr>
          <p:cNvPr id="151" name="TextShape 2"/>
          <p:cNvSpPr txBox="1"/>
          <p:nvPr/>
        </p:nvSpPr>
        <p:spPr>
          <a:xfrm>
            <a:off x="216000" y="216000"/>
            <a:ext cx="9144000" cy="4056480"/>
          </a:xfrm>
          <a:prstGeom prst="rect">
            <a:avLst/>
          </a:prstGeom>
          <a:noFill/>
          <a:ln>
            <a:noFill/>
          </a:ln>
        </p:spPr>
        <p:txBody>
          <a:bodyPr lIns="90000" rIns="90000" tIns="45000" bIns="45000">
            <a:noAutofit/>
          </a:bodyPr>
          <a:p>
            <a:r>
              <a:rPr b="1" lang="en-IN" sz="1800" spc="-1" strike="noStrike">
                <a:latin typeface="Arial"/>
              </a:rPr>
              <a:t>Advantage:</a:t>
            </a:r>
            <a:endParaRPr b="0" lang="en-IN" sz="1800" spc="-1" strike="noStrike">
              <a:latin typeface="Arial"/>
            </a:endParaRPr>
          </a:p>
          <a:p>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No client side library is required because of application server that can perform many tasks like auditing, load balancing, logging etc.</a:t>
            </a:r>
            <a:endParaRPr b="0" lang="en-IN" sz="1800" spc="-1" strike="noStrike">
              <a:latin typeface="Arial"/>
            </a:endParaRPr>
          </a:p>
          <a:p>
            <a:pPr marL="216000" indent="-216000">
              <a:lnSpc>
                <a:spcPct val="150000"/>
              </a:lnSpc>
              <a:buClr>
                <a:srgbClr val="000000"/>
              </a:buClr>
              <a:buSzPct val="45000"/>
              <a:buFont typeface="Wingdings" charset="2"/>
              <a:buChar char=""/>
            </a:pPr>
            <a:endParaRPr b="0" lang="en-IN" sz="1800" spc="-1" strike="noStrike">
              <a:latin typeface="Arial"/>
            </a:endParaRPr>
          </a:p>
          <a:p>
            <a:r>
              <a:rPr b="1" lang="en-IN" sz="1800" spc="-1" strike="noStrike">
                <a:latin typeface="Arial"/>
              </a:rPr>
              <a:t>Disadvantages:</a:t>
            </a:r>
            <a:endParaRPr b="0" lang="en-IN" sz="1800" spc="-1" strike="noStrike">
              <a:latin typeface="Arial"/>
            </a:endParaRPr>
          </a:p>
          <a:p>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Network support is required on client machine.</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Requires database-specific coding to be done in the middle tier.</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Maintenance of Network Protocol driver becomes costly because it requires database-specific coding to be done in the middle tier.</a:t>
            </a:r>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53" name="Picture 13_19" descr="Logo&#10;&#10;Description automatically generated"/>
          <p:cNvPicPr/>
          <p:nvPr/>
        </p:nvPicPr>
        <p:blipFill>
          <a:blip r:embed="rId1"/>
          <a:stretch/>
        </p:blipFill>
        <p:spPr>
          <a:xfrm>
            <a:off x="8459280" y="87120"/>
            <a:ext cx="1486080" cy="393480"/>
          </a:xfrm>
          <a:prstGeom prst="rect">
            <a:avLst/>
          </a:prstGeom>
          <a:ln>
            <a:noFill/>
          </a:ln>
        </p:spPr>
      </p:pic>
      <p:sp>
        <p:nvSpPr>
          <p:cNvPr id="154" name="TextShape 2"/>
          <p:cNvSpPr txBox="1"/>
          <p:nvPr/>
        </p:nvSpPr>
        <p:spPr>
          <a:xfrm>
            <a:off x="216000" y="216000"/>
            <a:ext cx="9432000" cy="1369800"/>
          </a:xfrm>
          <a:prstGeom prst="rect">
            <a:avLst/>
          </a:prstGeom>
          <a:noFill/>
          <a:ln>
            <a:noFill/>
          </a:ln>
        </p:spPr>
        <p:txBody>
          <a:bodyPr lIns="90000" rIns="90000" tIns="45000" bIns="45000">
            <a:noAutofit/>
          </a:bodyPr>
          <a:p>
            <a:r>
              <a:rPr b="1" lang="en-IN" sz="1800" spc="-1" strike="noStrike">
                <a:latin typeface="Arial"/>
              </a:rPr>
              <a:t>4) Thin driver</a:t>
            </a:r>
            <a:endParaRPr b="0" lang="en-IN" sz="1800" spc="-1" strike="noStrike">
              <a:latin typeface="Arial"/>
            </a:endParaRPr>
          </a:p>
          <a:p>
            <a:endParaRPr b="0" lang="en-IN" sz="1800" spc="-1" strike="noStrike">
              <a:latin typeface="Arial"/>
            </a:endParaRPr>
          </a:p>
          <a:p>
            <a:pPr>
              <a:lnSpc>
                <a:spcPct val="150000"/>
              </a:lnSpc>
            </a:pPr>
            <a:r>
              <a:rPr b="0" lang="en-IN" sz="1800" spc="-1" strike="noStrike">
                <a:latin typeface="Arial"/>
              </a:rPr>
              <a:t>The thin driver converts JDBC calls directly into the vendor-specific database protocol. That is why it is known as thin driver. It is fully written in Java language.</a:t>
            </a:r>
            <a:endParaRPr b="0" lang="en-IN" sz="1800" spc="-1" strike="noStrike">
              <a:latin typeface="Arial"/>
            </a:endParaRPr>
          </a:p>
        </p:txBody>
      </p:sp>
      <p:pic>
        <p:nvPicPr>
          <p:cNvPr id="155" name="" descr=""/>
          <p:cNvPicPr/>
          <p:nvPr/>
        </p:nvPicPr>
        <p:blipFill>
          <a:blip r:embed="rId2"/>
          <a:srcRect l="0" t="3608" r="1476" b="9584"/>
          <a:stretch/>
        </p:blipFill>
        <p:spPr>
          <a:xfrm>
            <a:off x="2448000" y="1728360"/>
            <a:ext cx="4804200" cy="34556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57" name="Picture 13_1" descr="Logo&#10;&#10;Description automatically generated"/>
          <p:cNvPicPr/>
          <p:nvPr/>
        </p:nvPicPr>
        <p:blipFill>
          <a:blip r:embed="rId1"/>
          <a:stretch/>
        </p:blipFill>
        <p:spPr>
          <a:xfrm>
            <a:off x="8459280" y="87120"/>
            <a:ext cx="1486080" cy="393480"/>
          </a:xfrm>
          <a:prstGeom prst="rect">
            <a:avLst/>
          </a:prstGeom>
          <a:ln>
            <a:noFill/>
          </a:ln>
        </p:spPr>
      </p:pic>
      <p:sp>
        <p:nvSpPr>
          <p:cNvPr id="158" name="TextShape 2"/>
          <p:cNvSpPr txBox="1"/>
          <p:nvPr/>
        </p:nvSpPr>
        <p:spPr>
          <a:xfrm>
            <a:off x="288000" y="360000"/>
            <a:ext cx="9288000" cy="2521440"/>
          </a:xfrm>
          <a:prstGeom prst="rect">
            <a:avLst/>
          </a:prstGeom>
          <a:noFill/>
          <a:ln>
            <a:noFill/>
          </a:ln>
        </p:spPr>
        <p:txBody>
          <a:bodyPr lIns="90000" rIns="90000" tIns="45000" bIns="45000">
            <a:noAutofit/>
          </a:bodyPr>
          <a:p>
            <a:r>
              <a:rPr b="1" lang="en-IN" sz="1800" spc="-1" strike="noStrike">
                <a:latin typeface="Arial"/>
              </a:rPr>
              <a:t>Advantage:</a:t>
            </a:r>
            <a:endParaRPr b="0" lang="en-IN" sz="1800" spc="-1" strike="noStrike">
              <a:latin typeface="Arial"/>
            </a:endParaRPr>
          </a:p>
          <a:p>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Better performance than all other drivers.</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No software is required at client side or server side.</a:t>
            </a:r>
            <a:endParaRPr b="0" lang="en-IN" sz="1800" spc="-1" strike="noStrike">
              <a:latin typeface="Arial"/>
            </a:endParaRPr>
          </a:p>
          <a:p>
            <a:pPr marL="216000" indent="-216000">
              <a:lnSpc>
                <a:spcPct val="150000"/>
              </a:lnSpc>
              <a:buClr>
                <a:srgbClr val="000000"/>
              </a:buClr>
              <a:buSzPct val="45000"/>
              <a:buFont typeface="Wingdings" charset="2"/>
              <a:buChar char=""/>
            </a:pPr>
            <a:endParaRPr b="0" lang="en-IN" sz="1800" spc="-1" strike="noStrike">
              <a:latin typeface="Arial"/>
            </a:endParaRPr>
          </a:p>
          <a:p>
            <a:r>
              <a:rPr b="1" lang="en-IN" sz="1800" spc="-1" strike="noStrike">
                <a:latin typeface="Arial"/>
              </a:rPr>
              <a:t>Disadvantage:</a:t>
            </a:r>
            <a:endParaRPr b="0" lang="en-IN" sz="1800" spc="-1" strike="noStrike">
              <a:latin typeface="Arial"/>
            </a:endParaRPr>
          </a:p>
          <a:p>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Drivers depend on the Database.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84" name="Picture 13_3" descr="Logo&#10;&#10;Description automatically generated"/>
          <p:cNvPicPr/>
          <p:nvPr/>
        </p:nvPicPr>
        <p:blipFill>
          <a:blip r:embed="rId1"/>
          <a:stretch/>
        </p:blipFill>
        <p:spPr>
          <a:xfrm>
            <a:off x="8459280" y="87120"/>
            <a:ext cx="1486080" cy="393480"/>
          </a:xfrm>
          <a:prstGeom prst="rect">
            <a:avLst/>
          </a:prstGeom>
          <a:ln>
            <a:noFill/>
          </a:ln>
        </p:spPr>
      </p:pic>
      <p:sp>
        <p:nvSpPr>
          <p:cNvPr id="85" name="TextShape 2"/>
          <p:cNvSpPr txBox="1"/>
          <p:nvPr/>
        </p:nvSpPr>
        <p:spPr>
          <a:xfrm>
            <a:off x="216000" y="1008000"/>
            <a:ext cx="9720000" cy="3160440"/>
          </a:xfrm>
          <a:prstGeom prst="rect">
            <a:avLst/>
          </a:prstGeom>
          <a:noFill/>
          <a:ln>
            <a:noFill/>
          </a:ln>
        </p:spPr>
        <p:txBody>
          <a:bodyPr lIns="90000" rIns="90000" tIns="45000" bIns="45000">
            <a:noAutofit/>
          </a:bodyPr>
          <a:p>
            <a:pPr>
              <a:lnSpc>
                <a:spcPct val="150000"/>
              </a:lnSpc>
            </a:pPr>
            <a:r>
              <a:rPr b="0" lang="en-IN" sz="1800" spc="-1" strike="noStrike">
                <a:latin typeface="Arial"/>
              </a:rPr>
              <a:t>JDBC stands for Java Database Connectivity. JDBC is a Java API to connect and execute the query with the database. It is a part of JavaSE (Java Standard Edition). JDBC API uses JDBC drivers to connect with the database. There are four types of JDBC drivers:</a:t>
            </a:r>
            <a:endParaRPr b="0" lang="en-IN" sz="1800" spc="-1" strike="noStrike">
              <a:latin typeface="Arial"/>
            </a:endParaRPr>
          </a:p>
          <a:p>
            <a:pPr>
              <a:lnSpc>
                <a:spcPct val="150000"/>
              </a:lnSpc>
            </a:pP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JDBC-ODBC Bridge Driver,</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Native Driver,</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Network Protocol Driver, and</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Thin Driver.</a:t>
            </a:r>
            <a:endParaRPr b="0" lang="en-IN" sz="1800" spc="-1" strike="noStrike">
              <a:latin typeface="Arial"/>
            </a:endParaRPr>
          </a:p>
        </p:txBody>
      </p:sp>
      <p:sp>
        <p:nvSpPr>
          <p:cNvPr id="86" name="TextShape 3"/>
          <p:cNvSpPr txBox="1"/>
          <p:nvPr/>
        </p:nvSpPr>
        <p:spPr>
          <a:xfrm>
            <a:off x="288000" y="288000"/>
            <a:ext cx="5832000" cy="770040"/>
          </a:xfrm>
          <a:prstGeom prst="rect">
            <a:avLst/>
          </a:prstGeom>
          <a:noFill/>
          <a:ln>
            <a:noFill/>
          </a:ln>
        </p:spPr>
        <p:txBody>
          <a:bodyPr lIns="90000" rIns="90000" tIns="45000" bIns="45000">
            <a:noAutofit/>
          </a:bodyPr>
          <a:p>
            <a:pPr algn="ctr">
              <a:lnSpc>
                <a:spcPct val="100000"/>
              </a:lnSpc>
            </a:pPr>
            <a:r>
              <a:rPr b="1" lang="en-IN" sz="2400" spc="-1" strike="noStrike">
                <a:solidFill>
                  <a:srgbClr val="c9211e"/>
                </a:solidFill>
                <a:latin typeface="Arial"/>
              </a:rPr>
              <a:t>Working with DB using Java - JDBC</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60" name="Picture 13_0" descr="Logo&#10;&#10;Description automatically generated"/>
          <p:cNvPicPr/>
          <p:nvPr/>
        </p:nvPicPr>
        <p:blipFill>
          <a:blip r:embed="rId1"/>
          <a:stretch/>
        </p:blipFill>
        <p:spPr>
          <a:xfrm>
            <a:off x="8459280" y="87120"/>
            <a:ext cx="1486080" cy="393480"/>
          </a:xfrm>
          <a:prstGeom prst="rect">
            <a:avLst/>
          </a:prstGeom>
          <a:ln>
            <a:noFill/>
          </a:ln>
        </p:spPr>
      </p:pic>
      <p:sp>
        <p:nvSpPr>
          <p:cNvPr id="161" name="TextShape 2"/>
          <p:cNvSpPr txBox="1"/>
          <p:nvPr/>
        </p:nvSpPr>
        <p:spPr>
          <a:xfrm>
            <a:off x="216000" y="29880"/>
            <a:ext cx="7848000" cy="546120"/>
          </a:xfrm>
          <a:prstGeom prst="rect">
            <a:avLst/>
          </a:prstGeom>
          <a:noFill/>
          <a:ln>
            <a:noFill/>
          </a:ln>
        </p:spPr>
        <p:txBody>
          <a:bodyPr lIns="90000" rIns="90000" tIns="45000" bIns="45000">
            <a:noAutofit/>
          </a:bodyPr>
          <a:p>
            <a:pPr>
              <a:lnSpc>
                <a:spcPct val="100000"/>
              </a:lnSpc>
            </a:pPr>
            <a:r>
              <a:rPr b="1" lang="en-IN" sz="2000" spc="-1" strike="noStrike">
                <a:solidFill>
                  <a:srgbClr val="c9211e"/>
                </a:solidFill>
                <a:latin typeface="Arial"/>
              </a:rPr>
              <a:t>Performing</a:t>
            </a:r>
            <a:r>
              <a:rPr b="1" lang="en-IN" sz="3200" spc="-1" strike="noStrike">
                <a:solidFill>
                  <a:srgbClr val="c9211e"/>
                </a:solidFill>
                <a:latin typeface="Arial"/>
              </a:rPr>
              <a:t> </a:t>
            </a:r>
            <a:r>
              <a:rPr b="1" lang="en-IN" sz="2000" spc="-1" strike="noStrike">
                <a:solidFill>
                  <a:srgbClr val="063bfd"/>
                </a:solidFill>
                <a:latin typeface="Arial"/>
              </a:rPr>
              <a:t>CRUD</a:t>
            </a:r>
            <a:r>
              <a:rPr b="1" lang="en-IN" sz="2000" spc="-1" strike="noStrike">
                <a:solidFill>
                  <a:srgbClr val="c9211e"/>
                </a:solidFill>
                <a:latin typeface="Arial"/>
              </a:rPr>
              <a:t> operation</a:t>
            </a:r>
            <a:endParaRPr b="0" lang="en-IN" sz="2000" spc="-1" strike="noStrike">
              <a:latin typeface="Arial"/>
            </a:endParaRPr>
          </a:p>
        </p:txBody>
      </p:sp>
      <p:sp>
        <p:nvSpPr>
          <p:cNvPr id="162" name="TextShape 3"/>
          <p:cNvSpPr txBox="1"/>
          <p:nvPr/>
        </p:nvSpPr>
        <p:spPr>
          <a:xfrm>
            <a:off x="72000" y="727560"/>
            <a:ext cx="9720000" cy="3160440"/>
          </a:xfrm>
          <a:prstGeom prst="rect">
            <a:avLst/>
          </a:prstGeom>
          <a:noFill/>
          <a:ln>
            <a:noFill/>
          </a:ln>
        </p:spPr>
        <p:txBody>
          <a:bodyPr lIns="90000" rIns="90000" tIns="45000" bIns="45000">
            <a:noAutofit/>
          </a:bodyPr>
          <a:p>
            <a:pPr>
              <a:lnSpc>
                <a:spcPct val="150000"/>
              </a:lnSpc>
            </a:pPr>
            <a:r>
              <a:rPr b="1" lang="en-IN" sz="1800" spc="-1" strike="noStrike">
                <a:latin typeface="Arial"/>
              </a:rPr>
              <a:t>What is CRUD?</a:t>
            </a:r>
            <a:endParaRPr b="0" lang="en-IN" sz="1800" spc="-1" strike="noStrike">
              <a:latin typeface="Arial"/>
            </a:endParaRPr>
          </a:p>
          <a:p>
            <a:pPr>
              <a:lnSpc>
                <a:spcPct val="150000"/>
              </a:lnSpc>
            </a:pPr>
            <a:endParaRPr b="0" lang="en-IN" sz="1800" spc="-1" strike="noStrike">
              <a:latin typeface="Arial"/>
            </a:endParaRPr>
          </a:p>
          <a:p>
            <a:pPr algn="just">
              <a:lnSpc>
                <a:spcPct val="150000"/>
              </a:lnSpc>
            </a:pPr>
            <a:r>
              <a:rPr b="0" lang="en-IN" sz="1800" spc="-1" strike="noStrike">
                <a:latin typeface="Arial"/>
              </a:rPr>
              <a:t>CRUD is an acronym that comes from the world of computer programming and refers to the four functions that are considered necessary to implement a persistent storage application: </a:t>
            </a:r>
            <a:r>
              <a:rPr b="1" lang="en-IN" sz="1800" spc="-1" strike="noStrike">
                <a:latin typeface="Arial"/>
              </a:rPr>
              <a:t>create</a:t>
            </a:r>
            <a:r>
              <a:rPr b="0" lang="en-IN" sz="1800" spc="-1" strike="noStrike">
                <a:latin typeface="Arial"/>
              </a:rPr>
              <a:t>, </a:t>
            </a:r>
            <a:r>
              <a:rPr b="1" lang="en-IN" sz="1800" spc="-1" strike="noStrike">
                <a:latin typeface="Arial"/>
              </a:rPr>
              <a:t>read</a:t>
            </a:r>
            <a:r>
              <a:rPr b="0" lang="en-IN" sz="1800" spc="-1" strike="noStrike">
                <a:latin typeface="Arial"/>
              </a:rPr>
              <a:t>, </a:t>
            </a:r>
            <a:r>
              <a:rPr b="1" lang="en-IN" sz="1800" spc="-1" strike="noStrike">
                <a:latin typeface="Arial"/>
              </a:rPr>
              <a:t>update</a:t>
            </a:r>
            <a:r>
              <a:rPr b="0" lang="en-IN" sz="1800" spc="-1" strike="noStrike">
                <a:latin typeface="Arial"/>
              </a:rPr>
              <a:t> and </a:t>
            </a:r>
            <a:r>
              <a:rPr b="1" lang="en-IN" sz="1800" spc="-1" strike="noStrike">
                <a:latin typeface="Arial"/>
              </a:rPr>
              <a:t>delete</a:t>
            </a:r>
            <a:r>
              <a:rPr b="0" lang="en-IN" sz="1800" spc="-1" strike="noStrike">
                <a:latin typeface="Arial"/>
              </a:rPr>
              <a:t>. Persistent storage refers to any data storage device that retains power after the device is powered off, such as a hard disk or a solid-state drive. In contrast, random access memory and internal caching are two examples of volatile memory - they contain data that will be erased when they lose power.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64" name="Picture 13_22" descr="Logo&#10;&#10;Description automatically generated"/>
          <p:cNvPicPr/>
          <p:nvPr/>
        </p:nvPicPr>
        <p:blipFill>
          <a:blip r:embed="rId1"/>
          <a:stretch/>
        </p:blipFill>
        <p:spPr>
          <a:xfrm>
            <a:off x="8459280" y="87120"/>
            <a:ext cx="1486080" cy="393480"/>
          </a:xfrm>
          <a:prstGeom prst="rect">
            <a:avLst/>
          </a:prstGeom>
          <a:ln>
            <a:noFill/>
          </a:ln>
        </p:spPr>
      </p:pic>
      <p:pic>
        <p:nvPicPr>
          <p:cNvPr id="165" name="" descr=""/>
          <p:cNvPicPr/>
          <p:nvPr/>
        </p:nvPicPr>
        <p:blipFill>
          <a:blip r:embed="rId2"/>
          <a:stretch/>
        </p:blipFill>
        <p:spPr>
          <a:xfrm>
            <a:off x="864000" y="756360"/>
            <a:ext cx="7619760" cy="4571640"/>
          </a:xfrm>
          <a:prstGeom prst="rect">
            <a:avLst/>
          </a:prstGeom>
          <a:ln>
            <a:noFill/>
          </a:ln>
        </p:spPr>
      </p:pic>
      <p:sp>
        <p:nvSpPr>
          <p:cNvPr id="166" name="TextShape 2"/>
          <p:cNvSpPr txBox="1"/>
          <p:nvPr/>
        </p:nvSpPr>
        <p:spPr>
          <a:xfrm>
            <a:off x="144000" y="189720"/>
            <a:ext cx="4320000" cy="602280"/>
          </a:xfrm>
          <a:prstGeom prst="rect">
            <a:avLst/>
          </a:prstGeom>
          <a:noFill/>
          <a:ln>
            <a:noFill/>
          </a:ln>
        </p:spPr>
        <p:txBody>
          <a:bodyPr lIns="90000" rIns="90000" tIns="45000" bIns="45000">
            <a:noAutofit/>
          </a:bodyPr>
          <a:p>
            <a:r>
              <a:rPr b="1" lang="en-IN" sz="1800" spc="-1" strike="noStrike">
                <a:solidFill>
                  <a:srgbClr val="c9211e"/>
                </a:solidFill>
                <a:latin typeface="Arial"/>
              </a:rPr>
              <a:t>CRUD operations</a:t>
            </a:r>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68" name="Picture 13_20" descr="Logo&#10;&#10;Description automatically generated"/>
          <p:cNvPicPr/>
          <p:nvPr/>
        </p:nvPicPr>
        <p:blipFill>
          <a:blip r:embed="rId1"/>
          <a:stretch/>
        </p:blipFill>
        <p:spPr>
          <a:xfrm>
            <a:off x="8459280" y="87120"/>
            <a:ext cx="1486080" cy="393480"/>
          </a:xfrm>
          <a:prstGeom prst="rect">
            <a:avLst/>
          </a:prstGeom>
          <a:ln>
            <a:noFill/>
          </a:ln>
        </p:spPr>
      </p:pic>
      <p:sp>
        <p:nvSpPr>
          <p:cNvPr id="169" name="TextShape 2"/>
          <p:cNvSpPr txBox="1"/>
          <p:nvPr/>
        </p:nvSpPr>
        <p:spPr>
          <a:xfrm>
            <a:off x="72000" y="1063800"/>
            <a:ext cx="9864000" cy="3904200"/>
          </a:xfrm>
          <a:prstGeom prst="rect">
            <a:avLst/>
          </a:prstGeom>
          <a:noFill/>
          <a:ln>
            <a:noFill/>
          </a:ln>
        </p:spPr>
        <p:txBody>
          <a:bodyPr lIns="90000" rIns="90000" tIns="45000" bIns="45000">
            <a:noAutofit/>
          </a:bodyPr>
          <a:p>
            <a:pPr marL="216000" indent="-216000" algn="just">
              <a:lnSpc>
                <a:spcPct val="150000"/>
              </a:lnSpc>
              <a:spcBef>
                <a:spcPts val="1417"/>
              </a:spcBef>
              <a:spcAft>
                <a:spcPts val="1417"/>
              </a:spcAft>
              <a:buClr>
                <a:srgbClr val="000000"/>
              </a:buClr>
              <a:buSzPct val="45000"/>
              <a:buFont typeface="Wingdings" charset="2"/>
              <a:buChar char=""/>
            </a:pPr>
            <a:r>
              <a:rPr b="0" lang="en-IN" sz="1800" spc="-1" strike="noStrike">
                <a:latin typeface="Arial"/>
                <a:ea typeface="Noto Sans CJK SC"/>
              </a:rPr>
              <a:t>Organizations that keep track of customer data, accounts, payment information, health data, and other records require data storage hardware and applications that provide persistent storage. </a:t>
            </a:r>
            <a:endParaRPr b="0" lang="en-IN" sz="1800" spc="-1" strike="noStrike">
              <a:latin typeface="Arial"/>
            </a:endParaRPr>
          </a:p>
          <a:p>
            <a:pPr marL="216000" indent="-216000" algn="just">
              <a:lnSpc>
                <a:spcPct val="150000"/>
              </a:lnSpc>
              <a:spcBef>
                <a:spcPts val="1417"/>
              </a:spcBef>
              <a:spcAft>
                <a:spcPts val="1417"/>
              </a:spcAft>
              <a:buClr>
                <a:srgbClr val="000000"/>
              </a:buClr>
              <a:buSzPct val="45000"/>
              <a:buFont typeface="Wingdings" charset="2"/>
              <a:buChar char=""/>
            </a:pPr>
            <a:r>
              <a:rPr b="0" lang="en-IN" sz="1800" spc="-1" strike="noStrike">
                <a:latin typeface="Arial"/>
                <a:ea typeface="Noto Sans CJK SC"/>
              </a:rPr>
              <a:t>This data is typically organized into a database, which is simply an organized collection of data that may be viewed electronically. There are many types of databases: hierarchical databases, graph databases, and object-oriented databases to name a few. </a:t>
            </a:r>
            <a:endParaRPr b="0" lang="en-IN" sz="1800" spc="-1" strike="noStrike">
              <a:latin typeface="Arial"/>
            </a:endParaRPr>
          </a:p>
          <a:p>
            <a:pPr marL="216000" indent="-216000" algn="just">
              <a:lnSpc>
                <a:spcPct val="150000"/>
              </a:lnSpc>
              <a:spcBef>
                <a:spcPts val="1417"/>
              </a:spcBef>
              <a:spcAft>
                <a:spcPts val="1417"/>
              </a:spcAft>
              <a:buClr>
                <a:srgbClr val="000000"/>
              </a:buClr>
              <a:buSzPct val="45000"/>
              <a:buFont typeface="Wingdings" charset="2"/>
              <a:buChar char=""/>
            </a:pPr>
            <a:r>
              <a:rPr b="0" lang="en-IN" sz="1800" spc="-1" strike="noStrike">
                <a:latin typeface="Arial"/>
                <a:ea typeface="Noto Sans CJK SC"/>
              </a:rPr>
              <a:t>The most commonly implemented type of database is a relational database, which consists of data tabled in rows and columns and connected to other tables with complementary information by a system of keywords that includes primary keys and foreign keys.</a:t>
            </a:r>
            <a:endParaRPr b="0" lang="en-IN" sz="1800" spc="-1" strike="noStrike">
              <a:latin typeface="Arial"/>
            </a:endParaRPr>
          </a:p>
        </p:txBody>
      </p:sp>
      <p:sp>
        <p:nvSpPr>
          <p:cNvPr id="170" name="TextShape 3"/>
          <p:cNvSpPr txBox="1"/>
          <p:nvPr/>
        </p:nvSpPr>
        <p:spPr>
          <a:xfrm>
            <a:off x="288000" y="360000"/>
            <a:ext cx="3312000" cy="346320"/>
          </a:xfrm>
          <a:prstGeom prst="rect">
            <a:avLst/>
          </a:prstGeom>
          <a:noFill/>
          <a:ln>
            <a:noFill/>
          </a:ln>
        </p:spPr>
        <p:txBody>
          <a:bodyPr lIns="90000" rIns="90000" tIns="45000" bIns="45000">
            <a:noAutofit/>
          </a:bodyPr>
          <a:p>
            <a:pPr>
              <a:lnSpc>
                <a:spcPct val="100000"/>
              </a:lnSpc>
            </a:pPr>
            <a:r>
              <a:rPr b="1" lang="en-IN" sz="1800" spc="-1" strike="noStrike">
                <a:solidFill>
                  <a:srgbClr val="c9211e"/>
                </a:solidFill>
                <a:latin typeface="Arial"/>
              </a:rPr>
              <a:t>CRUD operations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72" name="Picture 13_23" descr="Logo&#10;&#10;Description automatically generated"/>
          <p:cNvPicPr/>
          <p:nvPr/>
        </p:nvPicPr>
        <p:blipFill>
          <a:blip r:embed="rId1"/>
          <a:stretch/>
        </p:blipFill>
        <p:spPr>
          <a:xfrm>
            <a:off x="8459280" y="87120"/>
            <a:ext cx="1486080" cy="393480"/>
          </a:xfrm>
          <a:prstGeom prst="rect">
            <a:avLst/>
          </a:prstGeom>
          <a:ln>
            <a:noFill/>
          </a:ln>
        </p:spPr>
      </p:pic>
      <p:sp>
        <p:nvSpPr>
          <p:cNvPr id="173" name="TextShape 2"/>
          <p:cNvSpPr txBox="1"/>
          <p:nvPr/>
        </p:nvSpPr>
        <p:spPr>
          <a:xfrm>
            <a:off x="144000" y="144000"/>
            <a:ext cx="9720000" cy="346320"/>
          </a:xfrm>
          <a:prstGeom prst="rect">
            <a:avLst/>
          </a:prstGeom>
          <a:noFill/>
          <a:ln>
            <a:noFill/>
          </a:ln>
        </p:spPr>
        <p:txBody>
          <a:bodyPr lIns="90000" rIns="90000" tIns="45000" bIns="45000">
            <a:noAutofit/>
          </a:bodyPr>
          <a:p>
            <a:r>
              <a:rPr b="1" lang="en-IN" sz="1800" spc="-1" strike="noStrike">
                <a:solidFill>
                  <a:srgbClr val="c9211e"/>
                </a:solidFill>
                <a:latin typeface="Arial"/>
              </a:rPr>
              <a:t>Four CRUD operations components explained</a:t>
            </a:r>
            <a:endParaRPr b="0" lang="en-IN" sz="1800" spc="-1" strike="noStrike">
              <a:latin typeface="Arial"/>
            </a:endParaRPr>
          </a:p>
        </p:txBody>
      </p:sp>
      <p:sp>
        <p:nvSpPr>
          <p:cNvPr id="174" name="TextShape 3"/>
          <p:cNvSpPr txBox="1"/>
          <p:nvPr/>
        </p:nvSpPr>
        <p:spPr>
          <a:xfrm>
            <a:off x="144000" y="936000"/>
            <a:ext cx="9792000" cy="3700440"/>
          </a:xfrm>
          <a:prstGeom prst="rect">
            <a:avLst/>
          </a:prstGeom>
          <a:noFill/>
          <a:ln>
            <a:noFill/>
          </a:ln>
        </p:spPr>
        <p:txBody>
          <a:bodyPr lIns="90000" rIns="90000" tIns="45000" bIns="45000">
            <a:noAutofit/>
          </a:bodyPr>
          <a:p>
            <a:pPr marL="216000" indent="-216000" algn="just">
              <a:lnSpc>
                <a:spcPct val="150000"/>
              </a:lnSpc>
              <a:spcBef>
                <a:spcPts val="1417"/>
              </a:spcBef>
              <a:spcAft>
                <a:spcPts val="1417"/>
              </a:spcAft>
              <a:buClr>
                <a:srgbClr val="000000"/>
              </a:buClr>
              <a:buSzPct val="45000"/>
              <a:buFont typeface="Wingdings" charset="2"/>
              <a:buChar char=""/>
            </a:pPr>
            <a:r>
              <a:rPr b="0" lang="en-IN" sz="1800" spc="-1" strike="noStrike">
                <a:latin typeface="Arial"/>
                <a:ea typeface="Noto Sans CJK SC"/>
              </a:rPr>
              <a:t>A relational database consists of tables with rows and columns. </a:t>
            </a:r>
            <a:endParaRPr b="0" lang="en-IN" sz="1800" spc="-1" strike="noStrike">
              <a:latin typeface="Arial"/>
            </a:endParaRPr>
          </a:p>
          <a:p>
            <a:pPr marL="216000" indent="-216000" algn="just">
              <a:lnSpc>
                <a:spcPct val="150000"/>
              </a:lnSpc>
              <a:spcBef>
                <a:spcPts val="1417"/>
              </a:spcBef>
              <a:spcAft>
                <a:spcPts val="1417"/>
              </a:spcAft>
              <a:buClr>
                <a:srgbClr val="000000"/>
              </a:buClr>
              <a:buSzPct val="45000"/>
              <a:buFont typeface="Wingdings" charset="2"/>
              <a:buChar char=""/>
            </a:pPr>
            <a:r>
              <a:rPr b="0" lang="en-IN" sz="1800" spc="-1" strike="noStrike">
                <a:latin typeface="Arial"/>
                <a:ea typeface="Noto Sans CJK SC"/>
              </a:rPr>
              <a:t>In a relational database, each row of a table is known as a tuple or a record. </a:t>
            </a:r>
            <a:endParaRPr b="0" lang="en-IN" sz="1800" spc="-1" strike="noStrike">
              <a:latin typeface="Arial"/>
            </a:endParaRPr>
          </a:p>
          <a:p>
            <a:pPr marL="216000" indent="-216000" algn="just">
              <a:lnSpc>
                <a:spcPct val="150000"/>
              </a:lnSpc>
              <a:spcBef>
                <a:spcPts val="1417"/>
              </a:spcBef>
              <a:spcAft>
                <a:spcPts val="1417"/>
              </a:spcAft>
              <a:buClr>
                <a:srgbClr val="000000"/>
              </a:buClr>
              <a:buSzPct val="45000"/>
              <a:buFont typeface="Wingdings" charset="2"/>
              <a:buChar char=""/>
            </a:pPr>
            <a:r>
              <a:rPr b="0" lang="en-IN" sz="1800" spc="-1" strike="noStrike">
                <a:latin typeface="Arial"/>
                <a:ea typeface="Noto Sans CJK SC"/>
              </a:rPr>
              <a:t>Each column of the table represents a specific attribute or field. The four CRUD functions can be called by users to perform different types of operations on selected data within the database. </a:t>
            </a:r>
            <a:endParaRPr b="0" lang="en-IN" sz="1800" spc="-1" strike="noStrike">
              <a:latin typeface="Arial"/>
            </a:endParaRPr>
          </a:p>
          <a:p>
            <a:pPr marL="216000" indent="-216000" algn="just">
              <a:lnSpc>
                <a:spcPct val="150000"/>
              </a:lnSpc>
              <a:spcBef>
                <a:spcPts val="1417"/>
              </a:spcBef>
              <a:spcAft>
                <a:spcPts val="1417"/>
              </a:spcAft>
              <a:buClr>
                <a:srgbClr val="000000"/>
              </a:buClr>
              <a:buSzPct val="45000"/>
              <a:buFont typeface="Wingdings" charset="2"/>
              <a:buChar char=""/>
            </a:pPr>
            <a:r>
              <a:rPr b="0" lang="en-IN" sz="1800" spc="-1" strike="noStrike">
                <a:latin typeface="Arial"/>
                <a:ea typeface="Noto Sans CJK SC"/>
              </a:rPr>
              <a:t>This could be accomplished using code or through a graphical user interface. Let's review each of the four components in-depth to fully appreciate their collective importance in facilitating database interactions.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76" name="Picture 13_24" descr="Logo&#10;&#10;Description automatically generated"/>
          <p:cNvPicPr/>
          <p:nvPr/>
        </p:nvPicPr>
        <p:blipFill>
          <a:blip r:embed="rId1"/>
          <a:stretch/>
        </p:blipFill>
        <p:spPr>
          <a:xfrm>
            <a:off x="8459280" y="87120"/>
            <a:ext cx="1486080" cy="393480"/>
          </a:xfrm>
          <a:prstGeom prst="rect">
            <a:avLst/>
          </a:prstGeom>
          <a:ln>
            <a:noFill/>
          </a:ln>
        </p:spPr>
      </p:pic>
      <p:sp>
        <p:nvSpPr>
          <p:cNvPr id="177" name="TextShape 2"/>
          <p:cNvSpPr txBox="1"/>
          <p:nvPr/>
        </p:nvSpPr>
        <p:spPr>
          <a:xfrm>
            <a:off x="144000" y="216000"/>
            <a:ext cx="9720000" cy="2521080"/>
          </a:xfrm>
          <a:prstGeom prst="rect">
            <a:avLst/>
          </a:prstGeom>
          <a:noFill/>
          <a:ln>
            <a:noFill/>
          </a:ln>
        </p:spPr>
        <p:txBody>
          <a:bodyPr lIns="90000" rIns="90000" tIns="45000" bIns="45000">
            <a:noAutofit/>
          </a:bodyPr>
          <a:p>
            <a:r>
              <a:rPr b="1" lang="en-IN" sz="1800" spc="-1" strike="noStrike">
                <a:latin typeface="Arial"/>
              </a:rPr>
              <a:t>Create</a:t>
            </a:r>
            <a:endParaRPr b="0" lang="en-IN" sz="1800" spc="-1" strike="noStrike">
              <a:latin typeface="Arial"/>
            </a:endParaRPr>
          </a:p>
          <a:p>
            <a:endParaRPr b="0" lang="en-IN" sz="1800" spc="-1" strike="noStrike">
              <a:latin typeface="Arial"/>
            </a:endParaRPr>
          </a:p>
          <a:p>
            <a:pPr algn="just">
              <a:lnSpc>
                <a:spcPct val="150000"/>
              </a:lnSpc>
            </a:pPr>
            <a:r>
              <a:rPr b="0" lang="en-IN" sz="1800" spc="-1" strike="noStrike">
                <a:latin typeface="Arial"/>
              </a:rPr>
              <a:t>The create function allows users to create a new record in the database. In the SQL relational database application, the Create function is called INSERT. In Oracle HCM Cloud, it is called create. Remember that a record is a row and that columns are termed attributes. A user can create a new row and populate it with data that corresponds to each attribute, but only an administrator might be able to add new attributes to the table itself.</a:t>
            </a:r>
            <a:endParaRPr b="0" lang="en-IN" sz="1800" spc="-1" strike="noStrike">
              <a:latin typeface="Arial"/>
            </a:endParaRPr>
          </a:p>
        </p:txBody>
      </p:sp>
      <p:sp>
        <p:nvSpPr>
          <p:cNvPr id="178" name="TextShape 3"/>
          <p:cNvSpPr txBox="1"/>
          <p:nvPr/>
        </p:nvSpPr>
        <p:spPr>
          <a:xfrm>
            <a:off x="144000" y="2952000"/>
            <a:ext cx="9792000" cy="2521080"/>
          </a:xfrm>
          <a:prstGeom prst="rect">
            <a:avLst/>
          </a:prstGeom>
          <a:noFill/>
          <a:ln>
            <a:noFill/>
          </a:ln>
        </p:spPr>
        <p:txBody>
          <a:bodyPr lIns="90000" rIns="90000" tIns="45000" bIns="45000">
            <a:noAutofit/>
          </a:bodyPr>
          <a:p>
            <a:r>
              <a:rPr b="1" lang="en-IN" sz="1800" spc="-1" strike="noStrike">
                <a:latin typeface="Arial"/>
              </a:rPr>
              <a:t>Read</a:t>
            </a:r>
            <a:endParaRPr b="0" lang="en-IN" sz="1800" spc="-1" strike="noStrike">
              <a:latin typeface="Arial"/>
            </a:endParaRPr>
          </a:p>
          <a:p>
            <a:endParaRPr b="0" lang="en-IN" sz="1800" spc="-1" strike="noStrike">
              <a:latin typeface="Arial"/>
            </a:endParaRPr>
          </a:p>
          <a:p>
            <a:pPr>
              <a:lnSpc>
                <a:spcPct val="150000"/>
              </a:lnSpc>
            </a:pPr>
            <a:r>
              <a:rPr b="0" lang="en-IN" sz="1800" spc="-1" strike="noStrike">
                <a:latin typeface="Arial"/>
              </a:rPr>
              <a:t>The read function is similar to a search function. It allows users to search and retrieve specific records in the table and read their values. Users may be able to find desired records using keywords, or by filtering the data based on customized criteria. For example, a database of cars might enable users to type in "1996 Toyota Corolla," or it might provide options to filter search results by make, model and year.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80" name="Picture 13_25" descr="Logo&#10;&#10;Description automatically generated"/>
          <p:cNvPicPr/>
          <p:nvPr/>
        </p:nvPicPr>
        <p:blipFill>
          <a:blip r:embed="rId1"/>
          <a:stretch/>
        </p:blipFill>
        <p:spPr>
          <a:xfrm>
            <a:off x="8459280" y="87120"/>
            <a:ext cx="1486080" cy="393480"/>
          </a:xfrm>
          <a:prstGeom prst="rect">
            <a:avLst/>
          </a:prstGeom>
          <a:ln>
            <a:noFill/>
          </a:ln>
        </p:spPr>
      </p:pic>
      <p:sp>
        <p:nvSpPr>
          <p:cNvPr id="181" name="TextShape 2"/>
          <p:cNvSpPr txBox="1"/>
          <p:nvPr/>
        </p:nvSpPr>
        <p:spPr>
          <a:xfrm>
            <a:off x="144000" y="432000"/>
            <a:ext cx="9864000" cy="4734360"/>
          </a:xfrm>
          <a:prstGeom prst="rect">
            <a:avLst/>
          </a:prstGeom>
          <a:noFill/>
          <a:ln>
            <a:noFill/>
          </a:ln>
        </p:spPr>
        <p:txBody>
          <a:bodyPr lIns="90000" rIns="90000" tIns="45000" bIns="45000">
            <a:noAutofit/>
          </a:bodyPr>
          <a:p>
            <a:r>
              <a:rPr b="1" lang="en-IN" sz="1800" spc="-1" strike="noStrike">
                <a:latin typeface="Arial"/>
              </a:rPr>
              <a:t>Update</a:t>
            </a:r>
            <a:endParaRPr b="0" lang="en-IN" sz="1800" spc="-1" strike="noStrike">
              <a:latin typeface="Arial"/>
            </a:endParaRPr>
          </a:p>
          <a:p>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The update function is used to modify existing records that exist in the database.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To fully change a record, users may have to modify information in multiple fields.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For example, a restaurant that stores recipes for menu items in a database might have a table whose attributes are "dish," "cooking time," "cost" and "price." One day, the chef decides to replace an ingredient in the dish with something different. As a result, the existing record in the database must be changed and all of the attribute values changed to reflect the characteristics of the new dish.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In both SQL and Oracle HCM cloud, the update function is simply called "Update."</a:t>
            </a:r>
            <a:endParaRPr b="0" lang="en-IN" sz="1800" spc="-1" strike="noStrike">
              <a:latin typeface="Arial"/>
            </a:endParaRPr>
          </a:p>
          <a:p>
            <a:pPr algn="just">
              <a:lnSpc>
                <a:spcPct val="115000"/>
              </a:lnSpc>
            </a:pPr>
            <a:endParaRPr b="0" lang="en-IN" sz="1800" spc="-1" strike="noStrike">
              <a:latin typeface="Arial"/>
            </a:endParaRPr>
          </a:p>
          <a:p>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83" name="Picture 13_26" descr="Logo&#10;&#10;Description automatically generated"/>
          <p:cNvPicPr/>
          <p:nvPr/>
        </p:nvPicPr>
        <p:blipFill>
          <a:blip r:embed="rId1"/>
          <a:stretch/>
        </p:blipFill>
        <p:spPr>
          <a:xfrm>
            <a:off x="8459280" y="87120"/>
            <a:ext cx="1486080" cy="393480"/>
          </a:xfrm>
          <a:prstGeom prst="rect">
            <a:avLst/>
          </a:prstGeom>
          <a:ln>
            <a:noFill/>
          </a:ln>
        </p:spPr>
      </p:pic>
      <p:sp>
        <p:nvSpPr>
          <p:cNvPr id="184" name="TextShape 2"/>
          <p:cNvSpPr txBox="1"/>
          <p:nvPr/>
        </p:nvSpPr>
        <p:spPr>
          <a:xfrm>
            <a:off x="0" y="432000"/>
            <a:ext cx="10175040" cy="3672360"/>
          </a:xfrm>
          <a:prstGeom prst="rect">
            <a:avLst/>
          </a:prstGeom>
          <a:noFill/>
          <a:ln>
            <a:noFill/>
          </a:ln>
        </p:spPr>
        <p:txBody>
          <a:bodyPr lIns="90000" rIns="90000" tIns="45000" bIns="45000">
            <a:noAutofit/>
          </a:bodyPr>
          <a:p>
            <a:r>
              <a:rPr b="1" lang="en-IN" sz="1800" spc="-1" strike="noStrike">
                <a:latin typeface="Arial"/>
              </a:rPr>
              <a:t>Delete</a:t>
            </a:r>
            <a:endParaRPr b="0" lang="en-IN" sz="1800" spc="-1" strike="noStrike">
              <a:latin typeface="Arial"/>
            </a:endParaRPr>
          </a:p>
          <a:p>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The delete function allows users to remove records from a database that is no longer needed. Both SQL and Oracle HCM Cloud have a delete function that allows users to delete one or more records from the database.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Some relational database applications may permit users to perform either a hard delete or a soft delete. </a:t>
            </a: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A hard delete permanently removes records from the database, while a soft delete might simply update the status of a row to indicate that it has been deleted while leaving the data present and intact.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86" name="Picture 13_27" descr="Logo&#10;&#10;Description automatically generated"/>
          <p:cNvPicPr/>
          <p:nvPr/>
        </p:nvPicPr>
        <p:blipFill>
          <a:blip r:embed="rId1"/>
          <a:stretch/>
        </p:blipFill>
        <p:spPr>
          <a:xfrm>
            <a:off x="8459280" y="87120"/>
            <a:ext cx="1486080" cy="393480"/>
          </a:xfrm>
          <a:prstGeom prst="rect">
            <a:avLst/>
          </a:prstGeom>
          <a:ln>
            <a:noFill/>
          </a:ln>
        </p:spPr>
      </p:pic>
      <p:sp>
        <p:nvSpPr>
          <p:cNvPr id="187" name="TextShape 2"/>
          <p:cNvSpPr txBox="1"/>
          <p:nvPr/>
        </p:nvSpPr>
        <p:spPr>
          <a:xfrm>
            <a:off x="72000" y="144000"/>
            <a:ext cx="4248000" cy="346320"/>
          </a:xfrm>
          <a:prstGeom prst="rect">
            <a:avLst/>
          </a:prstGeom>
          <a:noFill/>
          <a:ln>
            <a:noFill/>
          </a:ln>
        </p:spPr>
        <p:txBody>
          <a:bodyPr lIns="90000" rIns="90000" tIns="45000" bIns="45000">
            <a:noAutofit/>
          </a:bodyPr>
          <a:p>
            <a:r>
              <a:rPr b="1" lang="en-IN" sz="1800" spc="-1" strike="noStrike">
                <a:solidFill>
                  <a:srgbClr val="c9211e"/>
                </a:solidFill>
                <a:latin typeface="Arial"/>
              </a:rPr>
              <a:t>CRUD applications</a:t>
            </a:r>
            <a:endParaRPr b="0" lang="en-IN" sz="1800" spc="-1" strike="noStrike">
              <a:latin typeface="Arial"/>
            </a:endParaRPr>
          </a:p>
        </p:txBody>
      </p:sp>
      <p:sp>
        <p:nvSpPr>
          <p:cNvPr id="188" name="TextShape 3"/>
          <p:cNvSpPr txBox="1"/>
          <p:nvPr/>
        </p:nvSpPr>
        <p:spPr>
          <a:xfrm>
            <a:off x="144000" y="792000"/>
            <a:ext cx="9864000" cy="3160440"/>
          </a:xfrm>
          <a:prstGeom prst="rect">
            <a:avLst/>
          </a:prstGeom>
          <a:noFill/>
          <a:ln>
            <a:noFill/>
          </a:ln>
        </p:spPr>
        <p:txBody>
          <a:bodyPr lIns="90000" rIns="90000" tIns="45000" bIns="45000">
            <a:noAutofit/>
          </a:bodyPr>
          <a:p>
            <a:pPr algn="just">
              <a:lnSpc>
                <a:spcPct val="150000"/>
              </a:lnSpc>
            </a:pPr>
            <a:r>
              <a:rPr b="0" lang="en-IN" sz="1800" spc="-1" strike="noStrike">
                <a:latin typeface="Arial"/>
              </a:rPr>
              <a:t>CRUD operations are widely used in many applications that are supported by underlying relational databases. These four basic CRUD functions are incredibly versatile in how they can support a variety of important functions across different business models and industry verticals. Let's look at an example of how CRUD is implemented.</a:t>
            </a:r>
            <a:endParaRPr b="0" lang="en-IN" sz="1800" spc="-1" strike="noStrike">
              <a:latin typeface="Arial"/>
            </a:endParaRPr>
          </a:p>
          <a:p>
            <a:pPr>
              <a:lnSpc>
                <a:spcPct val="150000"/>
              </a:lnSpc>
            </a:pPr>
            <a:endParaRPr b="0" lang="en-IN" sz="1800" spc="-1" strike="noStrike">
              <a:latin typeface="Arial"/>
            </a:endParaRPr>
          </a:p>
          <a:p>
            <a:pPr algn="just">
              <a:lnSpc>
                <a:spcPct val="150000"/>
              </a:lnSpc>
            </a:pPr>
            <a:r>
              <a:rPr b="0" lang="en-IN" sz="1800" spc="-1" strike="noStrike">
                <a:latin typeface="Arial"/>
              </a:rPr>
              <a:t>An enterprise organization maintains a human resources department that helps manage to staff and keep track of existing employees. The HR department manages a relational database application with various tables that track different types of employee information: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90" name="Picture 13_28" descr="Logo&#10;&#10;Description automatically generated"/>
          <p:cNvPicPr/>
          <p:nvPr/>
        </p:nvPicPr>
        <p:blipFill>
          <a:blip r:embed="rId1"/>
          <a:stretch/>
        </p:blipFill>
        <p:spPr>
          <a:xfrm>
            <a:off x="8459280" y="87120"/>
            <a:ext cx="1486080" cy="393480"/>
          </a:xfrm>
          <a:prstGeom prst="rect">
            <a:avLst/>
          </a:prstGeom>
          <a:ln>
            <a:noFill/>
          </a:ln>
        </p:spPr>
      </p:pic>
      <p:sp>
        <p:nvSpPr>
          <p:cNvPr id="191" name="TextShape 2"/>
          <p:cNvSpPr txBox="1"/>
          <p:nvPr/>
        </p:nvSpPr>
        <p:spPr>
          <a:xfrm>
            <a:off x="216000" y="1152000"/>
            <a:ext cx="9720000" cy="3232440"/>
          </a:xfrm>
          <a:prstGeom prst="rect">
            <a:avLst/>
          </a:prstGeom>
          <a:noFill/>
          <a:ln>
            <a:noFill/>
          </a:ln>
        </p:spPr>
        <p:txBody>
          <a:bodyPr lIns="90000" rIns="90000" tIns="45000" bIns="45000">
            <a:noAutofit/>
          </a:bodyPr>
          <a:p>
            <a:pPr marL="216000" indent="-216000" algn="just">
              <a:lnSpc>
                <a:spcPct val="150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CRUD operations are widely used in many applications that are supported by underlying relational databases. These four basic CRUD functions are incredibly versatile in how they can support a variety of important functions across different business models and industry verticals. Let's look at an example of how CRUD is implemented.</a:t>
            </a:r>
            <a:endParaRPr b="0" lang="en-IN" sz="1800" spc="-1" strike="noStrike">
              <a:latin typeface="Arial"/>
            </a:endParaRPr>
          </a:p>
          <a:p>
            <a:pPr marL="216000" indent="-216000" algn="just">
              <a:lnSpc>
                <a:spcPct val="150000"/>
              </a:lnSpc>
              <a:spcBef>
                <a:spcPts val="283"/>
              </a:spcBef>
              <a:spcAft>
                <a:spcPts val="283"/>
              </a:spcAft>
              <a:buClr>
                <a:srgbClr val="000000"/>
              </a:buClr>
              <a:buSzPct val="45000"/>
              <a:buFont typeface="Wingdings" charset="2"/>
              <a:buChar char=""/>
            </a:pPr>
            <a:endParaRPr b="0" lang="en-IN" sz="1800" spc="-1" strike="noStrike">
              <a:latin typeface="Arial"/>
            </a:endParaRPr>
          </a:p>
          <a:p>
            <a:pPr marL="216000" indent="-216000" algn="just">
              <a:lnSpc>
                <a:spcPct val="150000"/>
              </a:lnSpc>
              <a:spcBef>
                <a:spcPts val="283"/>
              </a:spcBef>
              <a:spcAft>
                <a:spcPts val="283"/>
              </a:spcAft>
              <a:buClr>
                <a:srgbClr val="000000"/>
              </a:buClr>
              <a:buSzPct val="45000"/>
              <a:buFont typeface="Wingdings" charset="2"/>
              <a:buChar char=""/>
            </a:pPr>
            <a:r>
              <a:rPr b="0" lang="en-IN" sz="1800" spc="-1" strike="noStrike">
                <a:latin typeface="Arial"/>
                <a:ea typeface="Noto Sans CJK SC"/>
              </a:rPr>
              <a:t>An enterprise organization maintains a human resources department that helps manage to staff and keep track of existing employees. The HR department manages a relational database application with various tables that track different types of employee information:</a:t>
            </a:r>
            <a:endParaRPr b="0" lang="en-IN" sz="1800" spc="-1" strike="noStrike">
              <a:latin typeface="Arial"/>
            </a:endParaRPr>
          </a:p>
        </p:txBody>
      </p:sp>
      <p:sp>
        <p:nvSpPr>
          <p:cNvPr id="192" name="TextShape 3"/>
          <p:cNvSpPr txBox="1"/>
          <p:nvPr/>
        </p:nvSpPr>
        <p:spPr>
          <a:xfrm>
            <a:off x="429120" y="356400"/>
            <a:ext cx="2238120" cy="346680"/>
          </a:xfrm>
          <a:prstGeom prst="rect">
            <a:avLst/>
          </a:prstGeom>
          <a:noFill/>
          <a:ln>
            <a:noFill/>
          </a:ln>
        </p:spPr>
        <p:txBody>
          <a:bodyPr lIns="90000" rIns="90000" tIns="45000" bIns="45000">
            <a:noAutofit/>
          </a:bodyPr>
          <a:p>
            <a:r>
              <a:rPr b="1" lang="en-IN" sz="1800" spc="-1" strike="noStrike">
                <a:solidFill>
                  <a:srgbClr val="c9211e"/>
                </a:solidFill>
                <a:latin typeface="Arial"/>
              </a:rPr>
              <a:t>CRUD applications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94" name="Picture 13_29" descr="Logo&#10;&#10;Description automatically generated"/>
          <p:cNvPicPr/>
          <p:nvPr/>
        </p:nvPicPr>
        <p:blipFill>
          <a:blip r:embed="rId1"/>
          <a:stretch/>
        </p:blipFill>
        <p:spPr>
          <a:xfrm>
            <a:off x="8459280" y="87120"/>
            <a:ext cx="1486080" cy="393480"/>
          </a:xfrm>
          <a:prstGeom prst="rect">
            <a:avLst/>
          </a:prstGeom>
          <a:ln>
            <a:noFill/>
          </a:ln>
        </p:spPr>
      </p:pic>
      <p:sp>
        <p:nvSpPr>
          <p:cNvPr id="195" name="TextShape 2"/>
          <p:cNvSpPr txBox="1"/>
          <p:nvPr/>
        </p:nvSpPr>
        <p:spPr>
          <a:xfrm>
            <a:off x="216000" y="216000"/>
            <a:ext cx="9576000" cy="3064680"/>
          </a:xfrm>
          <a:prstGeom prst="rect">
            <a:avLst/>
          </a:prstGeom>
          <a:noFill/>
          <a:ln>
            <a:noFill/>
          </a:ln>
        </p:spPr>
        <p:txBody>
          <a:bodyPr lIns="90000" rIns="90000" tIns="45000" bIns="45000">
            <a:noAutofit/>
          </a:bodyPr>
          <a:p>
            <a:pPr marL="216000" indent="-216000" algn="just">
              <a:lnSpc>
                <a:spcPct val="150000"/>
              </a:lnSpc>
              <a:spcBef>
                <a:spcPts val="1134"/>
              </a:spcBef>
              <a:spcAft>
                <a:spcPts val="1134"/>
              </a:spcAft>
              <a:buClr>
                <a:srgbClr val="000000"/>
              </a:buClr>
              <a:buSzPct val="45000"/>
              <a:buFont typeface="Wingdings" charset="2"/>
              <a:buChar char=""/>
            </a:pPr>
            <a:r>
              <a:rPr b="0" lang="en-IN" sz="1800" spc="-1" strike="noStrike">
                <a:latin typeface="Arial"/>
                <a:ea typeface="Noto Sans CJK SC"/>
              </a:rPr>
              <a:t>An Employees Table includes attributes such as first and last name, employee identification number, contact number, home address, work location, and any other relevant personal details.</a:t>
            </a:r>
            <a:endParaRPr b="0" lang="en-IN" sz="1800" spc="-1" strike="noStrike">
              <a:latin typeface="Arial"/>
            </a:endParaRPr>
          </a:p>
          <a:p>
            <a:pPr marL="216000" indent="-216000" algn="just">
              <a:lnSpc>
                <a:spcPct val="150000"/>
              </a:lnSpc>
              <a:spcBef>
                <a:spcPts val="1134"/>
              </a:spcBef>
              <a:spcAft>
                <a:spcPts val="1134"/>
              </a:spcAft>
              <a:buClr>
                <a:srgbClr val="000000"/>
              </a:buClr>
              <a:buSzPct val="45000"/>
              <a:buFont typeface="Wingdings" charset="2"/>
              <a:buChar char=""/>
            </a:pPr>
            <a:r>
              <a:rPr b="0" lang="en-IN" sz="1800" spc="-1" strike="noStrike">
                <a:latin typeface="Arial"/>
                <a:ea typeface="Noto Sans CJK SC"/>
              </a:rPr>
              <a:t>An HR Data Table that includes the employee's payroll information, social security number, employee ID and salary.</a:t>
            </a:r>
            <a:endParaRPr b="0" lang="en-IN" sz="1800" spc="-1" strike="noStrike">
              <a:latin typeface="Arial"/>
            </a:endParaRPr>
          </a:p>
          <a:p>
            <a:pPr marL="216000" indent="-216000" algn="just">
              <a:lnSpc>
                <a:spcPct val="150000"/>
              </a:lnSpc>
              <a:spcBef>
                <a:spcPts val="1134"/>
              </a:spcBef>
              <a:spcAft>
                <a:spcPts val="1134"/>
              </a:spcAft>
              <a:buClr>
                <a:srgbClr val="000000"/>
              </a:buClr>
              <a:buSzPct val="45000"/>
              <a:buFont typeface="Wingdings" charset="2"/>
              <a:buChar char=""/>
            </a:pPr>
            <a:r>
              <a:rPr b="0" lang="en-IN" sz="1800" spc="-1" strike="noStrike">
                <a:latin typeface="Arial"/>
                <a:ea typeface="Noto Sans CJK SC"/>
              </a:rPr>
              <a:t>A Locations Table that contains attribute data for each of the company's physical locations, including building ID, address, zip code, the name of the manager, etc.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88" name="Picture 13_4" descr="Logo&#10;&#10;Description automatically generated"/>
          <p:cNvPicPr/>
          <p:nvPr/>
        </p:nvPicPr>
        <p:blipFill>
          <a:blip r:embed="rId1"/>
          <a:stretch/>
        </p:blipFill>
        <p:spPr>
          <a:xfrm>
            <a:off x="8459280" y="87120"/>
            <a:ext cx="1486080" cy="393480"/>
          </a:xfrm>
          <a:prstGeom prst="rect">
            <a:avLst/>
          </a:prstGeom>
          <a:ln>
            <a:noFill/>
          </a:ln>
        </p:spPr>
      </p:pic>
      <p:sp>
        <p:nvSpPr>
          <p:cNvPr id="89" name="TextShape 2"/>
          <p:cNvSpPr txBox="1"/>
          <p:nvPr/>
        </p:nvSpPr>
        <p:spPr>
          <a:xfrm>
            <a:off x="288000" y="288000"/>
            <a:ext cx="9144000" cy="1241640"/>
          </a:xfrm>
          <a:prstGeom prst="rect">
            <a:avLst/>
          </a:prstGeom>
          <a:noFill/>
          <a:ln>
            <a:noFill/>
          </a:ln>
        </p:spPr>
        <p:txBody>
          <a:bodyPr lIns="90000" rIns="90000" tIns="45000" bIns="45000">
            <a:noAutofit/>
          </a:bodyPr>
          <a:p>
            <a:pPr marL="216000" indent="-216000">
              <a:lnSpc>
                <a:spcPct val="150000"/>
              </a:lnSpc>
              <a:buClr>
                <a:srgbClr val="000000"/>
              </a:buClr>
              <a:buSzPct val="45000"/>
              <a:buFont typeface="Wingdings" charset="2"/>
              <a:buChar char=""/>
            </a:pPr>
            <a:r>
              <a:rPr b="0" lang="en-IN" sz="1800" spc="-1" strike="noStrike">
                <a:latin typeface="Arial"/>
              </a:rPr>
              <a:t>We can use JDBC API to access tabular data stored in any relational database. By the help of JDBC API, we can save, update, delete and fetch data from the database. It is like Open Database Connectivity (ODBC) provided by Microsoft.</a:t>
            </a:r>
            <a:endParaRPr b="0" lang="en-IN" sz="1800" spc="-1" strike="noStrike">
              <a:latin typeface="Arial"/>
            </a:endParaRPr>
          </a:p>
        </p:txBody>
      </p:sp>
      <p:pic>
        <p:nvPicPr>
          <p:cNvPr id="90" name="" descr=""/>
          <p:cNvPicPr/>
          <p:nvPr/>
        </p:nvPicPr>
        <p:blipFill>
          <a:blip r:embed="rId2"/>
          <a:stretch/>
        </p:blipFill>
        <p:spPr>
          <a:xfrm>
            <a:off x="2694960" y="2448000"/>
            <a:ext cx="4505040" cy="193320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97" name="Picture 13_30" descr="Logo&#10;&#10;Description automatically generated"/>
          <p:cNvPicPr/>
          <p:nvPr/>
        </p:nvPicPr>
        <p:blipFill>
          <a:blip r:embed="rId1"/>
          <a:stretch/>
        </p:blipFill>
        <p:spPr>
          <a:xfrm>
            <a:off x="8459280" y="87120"/>
            <a:ext cx="1486080" cy="393480"/>
          </a:xfrm>
          <a:prstGeom prst="rect">
            <a:avLst/>
          </a:prstGeom>
          <a:ln>
            <a:noFill/>
          </a:ln>
        </p:spPr>
      </p:pic>
      <p:sp>
        <p:nvSpPr>
          <p:cNvPr id="198" name="TextShape 2"/>
          <p:cNvSpPr txBox="1"/>
          <p:nvPr/>
        </p:nvSpPr>
        <p:spPr>
          <a:xfrm>
            <a:off x="225360" y="745200"/>
            <a:ext cx="9720000" cy="460584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1800" spc="-1" strike="noStrike">
                <a:latin typeface="Arial"/>
              </a:rPr>
              <a:t>Many programmers prefer CRUD to ad-hoc SQL statements because of its speed. The execution plan for a stored procedure is saved in SQL Server's procedure cache and reused for all subsequent calls to the procedure.</a:t>
            </a:r>
            <a:endParaRPr b="0" lang="en-IN" sz="1800" spc="-1" strike="noStrike">
              <a:latin typeface="Arial"/>
            </a:endParaRPr>
          </a:p>
          <a:p>
            <a:pPr marL="216000" indent="-216000" algn="just">
              <a:lnSpc>
                <a:spcPct val="150000"/>
              </a:lnSpc>
              <a:buClr>
                <a:srgbClr val="000000"/>
              </a:buClr>
              <a:buSzPct val="45000"/>
              <a:buFont typeface="Wingdings" charset="2"/>
              <a:buChar char=""/>
            </a:pP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When SQL Server executes a SQL statement, the relational engine checks the procedure cache to determine if an existing execution plan for that SQL statement exists, and if so, it uses that plan to reduce the need for SQL statement optimization, parsing, and recompiling.</a:t>
            </a:r>
            <a:endParaRPr b="0" lang="en-IN" sz="1800" spc="-1" strike="noStrike">
              <a:latin typeface="Arial"/>
            </a:endParaRPr>
          </a:p>
          <a:p>
            <a:pPr marL="216000" indent="-216000" algn="just">
              <a:lnSpc>
                <a:spcPct val="115000"/>
              </a:lnSpc>
              <a:buClr>
                <a:srgbClr val="000000"/>
              </a:buClr>
              <a:buSzPct val="45000"/>
              <a:buFont typeface="Wingdings" charset="2"/>
              <a:buChar char=""/>
            </a:pPr>
            <a:endParaRPr b="0" lang="en-IN" sz="1800" spc="-1" strike="noStrike">
              <a:latin typeface="Arial"/>
            </a:endParaRPr>
          </a:p>
          <a:p>
            <a:pPr marL="216000" indent="-216000" algn="just">
              <a:lnSpc>
                <a:spcPct val="150000"/>
              </a:lnSpc>
              <a:buClr>
                <a:srgbClr val="000000"/>
              </a:buClr>
              <a:buSzPct val="45000"/>
              <a:buFont typeface="Wingdings" charset="2"/>
              <a:buChar char=""/>
            </a:pPr>
            <a:r>
              <a:rPr b="0" lang="en-IN" sz="1800" spc="-1" strike="noStrike">
                <a:latin typeface="Arial"/>
              </a:rPr>
              <a:t>If an execution plan isn't found, SQL Server will generate a new execution plan for the query. Furthermore, when SQL statements are removed from application code, all SQL can be stored in the database, leaving only stored procedure calls in the client application. Using stored procedures can help to reduce database coupling.</a:t>
            </a:r>
            <a:endParaRPr b="0" lang="en-IN" sz="1800" spc="-1" strike="noStrike">
              <a:latin typeface="Arial"/>
            </a:endParaRPr>
          </a:p>
        </p:txBody>
      </p:sp>
      <p:sp>
        <p:nvSpPr>
          <p:cNvPr id="199" name="TextShape 3"/>
          <p:cNvSpPr txBox="1"/>
          <p:nvPr/>
        </p:nvSpPr>
        <p:spPr>
          <a:xfrm>
            <a:off x="360000" y="216000"/>
            <a:ext cx="5184000" cy="346320"/>
          </a:xfrm>
          <a:prstGeom prst="rect">
            <a:avLst/>
          </a:prstGeom>
          <a:noFill/>
          <a:ln>
            <a:noFill/>
          </a:ln>
        </p:spPr>
        <p:txBody>
          <a:bodyPr lIns="90000" rIns="90000" tIns="45000" bIns="45000">
            <a:noAutofit/>
          </a:bodyPr>
          <a:p>
            <a:r>
              <a:rPr b="1" lang="en-IN" sz="1800" spc="-1" strike="noStrike">
                <a:solidFill>
                  <a:srgbClr val="c9211e"/>
                </a:solidFill>
                <a:latin typeface="Arial"/>
              </a:rPr>
              <a:t>Benefits of CRUD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201" name="Picture 13_21" descr="Logo&#10;&#10;Description automatically generated"/>
          <p:cNvPicPr/>
          <p:nvPr/>
        </p:nvPicPr>
        <p:blipFill>
          <a:blip r:embed="rId1"/>
          <a:stretch/>
        </p:blipFill>
        <p:spPr>
          <a:xfrm>
            <a:off x="8459280" y="87120"/>
            <a:ext cx="1486080" cy="393480"/>
          </a:xfrm>
          <a:prstGeom prst="rect">
            <a:avLst/>
          </a:prstGeom>
          <a:ln>
            <a:noFill/>
          </a:ln>
        </p:spPr>
      </p:pic>
      <p:sp>
        <p:nvSpPr>
          <p:cNvPr id="202" name="TextShape 2"/>
          <p:cNvSpPr txBox="1"/>
          <p:nvPr/>
        </p:nvSpPr>
        <p:spPr>
          <a:xfrm>
            <a:off x="0" y="576000"/>
            <a:ext cx="10135440" cy="2138400"/>
          </a:xfrm>
          <a:prstGeom prst="rect">
            <a:avLst/>
          </a:prstGeom>
          <a:noFill/>
          <a:ln>
            <a:noFill/>
          </a:ln>
        </p:spPr>
        <p:txBody>
          <a:bodyPr lIns="90000" rIns="90000" tIns="45000" bIns="45000">
            <a:noAutofit/>
          </a:bodyPr>
          <a:p>
            <a:pPr marL="216000" indent="-216000">
              <a:lnSpc>
                <a:spcPct val="150000"/>
              </a:lnSpc>
              <a:buClr>
                <a:srgbClr val="000000"/>
              </a:buClr>
              <a:buSzPct val="45000"/>
              <a:buFont typeface="Wingdings" charset="2"/>
              <a:buChar char=""/>
            </a:pP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Additionally, performing CRUD operations protects against SQL injection attacks. Since all SQL Statements employ stored procedures instead of string concatenation to generate dynamic queries from user input data, everything entered into a parameter is quoted.</a:t>
            </a:r>
            <a:endParaRPr b="0" lang="en-IN" sz="1800" spc="-1" strike="noStrike">
              <a:latin typeface="Arial"/>
            </a:endParaRPr>
          </a:p>
        </p:txBody>
      </p:sp>
      <p:sp>
        <p:nvSpPr>
          <p:cNvPr id="203" name="TextShape 3"/>
          <p:cNvSpPr txBox="1"/>
          <p:nvPr/>
        </p:nvSpPr>
        <p:spPr>
          <a:xfrm>
            <a:off x="216000" y="144000"/>
            <a:ext cx="2084040" cy="346680"/>
          </a:xfrm>
          <a:prstGeom prst="rect">
            <a:avLst/>
          </a:prstGeom>
          <a:noFill/>
          <a:ln>
            <a:noFill/>
          </a:ln>
        </p:spPr>
        <p:txBody>
          <a:bodyPr lIns="90000" rIns="90000" tIns="45000" bIns="45000">
            <a:noAutofit/>
          </a:bodyPr>
          <a:p>
            <a:r>
              <a:rPr b="1" lang="en-IN" sz="1800" spc="-1" strike="noStrike">
                <a:solidFill>
                  <a:srgbClr val="c9211e"/>
                </a:solidFill>
                <a:latin typeface="Arial"/>
              </a:rPr>
              <a:t>Benefits of CRUD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205" name="Picture 13_31" descr="Logo&#10;&#10;Description automatically generated"/>
          <p:cNvPicPr/>
          <p:nvPr/>
        </p:nvPicPr>
        <p:blipFill>
          <a:blip r:embed="rId1"/>
          <a:stretch/>
        </p:blipFill>
        <p:spPr>
          <a:xfrm>
            <a:off x="8459280" y="87120"/>
            <a:ext cx="1486080" cy="393480"/>
          </a:xfrm>
          <a:prstGeom prst="rect">
            <a:avLst/>
          </a:prstGeom>
          <a:ln>
            <a:noFill/>
          </a:ln>
        </p:spPr>
      </p:pic>
      <p:sp>
        <p:nvSpPr>
          <p:cNvPr id="206" name="TextShape 2"/>
          <p:cNvSpPr txBox="1"/>
          <p:nvPr/>
        </p:nvSpPr>
        <p:spPr>
          <a:xfrm>
            <a:off x="864000" y="2241360"/>
            <a:ext cx="8280000" cy="657360"/>
          </a:xfrm>
          <a:prstGeom prst="rect">
            <a:avLst/>
          </a:prstGeom>
          <a:noFill/>
          <a:ln>
            <a:noFill/>
          </a:ln>
        </p:spPr>
        <p:txBody>
          <a:bodyPr lIns="90000" rIns="90000" tIns="45000" bIns="45000">
            <a:noAutofit/>
          </a:bodyPr>
          <a:p>
            <a:pPr algn="ctr"/>
            <a:r>
              <a:rPr b="1" lang="en-IN" sz="4000" spc="-1" strike="noStrike">
                <a:solidFill>
                  <a:srgbClr val="c9211e"/>
                </a:solidFill>
                <a:latin typeface="Arial"/>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92" name="Picture 13_5" descr="Logo&#10;&#10;Description automatically generated"/>
          <p:cNvPicPr/>
          <p:nvPr/>
        </p:nvPicPr>
        <p:blipFill>
          <a:blip r:embed="rId1"/>
          <a:stretch/>
        </p:blipFill>
        <p:spPr>
          <a:xfrm>
            <a:off x="8459280" y="87120"/>
            <a:ext cx="1486080" cy="393480"/>
          </a:xfrm>
          <a:prstGeom prst="rect">
            <a:avLst/>
          </a:prstGeom>
          <a:ln>
            <a:noFill/>
          </a:ln>
        </p:spPr>
      </p:pic>
      <p:sp>
        <p:nvSpPr>
          <p:cNvPr id="93" name="TextShape 2"/>
          <p:cNvSpPr txBox="1"/>
          <p:nvPr/>
        </p:nvSpPr>
        <p:spPr>
          <a:xfrm>
            <a:off x="144000" y="360000"/>
            <a:ext cx="9792000" cy="1241640"/>
          </a:xfrm>
          <a:prstGeom prst="rect">
            <a:avLst/>
          </a:prstGeom>
          <a:noFill/>
          <a:ln>
            <a:noFill/>
          </a:ln>
        </p:spPr>
        <p:txBody>
          <a:bodyPr lIns="90000" rIns="90000" tIns="45000" bIns="45000">
            <a:noAutofit/>
          </a:bodyPr>
          <a:p>
            <a:pPr marL="216000" indent="-216000">
              <a:lnSpc>
                <a:spcPct val="150000"/>
              </a:lnSpc>
              <a:buClr>
                <a:srgbClr val="000000"/>
              </a:buClr>
              <a:buSzPct val="45000"/>
              <a:buFont typeface="Wingdings" charset="2"/>
              <a:buChar char=""/>
            </a:pPr>
            <a:r>
              <a:rPr b="0" lang="en-IN" sz="1800" spc="-1" strike="noStrike">
                <a:latin typeface="Arial"/>
              </a:rPr>
              <a:t>The current version of JDBC is 4.3. It is the stable release since 21st September, 2017. It is based on the X/Open SQL Call Level Interface. The java.sql package contains classes and interfaces for JDBC API. A list of popular interfaces of JDBC API are given below:</a:t>
            </a:r>
            <a:endParaRPr b="0" lang="en-IN" sz="1800" spc="-1" strike="noStrike">
              <a:latin typeface="Arial"/>
            </a:endParaRPr>
          </a:p>
        </p:txBody>
      </p:sp>
      <p:sp>
        <p:nvSpPr>
          <p:cNvPr id="94" name="TextShape 3"/>
          <p:cNvSpPr txBox="1"/>
          <p:nvPr/>
        </p:nvSpPr>
        <p:spPr>
          <a:xfrm>
            <a:off x="360000" y="1800000"/>
            <a:ext cx="5976000" cy="3544200"/>
          </a:xfrm>
          <a:prstGeom prst="rect">
            <a:avLst/>
          </a:prstGeom>
          <a:noFill/>
          <a:ln>
            <a:noFill/>
          </a:ln>
        </p:spPr>
        <p:txBody>
          <a:bodyPr lIns="90000" rIns="90000" tIns="45000" bIns="45000">
            <a:noAutofit/>
          </a:bodyPr>
          <a:p>
            <a:pPr marL="216000" indent="-216000">
              <a:lnSpc>
                <a:spcPct val="150000"/>
              </a:lnSpc>
              <a:buClr>
                <a:srgbClr val="000000"/>
              </a:buClr>
              <a:buSzPct val="45000"/>
              <a:buFont typeface="Wingdings" charset="2"/>
              <a:buChar char=""/>
            </a:pPr>
            <a:r>
              <a:rPr b="0" lang="en-IN" sz="1800" spc="-1" strike="noStrike">
                <a:latin typeface="Arial"/>
              </a:rPr>
              <a:t>Driver interface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Connection interface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Statement interface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PreparedStatement interface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CallableStatement interface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ResultSet interface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ResultSetMetaData interface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DatabaseMetaData interface</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RowSet interface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96" name="Picture 13_6" descr="Logo&#10;&#10;Description automatically generated"/>
          <p:cNvPicPr/>
          <p:nvPr/>
        </p:nvPicPr>
        <p:blipFill>
          <a:blip r:embed="rId1"/>
          <a:stretch/>
        </p:blipFill>
        <p:spPr>
          <a:xfrm>
            <a:off x="8459280" y="87120"/>
            <a:ext cx="1486080" cy="393480"/>
          </a:xfrm>
          <a:prstGeom prst="rect">
            <a:avLst/>
          </a:prstGeom>
          <a:ln>
            <a:noFill/>
          </a:ln>
        </p:spPr>
      </p:pic>
      <p:sp>
        <p:nvSpPr>
          <p:cNvPr id="97" name="TextShape 2"/>
          <p:cNvSpPr txBox="1"/>
          <p:nvPr/>
        </p:nvSpPr>
        <p:spPr>
          <a:xfrm>
            <a:off x="288000" y="288000"/>
            <a:ext cx="9504000" cy="2392920"/>
          </a:xfrm>
          <a:prstGeom prst="rect">
            <a:avLst/>
          </a:prstGeom>
          <a:noFill/>
          <a:ln>
            <a:noFill/>
          </a:ln>
        </p:spPr>
        <p:txBody>
          <a:bodyPr lIns="90000" rIns="90000" tIns="45000" bIns="45000">
            <a:noAutofit/>
          </a:bodyPr>
          <a:p>
            <a:pPr>
              <a:lnSpc>
                <a:spcPct val="150000"/>
              </a:lnSpc>
            </a:pPr>
            <a:r>
              <a:rPr b="1" lang="en-IN" sz="1800" spc="-1" strike="noStrike">
                <a:latin typeface="Arial"/>
              </a:rPr>
              <a:t>A list of popular classes of JDBC API are given below:</a:t>
            </a:r>
            <a:endParaRPr b="0" lang="en-IN" sz="1800" spc="-1" strike="noStrike">
              <a:latin typeface="Arial"/>
            </a:endParaRPr>
          </a:p>
          <a:p>
            <a:pPr>
              <a:lnSpc>
                <a:spcPct val="150000"/>
              </a:lnSpc>
            </a:pP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DriverManager class</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Blob class</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Clob class</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Types class</a:t>
            </a:r>
            <a:endParaRPr b="0" lang="en-IN" sz="1800" spc="-1" strike="noStrike">
              <a:latin typeface="Arial"/>
            </a:endParaRPr>
          </a:p>
        </p:txBody>
      </p:sp>
      <p:sp>
        <p:nvSpPr>
          <p:cNvPr id="98" name="TextShape 3"/>
          <p:cNvSpPr txBox="1"/>
          <p:nvPr/>
        </p:nvSpPr>
        <p:spPr>
          <a:xfrm>
            <a:off x="288000" y="2880000"/>
            <a:ext cx="9576000" cy="346320"/>
          </a:xfrm>
          <a:prstGeom prst="rect">
            <a:avLst/>
          </a:prstGeom>
          <a:noFill/>
          <a:ln>
            <a:noFill/>
          </a:ln>
        </p:spPr>
        <p:txBody>
          <a:bodyPr lIns="90000" rIns="90000" tIns="45000" bIns="45000">
            <a:noAutofit/>
          </a:bodyPr>
          <a:p>
            <a:r>
              <a:rPr b="1" lang="en-IN" sz="1800" spc="-1" strike="noStrike">
                <a:latin typeface="Arial"/>
              </a:rPr>
              <a:t>Why Should We Use JDBC</a:t>
            </a:r>
            <a:endParaRPr b="0" lang="en-IN" sz="1800" spc="-1" strike="noStrike">
              <a:latin typeface="Arial"/>
            </a:endParaRPr>
          </a:p>
        </p:txBody>
      </p:sp>
      <p:sp>
        <p:nvSpPr>
          <p:cNvPr id="99" name="TextShape 4"/>
          <p:cNvSpPr txBox="1"/>
          <p:nvPr/>
        </p:nvSpPr>
        <p:spPr>
          <a:xfrm>
            <a:off x="288000" y="3456000"/>
            <a:ext cx="9504000" cy="1625400"/>
          </a:xfrm>
          <a:prstGeom prst="rect">
            <a:avLst/>
          </a:prstGeom>
          <a:noFill/>
          <a:ln>
            <a:noFill/>
          </a:ln>
        </p:spPr>
        <p:txBody>
          <a:bodyPr lIns="90000" rIns="90000" tIns="45000" bIns="45000">
            <a:noAutofit/>
          </a:bodyPr>
          <a:p>
            <a:pPr algn="just">
              <a:lnSpc>
                <a:spcPct val="150000"/>
              </a:lnSpc>
            </a:pPr>
            <a:r>
              <a:rPr b="0" lang="en-IN" sz="1800" spc="-1" strike="noStrike">
                <a:latin typeface="Arial"/>
              </a:rPr>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01" name="Picture 13_7" descr="Logo&#10;&#10;Description automatically generated"/>
          <p:cNvPicPr/>
          <p:nvPr/>
        </p:nvPicPr>
        <p:blipFill>
          <a:blip r:embed="rId1"/>
          <a:stretch/>
        </p:blipFill>
        <p:spPr>
          <a:xfrm>
            <a:off x="8459280" y="87120"/>
            <a:ext cx="1486080" cy="393480"/>
          </a:xfrm>
          <a:prstGeom prst="rect">
            <a:avLst/>
          </a:prstGeom>
          <a:ln>
            <a:noFill/>
          </a:ln>
        </p:spPr>
      </p:pic>
      <p:sp>
        <p:nvSpPr>
          <p:cNvPr id="102" name="TextShape 2"/>
          <p:cNvSpPr txBox="1"/>
          <p:nvPr/>
        </p:nvSpPr>
        <p:spPr>
          <a:xfrm>
            <a:off x="144000" y="216000"/>
            <a:ext cx="9864000" cy="346320"/>
          </a:xfrm>
          <a:prstGeom prst="rect">
            <a:avLst/>
          </a:prstGeom>
          <a:noFill/>
          <a:ln>
            <a:noFill/>
          </a:ln>
        </p:spPr>
        <p:txBody>
          <a:bodyPr lIns="90000" rIns="90000" tIns="45000" bIns="45000">
            <a:noAutofit/>
          </a:bodyPr>
          <a:p>
            <a:r>
              <a:rPr b="1" lang="en-IN" sz="1800" spc="-1" strike="noStrike">
                <a:solidFill>
                  <a:srgbClr val="c9211e"/>
                </a:solidFill>
                <a:latin typeface="Arial"/>
              </a:rPr>
              <a:t>Java Database Connectivity with 5 Steps</a:t>
            </a:r>
            <a:endParaRPr b="0" lang="en-IN" sz="1800" spc="-1" strike="noStrike">
              <a:latin typeface="Arial"/>
            </a:endParaRPr>
          </a:p>
        </p:txBody>
      </p:sp>
      <p:sp>
        <p:nvSpPr>
          <p:cNvPr id="103" name="TextShape 3"/>
          <p:cNvSpPr txBox="1"/>
          <p:nvPr/>
        </p:nvSpPr>
        <p:spPr>
          <a:xfrm>
            <a:off x="216000" y="864000"/>
            <a:ext cx="9720000" cy="602280"/>
          </a:xfrm>
          <a:prstGeom prst="rect">
            <a:avLst/>
          </a:prstGeom>
          <a:noFill/>
          <a:ln>
            <a:noFill/>
          </a:ln>
        </p:spPr>
        <p:txBody>
          <a:bodyPr lIns="90000" rIns="90000" tIns="45000" bIns="45000">
            <a:noAutofit/>
          </a:bodyPr>
          <a:p>
            <a:r>
              <a:rPr b="0" lang="en-IN" sz="1800" spc="-1" strike="noStrike">
                <a:latin typeface="Arial"/>
              </a:rPr>
              <a:t>There are 5 steps to connect any java application with the database using JDBC. </a:t>
            </a:r>
            <a:endParaRPr b="0" lang="en-IN" sz="1800" spc="-1" strike="noStrike">
              <a:latin typeface="Arial"/>
            </a:endParaRPr>
          </a:p>
          <a:p>
            <a:r>
              <a:rPr b="0" lang="en-IN" sz="1800" spc="-1" strike="noStrike">
                <a:latin typeface="Arial"/>
              </a:rPr>
              <a:t>These steps are as follows:</a:t>
            </a:r>
            <a:endParaRPr b="0" lang="en-IN" sz="1800" spc="-1" strike="noStrike">
              <a:latin typeface="Arial"/>
            </a:endParaRPr>
          </a:p>
        </p:txBody>
      </p:sp>
      <p:sp>
        <p:nvSpPr>
          <p:cNvPr id="104" name="TextShape 4"/>
          <p:cNvSpPr txBox="1"/>
          <p:nvPr/>
        </p:nvSpPr>
        <p:spPr>
          <a:xfrm>
            <a:off x="216000" y="1476000"/>
            <a:ext cx="9504000" cy="2009160"/>
          </a:xfrm>
          <a:prstGeom prst="rect">
            <a:avLst/>
          </a:prstGeom>
          <a:noFill/>
          <a:ln>
            <a:noFill/>
          </a:ln>
        </p:spPr>
        <p:txBody>
          <a:bodyPr lIns="90000" rIns="90000" tIns="45000" bIns="45000">
            <a:noAutofit/>
          </a:bodyPr>
          <a:p>
            <a:pPr marL="216000" indent="-216000">
              <a:lnSpc>
                <a:spcPct val="150000"/>
              </a:lnSpc>
              <a:buClr>
                <a:srgbClr val="000000"/>
              </a:buClr>
              <a:buSzPct val="45000"/>
              <a:buFont typeface="Wingdings" charset="2"/>
              <a:buChar char=""/>
            </a:pPr>
            <a:r>
              <a:rPr b="0" lang="en-IN" sz="1800" spc="-1" strike="noStrike">
                <a:latin typeface="Arial"/>
              </a:rPr>
              <a:t>Register the Driver class</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Create connection</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Create statement</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Execute queries</a:t>
            </a:r>
            <a:endParaRPr b="0" lang="en-IN" sz="1800" spc="-1" strike="noStrike">
              <a:latin typeface="Arial"/>
            </a:endParaRPr>
          </a:p>
          <a:p>
            <a:pPr marL="216000" indent="-216000">
              <a:lnSpc>
                <a:spcPct val="150000"/>
              </a:lnSpc>
              <a:buClr>
                <a:srgbClr val="000000"/>
              </a:buClr>
              <a:buSzPct val="45000"/>
              <a:buFont typeface="Wingdings" charset="2"/>
              <a:buChar char=""/>
            </a:pPr>
            <a:r>
              <a:rPr b="0" lang="en-IN" sz="1800" spc="-1" strike="noStrike">
                <a:latin typeface="Arial"/>
              </a:rPr>
              <a:t>Close connection</a:t>
            </a:r>
            <a:endParaRPr b="0" lang="en-IN" sz="1800" spc="-1" strike="noStrike">
              <a:latin typeface="Arial"/>
            </a:endParaRPr>
          </a:p>
        </p:txBody>
      </p:sp>
      <p:pic>
        <p:nvPicPr>
          <p:cNvPr id="105" name="" descr=""/>
          <p:cNvPicPr/>
          <p:nvPr/>
        </p:nvPicPr>
        <p:blipFill>
          <a:blip r:embed="rId2"/>
          <a:stretch/>
        </p:blipFill>
        <p:spPr>
          <a:xfrm>
            <a:off x="4546440" y="1391400"/>
            <a:ext cx="3733560" cy="37926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07" name="Picture 13_8" descr="Logo&#10;&#10;Description automatically generated"/>
          <p:cNvPicPr/>
          <p:nvPr/>
        </p:nvPicPr>
        <p:blipFill>
          <a:blip r:embed="rId1"/>
          <a:stretch/>
        </p:blipFill>
        <p:spPr>
          <a:xfrm>
            <a:off x="8459280" y="87120"/>
            <a:ext cx="1486080" cy="393480"/>
          </a:xfrm>
          <a:prstGeom prst="rect">
            <a:avLst/>
          </a:prstGeom>
          <a:ln>
            <a:noFill/>
          </a:ln>
        </p:spPr>
      </p:pic>
      <p:sp>
        <p:nvSpPr>
          <p:cNvPr id="108" name="TextShape 2"/>
          <p:cNvSpPr txBox="1"/>
          <p:nvPr/>
        </p:nvSpPr>
        <p:spPr>
          <a:xfrm>
            <a:off x="216000" y="216000"/>
            <a:ext cx="9648000" cy="1753560"/>
          </a:xfrm>
          <a:prstGeom prst="rect">
            <a:avLst/>
          </a:prstGeom>
          <a:noFill/>
          <a:ln>
            <a:noFill/>
          </a:ln>
        </p:spPr>
        <p:txBody>
          <a:bodyPr lIns="90000" rIns="90000" tIns="45000" bIns="45000">
            <a:noAutofit/>
          </a:bodyPr>
          <a:p>
            <a:r>
              <a:rPr b="1" lang="en-IN" sz="1800" spc="-1" strike="noStrike">
                <a:latin typeface="Arial"/>
              </a:rPr>
              <a:t>1) Register the driver class</a:t>
            </a:r>
            <a:endParaRPr b="0" lang="en-IN" sz="1800" spc="-1" strike="noStrike">
              <a:latin typeface="Arial"/>
            </a:endParaRPr>
          </a:p>
          <a:p>
            <a:endParaRPr b="0" lang="en-IN" sz="1800" spc="-1" strike="noStrike">
              <a:latin typeface="Arial"/>
            </a:endParaRPr>
          </a:p>
          <a:p>
            <a:pPr algn="just">
              <a:lnSpc>
                <a:spcPct val="150000"/>
              </a:lnSpc>
            </a:pPr>
            <a:r>
              <a:rPr b="0" lang="en-IN" sz="1800" spc="-1" strike="noStrike">
                <a:latin typeface="Arial"/>
              </a:rPr>
              <a:t>The forName() method of Class class is used to register the driver class. This method is used to dynamically load the driver class.</a:t>
            </a:r>
            <a:endParaRPr b="0" lang="en-IN" sz="1800" spc="-1" strike="noStrike">
              <a:latin typeface="Arial"/>
            </a:endParaRPr>
          </a:p>
          <a:p>
            <a:pPr algn="just">
              <a:lnSpc>
                <a:spcPct val="150000"/>
              </a:lnSpc>
            </a:pPr>
            <a:r>
              <a:rPr b="1" lang="en-IN" sz="1800" spc="-1" strike="noStrike">
                <a:latin typeface="Arial"/>
              </a:rPr>
              <a:t>Syntax of forName() method</a:t>
            </a:r>
            <a:endParaRPr b="0" lang="en-IN" sz="1800" spc="-1" strike="noStrike">
              <a:latin typeface="Arial"/>
            </a:endParaRPr>
          </a:p>
        </p:txBody>
      </p:sp>
      <p:sp>
        <p:nvSpPr>
          <p:cNvPr id="109" name="CustomShape 3"/>
          <p:cNvSpPr/>
          <p:nvPr/>
        </p:nvSpPr>
        <p:spPr>
          <a:xfrm>
            <a:off x="288000" y="2160000"/>
            <a:ext cx="8784000" cy="122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1" lang="en-IN" sz="1800" spc="-1" strike="noStrike">
                <a:latin typeface="Arial"/>
              </a:rPr>
              <a:t>public static void forName(String className)throws ClassNotFoundException </a:t>
            </a:r>
            <a:endParaRPr b="1" lang="en-IN" sz="1800" spc="-1" strike="noStrike">
              <a:latin typeface="Arial"/>
            </a:endParaRPr>
          </a:p>
        </p:txBody>
      </p:sp>
      <p:sp>
        <p:nvSpPr>
          <p:cNvPr id="110" name="TextShape 4"/>
          <p:cNvSpPr txBox="1"/>
          <p:nvPr/>
        </p:nvSpPr>
        <p:spPr>
          <a:xfrm>
            <a:off x="288000" y="3646440"/>
            <a:ext cx="9576000" cy="1753560"/>
          </a:xfrm>
          <a:prstGeom prst="rect">
            <a:avLst/>
          </a:prstGeom>
          <a:noFill/>
          <a:ln>
            <a:noFill/>
          </a:ln>
        </p:spPr>
        <p:txBody>
          <a:bodyPr lIns="90000" rIns="90000" tIns="45000" bIns="45000">
            <a:noAutofit/>
          </a:bodyPr>
          <a:p>
            <a:r>
              <a:rPr b="1" lang="en-IN" sz="1800" spc="-1" strike="noStrike">
                <a:latin typeface="Arial"/>
              </a:rPr>
              <a:t>2) Create the connection object</a:t>
            </a:r>
            <a:endParaRPr b="0" lang="en-IN" sz="1800" spc="-1" strike="noStrike">
              <a:latin typeface="Arial"/>
            </a:endParaRPr>
          </a:p>
          <a:p>
            <a:endParaRPr b="0" lang="en-IN" sz="1800" spc="-1" strike="noStrike">
              <a:latin typeface="Arial"/>
            </a:endParaRPr>
          </a:p>
          <a:p>
            <a:pPr>
              <a:lnSpc>
                <a:spcPct val="150000"/>
              </a:lnSpc>
            </a:pPr>
            <a:r>
              <a:rPr b="0" lang="en-IN" sz="1800" spc="-1" strike="noStrike">
                <a:latin typeface="Arial"/>
              </a:rPr>
              <a:t>The getConnection() method of DriverManager class is used to establish connection with the database.</a:t>
            </a:r>
            <a:endParaRPr b="0" lang="en-IN" sz="1800" spc="-1" strike="noStrike">
              <a:latin typeface="Arial"/>
            </a:endParaRPr>
          </a:p>
          <a:p>
            <a:pPr>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12" name="Picture 13_9" descr="Logo&#10;&#10;Description automatically generated"/>
          <p:cNvPicPr/>
          <p:nvPr/>
        </p:nvPicPr>
        <p:blipFill>
          <a:blip r:embed="rId1"/>
          <a:stretch/>
        </p:blipFill>
        <p:spPr>
          <a:xfrm>
            <a:off x="8459280" y="87120"/>
            <a:ext cx="1486080" cy="393480"/>
          </a:xfrm>
          <a:prstGeom prst="rect">
            <a:avLst/>
          </a:prstGeom>
          <a:ln>
            <a:noFill/>
          </a:ln>
        </p:spPr>
      </p:pic>
      <p:sp>
        <p:nvSpPr>
          <p:cNvPr id="113" name="TextShape 2"/>
          <p:cNvSpPr txBox="1"/>
          <p:nvPr/>
        </p:nvSpPr>
        <p:spPr>
          <a:xfrm>
            <a:off x="72000" y="29880"/>
            <a:ext cx="4104000" cy="474120"/>
          </a:xfrm>
          <a:prstGeom prst="rect">
            <a:avLst/>
          </a:prstGeom>
          <a:noFill/>
          <a:ln>
            <a:noFill/>
          </a:ln>
        </p:spPr>
        <p:txBody>
          <a:bodyPr lIns="90000" rIns="90000" tIns="45000" bIns="45000">
            <a:noAutofit/>
          </a:bodyPr>
          <a:p>
            <a:pPr>
              <a:lnSpc>
                <a:spcPct val="150000"/>
              </a:lnSpc>
            </a:pPr>
            <a:r>
              <a:rPr b="1" lang="en-IN" sz="1800" spc="-1" strike="noStrike">
                <a:latin typeface="Arial"/>
              </a:rPr>
              <a:t>Syntax of getConnection() method</a:t>
            </a:r>
            <a:endParaRPr b="0" lang="en-IN" sz="1800" spc="-1" strike="noStrike">
              <a:latin typeface="Arial"/>
            </a:endParaRPr>
          </a:p>
        </p:txBody>
      </p:sp>
      <p:sp>
        <p:nvSpPr>
          <p:cNvPr id="114" name="CustomShape 3"/>
          <p:cNvSpPr/>
          <p:nvPr/>
        </p:nvSpPr>
        <p:spPr>
          <a:xfrm>
            <a:off x="72000" y="792000"/>
            <a:ext cx="9432000" cy="1296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just"/>
            <a:r>
              <a:rPr b="1" lang="en-IN" sz="1800" spc="-1" strike="noStrike">
                <a:latin typeface="Arial"/>
              </a:rPr>
              <a:t>1) public static Connection getConnection(String url)throws SQLException  </a:t>
            </a:r>
            <a:endParaRPr b="1" lang="en-IN" sz="1800" spc="-1" strike="noStrike">
              <a:latin typeface="Arial"/>
            </a:endParaRPr>
          </a:p>
          <a:p>
            <a:pPr algn="just"/>
            <a:r>
              <a:rPr b="1" lang="en-IN" sz="1800" spc="-1" strike="noStrike">
                <a:latin typeface="Arial"/>
              </a:rPr>
              <a:t>2) public static Connection getConnection(String url,String name,String password)  </a:t>
            </a:r>
            <a:endParaRPr b="1" lang="en-IN" sz="1800" spc="-1" strike="noStrike">
              <a:latin typeface="Arial"/>
            </a:endParaRPr>
          </a:p>
          <a:p>
            <a:pPr algn="just"/>
            <a:r>
              <a:rPr b="1" lang="en-IN" sz="1800" spc="-1" strike="noStrike">
                <a:latin typeface="Arial"/>
              </a:rPr>
              <a:t>throws SQLException  </a:t>
            </a:r>
            <a:endParaRPr b="1" lang="en-IN" sz="1800" spc="-1" strike="noStrike">
              <a:latin typeface="Arial"/>
            </a:endParaRPr>
          </a:p>
        </p:txBody>
      </p:sp>
      <p:sp>
        <p:nvSpPr>
          <p:cNvPr id="115" name="TextShape 4"/>
          <p:cNvSpPr txBox="1"/>
          <p:nvPr/>
        </p:nvSpPr>
        <p:spPr>
          <a:xfrm>
            <a:off x="72000" y="2445840"/>
            <a:ext cx="9576000" cy="1753560"/>
          </a:xfrm>
          <a:prstGeom prst="rect">
            <a:avLst/>
          </a:prstGeom>
          <a:noFill/>
          <a:ln>
            <a:noFill/>
          </a:ln>
        </p:spPr>
        <p:txBody>
          <a:bodyPr lIns="90000" rIns="90000" tIns="45000" bIns="45000">
            <a:noAutofit/>
          </a:bodyPr>
          <a:p>
            <a:r>
              <a:rPr b="1" lang="en-IN" sz="1800" spc="-1" strike="noStrike">
                <a:latin typeface="Arial"/>
              </a:rPr>
              <a:t>3) Create the Statement object</a:t>
            </a:r>
            <a:endParaRPr b="0" lang="en-IN" sz="1800" spc="-1" strike="noStrike">
              <a:latin typeface="Arial"/>
            </a:endParaRPr>
          </a:p>
          <a:p>
            <a:endParaRPr b="0" lang="en-IN" sz="1800" spc="-1" strike="noStrike">
              <a:latin typeface="Arial"/>
            </a:endParaRPr>
          </a:p>
          <a:p>
            <a:pPr algn="just">
              <a:lnSpc>
                <a:spcPct val="150000"/>
              </a:lnSpc>
            </a:pPr>
            <a:r>
              <a:rPr b="0" lang="en-IN" sz="1800" spc="-1" strike="noStrike">
                <a:latin typeface="Arial"/>
              </a:rPr>
              <a:t>The createStatement() method of Connection interface is used to create statement. The object of statement is responsible to execute queries with the database.</a:t>
            </a:r>
            <a:endParaRPr b="0" lang="en-IN" sz="1800" spc="-1" strike="noStrike">
              <a:latin typeface="Arial"/>
            </a:endParaRPr>
          </a:p>
          <a:p>
            <a:pPr algn="just">
              <a:lnSpc>
                <a:spcPct val="150000"/>
              </a:lnSpc>
            </a:pPr>
            <a:r>
              <a:rPr b="1" lang="en-IN" sz="1800" spc="-1" strike="noStrike">
                <a:latin typeface="Arial"/>
              </a:rPr>
              <a:t>Syntax of createStatement() method</a:t>
            </a:r>
            <a:endParaRPr b="0" lang="en-IN" sz="1800" spc="-1" strike="noStrike">
              <a:latin typeface="Arial"/>
            </a:endParaRPr>
          </a:p>
        </p:txBody>
      </p:sp>
      <p:sp>
        <p:nvSpPr>
          <p:cNvPr id="116" name="CustomShape 5"/>
          <p:cNvSpPr/>
          <p:nvPr/>
        </p:nvSpPr>
        <p:spPr>
          <a:xfrm>
            <a:off x="144000" y="4392000"/>
            <a:ext cx="7848000" cy="79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1" lang="en-IN" sz="1800" spc="-1" strike="noStrike">
                <a:latin typeface="Arial"/>
              </a:rPr>
              <a:t>public Statement createStatement()throws SQLException  </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912000" y="5400000"/>
            <a:ext cx="3220200" cy="250200"/>
          </a:xfrm>
          <a:prstGeom prst="rect">
            <a:avLst/>
          </a:prstGeom>
          <a:noFill/>
          <a:ln>
            <a:solidFill>
              <a:srgbClr val="bfbfbf"/>
            </a:solidFill>
          </a:ln>
          <a:effectLst>
            <a:outerShdw dist="317520" dir="5400000">
              <a:srgbClr val="000000">
                <a:alpha val="15000"/>
              </a:srgbClr>
            </a:outerShdw>
          </a:effectLst>
        </p:spPr>
        <p:style>
          <a:lnRef idx="0"/>
          <a:fillRef idx="0"/>
          <a:effectRef idx="0"/>
          <a:fontRef idx="minor"/>
        </p:style>
        <p:txBody>
          <a:bodyPr lIns="90000" rIns="90000" tIns="45000" bIns="45000">
            <a:spAutoFit/>
          </a:bodyPr>
          <a:p>
            <a:pPr marL="87480" indent="-86760" algn="ctr">
              <a:lnSpc>
                <a:spcPct val="100000"/>
              </a:lnSpc>
              <a:tabLst>
                <a:tab algn="l" pos="0"/>
              </a:tabLst>
            </a:pPr>
            <a:r>
              <a:rPr b="1" lang="en-US" sz="1050" spc="296" strike="noStrike">
                <a:solidFill>
                  <a:srgbClr val="808080"/>
                </a:solidFill>
                <a:latin typeface="Roboto"/>
                <a:ea typeface="Roboto"/>
              </a:rPr>
              <a:t>Java Full Stack Program</a:t>
            </a:r>
            <a:endParaRPr b="0" lang="en-IN" sz="1050" spc="-1" strike="noStrike">
              <a:latin typeface="Arial"/>
            </a:endParaRPr>
          </a:p>
        </p:txBody>
      </p:sp>
      <p:pic>
        <p:nvPicPr>
          <p:cNvPr id="118" name="Picture 13_10" descr="Logo&#10;&#10;Description automatically generated"/>
          <p:cNvPicPr/>
          <p:nvPr/>
        </p:nvPicPr>
        <p:blipFill>
          <a:blip r:embed="rId1"/>
          <a:stretch/>
        </p:blipFill>
        <p:spPr>
          <a:xfrm>
            <a:off x="8459280" y="87120"/>
            <a:ext cx="1486080" cy="393480"/>
          </a:xfrm>
          <a:prstGeom prst="rect">
            <a:avLst/>
          </a:prstGeom>
          <a:ln>
            <a:noFill/>
          </a:ln>
        </p:spPr>
      </p:pic>
      <p:sp>
        <p:nvSpPr>
          <p:cNvPr id="119" name="TextShape 2"/>
          <p:cNvSpPr txBox="1"/>
          <p:nvPr/>
        </p:nvSpPr>
        <p:spPr>
          <a:xfrm>
            <a:off x="144000" y="216000"/>
            <a:ext cx="9504000" cy="1749600"/>
          </a:xfrm>
          <a:prstGeom prst="rect">
            <a:avLst/>
          </a:prstGeom>
          <a:noFill/>
          <a:ln>
            <a:noFill/>
          </a:ln>
        </p:spPr>
        <p:txBody>
          <a:bodyPr lIns="90000" rIns="90000" tIns="45000" bIns="45000">
            <a:noAutofit/>
          </a:bodyPr>
          <a:p>
            <a:r>
              <a:rPr b="1" lang="en-IN" sz="1800" spc="-1" strike="noStrike">
                <a:latin typeface="Arial"/>
              </a:rPr>
              <a:t>4) Execute the query</a:t>
            </a:r>
            <a:endParaRPr b="0" lang="en-IN" sz="1800" spc="-1" strike="noStrike">
              <a:latin typeface="Arial"/>
            </a:endParaRPr>
          </a:p>
          <a:p>
            <a:pPr algn="just">
              <a:lnSpc>
                <a:spcPct val="150000"/>
              </a:lnSpc>
              <a:spcBef>
                <a:spcPts val="1984"/>
              </a:spcBef>
              <a:spcAft>
                <a:spcPts val="1984"/>
              </a:spcAft>
            </a:pPr>
            <a:r>
              <a:rPr b="0" lang="en-IN" sz="1800" spc="-1" strike="noStrike">
                <a:latin typeface="Arial"/>
                <a:ea typeface="Noto Sans CJK SC"/>
              </a:rPr>
              <a:t>The executeQuery() method of Statement interface is used to execute queries to the database. This method returns the object of ResultSet that can be used to get all the records of a table.</a:t>
            </a:r>
            <a:endParaRPr b="0" lang="en-IN" sz="1800" spc="-1" strike="noStrike">
              <a:latin typeface="Arial"/>
            </a:endParaRPr>
          </a:p>
        </p:txBody>
      </p:sp>
      <p:sp>
        <p:nvSpPr>
          <p:cNvPr id="120" name="TextShape 3"/>
          <p:cNvSpPr txBox="1"/>
          <p:nvPr/>
        </p:nvSpPr>
        <p:spPr>
          <a:xfrm>
            <a:off x="288000" y="2304000"/>
            <a:ext cx="6192000" cy="346320"/>
          </a:xfrm>
          <a:prstGeom prst="rect">
            <a:avLst/>
          </a:prstGeom>
          <a:noFill/>
          <a:ln>
            <a:noFill/>
          </a:ln>
        </p:spPr>
        <p:txBody>
          <a:bodyPr lIns="90000" rIns="90000" tIns="45000" bIns="45000">
            <a:noAutofit/>
          </a:bodyPr>
          <a:p>
            <a:pPr>
              <a:lnSpc>
                <a:spcPct val="100000"/>
              </a:lnSpc>
              <a:spcBef>
                <a:spcPts val="1134"/>
              </a:spcBef>
              <a:spcAft>
                <a:spcPts val="1134"/>
              </a:spcAft>
            </a:pPr>
            <a:r>
              <a:rPr b="1" lang="en-IN" sz="1800" spc="-1" strike="noStrike">
                <a:latin typeface="Arial"/>
                <a:ea typeface="Noto Sans CJK SC"/>
              </a:rPr>
              <a:t>Syntax of executeQuery() method</a:t>
            </a:r>
            <a:endParaRPr b="0" lang="en-IN" sz="1800" spc="-1" strike="noStrike">
              <a:latin typeface="Arial"/>
            </a:endParaRPr>
          </a:p>
        </p:txBody>
      </p:sp>
      <p:sp>
        <p:nvSpPr>
          <p:cNvPr id="121" name="CustomShape 4"/>
          <p:cNvSpPr/>
          <p:nvPr/>
        </p:nvSpPr>
        <p:spPr>
          <a:xfrm>
            <a:off x="288000" y="3024000"/>
            <a:ext cx="7200000" cy="108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1" lang="en-IN" sz="1800" spc="-1" strike="noStrike">
                <a:latin typeface="Arial"/>
              </a:rPr>
              <a:t>public ResultSet executeQuery(String sql)throws SQLException  </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2023-02-23T17:08:13Z</dcterms:created>
  <dc:creator/>
  <dc:description/>
  <dc:language>en-IN</dc:language>
  <cp:lastModifiedBy/>
  <dcterms:modified xsi:type="dcterms:W3CDTF">2023-02-24T12:58:56Z</dcterms:modified>
  <cp:revision>11</cp:revision>
  <dc:subject/>
  <dc:title/>
</cp:coreProperties>
</file>